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60" r:id="rId4"/>
    <p:sldId id="259" r:id="rId5"/>
    <p:sldId id="261" r:id="rId6"/>
    <p:sldId id="27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C04787-477E-4730-A502-BF73CE006A77}" v="99" dt="2024-08-14T17:15:12.602"/>
    <p1510:client id="{882C98D4-3CB3-87CF-D855-E92134696999}" v="631" dt="2024-08-15T08:36:36.593"/>
    <p1510:client id="{C31D6ED4-45A7-AD3C-3382-6E9F8878615A}" v="1" dt="2024-08-14T16:56:05.697"/>
    <p1510:client id="{DE465B67-86E9-4E2E-304B-A677350D9B92}" v="1" dt="2024-08-15T07:21:51.320"/>
    <p1510:client id="{FCF6041C-C686-4020-B614-28C9F2939178}" v="5" dt="2024-08-15T07:35:36.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9726B-3078-48F4-B100-310E5282FE21}" type="datetimeFigureOut">
              <a:rPr lang="en-IN" smtClean="0"/>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2342-B77F-4A68-A7D4-849CE4674616}" type="slidenum">
              <a:rPr lang="en-IN" smtClean="0"/>
              <a:t>‹#›</a:t>
            </a:fld>
            <a:endParaRPr lang="en-IN"/>
          </a:p>
        </p:txBody>
      </p:sp>
    </p:spTree>
    <p:extLst>
      <p:ext uri="{BB962C8B-B14F-4D97-AF65-F5344CB8AC3E}">
        <p14:creationId xmlns:p14="http://schemas.microsoft.com/office/powerpoint/2010/main" val="202889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5342342-B77F-4A68-A7D4-849CE4674616}" type="slidenum">
              <a:rPr lang="en-IN" smtClean="0"/>
              <a:t>2</a:t>
            </a:fld>
            <a:endParaRPr lang="en-IN"/>
          </a:p>
        </p:txBody>
      </p:sp>
    </p:spTree>
    <p:extLst>
      <p:ext uri="{BB962C8B-B14F-4D97-AF65-F5344CB8AC3E}">
        <p14:creationId xmlns:p14="http://schemas.microsoft.com/office/powerpoint/2010/main" val="4264515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D1388D2-A975-4B44-AD04-346DC9B66FAE}" type="datetimeFigureOut">
              <a:rPr lang="en-IN" smtClean="0"/>
              <a:t>20-08-2024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38D8C2A-CAE8-4C81-91CD-F472E8BE64D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16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232320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08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369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306145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667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02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388D2-A975-4B44-AD04-346DC9B66FA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57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388D2-A975-4B44-AD04-346DC9B66FA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541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388D2-A975-4B44-AD04-346DC9B66FA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49109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388D2-A975-4B44-AD04-346DC9B66FAE}"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8C2A-CAE8-4C81-91CD-F472E8BE64D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026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1388D2-A975-4B44-AD04-346DC9B66FAE}"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173317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1388D2-A975-4B44-AD04-346DC9B66FAE}"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D8C2A-CAE8-4C81-91CD-F472E8BE64D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63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1388D2-A975-4B44-AD04-346DC9B66FAE}"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8D8C2A-CAE8-4C81-91CD-F472E8BE64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8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388D2-A975-4B44-AD04-346DC9B66FAE}" type="datetimeFigureOut">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288106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55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388D2-A975-4B44-AD04-346DC9B66FAE}"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8C2A-CAE8-4C81-91CD-F472E8BE64DC}" type="slidenum">
              <a:rPr lang="en-IN" smtClean="0"/>
              <a:t>‹#›</a:t>
            </a:fld>
            <a:endParaRPr lang="en-IN"/>
          </a:p>
        </p:txBody>
      </p:sp>
    </p:spTree>
    <p:extLst>
      <p:ext uri="{BB962C8B-B14F-4D97-AF65-F5344CB8AC3E}">
        <p14:creationId xmlns:p14="http://schemas.microsoft.com/office/powerpoint/2010/main" val="346139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1388D2-A975-4B44-AD04-346DC9B66FAE}" type="datetimeFigureOut">
              <a:rPr lang="en-IN" smtClean="0"/>
              <a:t>20-08-2024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8D8C2A-CAE8-4C81-91CD-F472E8BE64DC}" type="slidenum">
              <a:rPr lang="en-IN" smtClean="0"/>
              <a:t>‹#›</a:t>
            </a:fld>
            <a:endParaRPr lang="en-IN"/>
          </a:p>
        </p:txBody>
      </p:sp>
    </p:spTree>
    <p:extLst>
      <p:ext uri="{BB962C8B-B14F-4D97-AF65-F5344CB8AC3E}">
        <p14:creationId xmlns:p14="http://schemas.microsoft.com/office/powerpoint/2010/main" val="1725244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nudanaturajardi.blogspot.com/2014/10/tipuana-acacia-de-flor-groga.html" TargetMode="External"/><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uniprot.org/taxonomy/54894" TargetMode="External"/><Relationship Id="rId7"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hyperlink" Target="https://www.flickr.com/photos/tgerus/4537388555/" TargetMode="Externa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a plant with yellow flowers&#10;&#10;Description automatically generated">
            <a:extLst>
              <a:ext uri="{FF2B5EF4-FFF2-40B4-BE49-F238E27FC236}">
                <a16:creationId xmlns:a16="http://schemas.microsoft.com/office/drawing/2014/main" id="{7A338F46-31BE-6DF4-E985-AA09A14F43CB}"/>
              </a:ext>
            </a:extLst>
          </p:cNvPr>
          <p:cNvPicPr>
            <a:picLocks noChangeAspect="1" noChangeArrowheads="1"/>
          </p:cNvPicPr>
          <p:nvPr/>
        </p:nvPicPr>
        <p:blipFill>
          <a:blip r:embed="rId2">
            <a:extLst>
              <a:ext uri="{837473B0-CC2E-450A-ABE3-18F120FF3D39}">
                <a1611:picAttrSrcUrl xmlns:a1611="http://schemas.microsoft.com/office/drawing/2016/11/main" r:id="rId3"/>
              </a:ext>
            </a:extLst>
          </a:blip>
          <a:srcRect/>
          <a:stretch>
            <a:fillRect/>
          </a:stretch>
        </p:blipFill>
        <p:spPr bwMode="auto">
          <a:xfrm>
            <a:off x="996987" y="1643865"/>
            <a:ext cx="4509767" cy="38219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50DC4CD8-FFF8-DAD6-11F8-70FD2E70DB2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0663" y="500332"/>
            <a:ext cx="10334445" cy="491706"/>
          </a:xfrm>
          <a:prstGeom prst="rect">
            <a:avLst/>
          </a:prstGeom>
          <a:noFill/>
        </p:spPr>
      </p:pic>
      <p:sp>
        <p:nvSpPr>
          <p:cNvPr id="7" name="TextBox 6">
            <a:extLst>
              <a:ext uri="{FF2B5EF4-FFF2-40B4-BE49-F238E27FC236}">
                <a16:creationId xmlns:a16="http://schemas.microsoft.com/office/drawing/2014/main" id="{F5079BD6-EBBC-1248-82CE-742967866875}"/>
              </a:ext>
            </a:extLst>
          </p:cNvPr>
          <p:cNvSpPr txBox="1"/>
          <p:nvPr/>
        </p:nvSpPr>
        <p:spPr>
          <a:xfrm>
            <a:off x="1981200" y="6515100"/>
            <a:ext cx="8229600" cy="317500"/>
          </a:xfrm>
          <a:prstGeom prst="rect">
            <a:avLst/>
          </a:prstGeom>
        </p:spPr>
        <p:txBody>
          <a:bodyPr>
            <a:normAutofit fontScale="92500" lnSpcReduction="20000"/>
          </a:bodyPr>
          <a:lstStyle/>
          <a:p>
            <a:r>
              <a:rPr lang="en-US"/>
              <a:t>ThePhoto by PhotoAuthor is licensed under CCYYSA.</a:t>
            </a:r>
          </a:p>
        </p:txBody>
      </p:sp>
      <p:pic>
        <p:nvPicPr>
          <p:cNvPr id="3" name="Picture 2">
            <a:extLst>
              <a:ext uri="{FF2B5EF4-FFF2-40B4-BE49-F238E27FC236}">
                <a16:creationId xmlns:a16="http://schemas.microsoft.com/office/drawing/2014/main" id="{4F872E1E-9EC3-3830-11BF-EEC3BD6EF2AE}"/>
              </a:ext>
            </a:extLst>
          </p:cNvPr>
          <p:cNvPicPr>
            <a:picLocks noChangeAspect="1"/>
          </p:cNvPicPr>
          <p:nvPr/>
        </p:nvPicPr>
        <p:blipFill>
          <a:blip r:embed="rId5"/>
          <a:stretch>
            <a:fillRect/>
          </a:stretch>
        </p:blipFill>
        <p:spPr>
          <a:xfrm>
            <a:off x="5506754" y="1726776"/>
            <a:ext cx="5558514" cy="3821986"/>
          </a:xfrm>
          <a:prstGeom prst="rect">
            <a:avLst/>
          </a:prstGeom>
        </p:spPr>
      </p:pic>
      <p:sp>
        <p:nvSpPr>
          <p:cNvPr id="9" name="TextBox 8">
            <a:extLst>
              <a:ext uri="{FF2B5EF4-FFF2-40B4-BE49-F238E27FC236}">
                <a16:creationId xmlns:a16="http://schemas.microsoft.com/office/drawing/2014/main" id="{53C55B4A-8D99-3EB3-5051-C2CA79A534FF}"/>
              </a:ext>
            </a:extLst>
          </p:cNvPr>
          <p:cNvSpPr txBox="1"/>
          <p:nvPr/>
        </p:nvSpPr>
        <p:spPr>
          <a:xfrm>
            <a:off x="3685854" y="5716986"/>
            <a:ext cx="6118260"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Near turf court –AIS campus </a:t>
            </a:r>
            <a:r>
              <a:rPr lang="en-IN" sz="2400" dirty="0" err="1">
                <a:latin typeface="Times New Roman" panose="02020603050405020304" pitchFamily="18" charset="0"/>
                <a:cs typeface="Times New Roman" panose="02020603050405020304" pitchFamily="18" charset="0"/>
              </a:rPr>
              <a:t>Wakad</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75548FB-4B8D-08DA-4219-2D887620A528}"/>
              </a:ext>
            </a:extLst>
          </p:cNvPr>
          <p:cNvSpPr txBox="1"/>
          <p:nvPr/>
        </p:nvSpPr>
        <p:spPr>
          <a:xfrm>
            <a:off x="3685854" y="980945"/>
            <a:ext cx="6118260" cy="1323439"/>
          </a:xfrm>
          <a:prstGeom prst="rect">
            <a:avLst/>
          </a:prstGeom>
          <a:noFill/>
        </p:spPr>
        <p:txBody>
          <a:bodyPr wrap="square">
            <a:spAutoFit/>
          </a:bodyPr>
          <a:lstStyle/>
          <a:p>
            <a:r>
              <a:rPr lang="en-IN" sz="4000" dirty="0">
                <a:latin typeface="Algerian" panose="04020705040A02060702" pitchFamily="82" charset="0"/>
              </a:rPr>
              <a:t>Indian rosewood</a:t>
            </a:r>
            <a:br>
              <a:rPr lang="en-IN" sz="4000" dirty="0">
                <a:latin typeface="Algerian" panose="04020705040A02060702" pitchFamily="82" charset="0"/>
              </a:rPr>
            </a:br>
            <a:endParaRPr lang="en-IN" sz="4000" dirty="0"/>
          </a:p>
        </p:txBody>
      </p:sp>
    </p:spTree>
    <p:extLst>
      <p:ext uri="{BB962C8B-B14F-4D97-AF65-F5344CB8AC3E}">
        <p14:creationId xmlns:p14="http://schemas.microsoft.com/office/powerpoint/2010/main" val="48175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5A9B9-68DC-528D-7FA7-CECD5CC911A3}"/>
              </a:ext>
            </a:extLst>
          </p:cNvPr>
          <p:cNvSpPr txBox="1"/>
          <p:nvPr/>
        </p:nvSpPr>
        <p:spPr>
          <a:xfrm>
            <a:off x="888521" y="1199072"/>
            <a:ext cx="10636370" cy="4739759"/>
          </a:xfrm>
          <a:prstGeom prst="rect">
            <a:avLst/>
          </a:prstGeom>
          <a:noFill/>
        </p:spPr>
        <p:txBody>
          <a:bodyPr wrap="square" lIns="91440" tIns="45720" rIns="91440" bIns="45720" anchor="t">
            <a:spAutoFit/>
          </a:bodyPr>
          <a:lstStyle/>
          <a:p>
            <a:endParaRPr lang="en-US" b="0" i="0" dirty="0">
              <a:solidFill>
                <a:srgbClr val="474747"/>
              </a:solidFill>
              <a:effectLst/>
              <a:highlight>
                <a:srgbClr val="FFFFFF"/>
              </a:highlight>
              <a:latin typeface="Google Sans"/>
            </a:endParaRPr>
          </a:p>
          <a:p>
            <a:r>
              <a:rPr lang="en-US" sz="2400" dirty="0">
                <a:solidFill>
                  <a:srgbClr val="FF0000"/>
                </a:solidFill>
                <a:highlight>
                  <a:srgbClr val="FFFFFF"/>
                </a:highlight>
                <a:latin typeface="Times New Roman"/>
                <a:cs typeface="Times New Roman"/>
              </a:rPr>
              <a:t>Common Name      </a:t>
            </a:r>
            <a:r>
              <a:rPr lang="en-US" sz="2400" dirty="0">
                <a:solidFill>
                  <a:srgbClr val="474747"/>
                </a:solidFill>
                <a:highlight>
                  <a:srgbClr val="FFFFFF"/>
                </a:highlight>
                <a:latin typeface="Times New Roman"/>
                <a:cs typeface="Times New Roman"/>
              </a:rPr>
              <a:t>:     </a:t>
            </a:r>
            <a:r>
              <a:rPr lang="en-US" sz="2000" dirty="0">
                <a:solidFill>
                  <a:srgbClr val="474747"/>
                </a:solidFill>
                <a:highlight>
                  <a:srgbClr val="FFFFFF"/>
                </a:highlight>
                <a:latin typeface="Times New Roman"/>
                <a:cs typeface="Times New Roman"/>
              </a:rPr>
              <a:t>Indian Rosewood, </a:t>
            </a:r>
            <a:r>
              <a:rPr lang="en-IN" sz="2000" dirty="0" err="1">
                <a:solidFill>
                  <a:srgbClr val="474747"/>
                </a:solidFill>
                <a:highlight>
                  <a:srgbClr val="FFFFFF"/>
                </a:highlight>
                <a:latin typeface="Times New Roman" panose="02020603050405020304" pitchFamily="18" charset="0"/>
                <a:cs typeface="Times New Roman" panose="02020603050405020304" pitchFamily="18" charset="0"/>
              </a:rPr>
              <a:t>S</a:t>
            </a:r>
            <a:r>
              <a:rPr lang="en-IN" sz="2000" b="0" i="0" dirty="0" err="1">
                <a:solidFill>
                  <a:srgbClr val="474747"/>
                </a:solidFill>
                <a:effectLst/>
                <a:highlight>
                  <a:srgbClr val="FFFFFF"/>
                </a:highlight>
                <a:latin typeface="Times New Roman" panose="02020603050405020304" pitchFamily="18" charset="0"/>
                <a:cs typeface="Times New Roman" panose="02020603050405020304" pitchFamily="18" charset="0"/>
              </a:rPr>
              <a:t>hisham</a:t>
            </a:r>
            <a:r>
              <a:rPr lang="en-IN" sz="2000" b="0" i="0" dirty="0">
                <a:solidFill>
                  <a:srgbClr val="474747"/>
                </a:solidFill>
                <a:effectLst/>
                <a:highlight>
                  <a:srgbClr val="FFFFFF"/>
                </a:highlight>
                <a:latin typeface="Times New Roman" panose="02020603050405020304" pitchFamily="18" charset="0"/>
                <a:cs typeface="Times New Roman" panose="02020603050405020304" pitchFamily="18" charset="0"/>
              </a:rPr>
              <a:t>,</a:t>
            </a:r>
            <a:endParaRPr lang="en-US" sz="2000" dirty="0">
              <a:solidFill>
                <a:srgbClr val="474747"/>
              </a:solidFill>
              <a:highlight>
                <a:srgbClr val="FFFFFF"/>
              </a:highlight>
              <a:latin typeface="Times New Roman" panose="02020603050405020304" pitchFamily="18" charset="0"/>
              <a:cs typeface="Times New Roman" panose="02020603050405020304" pitchFamily="18" charset="0"/>
            </a:endParaRPr>
          </a:p>
          <a:p>
            <a:r>
              <a:rPr lang="en-US" sz="2400" b="0" i="0" dirty="0">
                <a:solidFill>
                  <a:srgbClr val="FF0000"/>
                </a:solidFill>
                <a:effectLst/>
                <a:highlight>
                  <a:srgbClr val="FFFFFF"/>
                </a:highlight>
                <a:latin typeface="Times New Roman"/>
                <a:cs typeface="Times New Roman"/>
              </a:rPr>
              <a:t>Scientific Name     </a:t>
            </a:r>
            <a:r>
              <a:rPr lang="en-US" sz="2400" dirty="0">
                <a:solidFill>
                  <a:srgbClr val="FF0000"/>
                </a:solidFill>
                <a:highlight>
                  <a:srgbClr val="FFFFFF"/>
                </a:highlight>
                <a:latin typeface="Times New Roman"/>
                <a:cs typeface="Times New Roman"/>
              </a:rPr>
              <a:t> </a:t>
            </a:r>
            <a:r>
              <a:rPr lang="en-US" sz="2400" dirty="0">
                <a:solidFill>
                  <a:srgbClr val="474747"/>
                </a:solidFill>
                <a:highlight>
                  <a:srgbClr val="FFFFFF"/>
                </a:highlight>
                <a:latin typeface="Times New Roman"/>
                <a:cs typeface="Times New Roman"/>
              </a:rPr>
              <a:t>:     </a:t>
            </a:r>
            <a:r>
              <a:rPr lang="en-US" sz="2000" i="1" dirty="0">
                <a:latin typeface="Times New Roman"/>
                <a:cs typeface="Times New Roman"/>
              </a:rPr>
              <a:t>Dalbergia sissoo</a:t>
            </a:r>
            <a:endParaRPr lang="en-US" sz="2000" b="0" i="1" dirty="0">
              <a:effectLst/>
              <a:highlight>
                <a:srgbClr val="FFFFFF"/>
              </a:highlight>
              <a:latin typeface="Times New Roman" panose="02020603050405020304" pitchFamily="18" charset="0"/>
              <a:cs typeface="Times New Roman" panose="02020603050405020304" pitchFamily="18" charset="0"/>
            </a:endParaRPr>
          </a:p>
          <a:p>
            <a:r>
              <a:rPr lang="en-US" sz="2400" b="0" i="0" dirty="0">
                <a:solidFill>
                  <a:srgbClr val="FF0000"/>
                </a:solidFill>
                <a:effectLst/>
                <a:highlight>
                  <a:srgbClr val="FFFFFF"/>
                </a:highlight>
                <a:latin typeface="Times New Roman"/>
                <a:cs typeface="Times New Roman"/>
              </a:rPr>
              <a:t>Family</a:t>
            </a:r>
            <a:r>
              <a:rPr lang="en-US" sz="2400" b="0" i="0" dirty="0">
                <a:solidFill>
                  <a:srgbClr val="474747"/>
                </a:solidFill>
                <a:effectLst/>
                <a:highlight>
                  <a:srgbClr val="FFFFFF"/>
                </a:highlight>
                <a:latin typeface="Times New Roman"/>
                <a:cs typeface="Times New Roman"/>
              </a:rPr>
              <a:t>                    :     </a:t>
            </a:r>
            <a:r>
              <a:rPr lang="en-US" sz="2000" dirty="0">
                <a:solidFill>
                  <a:srgbClr val="474747"/>
                </a:solidFill>
                <a:highlight>
                  <a:srgbClr val="FFFFFF"/>
                </a:highlight>
                <a:latin typeface="Times New Roman"/>
                <a:cs typeface="Times New Roman"/>
              </a:rPr>
              <a:t>Fabaceae</a:t>
            </a:r>
            <a:r>
              <a:rPr lang="en-US" sz="2000" b="0" i="0" dirty="0">
                <a:solidFill>
                  <a:srgbClr val="474747"/>
                </a:solidFill>
                <a:effectLst/>
                <a:highlight>
                  <a:srgbClr val="FFFFFF"/>
                </a:highlight>
                <a:latin typeface="Times New Roman"/>
                <a:cs typeface="Times New Roman"/>
              </a:rPr>
              <a:t>. </a:t>
            </a:r>
          </a:p>
          <a:p>
            <a:r>
              <a:rPr lang="en-US" sz="2400" dirty="0">
                <a:solidFill>
                  <a:srgbClr val="FF0000"/>
                </a:solidFill>
                <a:highlight>
                  <a:srgbClr val="FFFFFF"/>
                </a:highlight>
                <a:latin typeface="Times New Roman"/>
                <a:cs typeface="Times New Roman"/>
              </a:rPr>
              <a:t>Habit  </a:t>
            </a:r>
            <a:r>
              <a:rPr lang="en-US" sz="2400" dirty="0">
                <a:solidFill>
                  <a:srgbClr val="474747"/>
                </a:solidFill>
                <a:highlight>
                  <a:srgbClr val="FFFFFF"/>
                </a:highlight>
                <a:latin typeface="Times New Roman"/>
                <a:cs typeface="Times New Roman"/>
              </a:rPr>
              <a:t>                    :   </a:t>
            </a:r>
            <a:r>
              <a:rPr lang="en-US" sz="2400" dirty="0">
                <a:solidFill>
                  <a:srgbClr val="474747"/>
                </a:solidFill>
                <a:latin typeface="Times New Roman"/>
                <a:cs typeface="Times New Roman"/>
              </a:rPr>
              <a:t> </a:t>
            </a:r>
            <a:r>
              <a:rPr lang="en-US" sz="2000" dirty="0">
                <a:solidFill>
                  <a:srgbClr val="474747"/>
                </a:solidFill>
                <a:latin typeface="Times New Roman"/>
                <a:cs typeface="Times New Roman"/>
              </a:rPr>
              <a:t>The Indian Rosewood (Dalbergia sissoo) is a large deciduous tree,                   						typically growing 20-25 meters tall. It has a broad crown with                  						dense, compound leaves that are dark green. The tree sheds its                  						leaves during the dry season and regrows them with the onset of                  						rains.</a:t>
            </a:r>
          </a:p>
          <a:p>
            <a:r>
              <a:rPr lang="en-US" sz="2400" dirty="0">
                <a:solidFill>
                  <a:srgbClr val="FF0000"/>
                </a:solidFill>
                <a:highlight>
                  <a:srgbClr val="FFFFFF"/>
                </a:highlight>
                <a:latin typeface="Times New Roman"/>
                <a:cs typeface="Times New Roman"/>
              </a:rPr>
              <a:t>Distribution</a:t>
            </a:r>
            <a:r>
              <a:rPr lang="en-US" sz="2800" dirty="0">
                <a:solidFill>
                  <a:srgbClr val="474747"/>
                </a:solidFill>
                <a:highlight>
                  <a:srgbClr val="FFFFFF"/>
                </a:highlight>
                <a:latin typeface="Times New Roman"/>
                <a:cs typeface="Times New Roman"/>
              </a:rPr>
              <a:t>          :   </a:t>
            </a:r>
            <a:r>
              <a:rPr lang="en-GB" sz="2000" dirty="0">
                <a:solidFill>
                  <a:srgbClr val="474747"/>
                </a:solidFill>
                <a:latin typeface="Times New Roman"/>
                <a:cs typeface="Times New Roman"/>
              </a:rPr>
              <a:t>Native to the Indian subcontinent, the Indian Rosewood is widely 								distributed northern and central India, including Punjab, Uttar Pradesh, and 						Madhya Pradesh. It thrives in tropical and subtropical climates and is also 						found in Pakistan, Nepal, and Bangladesh. Additionally, it has been 							introduced to other tropical regions worldwide.</a:t>
            </a:r>
            <a:endParaRPr lang="en-US" sz="2000" dirty="0">
              <a:solidFill>
                <a:srgbClr val="474747"/>
              </a:solidFill>
              <a:latin typeface="Times New Roman"/>
              <a:cs typeface="Times New Roman"/>
            </a:endParaRPr>
          </a:p>
        </p:txBody>
      </p:sp>
      <p:pic>
        <p:nvPicPr>
          <p:cNvPr id="2" name="Picture 1">
            <a:extLst>
              <a:ext uri="{FF2B5EF4-FFF2-40B4-BE49-F238E27FC236}">
                <a16:creationId xmlns:a16="http://schemas.microsoft.com/office/drawing/2014/main" id="{1205C1AC-A87D-2DAA-8189-65632B158D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630" y="667829"/>
            <a:ext cx="10636370" cy="608880"/>
          </a:xfrm>
          <a:prstGeom prst="rect">
            <a:avLst/>
          </a:prstGeom>
          <a:noFill/>
        </p:spPr>
      </p:pic>
    </p:spTree>
    <p:extLst>
      <p:ext uri="{BB962C8B-B14F-4D97-AF65-F5344CB8AC3E}">
        <p14:creationId xmlns:p14="http://schemas.microsoft.com/office/powerpoint/2010/main" val="353648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1BE03-8FFD-2F55-1D82-18F6AE7E02CC}"/>
              </a:ext>
            </a:extLst>
          </p:cNvPr>
          <p:cNvSpPr txBox="1"/>
          <p:nvPr/>
        </p:nvSpPr>
        <p:spPr>
          <a:xfrm>
            <a:off x="701615" y="1168400"/>
            <a:ext cx="10457324" cy="5386090"/>
          </a:xfrm>
          <a:prstGeom prst="rect">
            <a:avLst/>
          </a:prstGeom>
          <a:noFill/>
        </p:spPr>
        <p:txBody>
          <a:bodyPr wrap="square" lIns="91440" tIns="45720" rIns="91440" bIns="45720" anchor="t">
            <a:spAutoFit/>
          </a:bodyPr>
          <a:lstStyle/>
          <a:p>
            <a:r>
              <a:rPr lang="en-IN" sz="2400" b="1" dirty="0">
                <a:solidFill>
                  <a:srgbClr val="FF0000"/>
                </a:solidFill>
                <a:latin typeface="Times New Roman"/>
                <a:cs typeface="Times New Roman"/>
              </a:rPr>
              <a:t>Description :</a:t>
            </a:r>
            <a:endParaRPr lang="en-US" dirty="0"/>
          </a:p>
          <a:p>
            <a:pPr marL="285750" indent="-285750">
              <a:buFont typeface="Arial"/>
              <a:buChar char="•"/>
            </a:pPr>
            <a:r>
              <a:rPr lang="en-US" sz="2000" b="1" dirty="0">
                <a:solidFill>
                  <a:srgbClr val="FF0000"/>
                </a:solidFill>
                <a:highlight>
                  <a:srgbClr val="FFFFFF"/>
                </a:highlight>
                <a:latin typeface="Times New Roman"/>
                <a:ea typeface="+mn-lt"/>
                <a:cs typeface="+mn-lt"/>
              </a:rPr>
              <a:t>Bark and Trunk:</a:t>
            </a:r>
            <a:r>
              <a:rPr lang="en-US" sz="2000" dirty="0">
                <a:solidFill>
                  <a:srgbClr val="202122"/>
                </a:solidFill>
                <a:highlight>
                  <a:srgbClr val="FFFFFF"/>
                </a:highlight>
                <a:latin typeface="Times New Roman"/>
                <a:ea typeface="+mn-lt"/>
                <a:cs typeface="+mn-lt"/>
              </a:rPr>
              <a:t> The Indian Rosewood has a straight, sturdy trunk with greyish-brown bark that tends to be rough and fissured. The trunk can reach a diameter of up to 2-3 meters. The wood is dense and durable, often used for furniture and construction.</a:t>
            </a:r>
            <a:endParaRPr lang="en-IN" sz="2000">
              <a:solidFill>
                <a:srgbClr val="202122"/>
              </a:solidFill>
              <a:latin typeface="Times New Roman"/>
              <a:ea typeface="+mn-lt"/>
              <a:cs typeface="+mn-lt"/>
            </a:endParaRPr>
          </a:p>
          <a:p>
            <a:pPr marL="285750" indent="-285750">
              <a:buFont typeface="Arial"/>
              <a:buChar char="•"/>
            </a:pPr>
            <a:r>
              <a:rPr lang="en-US" sz="2000" b="1" dirty="0">
                <a:solidFill>
                  <a:srgbClr val="FF0000"/>
                </a:solidFill>
                <a:highlight>
                  <a:srgbClr val="FFFFFF"/>
                </a:highlight>
                <a:latin typeface="Times New Roman"/>
                <a:ea typeface="+mn-lt"/>
                <a:cs typeface="+mn-lt"/>
              </a:rPr>
              <a:t>Leaves:</a:t>
            </a:r>
            <a:r>
              <a:rPr lang="en-US" sz="2000" dirty="0">
                <a:solidFill>
                  <a:srgbClr val="202122"/>
                </a:solidFill>
                <a:highlight>
                  <a:srgbClr val="FFFFFF"/>
                </a:highlight>
                <a:latin typeface="Times New Roman"/>
                <a:ea typeface="+mn-lt"/>
                <a:cs typeface="+mn-lt"/>
              </a:rPr>
              <a:t> The leaves are compound, comprising 3-5 oval leaflets that are dark green and leathery in texture. The leaflets are about 2-6 cm long, providing a lush canopy.</a:t>
            </a:r>
            <a:endParaRPr lang="en-US" sz="2000">
              <a:solidFill>
                <a:srgbClr val="202122"/>
              </a:solidFill>
              <a:latin typeface="Times New Roman"/>
              <a:ea typeface="+mn-lt"/>
              <a:cs typeface="+mn-lt"/>
            </a:endParaRPr>
          </a:p>
          <a:p>
            <a:pPr marL="285750" indent="-285750">
              <a:buFont typeface="Arial"/>
              <a:buChar char="•"/>
            </a:pPr>
            <a:r>
              <a:rPr lang="en-US" sz="2000" b="1" dirty="0">
                <a:solidFill>
                  <a:srgbClr val="FF0000"/>
                </a:solidFill>
                <a:highlight>
                  <a:srgbClr val="FFFFFF"/>
                </a:highlight>
                <a:latin typeface="Times New Roman"/>
                <a:ea typeface="+mn-lt"/>
                <a:cs typeface="+mn-lt"/>
              </a:rPr>
              <a:t>Flowers:</a:t>
            </a:r>
            <a:r>
              <a:rPr lang="en-US" sz="2000" dirty="0">
                <a:solidFill>
                  <a:srgbClr val="202122"/>
                </a:solidFill>
                <a:highlight>
                  <a:srgbClr val="FFFFFF"/>
                </a:highlight>
                <a:latin typeface="Times New Roman"/>
                <a:ea typeface="+mn-lt"/>
                <a:cs typeface="+mn-lt"/>
              </a:rPr>
              <a:t> During the spring, the tree produces small, fragrant flowers that are yellowish-white in color. These flowers are borne in loose clusters and are a source of nectar for bees and other pollinators.</a:t>
            </a:r>
            <a:endParaRPr lang="en-US" sz="2000">
              <a:latin typeface="Times New Roman"/>
              <a:cs typeface="Times New Roman"/>
            </a:endParaRPr>
          </a:p>
          <a:p>
            <a:pPr marL="285750" indent="-285750">
              <a:buFont typeface="Arial"/>
              <a:buChar char="•"/>
            </a:pPr>
            <a:r>
              <a:rPr lang="en-US" sz="2000" b="1" dirty="0">
                <a:solidFill>
                  <a:srgbClr val="FF0000"/>
                </a:solidFill>
                <a:highlight>
                  <a:srgbClr val="FFFFFF"/>
                </a:highlight>
                <a:latin typeface="Times New Roman"/>
                <a:ea typeface="+mn-lt"/>
                <a:cs typeface="+mn-lt"/>
              </a:rPr>
              <a:t>Fruits:</a:t>
            </a:r>
            <a:r>
              <a:rPr lang="en-US" sz="2000" dirty="0">
                <a:solidFill>
                  <a:srgbClr val="202122"/>
                </a:solidFill>
                <a:highlight>
                  <a:srgbClr val="FFFFFF"/>
                </a:highlight>
                <a:latin typeface="Times New Roman"/>
                <a:ea typeface="+mn-lt"/>
                <a:cs typeface="+mn-lt"/>
              </a:rPr>
              <a:t> The tree bears flat, brown pods that are 4-8 cm long. Each pod contains 1-5 flat, brown seeds. The pods mature in the winter and often remain on the tree until the following growing season.</a:t>
            </a:r>
            <a:endParaRPr lang="en-US" sz="2000">
              <a:solidFill>
                <a:srgbClr val="202122"/>
              </a:solidFill>
              <a:latin typeface="Times New Roman"/>
              <a:ea typeface="+mn-lt"/>
              <a:cs typeface="+mn-lt"/>
            </a:endParaRPr>
          </a:p>
          <a:p>
            <a:pPr marL="285750" indent="-285750">
              <a:buFont typeface="Arial"/>
              <a:buChar char="•"/>
            </a:pPr>
            <a:r>
              <a:rPr lang="en-US" sz="2000" b="1" dirty="0">
                <a:solidFill>
                  <a:srgbClr val="FF0000"/>
                </a:solidFill>
                <a:highlight>
                  <a:srgbClr val="FFFFFF"/>
                </a:highlight>
                <a:latin typeface="Times New Roman"/>
                <a:ea typeface="+mn-lt"/>
                <a:cs typeface="+mn-lt"/>
              </a:rPr>
              <a:t>Growth and Lifespan:</a:t>
            </a:r>
            <a:r>
              <a:rPr lang="en-US" sz="2000" dirty="0">
                <a:solidFill>
                  <a:srgbClr val="202122"/>
                </a:solidFill>
                <a:highlight>
                  <a:srgbClr val="FFFFFF"/>
                </a:highlight>
                <a:latin typeface="Times New Roman"/>
                <a:ea typeface="+mn-lt"/>
                <a:cs typeface="+mn-lt"/>
              </a:rPr>
              <a:t> Indian Rosewood is a fast-growing tree, capable of thriving in a variety of soil conditions, including sandy and loamy soils. It is drought-resistant and can tolerate high temperatures, making it well-suited to its native tropical and subtropical environments. The tree has a long lifespan, often living for over 100 years.</a:t>
            </a:r>
            <a:endParaRPr lang="en-IN" sz="2000">
              <a:solidFill>
                <a:srgbClr val="202122"/>
              </a:solidFill>
              <a:latin typeface="Times New Roman"/>
              <a:ea typeface="+mn-lt"/>
              <a:cs typeface="+mn-lt"/>
            </a:endParaRPr>
          </a:p>
          <a:p>
            <a:endParaRPr lang="en-US" sz="2000" dirty="0">
              <a:solidFill>
                <a:srgbClr val="202122"/>
              </a:solidFill>
              <a:highlight>
                <a:srgbClr val="FFFFFF"/>
              </a:highlight>
              <a:latin typeface="Times New Roman"/>
              <a:cs typeface="Times New Roman"/>
            </a:endParaRPr>
          </a:p>
        </p:txBody>
      </p:sp>
      <p:pic>
        <p:nvPicPr>
          <p:cNvPr id="2" name="Picture 1">
            <a:extLst>
              <a:ext uri="{FF2B5EF4-FFF2-40B4-BE49-F238E27FC236}">
                <a16:creationId xmlns:a16="http://schemas.microsoft.com/office/drawing/2014/main" id="{1FE5622F-A40F-403F-A53C-F14AC7B0E8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366" y="656326"/>
            <a:ext cx="10777268" cy="381000"/>
          </a:xfrm>
          <a:prstGeom prst="rect">
            <a:avLst/>
          </a:prstGeom>
          <a:noFill/>
        </p:spPr>
      </p:pic>
    </p:spTree>
    <p:extLst>
      <p:ext uri="{BB962C8B-B14F-4D97-AF65-F5344CB8AC3E}">
        <p14:creationId xmlns:p14="http://schemas.microsoft.com/office/powerpoint/2010/main" val="336273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close-up of a tree with yellow flowers&#10;&#10;Description automatically generated">
            <a:extLst>
              <a:ext uri="{FF2B5EF4-FFF2-40B4-BE49-F238E27FC236}">
                <a16:creationId xmlns:a16="http://schemas.microsoft.com/office/drawing/2014/main" id="{1E7DB511-2691-55C2-0333-E1515E430291}"/>
              </a:ext>
            </a:extLst>
          </p:cNvPr>
          <p:cNvPicPr>
            <a:picLocks noChangeAspect="1" noChangeArrowheads="1"/>
          </p:cNvPicPr>
          <p:nvPr/>
        </p:nvPicPr>
        <p:blipFill>
          <a:blip r:embed="rId2">
            <a:extLst>
              <a:ext uri="{837473B0-CC2E-450A-ABE3-18F120FF3D39}">
                <a1611:picAttrSrcUrl xmlns:a1611="http://schemas.microsoft.com/office/drawing/2016/11/main" r:id="rId3"/>
              </a:ext>
            </a:extLst>
          </a:blip>
          <a:srcRect/>
          <a:stretch>
            <a:fillRect/>
          </a:stretch>
        </p:blipFill>
        <p:spPr bwMode="auto">
          <a:xfrm>
            <a:off x="963283" y="1484660"/>
            <a:ext cx="3519577" cy="39749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lose-up of a flower&#10;&#10;Description automatically generated">
            <a:extLst>
              <a:ext uri="{FF2B5EF4-FFF2-40B4-BE49-F238E27FC236}">
                <a16:creationId xmlns:a16="http://schemas.microsoft.com/office/drawing/2014/main" id="{135BBE55-AC37-9BCC-DA76-6F2B3C87E2D1}"/>
              </a:ext>
            </a:extLst>
          </p:cNvPr>
          <p:cNvPicPr>
            <a:picLocks noChangeAspect="1" noChangeArrowheads="1"/>
          </p:cNvPicPr>
          <p:nvPr/>
        </p:nvPicPr>
        <p:blipFill>
          <a:blip r:embed="rId4">
            <a:extLst>
              <a:ext uri="{837473B0-CC2E-450A-ABE3-18F120FF3D39}">
                <a1611:picAttrSrcUrl xmlns:a1611="http://schemas.microsoft.com/office/drawing/2016/11/main" r:id="rId5"/>
              </a:ext>
            </a:extLst>
          </a:blip>
          <a:srcRect/>
          <a:stretch>
            <a:fillRect/>
          </a:stretch>
        </p:blipFill>
        <p:spPr bwMode="auto">
          <a:xfrm>
            <a:off x="7921925" y="1481663"/>
            <a:ext cx="3516701" cy="39838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C23D71-2256-E9A4-7F5D-8739643177E6}"/>
              </a:ext>
            </a:extLst>
          </p:cNvPr>
          <p:cNvSpPr txBox="1"/>
          <p:nvPr/>
        </p:nvSpPr>
        <p:spPr>
          <a:xfrm>
            <a:off x="5328249" y="2441275"/>
            <a:ext cx="1811547" cy="707886"/>
          </a:xfrm>
          <a:prstGeom prst="rect">
            <a:avLst/>
          </a:prstGeom>
          <a:noFill/>
        </p:spPr>
        <p:txBody>
          <a:bodyPr wrap="square">
            <a:spAutoFit/>
          </a:bodyPr>
          <a:lstStyle/>
          <a:p>
            <a:r>
              <a:rPr lang="en-IN" sz="4000">
                <a:latin typeface="Times New Roman" panose="02020603050405020304" pitchFamily="18" charset="0"/>
                <a:cs typeface="Times New Roman" panose="02020603050405020304" pitchFamily="18" charset="0"/>
              </a:rPr>
              <a:t> USES</a:t>
            </a:r>
          </a:p>
        </p:txBody>
      </p:sp>
      <p:pic>
        <p:nvPicPr>
          <p:cNvPr id="2054" name="Picture 6" descr="Free Images : fruit, flower, food, produce, vegetable, autumn, flora ...">
            <a:extLst>
              <a:ext uri="{FF2B5EF4-FFF2-40B4-BE49-F238E27FC236}">
                <a16:creationId xmlns:a16="http://schemas.microsoft.com/office/drawing/2014/main" id="{533F83BB-E84F-1BE3-6AA3-B73D6C193634}"/>
              </a:ext>
            </a:extLst>
          </p:cNvPr>
          <p:cNvPicPr>
            <a:picLocks noChangeAspect="1" noChangeArrowheads="1"/>
          </p:cNvPicPr>
          <p:nvPr/>
        </p:nvPicPr>
        <p:blipFill>
          <a:blip r:embed="rId6"/>
          <a:srcRect/>
          <a:stretch>
            <a:fillRect/>
          </a:stretch>
        </p:blipFill>
        <p:spPr bwMode="auto">
          <a:xfrm>
            <a:off x="5052290" y="3478802"/>
            <a:ext cx="2347526" cy="238304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850B4C6-5F37-8BB9-50E6-3BF6901780F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62642" y="665272"/>
            <a:ext cx="10575984" cy="533800"/>
          </a:xfrm>
          <a:prstGeom prst="rect">
            <a:avLst/>
          </a:prstGeom>
          <a:noFill/>
        </p:spPr>
      </p:pic>
    </p:spTree>
    <p:extLst>
      <p:ext uri="{BB962C8B-B14F-4D97-AF65-F5344CB8AC3E}">
        <p14:creationId xmlns:p14="http://schemas.microsoft.com/office/powerpoint/2010/main" val="404294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F7B30-1808-0111-10BE-68A42E6A979B}"/>
              </a:ext>
            </a:extLst>
          </p:cNvPr>
          <p:cNvSpPr txBox="1"/>
          <p:nvPr/>
        </p:nvSpPr>
        <p:spPr>
          <a:xfrm>
            <a:off x="805132" y="1222075"/>
            <a:ext cx="10581736" cy="5632311"/>
          </a:xfrm>
          <a:prstGeom prst="rect">
            <a:avLst/>
          </a:prstGeom>
          <a:noFill/>
        </p:spPr>
        <p:txBody>
          <a:bodyPr wrap="square" lIns="91440" tIns="45720" rIns="91440" bIns="45720" anchor="t">
            <a:spAutoFit/>
          </a:bodyPr>
          <a:lstStyle/>
          <a:p>
            <a:endParaRPr lang="en-US" sz="2000" b="0" i="0" dirty="0">
              <a:solidFill>
                <a:srgbClr val="202122"/>
              </a:solidFill>
              <a:effectLst/>
              <a:highlight>
                <a:srgbClr val="FFFFFF"/>
              </a:highlight>
              <a:latin typeface="Times New Roman"/>
              <a:cs typeface="Times New Roman"/>
            </a:endParaRPr>
          </a:p>
          <a:p>
            <a:pPr>
              <a:buFont typeface="Arial" panose="020B0604020202020204" pitchFamily="34" charset="0"/>
              <a:buChar char="•"/>
            </a:pPr>
            <a:r>
              <a:rPr lang="en-US" sz="2000" b="1" dirty="0">
                <a:solidFill>
                  <a:srgbClr val="FF0000"/>
                </a:solidFill>
                <a:highlight>
                  <a:srgbClr val="FFFFFF"/>
                </a:highlight>
                <a:latin typeface="Times New Roman"/>
                <a:ea typeface="+mn-lt"/>
                <a:cs typeface="+mn-lt"/>
              </a:rPr>
              <a:t>Wood (Trunk and Branches):</a:t>
            </a:r>
            <a:endParaRPr lang="en-US" sz="2000">
              <a:solidFill>
                <a:srgbClr val="FF0000"/>
              </a:solidFill>
              <a:highlight>
                <a:srgbClr val="FFFFFF"/>
              </a:highlight>
              <a:latin typeface="Times New Roman"/>
              <a:cs typeface="Times New Roman" panose="02020603050405020304" pitchFamily="18" charset="0"/>
            </a:endParaRPr>
          </a:p>
          <a:p>
            <a:pPr>
              <a:buFont typeface="Arial" panose="020B0604020202020204" pitchFamily="34" charset="0"/>
              <a:buChar char="•"/>
            </a:pPr>
            <a:r>
              <a:rPr lang="en-US" sz="2000" b="1" dirty="0">
                <a:solidFill>
                  <a:srgbClr val="202122"/>
                </a:solidFill>
                <a:highlight>
                  <a:srgbClr val="FFFFFF"/>
                </a:highlight>
                <a:latin typeface="Times New Roman"/>
                <a:ea typeface="+mn-lt"/>
                <a:cs typeface="+mn-lt"/>
              </a:rPr>
              <a:t>Furniture and Carpentry:</a:t>
            </a:r>
            <a:r>
              <a:rPr lang="en-US" sz="2000" dirty="0">
                <a:solidFill>
                  <a:srgbClr val="202122"/>
                </a:solidFill>
                <a:highlight>
                  <a:srgbClr val="FFFFFF"/>
                </a:highlight>
                <a:latin typeface="Times New Roman"/>
                <a:ea typeface="+mn-lt"/>
                <a:cs typeface="+mn-lt"/>
              </a:rPr>
              <a:t> The wood is highly valued for making furniture, cabinets, and decorative items due to its durability and attractive grain.</a:t>
            </a:r>
            <a:endParaRPr lang="en-US" sz="2000" dirty="0">
              <a:latin typeface="Times New Roman"/>
              <a:cs typeface="Times New Roman"/>
            </a:endParaRPr>
          </a:p>
          <a:p>
            <a:pPr>
              <a:buFont typeface="Arial" panose="020B0604020202020204" pitchFamily="34" charset="0"/>
              <a:buChar char="•"/>
            </a:pPr>
            <a:r>
              <a:rPr lang="en-US" sz="2000" b="1" dirty="0">
                <a:solidFill>
                  <a:srgbClr val="202122"/>
                </a:solidFill>
                <a:highlight>
                  <a:srgbClr val="FFFFFF"/>
                </a:highlight>
                <a:latin typeface="Times New Roman"/>
                <a:ea typeface="+mn-lt"/>
                <a:cs typeface="+mn-lt"/>
              </a:rPr>
              <a:t>Construction:</a:t>
            </a:r>
            <a:r>
              <a:rPr lang="en-US" sz="2000" dirty="0">
                <a:solidFill>
                  <a:srgbClr val="202122"/>
                </a:solidFill>
                <a:highlight>
                  <a:srgbClr val="FFFFFF"/>
                </a:highlight>
                <a:latin typeface="Times New Roman"/>
                <a:ea typeface="+mn-lt"/>
                <a:cs typeface="+mn-lt"/>
              </a:rPr>
              <a:t> Used in construction for making doors, window frames, and flooring because of its strength and resistance to termites.</a:t>
            </a:r>
            <a:endParaRPr lang="en-US" sz="2000" dirty="0">
              <a:latin typeface="Times New Roman"/>
              <a:cs typeface="Times New Roman"/>
            </a:endParaRPr>
          </a:p>
          <a:p>
            <a:pPr>
              <a:buFont typeface="Arial" panose="020B0604020202020204" pitchFamily="34" charset="0"/>
              <a:buChar char="•"/>
            </a:pPr>
            <a:r>
              <a:rPr lang="en-US" sz="2000" b="1" dirty="0">
                <a:solidFill>
                  <a:srgbClr val="202122"/>
                </a:solidFill>
                <a:highlight>
                  <a:srgbClr val="FFFFFF"/>
                </a:highlight>
                <a:latin typeface="Times New Roman"/>
                <a:ea typeface="+mn-lt"/>
                <a:cs typeface="+mn-lt"/>
              </a:rPr>
              <a:t>Musical Instruments:</a:t>
            </a:r>
            <a:r>
              <a:rPr lang="en-US" sz="2000" dirty="0">
                <a:solidFill>
                  <a:srgbClr val="202122"/>
                </a:solidFill>
                <a:highlight>
                  <a:srgbClr val="FFFFFF"/>
                </a:highlight>
                <a:latin typeface="Times New Roman"/>
                <a:ea typeface="+mn-lt"/>
                <a:cs typeface="+mn-lt"/>
              </a:rPr>
              <a:t> The dense wood is also used to craft musical instruments, such as guitars and sitars, for its excellent tonal qualities.</a:t>
            </a:r>
            <a:endParaRPr lang="en-US" sz="2000" dirty="0">
              <a:latin typeface="Times New Roman"/>
              <a:cs typeface="Times New Roman"/>
            </a:endParaRPr>
          </a:p>
          <a:p>
            <a:pPr>
              <a:buFont typeface="Arial" panose="020B0604020202020204" pitchFamily="34" charset="0"/>
              <a:buChar char="•"/>
            </a:pPr>
            <a:r>
              <a:rPr lang="en-US" sz="2000" b="1" dirty="0">
                <a:solidFill>
                  <a:srgbClr val="FF0000"/>
                </a:solidFill>
                <a:highlight>
                  <a:srgbClr val="FFFFFF"/>
                </a:highlight>
                <a:latin typeface="Times New Roman"/>
                <a:ea typeface="+mn-lt"/>
                <a:cs typeface="+mn-lt"/>
              </a:rPr>
              <a:t>Leaves:</a:t>
            </a:r>
            <a:endParaRPr lang="en-US" sz="2000" dirty="0">
              <a:solidFill>
                <a:srgbClr val="FF0000"/>
              </a:solidFill>
              <a:latin typeface="Times New Roman"/>
              <a:cs typeface="Times New Roman"/>
            </a:endParaRPr>
          </a:p>
          <a:p>
            <a:pPr>
              <a:buFont typeface="Arial" panose="020B0604020202020204" pitchFamily="34" charset="0"/>
              <a:buChar char="•"/>
            </a:pPr>
            <a:r>
              <a:rPr lang="en-US" sz="2000" b="1" dirty="0">
                <a:solidFill>
                  <a:srgbClr val="202122"/>
                </a:solidFill>
                <a:highlight>
                  <a:srgbClr val="FFFFFF"/>
                </a:highlight>
                <a:latin typeface="Times New Roman"/>
                <a:ea typeface="+mn-lt"/>
                <a:cs typeface="+mn-lt"/>
              </a:rPr>
              <a:t>Fodder:</a:t>
            </a:r>
            <a:r>
              <a:rPr lang="en-US" sz="2000" dirty="0">
                <a:solidFill>
                  <a:srgbClr val="202122"/>
                </a:solidFill>
                <a:highlight>
                  <a:srgbClr val="FFFFFF"/>
                </a:highlight>
                <a:latin typeface="Times New Roman"/>
                <a:ea typeface="+mn-lt"/>
                <a:cs typeface="+mn-lt"/>
              </a:rPr>
              <a:t> The leaves are often used as fodder for livestock, providing a nutritious supplement during the dry season.</a:t>
            </a:r>
            <a:endParaRPr lang="en-US" sz="2000" dirty="0">
              <a:latin typeface="Times New Roman"/>
              <a:cs typeface="Times New Roman"/>
            </a:endParaRPr>
          </a:p>
          <a:p>
            <a:pPr>
              <a:buFont typeface="Arial" panose="020B0604020202020204" pitchFamily="34" charset="0"/>
              <a:buChar char="•"/>
            </a:pPr>
            <a:r>
              <a:rPr lang="en-US" sz="2000" b="1" dirty="0">
                <a:solidFill>
                  <a:srgbClr val="202122"/>
                </a:solidFill>
                <a:highlight>
                  <a:srgbClr val="FFFFFF"/>
                </a:highlight>
                <a:latin typeface="Times New Roman"/>
                <a:ea typeface="+mn-lt"/>
                <a:cs typeface="+mn-lt"/>
              </a:rPr>
              <a:t>Medicinal Uses:</a:t>
            </a:r>
            <a:r>
              <a:rPr lang="en-US" sz="2000" dirty="0">
                <a:solidFill>
                  <a:srgbClr val="202122"/>
                </a:solidFill>
                <a:highlight>
                  <a:srgbClr val="FFFFFF"/>
                </a:highlight>
                <a:latin typeface="Times New Roman"/>
                <a:ea typeface="+mn-lt"/>
                <a:cs typeface="+mn-lt"/>
              </a:rPr>
              <a:t> In traditional medicine, the leaves are used for treating skin disorders and wound healing.</a:t>
            </a:r>
            <a:endParaRPr lang="en-US" sz="2000">
              <a:latin typeface="Times New Roman"/>
              <a:cs typeface="Times New Roman"/>
            </a:endParaRPr>
          </a:p>
          <a:p>
            <a:pPr>
              <a:buFont typeface="Arial" panose="020B0604020202020204" pitchFamily="34" charset="0"/>
              <a:buChar char="•"/>
            </a:pPr>
            <a:r>
              <a:rPr lang="en-US" sz="2000" b="1" dirty="0">
                <a:solidFill>
                  <a:srgbClr val="202122"/>
                </a:solidFill>
                <a:highlight>
                  <a:srgbClr val="FFFFFF"/>
                </a:highlight>
                <a:latin typeface="Times New Roman"/>
                <a:ea typeface="+mn-lt"/>
                <a:cs typeface="+mn-lt"/>
              </a:rPr>
              <a:t>Green Manure:</a:t>
            </a:r>
            <a:r>
              <a:rPr lang="en-US" sz="2000" dirty="0">
                <a:solidFill>
                  <a:srgbClr val="202122"/>
                </a:solidFill>
                <a:highlight>
                  <a:srgbClr val="FFFFFF"/>
                </a:highlight>
                <a:latin typeface="Times New Roman"/>
                <a:ea typeface="+mn-lt"/>
                <a:cs typeface="+mn-lt"/>
              </a:rPr>
              <a:t> The fallen leaves enrich the soil as green manure, improving fertility and soil structure.</a:t>
            </a:r>
            <a:endParaRPr lang="en-US" sz="2000">
              <a:latin typeface="Times New Roman"/>
              <a:cs typeface="Times New Roman"/>
            </a:endParaRPr>
          </a:p>
          <a:p>
            <a:pPr>
              <a:buFont typeface="Arial" panose="020B0604020202020204" pitchFamily="34" charset="0"/>
              <a:buChar char="•"/>
            </a:pPr>
            <a:endParaRPr lang="en-US" sz="2400" b="0" i="0">
              <a:solidFill>
                <a:srgbClr val="202122"/>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a:solidFill>
                <a:srgbClr val="333333"/>
              </a:solidFill>
              <a:effectLst/>
              <a:highlight>
                <a:srgbClr val="FFFFFF"/>
              </a:highlight>
              <a:latin typeface="Rubik"/>
            </a:endParaRPr>
          </a:p>
          <a:p>
            <a:endParaRPr lang="en-IN"/>
          </a:p>
        </p:txBody>
      </p:sp>
      <p:pic>
        <p:nvPicPr>
          <p:cNvPr id="4" name="Picture 3">
            <a:extLst>
              <a:ext uri="{FF2B5EF4-FFF2-40B4-BE49-F238E27FC236}">
                <a16:creationId xmlns:a16="http://schemas.microsoft.com/office/drawing/2014/main" id="{C21F2733-689E-90D7-2F43-08B1E6061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475" y="552091"/>
            <a:ext cx="10774393" cy="465826"/>
          </a:xfrm>
          <a:prstGeom prst="rect">
            <a:avLst/>
          </a:prstGeom>
          <a:noFill/>
        </p:spPr>
      </p:pic>
    </p:spTree>
    <p:extLst>
      <p:ext uri="{BB962C8B-B14F-4D97-AF65-F5344CB8AC3E}">
        <p14:creationId xmlns:p14="http://schemas.microsoft.com/office/powerpoint/2010/main" val="332953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F7B30-1808-0111-10BE-68A42E6A979B}"/>
              </a:ext>
            </a:extLst>
          </p:cNvPr>
          <p:cNvSpPr txBox="1"/>
          <p:nvPr/>
        </p:nvSpPr>
        <p:spPr>
          <a:xfrm>
            <a:off x="736141" y="689470"/>
            <a:ext cx="10527059" cy="6586418"/>
          </a:xfrm>
          <a:prstGeom prst="rect">
            <a:avLst/>
          </a:prstGeom>
          <a:noFill/>
        </p:spPr>
        <p:txBody>
          <a:bodyPr wrap="square" lIns="91440" tIns="45720" rIns="91440" bIns="45720" anchor="t">
            <a:spAutoFit/>
          </a:bodyPr>
          <a:lstStyle/>
          <a:p>
            <a:endParaRPr lang="en-US" sz="2000" b="0" i="0" dirty="0">
              <a:solidFill>
                <a:srgbClr val="202122"/>
              </a:solidFill>
              <a:effectLst/>
              <a:highlight>
                <a:srgbClr val="FFFFFF"/>
              </a:highlight>
              <a:latin typeface="Times New Roman"/>
              <a:cs typeface="Times New Roman"/>
            </a:endParaRPr>
          </a:p>
          <a:p>
            <a:pPr marL="285750" indent="-285750">
              <a:buFont typeface="Arial,Sans-Serif"/>
              <a:buChar char="•"/>
            </a:pPr>
            <a:r>
              <a:rPr lang="en-US" sz="2000" b="1" dirty="0">
                <a:solidFill>
                  <a:srgbClr val="FF0000"/>
                </a:solidFill>
                <a:highlight>
                  <a:srgbClr val="FFFFFF"/>
                </a:highlight>
                <a:latin typeface="Times New Roman"/>
                <a:cs typeface="Times New Roman"/>
              </a:rPr>
              <a:t>Flowers:</a:t>
            </a:r>
            <a:endParaRPr lang="en-US" sz="2000" dirty="0">
              <a:solidFill>
                <a:srgbClr val="FF0000"/>
              </a:solidFill>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Nectar Source:</a:t>
            </a:r>
            <a:r>
              <a:rPr lang="en-US" sz="2000" dirty="0">
                <a:solidFill>
                  <a:srgbClr val="202122"/>
                </a:solidFill>
                <a:highlight>
                  <a:srgbClr val="FFFFFF"/>
                </a:highlight>
                <a:latin typeface="Times New Roman"/>
                <a:cs typeface="Times New Roman"/>
              </a:rPr>
              <a:t> The flowers provide nectar for bees, making the tree important for honey production.</a:t>
            </a:r>
            <a:endParaRPr lang="en-US" sz="2000" dirty="0">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Aesthetic Value:</a:t>
            </a:r>
            <a:r>
              <a:rPr lang="en-US" sz="2000" dirty="0">
                <a:solidFill>
                  <a:srgbClr val="202122"/>
                </a:solidFill>
                <a:highlight>
                  <a:srgbClr val="FFFFFF"/>
                </a:highlight>
                <a:latin typeface="Times New Roman"/>
                <a:cs typeface="Times New Roman"/>
              </a:rPr>
              <a:t> The fragrant flowers add aesthetic value and are sometimes used in traditional ceremonies and decorations.</a:t>
            </a:r>
            <a:endParaRPr lang="en-US" sz="2000" dirty="0">
              <a:latin typeface="Times New Roman"/>
              <a:cs typeface="Times New Roman"/>
            </a:endParaRPr>
          </a:p>
          <a:p>
            <a:pPr marL="285750" indent="-285750">
              <a:buFont typeface="Arial,Sans-Serif"/>
              <a:buChar char="•"/>
            </a:pPr>
            <a:r>
              <a:rPr lang="en-US" sz="2000" b="1" dirty="0">
                <a:solidFill>
                  <a:srgbClr val="FF0000"/>
                </a:solidFill>
                <a:highlight>
                  <a:srgbClr val="FFFFFF"/>
                </a:highlight>
                <a:latin typeface="Times New Roman"/>
                <a:cs typeface="Times New Roman"/>
              </a:rPr>
              <a:t>Pods and Seeds:</a:t>
            </a:r>
            <a:endParaRPr lang="en-US" sz="2000" dirty="0">
              <a:solidFill>
                <a:srgbClr val="FF0000"/>
              </a:solidFill>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Propagation:</a:t>
            </a:r>
            <a:r>
              <a:rPr lang="en-US" sz="2000" dirty="0">
                <a:solidFill>
                  <a:srgbClr val="202122"/>
                </a:solidFill>
                <a:highlight>
                  <a:srgbClr val="FFFFFF"/>
                </a:highlight>
                <a:latin typeface="Times New Roman"/>
                <a:cs typeface="Times New Roman"/>
              </a:rPr>
              <a:t> The seeds are used to propagate the tree for reforestation and afforestation projects.</a:t>
            </a:r>
            <a:endParaRPr lang="en-US" sz="2000" dirty="0">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Traditional Medicine:</a:t>
            </a:r>
            <a:r>
              <a:rPr lang="en-US" sz="2000" dirty="0">
                <a:solidFill>
                  <a:srgbClr val="202122"/>
                </a:solidFill>
                <a:highlight>
                  <a:srgbClr val="FFFFFF"/>
                </a:highlight>
                <a:latin typeface="Times New Roman"/>
                <a:cs typeface="Times New Roman"/>
              </a:rPr>
              <a:t> The seeds are sometimes used in traditional remedies for various ailments.</a:t>
            </a:r>
            <a:endParaRPr lang="en-US" sz="2000" dirty="0">
              <a:latin typeface="Times New Roman"/>
              <a:cs typeface="Times New Roman"/>
            </a:endParaRPr>
          </a:p>
          <a:p>
            <a:pPr marL="285750" indent="-285750">
              <a:buFont typeface="Arial,Sans-Serif"/>
              <a:buChar char="•"/>
            </a:pPr>
            <a:r>
              <a:rPr lang="en-US" sz="2000" b="1" dirty="0">
                <a:solidFill>
                  <a:srgbClr val="FF0000"/>
                </a:solidFill>
                <a:highlight>
                  <a:srgbClr val="FFFFFF"/>
                </a:highlight>
                <a:latin typeface="Times New Roman"/>
                <a:cs typeface="Times New Roman"/>
              </a:rPr>
              <a:t>Bark:</a:t>
            </a:r>
            <a:endParaRPr lang="en-US" sz="2000" dirty="0">
              <a:solidFill>
                <a:srgbClr val="FF0000"/>
              </a:solidFill>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Tannins:</a:t>
            </a:r>
            <a:r>
              <a:rPr lang="en-US" sz="2000" dirty="0">
                <a:solidFill>
                  <a:srgbClr val="202122"/>
                </a:solidFill>
                <a:highlight>
                  <a:srgbClr val="FFFFFF"/>
                </a:highlight>
                <a:latin typeface="Times New Roman"/>
                <a:cs typeface="Times New Roman"/>
              </a:rPr>
              <a:t> The bark contains tannins, which are used in leather tanning.</a:t>
            </a:r>
            <a:endParaRPr lang="en-US" sz="2000" dirty="0">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Medicinal Uses:</a:t>
            </a:r>
            <a:r>
              <a:rPr lang="en-US" sz="2000" dirty="0">
                <a:solidFill>
                  <a:srgbClr val="202122"/>
                </a:solidFill>
                <a:highlight>
                  <a:srgbClr val="FFFFFF"/>
                </a:highlight>
                <a:latin typeface="Times New Roman"/>
                <a:cs typeface="Times New Roman"/>
              </a:rPr>
              <a:t> The bark is used in Ayurvedic medicine to treat conditions like dysentery and diarrhea. It is also believed to have anti-inflammatory properties.</a:t>
            </a:r>
            <a:endParaRPr lang="en-US" sz="2000" dirty="0">
              <a:latin typeface="Times New Roman"/>
              <a:cs typeface="Times New Roman"/>
            </a:endParaRPr>
          </a:p>
          <a:p>
            <a:pPr marL="285750" indent="-285750">
              <a:buFont typeface="Arial,Sans-Serif"/>
              <a:buChar char="•"/>
            </a:pPr>
            <a:r>
              <a:rPr lang="en-US" sz="2000" b="1" dirty="0">
                <a:solidFill>
                  <a:srgbClr val="FF0000"/>
                </a:solidFill>
                <a:highlight>
                  <a:srgbClr val="FFFFFF"/>
                </a:highlight>
                <a:latin typeface="Times New Roman"/>
                <a:cs typeface="Times New Roman"/>
              </a:rPr>
              <a:t>Roots:</a:t>
            </a:r>
            <a:endParaRPr lang="en-US" sz="2000" dirty="0">
              <a:solidFill>
                <a:srgbClr val="FF0000"/>
              </a:solidFill>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Soil Stabilization:</a:t>
            </a:r>
            <a:r>
              <a:rPr lang="en-US" sz="2000" dirty="0">
                <a:solidFill>
                  <a:srgbClr val="202122"/>
                </a:solidFill>
                <a:highlight>
                  <a:srgbClr val="FFFFFF"/>
                </a:highlight>
                <a:latin typeface="Times New Roman"/>
                <a:cs typeface="Times New Roman"/>
              </a:rPr>
              <a:t> The deep-rooted system helps in soil stabilization, preventing erosion in riverbanks and hilly areas.</a:t>
            </a:r>
            <a:endParaRPr lang="en-US" sz="2000" dirty="0">
              <a:latin typeface="Times New Roman"/>
              <a:cs typeface="Times New Roman"/>
            </a:endParaRPr>
          </a:p>
          <a:p>
            <a:pPr marL="285750" indent="-285750">
              <a:buFont typeface="Arial,Sans-Serif"/>
              <a:buChar char="•"/>
            </a:pPr>
            <a:r>
              <a:rPr lang="en-US" sz="2000" b="1" dirty="0">
                <a:solidFill>
                  <a:srgbClr val="202122"/>
                </a:solidFill>
                <a:highlight>
                  <a:srgbClr val="FFFFFF"/>
                </a:highlight>
                <a:latin typeface="Times New Roman"/>
                <a:cs typeface="Times New Roman"/>
              </a:rPr>
              <a:t>Medicinal Uses:</a:t>
            </a:r>
            <a:r>
              <a:rPr lang="en-US" sz="2000" dirty="0">
                <a:solidFill>
                  <a:srgbClr val="202122"/>
                </a:solidFill>
                <a:highlight>
                  <a:srgbClr val="FFFFFF"/>
                </a:highlight>
                <a:latin typeface="Times New Roman"/>
                <a:cs typeface="Times New Roman"/>
              </a:rPr>
              <a:t> The roots are sometimes used in traditional medicine for their purported anti-inflammatory and analgesic properties.</a:t>
            </a:r>
            <a:endParaRPr lang="en-US" sz="2000" dirty="0">
              <a:latin typeface="Times New Roman"/>
              <a:cs typeface="Times New Roman"/>
            </a:endParaRPr>
          </a:p>
          <a:p>
            <a:pPr marL="285750" indent="-285750">
              <a:buFont typeface="Arial,Sans-Serif"/>
              <a:buChar char="•"/>
            </a:pPr>
            <a:endParaRPr lang="en-US" sz="2000" dirty="0">
              <a:latin typeface="Times New Roman"/>
              <a:cs typeface="Times New Roman"/>
            </a:endParaRPr>
          </a:p>
          <a:p>
            <a:pPr marL="285750" indent="-285750">
              <a:buFont typeface="Arial,Sans-Serif"/>
              <a:buChar char="•"/>
            </a:pPr>
            <a:endParaRPr lang="en-US" sz="2400" dirty="0">
              <a:latin typeface="Arial"/>
              <a:cs typeface="Arial"/>
            </a:endParaRPr>
          </a:p>
          <a:p>
            <a:endParaRPr lang="en-IN" dirty="0"/>
          </a:p>
        </p:txBody>
      </p:sp>
      <p:pic>
        <p:nvPicPr>
          <p:cNvPr id="4" name="Picture 3">
            <a:extLst>
              <a:ext uri="{FF2B5EF4-FFF2-40B4-BE49-F238E27FC236}">
                <a16:creationId xmlns:a16="http://schemas.microsoft.com/office/drawing/2014/main" id="{C21F2733-689E-90D7-2F43-08B1E6061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475" y="552091"/>
            <a:ext cx="10774393" cy="465826"/>
          </a:xfrm>
          <a:prstGeom prst="rect">
            <a:avLst/>
          </a:prstGeom>
          <a:noFill/>
        </p:spPr>
      </p:pic>
    </p:spTree>
    <p:extLst>
      <p:ext uri="{BB962C8B-B14F-4D97-AF65-F5344CB8AC3E}">
        <p14:creationId xmlns:p14="http://schemas.microsoft.com/office/powerpoint/2010/main" val="13175827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TotalTime>
  <Words>728</Words>
  <Application>Microsoft Office PowerPoint</Application>
  <PresentationFormat>Widescreen</PresentationFormat>
  <Paragraphs>41</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Algerian</vt:lpstr>
      <vt:lpstr>Arial</vt:lpstr>
      <vt:lpstr>Arial,Sans-Serif</vt:lpstr>
      <vt:lpstr>Calibri</vt:lpstr>
      <vt:lpstr>Garamond</vt:lpstr>
      <vt:lpstr>Google Sans</vt:lpstr>
      <vt:lpstr>Rubik</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sunil kulkarni</dc:creator>
  <cp:lastModifiedBy>sunil kulkarni</cp:lastModifiedBy>
  <cp:revision>135</cp:revision>
  <dcterms:created xsi:type="dcterms:W3CDTF">2024-08-05T14:50:48Z</dcterms:created>
  <dcterms:modified xsi:type="dcterms:W3CDTF">2024-08-20T16:43:25Z</dcterms:modified>
</cp:coreProperties>
</file>