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72" r:id="rId2"/>
    <p:sldId id="273" r:id="rId3"/>
    <p:sldId id="275" r:id="rId4"/>
    <p:sldId id="277" r:id="rId5"/>
    <p:sldId id="279" r:id="rId6"/>
    <p:sldId id="28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BB399-3530-4002-9A72-FAD04D2E314B}"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ADFCA-ABE6-4406-84E1-1CA2F7C8FF10}" type="slidenum">
              <a:rPr lang="en-US" smtClean="0"/>
              <a:t>‹#›</a:t>
            </a:fld>
            <a:endParaRPr lang="en-US"/>
          </a:p>
        </p:txBody>
      </p:sp>
    </p:spTree>
    <p:extLst>
      <p:ext uri="{BB962C8B-B14F-4D97-AF65-F5344CB8AC3E}">
        <p14:creationId xmlns:p14="http://schemas.microsoft.com/office/powerpoint/2010/main" val="3625588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342342-B77F-4A68-A7D4-849CE4674616}" type="slidenum">
              <a:rPr lang="en-IN" smtClean="0"/>
              <a:t>1</a:t>
            </a:fld>
            <a:endParaRPr lang="en-IN"/>
          </a:p>
        </p:txBody>
      </p:sp>
    </p:spTree>
    <p:extLst>
      <p:ext uri="{BB962C8B-B14F-4D97-AF65-F5344CB8AC3E}">
        <p14:creationId xmlns:p14="http://schemas.microsoft.com/office/powerpoint/2010/main" val="4156740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F102017-0E18-4EE8-9CE8-552F6D1F367C}" type="datetimeFigureOut">
              <a:rPr lang="en-US" smtClean="0"/>
              <a:t>8/30/2024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7BC0B24-D0AF-4F29-BC78-D15C251EDEA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479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102017-0E18-4EE8-9CE8-552F6D1F367C}"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C0B24-D0AF-4F29-BC78-D15C251EDEAD}" type="slidenum">
              <a:rPr lang="en-US" smtClean="0"/>
              <a:t>‹#›</a:t>
            </a:fld>
            <a:endParaRPr lang="en-US"/>
          </a:p>
        </p:txBody>
      </p:sp>
    </p:spTree>
    <p:extLst>
      <p:ext uri="{BB962C8B-B14F-4D97-AF65-F5344CB8AC3E}">
        <p14:creationId xmlns:p14="http://schemas.microsoft.com/office/powerpoint/2010/main" val="373590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02017-0E18-4EE8-9CE8-552F6D1F367C}"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C0B24-D0AF-4F29-BC78-D15C251EDEA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2969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02017-0E18-4EE8-9CE8-552F6D1F367C}"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C0B24-D0AF-4F29-BC78-D15C251EDEA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357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02017-0E18-4EE8-9CE8-552F6D1F367C}"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C0B24-D0AF-4F29-BC78-D15C251EDEAD}" type="slidenum">
              <a:rPr lang="en-US" smtClean="0"/>
              <a:t>‹#›</a:t>
            </a:fld>
            <a:endParaRPr lang="en-US"/>
          </a:p>
        </p:txBody>
      </p:sp>
    </p:spTree>
    <p:extLst>
      <p:ext uri="{BB962C8B-B14F-4D97-AF65-F5344CB8AC3E}">
        <p14:creationId xmlns:p14="http://schemas.microsoft.com/office/powerpoint/2010/main" val="1150587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02017-0E18-4EE8-9CE8-552F6D1F367C}"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C0B24-D0AF-4F29-BC78-D15C251EDEA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1289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02017-0E18-4EE8-9CE8-552F6D1F367C}"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C0B24-D0AF-4F29-BC78-D15C251EDEA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185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02017-0E18-4EE8-9CE8-552F6D1F367C}"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C0B24-D0AF-4F29-BC78-D15C251EDEA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3949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02017-0E18-4EE8-9CE8-552F6D1F367C}"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C0B24-D0AF-4F29-BC78-D15C251EDEA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187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02017-0E18-4EE8-9CE8-552F6D1F367C}"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C0B24-D0AF-4F29-BC78-D15C251EDEAD}" type="slidenum">
              <a:rPr lang="en-US" smtClean="0"/>
              <a:t>‹#›</a:t>
            </a:fld>
            <a:endParaRPr lang="en-US"/>
          </a:p>
        </p:txBody>
      </p:sp>
    </p:spTree>
    <p:extLst>
      <p:ext uri="{BB962C8B-B14F-4D97-AF65-F5344CB8AC3E}">
        <p14:creationId xmlns:p14="http://schemas.microsoft.com/office/powerpoint/2010/main" val="423788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02017-0E18-4EE8-9CE8-552F6D1F367C}"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C0B24-D0AF-4F29-BC78-D15C251EDEA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920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102017-0E18-4EE8-9CE8-552F6D1F367C}"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C0B24-D0AF-4F29-BC78-D15C251EDEAD}" type="slidenum">
              <a:rPr lang="en-US" smtClean="0"/>
              <a:t>‹#›</a:t>
            </a:fld>
            <a:endParaRPr lang="en-US"/>
          </a:p>
        </p:txBody>
      </p:sp>
    </p:spTree>
    <p:extLst>
      <p:ext uri="{BB962C8B-B14F-4D97-AF65-F5344CB8AC3E}">
        <p14:creationId xmlns:p14="http://schemas.microsoft.com/office/powerpoint/2010/main" val="1112893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102017-0E18-4EE8-9CE8-552F6D1F367C}"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BC0B24-D0AF-4F29-BC78-D15C251EDEA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295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102017-0E18-4EE8-9CE8-552F6D1F367C}"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BC0B24-D0AF-4F29-BC78-D15C251EDEA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33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02017-0E18-4EE8-9CE8-552F6D1F367C}"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BC0B24-D0AF-4F29-BC78-D15C251EDEAD}" type="slidenum">
              <a:rPr lang="en-US" smtClean="0"/>
              <a:t>‹#›</a:t>
            </a:fld>
            <a:endParaRPr lang="en-US"/>
          </a:p>
        </p:txBody>
      </p:sp>
    </p:spTree>
    <p:extLst>
      <p:ext uri="{BB962C8B-B14F-4D97-AF65-F5344CB8AC3E}">
        <p14:creationId xmlns:p14="http://schemas.microsoft.com/office/powerpoint/2010/main" val="1146061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102017-0E18-4EE8-9CE8-552F6D1F367C}"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C0B24-D0AF-4F29-BC78-D15C251EDEA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495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102017-0E18-4EE8-9CE8-552F6D1F367C}"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C0B24-D0AF-4F29-BC78-D15C251EDEAD}" type="slidenum">
              <a:rPr lang="en-US" smtClean="0"/>
              <a:t>‹#›</a:t>
            </a:fld>
            <a:endParaRPr lang="en-US"/>
          </a:p>
        </p:txBody>
      </p:sp>
    </p:spTree>
    <p:extLst>
      <p:ext uri="{BB962C8B-B14F-4D97-AF65-F5344CB8AC3E}">
        <p14:creationId xmlns:p14="http://schemas.microsoft.com/office/powerpoint/2010/main" val="106335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102017-0E18-4EE8-9CE8-552F6D1F367C}" type="datetimeFigureOut">
              <a:rPr lang="en-US" smtClean="0"/>
              <a:t>8/30/2024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BC0B24-D0AF-4F29-BC78-D15C251EDEAD}" type="slidenum">
              <a:rPr lang="en-US" smtClean="0"/>
              <a:t>‹#›</a:t>
            </a:fld>
            <a:endParaRPr lang="en-US"/>
          </a:p>
        </p:txBody>
      </p:sp>
    </p:spTree>
    <p:extLst>
      <p:ext uri="{BB962C8B-B14F-4D97-AF65-F5344CB8AC3E}">
        <p14:creationId xmlns:p14="http://schemas.microsoft.com/office/powerpoint/2010/main" val="998528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0E0D70-3989-5337-BD6A-32D07CE9FDE6}"/>
              </a:ext>
            </a:extLst>
          </p:cNvPr>
          <p:cNvPicPr>
            <a:picLocks noChangeAspect="1"/>
          </p:cNvPicPr>
          <p:nvPr/>
        </p:nvPicPr>
        <p:blipFill>
          <a:blip r:embed="rId3"/>
          <a:stretch>
            <a:fillRect/>
          </a:stretch>
        </p:blipFill>
        <p:spPr>
          <a:xfrm>
            <a:off x="1091600" y="1284270"/>
            <a:ext cx="4928199" cy="4228010"/>
          </a:xfrm>
          <a:prstGeom prst="rect">
            <a:avLst/>
          </a:prstGeom>
        </p:spPr>
      </p:pic>
      <p:sp>
        <p:nvSpPr>
          <p:cNvPr id="6" name="TextBox 5">
            <a:extLst>
              <a:ext uri="{FF2B5EF4-FFF2-40B4-BE49-F238E27FC236}">
                <a16:creationId xmlns:a16="http://schemas.microsoft.com/office/drawing/2014/main" id="{2DD2B613-E830-9077-BD05-BF2005B515B7}"/>
              </a:ext>
            </a:extLst>
          </p:cNvPr>
          <p:cNvSpPr txBox="1"/>
          <p:nvPr/>
        </p:nvSpPr>
        <p:spPr>
          <a:xfrm>
            <a:off x="2243667" y="5706532"/>
            <a:ext cx="7092947" cy="461665"/>
          </a:xfrm>
          <a:prstGeom prst="rect">
            <a:avLst/>
          </a:prstGeom>
          <a:noFill/>
        </p:spPr>
        <p:txBody>
          <a:bodyPr wrap="square">
            <a:spAutoFit/>
          </a:bodyPr>
          <a:lstStyle/>
          <a:p>
            <a:r>
              <a:rPr lang="en-US" dirty="0"/>
              <a:t>                             </a:t>
            </a:r>
            <a:r>
              <a:rPr lang="en-US" sz="2400" dirty="0">
                <a:latin typeface="Times New Roman" panose="02020603050405020304" pitchFamily="18" charset="0"/>
                <a:cs typeface="Times New Roman" panose="02020603050405020304" pitchFamily="18" charset="0"/>
              </a:rPr>
              <a:t>At  Amphitheater - AIS campus, </a:t>
            </a:r>
            <a:r>
              <a:rPr lang="en-US" sz="2400" dirty="0" err="1">
                <a:latin typeface="Times New Roman" panose="02020603050405020304" pitchFamily="18" charset="0"/>
                <a:cs typeface="Times New Roman" panose="02020603050405020304" pitchFamily="18" charset="0"/>
              </a:rPr>
              <a:t>Wakad</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07E6ED1-B73E-1CE4-71F5-FF6B36AA87B6}"/>
              </a:ext>
            </a:extLst>
          </p:cNvPr>
          <p:cNvSpPr txBox="1"/>
          <p:nvPr/>
        </p:nvSpPr>
        <p:spPr>
          <a:xfrm>
            <a:off x="4654193" y="738666"/>
            <a:ext cx="2383605" cy="707886"/>
          </a:xfrm>
          <a:prstGeom prst="rect">
            <a:avLst/>
          </a:prstGeom>
          <a:noFill/>
        </p:spPr>
        <p:txBody>
          <a:bodyPr wrap="square">
            <a:spAutoFit/>
          </a:bodyPr>
          <a:lstStyle/>
          <a:p>
            <a:r>
              <a:rPr lang="en-IN" sz="4000" dirty="0">
                <a:latin typeface="Algerian" panose="04020705040A02060702" pitchFamily="82" charset="0"/>
              </a:rPr>
              <a:t>KADAMB</a:t>
            </a:r>
          </a:p>
        </p:txBody>
      </p:sp>
      <p:pic>
        <p:nvPicPr>
          <p:cNvPr id="7" name="Picture 6">
            <a:extLst>
              <a:ext uri="{FF2B5EF4-FFF2-40B4-BE49-F238E27FC236}">
                <a16:creationId xmlns:a16="http://schemas.microsoft.com/office/drawing/2014/main" id="{DA422165-EC9E-9440-9182-ECF195ECB8F1}"/>
              </a:ext>
            </a:extLst>
          </p:cNvPr>
          <p:cNvPicPr>
            <a:picLocks noChangeAspect="1"/>
          </p:cNvPicPr>
          <p:nvPr/>
        </p:nvPicPr>
        <p:blipFill>
          <a:blip r:embed="rId4"/>
          <a:stretch>
            <a:fillRect/>
          </a:stretch>
        </p:blipFill>
        <p:spPr>
          <a:xfrm>
            <a:off x="6019798" y="1284269"/>
            <a:ext cx="5497531" cy="4228009"/>
          </a:xfrm>
          <a:prstGeom prst="rect">
            <a:avLst/>
          </a:prstGeom>
        </p:spPr>
      </p:pic>
    </p:spTree>
    <p:extLst>
      <p:ext uri="{BB962C8B-B14F-4D97-AF65-F5344CB8AC3E}">
        <p14:creationId xmlns:p14="http://schemas.microsoft.com/office/powerpoint/2010/main" val="221869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602781-6202-F2AD-B22C-7B4C32B8416C}"/>
              </a:ext>
            </a:extLst>
          </p:cNvPr>
          <p:cNvSpPr txBox="1"/>
          <p:nvPr/>
        </p:nvSpPr>
        <p:spPr>
          <a:xfrm>
            <a:off x="673100" y="647701"/>
            <a:ext cx="11023600" cy="4708981"/>
          </a:xfrm>
          <a:prstGeom prst="rect">
            <a:avLst/>
          </a:prstGeom>
          <a:solidFill>
            <a:schemeClr val="bg1"/>
          </a:solidFill>
          <a:ln>
            <a:solidFill>
              <a:schemeClr val="tx1"/>
            </a:solidFill>
          </a:ln>
        </p:spPr>
        <p:txBody>
          <a:bodyPr wrap="square">
            <a:spAutoFit/>
          </a:bodyPr>
          <a:lstStyle/>
          <a:p>
            <a:pPr>
              <a:lnSpc>
                <a:spcPct val="150000"/>
              </a:lnSpc>
            </a:pP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Common Name  :     </a:t>
            </a:r>
            <a:r>
              <a:rPr lang="en-US" sz="2400" dirty="0" err="1">
                <a:highlight>
                  <a:srgbClr val="FFFFFF"/>
                </a:highlight>
                <a:latin typeface="Times New Roman" panose="02020603050405020304" pitchFamily="18" charset="0"/>
                <a:cs typeface="Times New Roman" panose="02020603050405020304" pitchFamily="18" charset="0"/>
              </a:rPr>
              <a:t>Kabamb</a:t>
            </a:r>
            <a:endParaRPr lang="en-US" sz="2400" dirty="0">
              <a:highlight>
                <a:srgbClr val="FFFFFF"/>
              </a:highlight>
              <a:latin typeface="Times New Roman" panose="02020603050405020304" pitchFamily="18" charset="0"/>
              <a:cs typeface="Times New Roman" panose="02020603050405020304" pitchFamily="18" charset="0"/>
            </a:endParaRPr>
          </a:p>
          <a:p>
            <a:pPr>
              <a:lnSpc>
                <a:spcPct val="150000"/>
              </a:lnSpc>
            </a:pPr>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Scientific Name</a:t>
            </a:r>
            <a:r>
              <a:rPr lang="en-US" sz="2400" b="0" i="0" dirty="0">
                <a:solidFill>
                  <a:srgbClr val="474747"/>
                </a:solidFill>
                <a:effectLst/>
                <a:highlight>
                  <a:srgbClr val="FFFFFF"/>
                </a:highlight>
                <a:latin typeface="Times New Roman" panose="02020603050405020304" pitchFamily="18" charset="0"/>
                <a:cs typeface="Times New Roman" panose="02020603050405020304" pitchFamily="18" charset="0"/>
              </a:rPr>
              <a:t>  :     </a:t>
            </a:r>
            <a:r>
              <a:rPr lang="en-IN" sz="2400" i="1" dirty="0" err="1"/>
              <a:t>Neolamarckia</a:t>
            </a:r>
            <a:r>
              <a:rPr lang="en-IN" sz="2400" i="1" dirty="0"/>
              <a:t> </a:t>
            </a:r>
            <a:r>
              <a:rPr lang="en-IN" sz="2400" i="1" dirty="0" err="1"/>
              <a:t>cadamba</a:t>
            </a:r>
            <a:endParaRPr lang="en-IN" sz="2400" i="1" dirty="0"/>
          </a:p>
          <a:p>
            <a:pPr>
              <a:lnSpc>
                <a:spcPct val="150000"/>
              </a:lnSpc>
            </a:pPr>
            <a:r>
              <a:rPr lang="en-US" sz="2400" dirty="0"/>
              <a:t> </a:t>
            </a:r>
            <a:r>
              <a:rPr lang="en-IN" sz="2400" dirty="0">
                <a:solidFill>
                  <a:srgbClr val="FF0000"/>
                </a:solidFill>
              </a:rPr>
              <a:t>Family                  :   </a:t>
            </a:r>
            <a:r>
              <a:rPr lang="en-US" sz="2400" dirty="0" err="1"/>
              <a:t>Rubiaceae</a:t>
            </a:r>
            <a:endParaRPr lang="en-IN" sz="2400" dirty="0">
              <a:solidFill>
                <a:srgbClr val="FF0000"/>
              </a:solidFill>
            </a:endParaRPr>
          </a:p>
          <a:p>
            <a:r>
              <a:rPr lang="en-IN" sz="2400" dirty="0">
                <a:solidFill>
                  <a:srgbClr val="FF0000"/>
                </a:solidFill>
              </a:rPr>
              <a:t>Habit                    :   </a:t>
            </a:r>
            <a:r>
              <a:rPr lang="en-US" sz="2400" dirty="0">
                <a:latin typeface="Times New Roman" pitchFamily="18" charset="0"/>
                <a:cs typeface="Times New Roman" pitchFamily="18" charset="0"/>
              </a:rPr>
              <a:t>It is a fast-growing, evergreen tropical tree with unique</a:t>
            </a:r>
          </a:p>
          <a:p>
            <a:r>
              <a:rPr lang="en-US" sz="2400" dirty="0">
                <a:latin typeface="Times New Roman" pitchFamily="18" charset="0"/>
                <a:cs typeface="Times New Roman" pitchFamily="18" charset="0"/>
              </a:rPr>
              <a:t>                                flowers native to South and Southeast Asia. It is also popular</a:t>
            </a:r>
          </a:p>
          <a:p>
            <a:r>
              <a:rPr lang="en-US" sz="2400" dirty="0">
                <a:latin typeface="Times New Roman" pitchFamily="18" charset="0"/>
                <a:cs typeface="Times New Roman" pitchFamily="18" charset="0"/>
              </a:rPr>
              <a:t>                                in different regions of India.</a:t>
            </a:r>
            <a:endParaRPr lang="en-IN" sz="2400" dirty="0">
              <a:solidFill>
                <a:srgbClr val="FF0000"/>
              </a:solidFill>
            </a:endParaRPr>
          </a:p>
          <a:p>
            <a:r>
              <a:rPr lang="en-IN" sz="2400" dirty="0">
                <a:solidFill>
                  <a:srgbClr val="FF0000"/>
                </a:solidFill>
              </a:rPr>
              <a:t>Distribution          :  </a:t>
            </a:r>
            <a:r>
              <a:rPr lang="en-US" sz="2400" dirty="0">
                <a:latin typeface="Times New Roman" pitchFamily="18" charset="0"/>
                <a:cs typeface="Times New Roman" pitchFamily="18" charset="0"/>
              </a:rPr>
              <a:t>Native to South and Southeast Asia. It is also popular</a:t>
            </a:r>
          </a:p>
          <a:p>
            <a:r>
              <a:rPr lang="en-US" sz="2400" dirty="0">
                <a:latin typeface="Times New Roman" pitchFamily="18" charset="0"/>
                <a:cs typeface="Times New Roman" pitchFamily="18" charset="0"/>
              </a:rPr>
              <a:t>                                in different regions of India, Bangladesh, Indonesia, Sri Lanka,  </a:t>
            </a:r>
          </a:p>
          <a:p>
            <a:r>
              <a:rPr lang="en-US" sz="2400" dirty="0">
                <a:latin typeface="Times New Roman" pitchFamily="18" charset="0"/>
                <a:cs typeface="Times New Roman" pitchFamily="18" charset="0"/>
              </a:rPr>
              <a:t>                                Cambodia, Laos, Nepal, Myanmar, Philippines, Malaysia, Papua</a:t>
            </a:r>
          </a:p>
          <a:p>
            <a:r>
              <a:rPr lang="en-US" sz="2400" dirty="0">
                <a:latin typeface="Times New Roman" pitchFamily="18" charset="0"/>
                <a:cs typeface="Times New Roman" pitchFamily="18" charset="0"/>
              </a:rPr>
              <a:t>                                New Guinea, Australia</a:t>
            </a:r>
            <a:endParaRPr lang="en-IN" sz="2400" dirty="0">
              <a:solidFill>
                <a:srgbClr val="FF0000"/>
              </a:solidFill>
              <a:latin typeface="Times New Roman" panose="02020603050405020304" pitchFamily="18" charset="0"/>
              <a:cs typeface="Times New Roman" panose="02020603050405020304" pitchFamily="18" charset="0"/>
            </a:endParaRPr>
          </a:p>
          <a:p>
            <a:endParaRPr lang="en-IN" sz="2400" dirty="0">
              <a:solidFill>
                <a:srgbClr val="FF0000"/>
              </a:solidFill>
            </a:endParaRPr>
          </a:p>
        </p:txBody>
      </p:sp>
    </p:spTree>
    <p:extLst>
      <p:ext uri="{BB962C8B-B14F-4D97-AF65-F5344CB8AC3E}">
        <p14:creationId xmlns:p14="http://schemas.microsoft.com/office/powerpoint/2010/main" val="2781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1582E1-1B1A-3F08-089B-6B04EC570B4A}"/>
              </a:ext>
            </a:extLst>
          </p:cNvPr>
          <p:cNvSpPr txBox="1"/>
          <p:nvPr/>
        </p:nvSpPr>
        <p:spPr>
          <a:xfrm>
            <a:off x="577970" y="552091"/>
            <a:ext cx="10946921" cy="6124754"/>
          </a:xfrm>
          <a:prstGeom prst="rect">
            <a:avLst/>
          </a:prstGeom>
          <a:noFill/>
        </p:spPr>
        <p:txBody>
          <a:bodyPr wrap="square">
            <a:spAutoFit/>
          </a:bodyPr>
          <a:lstStyle/>
          <a:p>
            <a:pPr marL="457200" indent="-457200">
              <a:buFont typeface="Wingdings" panose="05000000000000000000" pitchFamily="2" charset="2"/>
              <a:buChar char="Ø"/>
            </a:pPr>
            <a:r>
              <a:rPr lang="en-US" sz="2800" dirty="0">
                <a:solidFill>
                  <a:srgbClr val="FF0000"/>
                </a:solidFill>
                <a:latin typeface="Times New Roman" pitchFamily="18" charset="0"/>
                <a:cs typeface="Times New Roman" pitchFamily="18" charset="0"/>
              </a:rPr>
              <a:t>Description  : </a:t>
            </a:r>
          </a:p>
          <a:p>
            <a:pPr marL="457200" indent="-457200">
              <a:buFont typeface="Wingdings" panose="05000000000000000000" pitchFamily="2" charset="2"/>
              <a:buChar char="Ø"/>
            </a:pPr>
            <a:r>
              <a:rPr lang="en-US" sz="2400" dirty="0">
                <a:latin typeface="Times New Roman" pitchFamily="18" charset="0"/>
                <a:cs typeface="Times New Roman" pitchFamily="18" charset="0"/>
              </a:rPr>
              <a:t>Plant size more than 12 meter. Bark </a:t>
            </a: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Dark grey in </a:t>
            </a:r>
            <a:r>
              <a:rPr lang="en-US" sz="2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colour</a:t>
            </a: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rough and frequently longitudinally fissured, exfoliating in thin scales.</a:t>
            </a:r>
          </a:p>
          <a:p>
            <a:pPr marL="457200" indent="-457200">
              <a:buFont typeface="Wingdings" panose="05000000000000000000" pitchFamily="2" charset="2"/>
              <a:buChar char="Ø"/>
            </a:pP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Trunk diameter </a:t>
            </a:r>
            <a:r>
              <a:rPr lang="en-US" sz="1800" dirty="0">
                <a:solidFill>
                  <a:srgbClr val="333333"/>
                </a:solidFill>
                <a:effectLst/>
                <a:latin typeface="Arial" panose="020B0604020202020204" pitchFamily="34" charset="0"/>
                <a:ea typeface="Times New Roman" panose="02020603050405020304" pitchFamily="18" charset="0"/>
              </a:rPr>
              <a:t> of 100-160 cm.</a:t>
            </a:r>
            <a:r>
              <a:rPr lang="en-US" sz="1800" dirty="0">
                <a:solidFill>
                  <a:srgbClr val="333333"/>
                </a:solidFill>
                <a:effectLst/>
                <a:highlight>
                  <a:srgbClr val="FFFFFF"/>
                </a:highlight>
                <a:latin typeface="Arial" panose="020B0604020202020204" pitchFamily="34" charset="0"/>
                <a:ea typeface="Times New Roman" panose="02020603050405020304" pitchFamily="18" charset="0"/>
                <a:cs typeface="Mangal" panose="02040503050203030202" pitchFamily="18" charset="0"/>
              </a:rPr>
              <a:t> </a:t>
            </a: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This plant is one large tree that is quickly growing, with wide-spreading branches.</a:t>
            </a:r>
          </a:p>
          <a:p>
            <a:pPr marL="457200" indent="-457200">
              <a:buFont typeface="Wingdings" panose="05000000000000000000" pitchFamily="2" charset="2"/>
              <a:buChar char="Ø"/>
            </a:pP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Kadamba flower generally pops up between June to August.</a:t>
            </a: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Leaves of Kadamba have a glossy green color with the large, oblong, bushy, dark, and shining opposite. They are 30 cm long and 10-15 cm in size, almost ovate to elliptical, sessile to petiolate with prominent veins. </a:t>
            </a:r>
          </a:p>
          <a:p>
            <a:pPr marL="457200" indent="-457200">
              <a:buFont typeface="Wingdings" panose="05000000000000000000" pitchFamily="2" charset="2"/>
              <a:buChar char="Ø"/>
            </a:pP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Flower of  Kadamba tree highly is fragrant, yellowish-green in </a:t>
            </a:r>
            <a:r>
              <a:rPr lang="en-US" sz="24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colour</a:t>
            </a: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having a sweet and heady scent.</a:t>
            </a:r>
          </a:p>
          <a:p>
            <a:pPr marL="457200" indent="-457200">
              <a:buFont typeface="Wingdings" panose="05000000000000000000" pitchFamily="2" charset="2"/>
              <a:buChar char="Ø"/>
            </a:pP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Fruits of the Kadamba tree are circular, like small balls, hard, having roughly 8000 seeds. The fruits, when young, appear green and yellow when they turn ripe. The seeds of plants are trigonal or random in shape</a:t>
            </a:r>
            <a:r>
              <a:rPr lang="en-US" sz="1800" dirty="0">
                <a:solidFill>
                  <a:srgbClr val="333333"/>
                </a:solidFill>
                <a:effectLst/>
                <a:latin typeface="Arial" panose="020B0604020202020204" pitchFamily="34" charset="0"/>
                <a:ea typeface="Times New Roman" panose="02020603050405020304" pitchFamily="18" charset="0"/>
              </a:rPr>
              <a:t>. </a:t>
            </a:r>
            <a:endParaRPr lang="en-IN" sz="1800" dirty="0">
              <a:solidFill>
                <a:srgbClr val="333333"/>
              </a:solidFill>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endParaRPr lang="en-US" sz="2400" dirty="0">
              <a:latin typeface="Times New Roman" panose="02020603050405020304" pitchFamily="18" charset="0"/>
              <a:cs typeface="Times New Roman" pitchFamily="18" charset="0"/>
            </a:endParaRPr>
          </a:p>
          <a:p>
            <a:endParaRPr 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39700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86F40D-960E-6ED6-29D8-1F9CC173630E}"/>
              </a:ext>
            </a:extLst>
          </p:cNvPr>
          <p:cNvSpPr txBox="1"/>
          <p:nvPr/>
        </p:nvSpPr>
        <p:spPr>
          <a:xfrm>
            <a:off x="707366" y="1104182"/>
            <a:ext cx="10808897" cy="5842856"/>
          </a:xfrm>
          <a:prstGeom prst="rect">
            <a:avLst/>
          </a:prstGeom>
          <a:noFill/>
        </p:spPr>
        <p:txBody>
          <a:bodyPr wrap="square">
            <a:spAutoFit/>
          </a:bodyPr>
          <a:lstStyle/>
          <a:p>
            <a:pPr marL="285750" indent="-285750">
              <a:buFont typeface="Wingdings" panose="05000000000000000000" pitchFamily="2" charset="2"/>
              <a:buChar char="Ø"/>
            </a:pP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leaf of the Kadamba tree carries methanolic extracts that are an extraordinary asset in suppressing elevated blood sugar levels. </a:t>
            </a:r>
          </a:p>
          <a:p>
            <a:pPr marL="285750" indent="-285750">
              <a:buFont typeface="Wingdings" panose="05000000000000000000" pitchFamily="2" charset="2"/>
              <a:buChar char="Ø"/>
            </a:pP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plant decoction piques the wound contraction with shooting tensile strength.</a:t>
            </a:r>
            <a:endPar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Kadamba plant extracts have factors in fighting against bacteria. These are like proteus mirabilis, </a:t>
            </a:r>
            <a:r>
              <a:rPr lang="en-US" sz="2400" dirty="0" err="1">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escherichia</a:t>
            </a:r>
            <a:r>
              <a:rPr lang="en-US" sz="2400"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coli, and staphylococcus aureus. Not only bacteria, but it can also combat many kinds of fungi like trichophyton rubrum, candida Albicans, and other Aspergillus species.</a:t>
            </a:r>
          </a:p>
          <a:p>
            <a:pPr marL="285750" indent="-285750">
              <a:buFont typeface="Wingdings" panose="05000000000000000000" pitchFamily="2" charset="2"/>
              <a:buChar char="Ø"/>
            </a:pP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Kadamba tree creates a sort of antitumor activity widely utilized in managing many forms of cancer.</a:t>
            </a:r>
          </a:p>
          <a:p>
            <a:pPr marL="285750" indent="-285750">
              <a:buFont typeface="Wingdings" panose="05000000000000000000" pitchFamily="2" charset="2"/>
              <a:buChar char="Ø"/>
            </a:pPr>
            <a:r>
              <a:rPr lang="en-US" sz="2400"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Kadamba tree leaves are also helpful in treating diabetes. </a:t>
            </a:r>
          </a:p>
          <a:p>
            <a:pPr marL="285750" indent="-285750">
              <a:buFont typeface="Wingdings" panose="05000000000000000000" pitchFamily="2" charset="2"/>
              <a:buChar char="Ø"/>
            </a:pPr>
            <a:r>
              <a:rPr lang="en-US" sz="2400"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bark skin decoction of the Kadamba tree is a reliable medication for dysentery and colitis.</a:t>
            </a:r>
            <a:endParaRPr lang="en-IN" sz="24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sz="1800" dirty="0">
              <a:solidFill>
                <a:srgbClr val="333333"/>
              </a:solidFill>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285750" indent="-285750">
              <a:buFont typeface="Wingdings" panose="05000000000000000000" pitchFamily="2" charset="2"/>
              <a:buChar char="Ø"/>
            </a:pPr>
            <a:endParaRPr lang="en-US" sz="2400" dirty="0">
              <a:solidFill>
                <a:srgbClr val="333333"/>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48850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77A145-6A35-BC1F-D5D9-91C79B5F0738}"/>
              </a:ext>
            </a:extLst>
          </p:cNvPr>
          <p:cNvSpPr txBox="1"/>
          <p:nvPr/>
        </p:nvSpPr>
        <p:spPr>
          <a:xfrm>
            <a:off x="672859" y="569344"/>
            <a:ext cx="11274725" cy="5247334"/>
          </a:xfrm>
          <a:prstGeom prst="rect">
            <a:avLst/>
          </a:prstGeom>
          <a:noFill/>
        </p:spPr>
        <p:txBody>
          <a:bodyPr wrap="square">
            <a:spAutoFit/>
          </a:bodyPr>
          <a:lstStyle/>
          <a:p>
            <a:pPr marL="342900" lvl="0" indent="-342900">
              <a:lnSpc>
                <a:spcPct val="115000"/>
              </a:lnSpc>
              <a:spcAft>
                <a:spcPts val="1000"/>
              </a:spcAft>
              <a:buFont typeface="Wingdings" panose="05000000000000000000" pitchFamily="2" charset="2"/>
              <a:buChar char="Ø"/>
              <a:tabLst>
                <a:tab pos="457200" algn="l"/>
              </a:tabLst>
            </a:pPr>
            <a:r>
              <a:rPr lang="en-US" sz="2400"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Several people use plant decoction to gargle and treat mouth ulcers or gum inflammation.</a:t>
            </a:r>
          </a:p>
          <a:p>
            <a:pPr marL="342900" lvl="0" indent="-342900">
              <a:lnSpc>
                <a:spcPct val="115000"/>
              </a:lnSpc>
              <a:spcAft>
                <a:spcPts val="1000"/>
              </a:spcAft>
              <a:buFont typeface="Wingdings" panose="05000000000000000000" pitchFamily="2" charset="2"/>
              <a:buChar char="Ø"/>
              <a:tabLst>
                <a:tab pos="457200" algn="l"/>
              </a:tabLst>
            </a:pPr>
            <a:r>
              <a:rPr lang="en-US" sz="2400"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Generally, the Kadamba decoction is recommended to consume in a 30-40 ml dose for diarrhea treatment and irritable bowel syndrome.</a:t>
            </a:r>
          </a:p>
          <a:p>
            <a:pPr marL="342900" lvl="0" indent="-342900">
              <a:lnSpc>
                <a:spcPct val="115000"/>
              </a:lnSpc>
              <a:spcAft>
                <a:spcPts val="1000"/>
              </a:spcAft>
              <a:buFont typeface="Wingdings" panose="05000000000000000000" pitchFamily="2" charset="2"/>
              <a:buChar char="Ø"/>
              <a:tabLst>
                <a:tab pos="457200" algn="l"/>
              </a:tabLst>
            </a:pPr>
            <a:r>
              <a:rPr lang="en-US" sz="2400"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tree bark is powdered and further formulated with sugar candy in a proportionate dose of 5-6 gm for nausea treatment and vomiting.</a:t>
            </a:r>
          </a:p>
          <a:p>
            <a:pPr marL="342900" lvl="0" indent="-342900">
              <a:lnSpc>
                <a:spcPct val="115000"/>
              </a:lnSpc>
              <a:spcAft>
                <a:spcPts val="1000"/>
              </a:spcAft>
              <a:buFont typeface="Wingdings" panose="05000000000000000000" pitchFamily="2" charset="2"/>
              <a:buChar char="Ø"/>
              <a:tabLst>
                <a:tab pos="457200" algn="l"/>
              </a:tabLst>
            </a:pPr>
            <a:r>
              <a:rPr lang="en-US" sz="2400"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juice extracted from Kadamba fruit is recommended in a dosage of 40-50 ml for extreme sweating, thirst, or any burning sensation caused in the body.</a:t>
            </a:r>
          </a:p>
          <a:p>
            <a:pPr marL="342900" lvl="0" indent="-342900">
              <a:lnSpc>
                <a:spcPct val="115000"/>
              </a:lnSpc>
              <a:spcAft>
                <a:spcPts val="1000"/>
              </a:spcAft>
              <a:buFont typeface="Wingdings" panose="05000000000000000000" pitchFamily="2" charset="2"/>
              <a:buChar char="Ø"/>
              <a:tabLst>
                <a:tab pos="457200" algn="l"/>
              </a:tabLst>
            </a:pPr>
            <a:r>
              <a:rPr lang="en-US" sz="2400"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composed paste made from the bark of Kadamba can reduce black spots and pimples.</a:t>
            </a:r>
            <a:endParaRPr lang="en-IN" sz="24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endParaRPr lang="en-IN" sz="1600" dirty="0">
              <a:solidFill>
                <a:srgbClr val="333333"/>
              </a:solidFill>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084051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1C7B4E-F293-8A51-3E29-8EE4E9E34155}"/>
              </a:ext>
            </a:extLst>
          </p:cNvPr>
          <p:cNvSpPr txBox="1"/>
          <p:nvPr/>
        </p:nvSpPr>
        <p:spPr>
          <a:xfrm>
            <a:off x="655608" y="638355"/>
            <a:ext cx="10774391" cy="5826852"/>
          </a:xfrm>
          <a:prstGeom prst="rect">
            <a:avLst/>
          </a:prstGeom>
          <a:noFill/>
        </p:spPr>
        <p:txBody>
          <a:bodyPr wrap="square">
            <a:spAutoFit/>
          </a:bodyPr>
          <a:lstStyle/>
          <a:p>
            <a:pPr marL="342900" lvl="0" indent="-342900">
              <a:lnSpc>
                <a:spcPct val="115000"/>
              </a:lnSpc>
              <a:spcAft>
                <a:spcPts val="1000"/>
              </a:spcAft>
              <a:buFont typeface="Wingdings" panose="05000000000000000000" pitchFamily="2" charset="2"/>
              <a:buChar char="Ø"/>
              <a:tabLst>
                <a:tab pos="457200" algn="l"/>
              </a:tabLst>
            </a:pPr>
            <a:r>
              <a:rPr lang="en-US" sz="2400" dirty="0" err="1">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Leucorrhoea</a:t>
            </a:r>
            <a:r>
              <a:rPr lang="en-US" sz="2400"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or hyper menstrual flow can be treated with fresh juice extracted from the plant leaf while taking a dose of 10-15 ml.</a:t>
            </a:r>
          </a:p>
          <a:p>
            <a:pPr marL="342900" lvl="0" indent="-342900">
              <a:lnSpc>
                <a:spcPct val="115000"/>
              </a:lnSpc>
              <a:spcAft>
                <a:spcPts val="1000"/>
              </a:spcAft>
              <a:buFont typeface="Wingdings" panose="05000000000000000000" pitchFamily="2" charset="2"/>
              <a:buChar char="Ø"/>
              <a:tabLst>
                <a:tab pos="457200" algn="l"/>
              </a:tabLst>
            </a:pPr>
            <a:r>
              <a:rPr lang="en-US" sz="2400"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Also, this fresh juice extracted from the Kadam fruit enhances breast milk in lactating women.</a:t>
            </a:r>
          </a:p>
          <a:p>
            <a:pPr marL="342900" lvl="0" indent="-342900">
              <a:lnSpc>
                <a:spcPct val="115000"/>
              </a:lnSpc>
              <a:spcAft>
                <a:spcPts val="1000"/>
              </a:spcAft>
              <a:buFont typeface="Wingdings" panose="05000000000000000000" pitchFamily="2" charset="2"/>
              <a:buChar char="Ø"/>
              <a:tabLst>
                <a:tab pos="457200" algn="l"/>
              </a:tabLst>
            </a:pPr>
            <a:r>
              <a:rPr lang="en-US" sz="2400"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juice prepared from the bark skin of the Kadam plant, when combined with cumin seeds and sugar, relieves vomiting.</a:t>
            </a:r>
          </a:p>
          <a:p>
            <a:pPr marL="342900" lvl="0" indent="-342900">
              <a:lnSpc>
                <a:spcPct val="115000"/>
              </a:lnSpc>
              <a:spcAft>
                <a:spcPts val="1000"/>
              </a:spcAft>
              <a:buFont typeface="Wingdings" panose="05000000000000000000" pitchFamily="2" charset="2"/>
              <a:buChar char="Ø"/>
              <a:tabLst>
                <a:tab pos="457200" algn="l"/>
              </a:tabLst>
            </a:pPr>
            <a:r>
              <a:rPr lang="en-US" sz="2400"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In Ayurvedic medicine, the bark of Kadam can be consumed for blood-related diseases.</a:t>
            </a:r>
          </a:p>
          <a:p>
            <a:pPr marL="342900" indent="-342900">
              <a:lnSpc>
                <a:spcPct val="115000"/>
              </a:lnSpc>
              <a:spcAft>
                <a:spcPts val="1000"/>
              </a:spcAft>
              <a:buFont typeface="Wingdings" panose="05000000000000000000" pitchFamily="2" charset="2"/>
              <a:buChar char="Ø"/>
              <a:tabLst>
                <a:tab pos="457200" algn="l"/>
              </a:tabLst>
            </a:pPr>
            <a:r>
              <a:rPr lang="en-US" sz="2400"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Kadamba tree is usually depicted in Indian art and literature as a symbol of romantic love and is associated with the divine love between Radha and Krishna.</a:t>
            </a:r>
            <a:endParaRPr lang="en-IN" sz="24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Ø"/>
              <a:tabLst>
                <a:tab pos="457200" algn="l"/>
              </a:tabLst>
            </a:pPr>
            <a:endParaRPr lang="en-IN" sz="24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endParaRPr lang="en-IN" sz="18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8004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608</Words>
  <Application>Microsoft Office PowerPoint</Application>
  <PresentationFormat>Widescreen</PresentationFormat>
  <Paragraphs>38</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Calibri</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sharv pai</dc:creator>
  <cp:lastModifiedBy>sharv pai</cp:lastModifiedBy>
  <cp:revision>1</cp:revision>
  <dcterms:created xsi:type="dcterms:W3CDTF">2024-08-30T13:18:18Z</dcterms:created>
  <dcterms:modified xsi:type="dcterms:W3CDTF">2024-08-30T13:18:54Z</dcterms:modified>
</cp:coreProperties>
</file>