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0" r:id="rId2"/>
    <p:sldId id="263" r:id="rId3"/>
    <p:sldId id="264" r:id="rId4"/>
    <p:sldId id="261"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62" d="100"/>
          <a:sy n="62" d="100"/>
        </p:scale>
        <p:origin x="79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3D9E311-E0C0-4456-8297-068412D0B0E9}" type="datetimeFigureOut">
              <a:rPr lang="en-US" smtClean="0"/>
              <a:t>8/19/2024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ADDD434B-0D08-4797-8BEE-F864B6BDF0D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5590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D9E311-E0C0-4456-8297-068412D0B0E9}" type="datetimeFigureOut">
              <a:rPr lang="en-US" smtClean="0"/>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D434B-0D08-4797-8BEE-F864B6BDF0DC}" type="slidenum">
              <a:rPr lang="en-US" smtClean="0"/>
              <a:t>‹#›</a:t>
            </a:fld>
            <a:endParaRPr lang="en-US"/>
          </a:p>
        </p:txBody>
      </p:sp>
    </p:spTree>
    <p:extLst>
      <p:ext uri="{BB962C8B-B14F-4D97-AF65-F5344CB8AC3E}">
        <p14:creationId xmlns:p14="http://schemas.microsoft.com/office/powerpoint/2010/main" val="939696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D9E311-E0C0-4456-8297-068412D0B0E9}"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434B-0D08-4797-8BEE-F864B6BDF0DC}"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652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D9E311-E0C0-4456-8297-068412D0B0E9}"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434B-0D08-4797-8BEE-F864B6BDF0D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9740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D9E311-E0C0-4456-8297-068412D0B0E9}"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434B-0D08-4797-8BEE-F864B6BDF0DC}" type="slidenum">
              <a:rPr lang="en-US" smtClean="0"/>
              <a:t>‹#›</a:t>
            </a:fld>
            <a:endParaRPr lang="en-US"/>
          </a:p>
        </p:txBody>
      </p:sp>
    </p:spTree>
    <p:extLst>
      <p:ext uri="{BB962C8B-B14F-4D97-AF65-F5344CB8AC3E}">
        <p14:creationId xmlns:p14="http://schemas.microsoft.com/office/powerpoint/2010/main" val="20764092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D9E311-E0C0-4456-8297-068412D0B0E9}"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434B-0D08-4797-8BEE-F864B6BDF0D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14747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D9E311-E0C0-4456-8297-068412D0B0E9}"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434B-0D08-4797-8BEE-F864B6BDF0DC}"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90641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D9E311-E0C0-4456-8297-068412D0B0E9}"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434B-0D08-4797-8BEE-F864B6BDF0D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497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D9E311-E0C0-4456-8297-068412D0B0E9}"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434B-0D08-4797-8BEE-F864B6BDF0D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7784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D9E311-E0C0-4456-8297-068412D0B0E9}"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434B-0D08-4797-8BEE-F864B6BDF0DC}" type="slidenum">
              <a:rPr lang="en-US" smtClean="0"/>
              <a:t>‹#›</a:t>
            </a:fld>
            <a:endParaRPr lang="en-US"/>
          </a:p>
        </p:txBody>
      </p:sp>
    </p:spTree>
    <p:extLst>
      <p:ext uri="{BB962C8B-B14F-4D97-AF65-F5344CB8AC3E}">
        <p14:creationId xmlns:p14="http://schemas.microsoft.com/office/powerpoint/2010/main" val="1882566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D9E311-E0C0-4456-8297-068412D0B0E9}"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DD434B-0D08-4797-8BEE-F864B6BDF0D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4579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D9E311-E0C0-4456-8297-068412D0B0E9}" type="datetimeFigureOut">
              <a:rPr lang="en-US" smtClean="0"/>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D434B-0D08-4797-8BEE-F864B6BDF0DC}" type="slidenum">
              <a:rPr lang="en-US" smtClean="0"/>
              <a:t>‹#›</a:t>
            </a:fld>
            <a:endParaRPr lang="en-US"/>
          </a:p>
        </p:txBody>
      </p:sp>
    </p:spTree>
    <p:extLst>
      <p:ext uri="{BB962C8B-B14F-4D97-AF65-F5344CB8AC3E}">
        <p14:creationId xmlns:p14="http://schemas.microsoft.com/office/powerpoint/2010/main" val="2869070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D9E311-E0C0-4456-8297-068412D0B0E9}" type="datetimeFigureOut">
              <a:rPr lang="en-US" smtClean="0"/>
              <a:t>8/19/2024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DD434B-0D08-4797-8BEE-F864B6BDF0D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0561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9E311-E0C0-4456-8297-068412D0B0E9}" type="datetimeFigureOut">
              <a:rPr lang="en-US" smtClean="0"/>
              <a:t>8/19/2024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DD434B-0D08-4797-8BEE-F864B6BDF0D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3806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D9E311-E0C0-4456-8297-068412D0B0E9}" type="datetimeFigureOut">
              <a:rPr lang="en-US" smtClean="0"/>
              <a:t>8/19/2024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DD434B-0D08-4797-8BEE-F864B6BDF0DC}" type="slidenum">
              <a:rPr lang="en-US" smtClean="0"/>
              <a:t>‹#›</a:t>
            </a:fld>
            <a:endParaRPr lang="en-US"/>
          </a:p>
        </p:txBody>
      </p:sp>
    </p:spTree>
    <p:extLst>
      <p:ext uri="{BB962C8B-B14F-4D97-AF65-F5344CB8AC3E}">
        <p14:creationId xmlns:p14="http://schemas.microsoft.com/office/powerpoint/2010/main" val="180812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D9E311-E0C0-4456-8297-068412D0B0E9}" type="datetimeFigureOut">
              <a:rPr lang="en-US" smtClean="0"/>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D434B-0D08-4797-8BEE-F864B6BDF0DC}"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4976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D9E311-E0C0-4456-8297-068412D0B0E9}" type="datetimeFigureOut">
              <a:rPr lang="en-US" smtClean="0"/>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DD434B-0D08-4797-8BEE-F864B6BDF0DC}" type="slidenum">
              <a:rPr lang="en-US" smtClean="0"/>
              <a:t>‹#›</a:t>
            </a:fld>
            <a:endParaRPr lang="en-US"/>
          </a:p>
        </p:txBody>
      </p:sp>
    </p:spTree>
    <p:extLst>
      <p:ext uri="{BB962C8B-B14F-4D97-AF65-F5344CB8AC3E}">
        <p14:creationId xmlns:p14="http://schemas.microsoft.com/office/powerpoint/2010/main" val="236720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3D9E311-E0C0-4456-8297-068412D0B0E9}" type="datetimeFigureOut">
              <a:rPr lang="en-US" smtClean="0"/>
              <a:t>8/19/2024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DDD434B-0D08-4797-8BEE-F864B6BDF0DC}" type="slidenum">
              <a:rPr lang="en-US" smtClean="0"/>
              <a:t>‹#›</a:t>
            </a:fld>
            <a:endParaRPr lang="en-US"/>
          </a:p>
        </p:txBody>
      </p:sp>
    </p:spTree>
    <p:extLst>
      <p:ext uri="{BB962C8B-B14F-4D97-AF65-F5344CB8AC3E}">
        <p14:creationId xmlns:p14="http://schemas.microsoft.com/office/powerpoint/2010/main" val="309350583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332A04-7645-E8A7-A004-A80131977149}"/>
              </a:ext>
            </a:extLst>
          </p:cNvPr>
          <p:cNvSpPr txBox="1"/>
          <p:nvPr/>
        </p:nvSpPr>
        <p:spPr>
          <a:xfrm>
            <a:off x="2784297" y="893852"/>
            <a:ext cx="7003748" cy="707886"/>
          </a:xfrm>
          <a:prstGeom prst="rect">
            <a:avLst/>
          </a:prstGeom>
          <a:noFill/>
        </p:spPr>
        <p:txBody>
          <a:bodyPr wrap="square" rtlCol="0">
            <a:spAutoFit/>
          </a:bodyPr>
          <a:lstStyle/>
          <a:p>
            <a:pPr algn="ctr"/>
            <a:r>
              <a:rPr lang="en-US" sz="4000" dirty="0">
                <a:latin typeface="Algerian" panose="04020705040A02060702" pitchFamily="82" charset="0"/>
              </a:rPr>
              <a:t> Neelmohar</a:t>
            </a:r>
          </a:p>
        </p:txBody>
      </p:sp>
      <p:pic>
        <p:nvPicPr>
          <p:cNvPr id="4" name="Picture 3" descr="A road with purple trees">
            <a:extLst>
              <a:ext uri="{FF2B5EF4-FFF2-40B4-BE49-F238E27FC236}">
                <a16:creationId xmlns:a16="http://schemas.microsoft.com/office/drawing/2014/main" id="{307CAC9E-866E-9F26-3BE1-97FF060FB2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651" y="1726058"/>
            <a:ext cx="5479349" cy="36781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descr="A tree with purple flowers">
            <a:extLst>
              <a:ext uri="{FF2B5EF4-FFF2-40B4-BE49-F238E27FC236}">
                <a16:creationId xmlns:a16="http://schemas.microsoft.com/office/drawing/2014/main" id="{F4AE2D22-E25A-D3EC-7C0A-69077C8D8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2719" y="1726058"/>
            <a:ext cx="5204525" cy="380144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68640030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C29056-A4A4-56B4-4E45-D88325515D6C}"/>
              </a:ext>
            </a:extLst>
          </p:cNvPr>
          <p:cNvSpPr txBox="1"/>
          <p:nvPr/>
        </p:nvSpPr>
        <p:spPr>
          <a:xfrm>
            <a:off x="811658" y="832207"/>
            <a:ext cx="10695398" cy="4524315"/>
          </a:xfrm>
          <a:prstGeom prst="rect">
            <a:avLst/>
          </a:prstGeom>
          <a:noFill/>
        </p:spPr>
        <p:txBody>
          <a:bodyPr wrap="square">
            <a:spAutoFit/>
          </a:bodyPr>
          <a:lstStyle/>
          <a:p>
            <a:r>
              <a:rPr lang="en-IN" sz="2400" dirty="0">
                <a:solidFill>
                  <a:srgbClr val="FF0000"/>
                </a:solidFill>
                <a:latin typeface="Times New Roman" panose="02020603050405020304" pitchFamily="18" charset="0"/>
                <a:cs typeface="Times New Roman" panose="02020603050405020304" pitchFamily="18" charset="0"/>
              </a:rPr>
              <a:t>Common name: </a:t>
            </a:r>
            <a:r>
              <a:rPr lang="en-IN" sz="2400" dirty="0">
                <a:latin typeface="Times New Roman" panose="02020603050405020304" pitchFamily="18" charset="0"/>
                <a:cs typeface="Times New Roman" panose="02020603050405020304" pitchFamily="18" charset="0"/>
              </a:rPr>
              <a:t>Brazilian Rosewood</a:t>
            </a:r>
          </a:p>
          <a:p>
            <a:endParaRPr lang="en-IN" sz="2400" dirty="0">
              <a:latin typeface="Times New Roman" panose="02020603050405020304" pitchFamily="18" charset="0"/>
              <a:cs typeface="Times New Roman" panose="02020603050405020304" pitchFamily="18" charset="0"/>
            </a:endParaRPr>
          </a:p>
          <a:p>
            <a:r>
              <a:rPr lang="en-IN" sz="2400" dirty="0">
                <a:solidFill>
                  <a:srgbClr val="FF0000"/>
                </a:solidFill>
                <a:latin typeface="Times New Roman" panose="02020603050405020304" pitchFamily="18" charset="0"/>
                <a:cs typeface="Times New Roman" panose="02020603050405020304" pitchFamily="18" charset="0"/>
              </a:rPr>
              <a:t>Scientific Name: </a:t>
            </a:r>
            <a:r>
              <a:rPr lang="en-IN" sz="2400" i="1" dirty="0">
                <a:latin typeface="Times New Roman" panose="02020603050405020304" pitchFamily="18" charset="0"/>
                <a:cs typeface="Times New Roman" panose="02020603050405020304" pitchFamily="18" charset="0"/>
              </a:rPr>
              <a:t>Jacaranda </a:t>
            </a:r>
            <a:r>
              <a:rPr lang="en-IN" sz="2400" i="1" dirty="0" err="1">
                <a:latin typeface="Times New Roman" panose="02020603050405020304" pitchFamily="18" charset="0"/>
                <a:cs typeface="Times New Roman" panose="02020603050405020304" pitchFamily="18" charset="0"/>
              </a:rPr>
              <a:t>mimosifolia</a:t>
            </a:r>
            <a:endParaRPr lang="en-IN" sz="2400" i="1"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a:solidFill>
                  <a:srgbClr val="FF0000"/>
                </a:solidFill>
                <a:latin typeface="Times New Roman" panose="02020603050405020304" pitchFamily="18" charset="0"/>
                <a:cs typeface="Times New Roman" panose="02020603050405020304" pitchFamily="18" charset="0"/>
              </a:rPr>
              <a:t>Family: </a:t>
            </a:r>
            <a:r>
              <a:rPr lang="en-IN" sz="2400" dirty="0">
                <a:latin typeface="Times New Roman" panose="02020603050405020304" pitchFamily="18" charset="0"/>
                <a:cs typeface="Times New Roman" panose="02020603050405020304" pitchFamily="18" charset="0"/>
              </a:rPr>
              <a:t>Bignoniaceae</a:t>
            </a:r>
          </a:p>
          <a:p>
            <a:endParaRPr lang="en-IN" sz="2400" dirty="0">
              <a:latin typeface="Times New Roman" panose="02020603050405020304" pitchFamily="18" charset="0"/>
              <a:cs typeface="Times New Roman" panose="02020603050405020304" pitchFamily="18" charset="0"/>
            </a:endParaRPr>
          </a:p>
          <a:p>
            <a:r>
              <a:rPr lang="en-IN" sz="2400" dirty="0">
                <a:solidFill>
                  <a:srgbClr val="FF0000"/>
                </a:solidFill>
                <a:latin typeface="Times New Roman" panose="02020603050405020304" pitchFamily="18" charset="0"/>
                <a:cs typeface="Times New Roman" panose="02020603050405020304" pitchFamily="18" charset="0"/>
              </a:rPr>
              <a:t>Habit:</a:t>
            </a:r>
            <a:r>
              <a:rPr lang="en-IN" sz="2400" dirty="0">
                <a:latin typeface="Times New Roman" panose="02020603050405020304" pitchFamily="18" charset="0"/>
                <a:cs typeface="Times New Roman" panose="02020603050405020304" pitchFamily="18" charset="0"/>
              </a:rPr>
              <a:t> Jacaranda plants thrive in full sunlight areas. They prefer moderate climates with dry atmospheres and well-drained soils. </a:t>
            </a:r>
          </a:p>
          <a:p>
            <a:endParaRPr lang="en-IN" sz="2400" dirty="0">
              <a:latin typeface="Times New Roman" panose="02020603050405020304" pitchFamily="18" charset="0"/>
              <a:cs typeface="Times New Roman" panose="02020603050405020304" pitchFamily="18" charset="0"/>
            </a:endParaRPr>
          </a:p>
          <a:p>
            <a:r>
              <a:rPr lang="en-IN" sz="2400" dirty="0">
                <a:solidFill>
                  <a:srgbClr val="FF0000"/>
                </a:solidFill>
                <a:latin typeface="Times New Roman" panose="02020603050405020304" pitchFamily="18" charset="0"/>
                <a:cs typeface="Times New Roman" panose="02020603050405020304" pitchFamily="18" charset="0"/>
              </a:rPr>
              <a:t>Distribution: </a:t>
            </a:r>
            <a:r>
              <a:rPr lang="en-IN" sz="2400" dirty="0">
                <a:latin typeface="Times New Roman" panose="02020603050405020304" pitchFamily="18" charset="0"/>
                <a:cs typeface="Times New Roman" panose="02020603050405020304" pitchFamily="18" charset="0"/>
              </a:rPr>
              <a:t>Jacaranda are also widely common in cities across South Africa. It was introduced to Cape Town, then Johannesburg; Lusaka, Zambia; Botswana; Nairobi,  Zimbabwe.</a:t>
            </a:r>
          </a:p>
        </p:txBody>
      </p:sp>
    </p:spTree>
    <p:extLst>
      <p:ext uri="{BB962C8B-B14F-4D97-AF65-F5344CB8AC3E}">
        <p14:creationId xmlns:p14="http://schemas.microsoft.com/office/powerpoint/2010/main" val="2755299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797E25-3FD2-E225-D179-7938263973C3}"/>
              </a:ext>
            </a:extLst>
          </p:cNvPr>
          <p:cNvSpPr txBox="1"/>
          <p:nvPr/>
        </p:nvSpPr>
        <p:spPr>
          <a:xfrm>
            <a:off x="760288" y="688369"/>
            <a:ext cx="10633752" cy="1938992"/>
          </a:xfrm>
          <a:prstGeom prst="rect">
            <a:avLst/>
          </a:prstGeom>
          <a:noFill/>
        </p:spPr>
        <p:txBody>
          <a:bodyPr wrap="square">
            <a:spAutoFit/>
          </a:bodyPr>
          <a:lstStyle/>
          <a:p>
            <a:r>
              <a:rPr lang="en-US" sz="2400" dirty="0" err="1">
                <a:solidFill>
                  <a:srgbClr val="FF0000"/>
                </a:solidFill>
                <a:latin typeface="Times New Roman" panose="02020603050405020304" pitchFamily="18" charset="0"/>
                <a:cs typeface="Times New Roman" panose="02020603050405020304" pitchFamily="18" charset="0"/>
              </a:rPr>
              <a:t>Desccription</a:t>
            </a:r>
            <a:r>
              <a:rPr lang="en-US" sz="2400" dirty="0">
                <a:solidFill>
                  <a:srgbClr val="FF0000"/>
                </a:solidFill>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The Jacaranda or Neel Mohar, also known as Brazilian rosewood, blue jacaranda, or blue trumpet tree, is a tropical beauty renowned for its clusters of fragrant, purple, trumpet-shaped blooms. This ornamental tree is often used to beautify avenues and parks, making an excellent shade or street tree.</a:t>
            </a:r>
          </a:p>
        </p:txBody>
      </p:sp>
      <p:pic>
        <p:nvPicPr>
          <p:cNvPr id="4" name="Picture 3">
            <a:extLst>
              <a:ext uri="{FF2B5EF4-FFF2-40B4-BE49-F238E27FC236}">
                <a16:creationId xmlns:a16="http://schemas.microsoft.com/office/drawing/2014/main" id="{D51CD2CA-D7FF-512D-6361-CFEF72000874}"/>
              </a:ext>
            </a:extLst>
          </p:cNvPr>
          <p:cNvPicPr>
            <a:picLocks noChangeAspect="1"/>
          </p:cNvPicPr>
          <p:nvPr/>
        </p:nvPicPr>
        <p:blipFill>
          <a:blip r:embed="rId2"/>
          <a:stretch>
            <a:fillRect/>
          </a:stretch>
        </p:blipFill>
        <p:spPr>
          <a:xfrm>
            <a:off x="7803601" y="3154897"/>
            <a:ext cx="3139712" cy="6029467"/>
          </a:xfrm>
          <a:prstGeom prst="rect">
            <a:avLst/>
          </a:prstGeom>
        </p:spPr>
      </p:pic>
    </p:spTree>
    <p:extLst>
      <p:ext uri="{BB962C8B-B14F-4D97-AF65-F5344CB8AC3E}">
        <p14:creationId xmlns:p14="http://schemas.microsoft.com/office/powerpoint/2010/main" val="974082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76BDC-30CF-E1C1-0C54-7E7AB424AF01}"/>
              </a:ext>
            </a:extLst>
          </p:cNvPr>
          <p:cNvSpPr>
            <a:spLocks noGrp="1"/>
          </p:cNvSpPr>
          <p:nvPr>
            <p:ph type="title"/>
          </p:nvPr>
        </p:nvSpPr>
        <p:spPr/>
        <p:txBody>
          <a:bodyPr>
            <a:normAutofit/>
          </a:bodyPr>
          <a:lstStyle/>
          <a:p>
            <a:r>
              <a:rPr lang="en-US" sz="3600" b="1" dirty="0">
                <a:solidFill>
                  <a:srgbClr val="FF0000"/>
                </a:solidFill>
                <a:latin typeface="Batang" panose="02030600000101010101" pitchFamily="18" charset="-127"/>
                <a:ea typeface="Batang" panose="02030600000101010101" pitchFamily="18" charset="-127"/>
              </a:rPr>
              <a:t>Uses </a:t>
            </a:r>
          </a:p>
        </p:txBody>
      </p:sp>
      <p:sp>
        <p:nvSpPr>
          <p:cNvPr id="3" name="Content Placeholder 2">
            <a:extLst>
              <a:ext uri="{FF2B5EF4-FFF2-40B4-BE49-F238E27FC236}">
                <a16:creationId xmlns:a16="http://schemas.microsoft.com/office/drawing/2014/main" id="{8A9A4C18-2C24-6507-A475-DD769A50E055}"/>
              </a:ext>
            </a:extLst>
          </p:cNvPr>
          <p:cNvSpPr>
            <a:spLocks noGrp="1"/>
          </p:cNvSpPr>
          <p:nvPr>
            <p:ph idx="1"/>
          </p:nvPr>
        </p:nvSpPr>
        <p:spPr/>
        <p:txBody>
          <a:bodyPr>
            <a:normAutofit/>
          </a:bodyPr>
          <a:lstStyle/>
          <a:p>
            <a:pPr algn="just"/>
            <a:r>
              <a:rPr lang="en-IN" sz="2400" b="0" i="0" dirty="0">
                <a:solidFill>
                  <a:srgbClr val="474747"/>
                </a:solidFill>
                <a:effectLst/>
                <a:highlight>
                  <a:srgbClr val="FFFFFF"/>
                </a:highlight>
                <a:latin typeface="Times New Roman" panose="02020603050405020304" pitchFamily="18" charset="0"/>
                <a:cs typeface="Times New Roman" panose="02020603050405020304" pitchFamily="18" charset="0"/>
              </a:rPr>
              <a:t>All time flowering Tree. </a:t>
            </a:r>
            <a:r>
              <a:rPr lang="en-IN"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Improves air quality and contributes to a healthier environment. helps to stabilize the soil and prevent erosion, especially in sloped areas. Promoting biodiversity in urban areas.</a:t>
            </a:r>
          </a:p>
          <a:p>
            <a:endParaRPr lang="en-IN"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T</a:t>
            </a:r>
            <a:r>
              <a:rPr lang="en-IN"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radition the flowers, leaves and bark are used to ease neuralgia and varicose veins. qualities that treat leukaemia. Hot Jacaranda leaf baths treat wounds and skin infections, and the tree also helps in the treatment of acne.</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9424336"/>
      </p:ext>
    </p:extLst>
  </p:cSld>
  <p:clrMapOvr>
    <a:masterClrMapping/>
  </p:clrMapOvr>
  <p:transition spd="slow">
    <p:wipe/>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
  <TotalTime>64</TotalTime>
  <Words>205</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Batang</vt:lpstr>
      <vt:lpstr>Algerian</vt:lpstr>
      <vt:lpstr>Arial</vt:lpstr>
      <vt:lpstr>Garamond</vt:lpstr>
      <vt:lpstr>Times New Roman</vt:lpstr>
      <vt:lpstr>Organic</vt:lpstr>
      <vt:lpstr>PowerPoint Presentation</vt:lpstr>
      <vt:lpstr>PowerPoint Presentation</vt:lpstr>
      <vt:lpstr>PowerPoint Presentation</vt:lpstr>
      <vt:lpstr>Uses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Waghela, Meenakshi</dc:creator>
  <cp:lastModifiedBy>sunil kulkarni</cp:lastModifiedBy>
  <cp:revision>4</cp:revision>
  <dcterms:created xsi:type="dcterms:W3CDTF">2024-08-08T16:50:04Z</dcterms:created>
  <dcterms:modified xsi:type="dcterms:W3CDTF">2024-08-19T11:30:21Z</dcterms:modified>
</cp:coreProperties>
</file>