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35" r:id="rId2"/>
    <p:sldId id="258"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9726B-3078-48F4-B100-310E5282FE21}"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2342-B77F-4A68-A7D4-849CE4674616}" type="slidenum">
              <a:rPr lang="en-IN" smtClean="0"/>
              <a:t>‹#›</a:t>
            </a:fld>
            <a:endParaRPr lang="en-IN"/>
          </a:p>
        </p:txBody>
      </p:sp>
    </p:spTree>
    <p:extLst>
      <p:ext uri="{BB962C8B-B14F-4D97-AF65-F5344CB8AC3E}">
        <p14:creationId xmlns:p14="http://schemas.microsoft.com/office/powerpoint/2010/main" val="202889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8D8C2A-CAE8-4C81-91CD-F472E8BE64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16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32320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08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36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06145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67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02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57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41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49109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2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1388D2-A975-4B44-AD04-346DC9B66FA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173317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388D2-A975-4B44-AD04-346DC9B66FAE}"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D8C2A-CAE8-4C81-91CD-F472E8BE64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3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388D2-A975-4B44-AD04-346DC9B66FAE}"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388D2-A975-4B44-AD04-346DC9B66FAE}"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88106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55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46139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1388D2-A975-4B44-AD04-346DC9B66FAE}" type="datetimeFigureOut">
              <a:rPr lang="en-IN" smtClean="0"/>
              <a:t>30-08-2024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8D8C2A-CAE8-4C81-91CD-F472E8BE64DC}" type="slidenum">
              <a:rPr lang="en-IN" smtClean="0"/>
              <a:t>‹#›</a:t>
            </a:fld>
            <a:endParaRPr lang="en-IN"/>
          </a:p>
        </p:txBody>
      </p:sp>
    </p:spTree>
    <p:extLst>
      <p:ext uri="{BB962C8B-B14F-4D97-AF65-F5344CB8AC3E}">
        <p14:creationId xmlns:p14="http://schemas.microsoft.com/office/powerpoint/2010/main" val="1725244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en.wikipedia.org/wiki/Custard_appl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AEF0E-B2E3-AF90-095F-B21D64E32E40}"/>
              </a:ext>
            </a:extLst>
          </p:cNvPr>
          <p:cNvSpPr txBox="1"/>
          <p:nvPr/>
        </p:nvSpPr>
        <p:spPr>
          <a:xfrm>
            <a:off x="2876764" y="931197"/>
            <a:ext cx="6280078" cy="707886"/>
          </a:xfrm>
          <a:prstGeom prst="rect">
            <a:avLst/>
          </a:prstGeom>
          <a:noFill/>
        </p:spPr>
        <p:txBody>
          <a:bodyPr wrap="square">
            <a:spAutoFit/>
          </a:bodyPr>
          <a:lstStyle/>
          <a:p>
            <a:r>
              <a:rPr lang="en-IN" sz="4000" dirty="0">
                <a:latin typeface="Algerian" panose="04020705040A02060702" pitchFamily="82" charset="0"/>
              </a:rPr>
              <a:t>              1.  BAKUL</a:t>
            </a:r>
          </a:p>
        </p:txBody>
      </p:sp>
      <p:pic>
        <p:nvPicPr>
          <p:cNvPr id="5" name="Picture 4">
            <a:extLst>
              <a:ext uri="{FF2B5EF4-FFF2-40B4-BE49-F238E27FC236}">
                <a16:creationId xmlns:a16="http://schemas.microsoft.com/office/drawing/2014/main" id="{4E21E181-748C-E791-F792-B5D044C62344}"/>
              </a:ext>
            </a:extLst>
          </p:cNvPr>
          <p:cNvPicPr>
            <a:picLocks noChangeAspect="1"/>
          </p:cNvPicPr>
          <p:nvPr/>
        </p:nvPicPr>
        <p:blipFill>
          <a:blip r:embed="rId2"/>
          <a:stretch>
            <a:fillRect/>
          </a:stretch>
        </p:blipFill>
        <p:spPr>
          <a:xfrm>
            <a:off x="5212080" y="1458931"/>
            <a:ext cx="5956308" cy="4467872"/>
          </a:xfrm>
          <a:prstGeom prst="rect">
            <a:avLst/>
          </a:prstGeom>
        </p:spPr>
      </p:pic>
      <p:sp>
        <p:nvSpPr>
          <p:cNvPr id="7" name="TextBox 6">
            <a:extLst>
              <a:ext uri="{FF2B5EF4-FFF2-40B4-BE49-F238E27FC236}">
                <a16:creationId xmlns:a16="http://schemas.microsoft.com/office/drawing/2014/main" id="{67C78169-24B7-B502-7829-B95049C37FE5}"/>
              </a:ext>
            </a:extLst>
          </p:cNvPr>
          <p:cNvSpPr txBox="1"/>
          <p:nvPr/>
        </p:nvSpPr>
        <p:spPr>
          <a:xfrm>
            <a:off x="3009741" y="5926803"/>
            <a:ext cx="613624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Main gate  -Near  waiting lounge at AIS Campus, </a:t>
            </a:r>
            <a:r>
              <a:rPr lang="en-US" sz="2000" dirty="0" err="1">
                <a:latin typeface="Times New Roman" panose="02020603050405020304" pitchFamily="18" charset="0"/>
                <a:cs typeface="Times New Roman" panose="02020603050405020304" pitchFamily="18" charset="0"/>
              </a:rPr>
              <a:t>Wakad</a:t>
            </a:r>
            <a:r>
              <a:rPr lang="en-US" sz="2000" dirty="0">
                <a:latin typeface="Times New Roman" panose="02020603050405020304" pitchFamily="18" charset="0"/>
                <a:cs typeface="Times New Roman" panose="02020603050405020304" pitchFamily="18" charset="0"/>
              </a:rPr>
              <a:t>.</a:t>
            </a:r>
            <a:endParaRPr lang="en-IN" sz="2000" dirty="0"/>
          </a:p>
        </p:txBody>
      </p:sp>
      <p:pic>
        <p:nvPicPr>
          <p:cNvPr id="8" name="Picture 7">
            <a:extLst>
              <a:ext uri="{FF2B5EF4-FFF2-40B4-BE49-F238E27FC236}">
                <a16:creationId xmlns:a16="http://schemas.microsoft.com/office/drawing/2014/main" id="{CDAD4CD0-49FA-52D5-069F-234BE43D15C7}"/>
              </a:ext>
            </a:extLst>
          </p:cNvPr>
          <p:cNvPicPr>
            <a:picLocks noChangeAspect="1"/>
          </p:cNvPicPr>
          <p:nvPr/>
        </p:nvPicPr>
        <p:blipFill>
          <a:blip r:embed="rId3"/>
          <a:stretch>
            <a:fillRect/>
          </a:stretch>
        </p:blipFill>
        <p:spPr>
          <a:xfrm>
            <a:off x="2570857" y="625256"/>
            <a:ext cx="7358510" cy="433566"/>
          </a:xfrm>
          <a:prstGeom prst="rect">
            <a:avLst/>
          </a:prstGeom>
        </p:spPr>
      </p:pic>
      <p:pic>
        <p:nvPicPr>
          <p:cNvPr id="2" name="Picture 2" descr="several pictures of flowers and fruit growing on the tree's branches, including oranges">
            <a:extLst>
              <a:ext uri="{FF2B5EF4-FFF2-40B4-BE49-F238E27FC236}">
                <a16:creationId xmlns:a16="http://schemas.microsoft.com/office/drawing/2014/main" id="{0FC2ACBE-5BC9-2EAF-5B38-1EF7700CA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612" y="1458931"/>
            <a:ext cx="4308676" cy="446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96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5A9B9-68DC-528D-7FA7-CECD5CC911A3}"/>
              </a:ext>
            </a:extLst>
          </p:cNvPr>
          <p:cNvSpPr txBox="1"/>
          <p:nvPr/>
        </p:nvSpPr>
        <p:spPr>
          <a:xfrm>
            <a:off x="888521" y="1199072"/>
            <a:ext cx="10636370" cy="3693319"/>
          </a:xfrm>
          <a:prstGeom prst="rect">
            <a:avLst/>
          </a:prstGeom>
          <a:noFill/>
        </p:spPr>
        <p:txBody>
          <a:bodyPr wrap="square">
            <a:spAutoFit/>
          </a:bodyPr>
          <a:lstStyle/>
          <a:p>
            <a:endParaRPr lang="en-US" b="0" i="0" dirty="0">
              <a:solidFill>
                <a:srgbClr val="474747"/>
              </a:solidFill>
              <a:effectLst/>
              <a:highlight>
                <a:srgbClr val="FFFFFF"/>
              </a:highlight>
              <a:latin typeface="Google Sans"/>
            </a:endParaRP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Common Name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Bakul</a:t>
            </a:r>
          </a:p>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Scientific Name    </a:t>
            </a:r>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a:t>
            </a:r>
            <a:r>
              <a:rPr lang="en-US" sz="2400" b="0" i="1" dirty="0" err="1">
                <a:effectLst/>
                <a:latin typeface="Times New Roman" panose="02020603050405020304" pitchFamily="18" charset="0"/>
                <a:cs typeface="Times New Roman" panose="02020603050405020304" pitchFamily="18" charset="0"/>
              </a:rPr>
              <a:t>Mimusops</a:t>
            </a:r>
            <a:r>
              <a:rPr lang="en-US" sz="2400" b="0" i="1" dirty="0">
                <a:effectLst/>
                <a:latin typeface="Times New Roman" panose="02020603050405020304" pitchFamily="18" charset="0"/>
                <a:cs typeface="Times New Roman" panose="02020603050405020304" pitchFamily="18" charset="0"/>
              </a:rPr>
              <a:t> </a:t>
            </a:r>
            <a:r>
              <a:rPr lang="en-US" sz="2400" b="0" i="1" dirty="0" err="1">
                <a:effectLst/>
                <a:latin typeface="Times New Roman" panose="02020603050405020304" pitchFamily="18" charset="0"/>
                <a:cs typeface="Times New Roman" panose="02020603050405020304" pitchFamily="18" charset="0"/>
              </a:rPr>
              <a:t>elengi</a:t>
            </a:r>
            <a:r>
              <a:rPr lang="en-US" sz="2400" b="0" i="1" dirty="0">
                <a:effectLst/>
                <a:latin typeface="Times New Roman" panose="02020603050405020304" pitchFamily="18" charset="0"/>
                <a:cs typeface="Times New Roman" panose="02020603050405020304" pitchFamily="18" charset="0"/>
              </a:rPr>
              <a:t> Linn</a:t>
            </a:r>
            <a:r>
              <a:rPr lang="en-US" sz="2400" b="0" i="1" dirty="0">
                <a:solidFill>
                  <a:srgbClr val="474747"/>
                </a:solidFill>
                <a:effectLst/>
                <a:highlight>
                  <a:srgbClr val="FFFFFF"/>
                </a:highlight>
                <a:latin typeface="Times New Roman" panose="02020603050405020304" pitchFamily="18" charset="0"/>
                <a:cs typeface="Times New Roman" panose="02020603050405020304" pitchFamily="18" charset="0"/>
              </a:rPr>
              <a:t>. </a:t>
            </a:r>
          </a:p>
          <a:p>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Family</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     </a:t>
            </a:r>
            <a:r>
              <a:rPr lang="en-US" sz="2400" b="0" i="0" dirty="0" err="1">
                <a:solidFill>
                  <a:srgbClr val="474747"/>
                </a:solidFill>
                <a:effectLst/>
                <a:highlight>
                  <a:srgbClr val="FFFFFF"/>
                </a:highlight>
                <a:latin typeface="Times New Roman" panose="02020603050405020304" pitchFamily="18" charset="0"/>
                <a:cs typeface="Times New Roman" panose="02020603050405020304" pitchFamily="18" charset="0"/>
              </a:rPr>
              <a:t>Sapotaceae</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a:t>
            </a: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Habit  </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     </a:t>
            </a:r>
            <a:r>
              <a:rPr lang="en-US" sz="2400" dirty="0" err="1">
                <a:solidFill>
                  <a:srgbClr val="474747"/>
                </a:solidFill>
                <a:highlight>
                  <a:srgbClr val="FFFFFF"/>
                </a:highlight>
                <a:latin typeface="Times New Roman" panose="02020603050405020304" pitchFamily="18" charset="0"/>
                <a:cs typeface="Times New Roman" panose="02020603050405020304" pitchFamily="18" charset="0"/>
              </a:rPr>
              <a:t>M</a:t>
            </a:r>
            <a:r>
              <a:rPr lang="en-US" sz="2400" b="0" i="0" dirty="0" err="1">
                <a:solidFill>
                  <a:srgbClr val="474747"/>
                </a:solidFill>
                <a:effectLst/>
                <a:highlight>
                  <a:srgbClr val="FFFFFF"/>
                </a:highlight>
                <a:latin typeface="Times New Roman" panose="02020603050405020304" pitchFamily="18" charset="0"/>
                <a:cs typeface="Times New Roman" panose="02020603050405020304" pitchFamily="18" charset="0"/>
              </a:rPr>
              <a:t>imusops</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a:t>
            </a:r>
            <a:r>
              <a:rPr lang="en-US" sz="2400" b="0" i="0" dirty="0" err="1">
                <a:solidFill>
                  <a:srgbClr val="474747"/>
                </a:solidFill>
                <a:effectLst/>
                <a:highlight>
                  <a:srgbClr val="FFFFFF"/>
                </a:highlight>
                <a:latin typeface="Times New Roman" panose="02020603050405020304" pitchFamily="18" charset="0"/>
                <a:cs typeface="Times New Roman" panose="02020603050405020304" pitchFamily="18" charset="0"/>
              </a:rPr>
              <a:t>elengi</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is a medium-sized evergreen tree.</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 </a:t>
            </a:r>
          </a:p>
          <a:p>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    gives thick shade and small yellowish white flowers </a:t>
            </a:r>
          </a:p>
          <a:p>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emit fragrance</a:t>
            </a:r>
            <a:r>
              <a:rPr lang="en-US" sz="2400" dirty="0">
                <a:solidFill>
                  <a:srgbClr val="202122"/>
                </a:solidFill>
                <a:highlight>
                  <a:srgbClr val="FFFFFF"/>
                </a:highlight>
                <a:latin typeface="Times New Roman" panose="02020603050405020304" pitchFamily="18" charset="0"/>
                <a:cs typeface="Times New Roman" panose="02020603050405020304" pitchFamily="18" charset="0"/>
              </a:rPr>
              <a:t>. I</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t is a prized  collection of gardens.</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 </a:t>
            </a:r>
          </a:p>
          <a:p>
            <a:r>
              <a:rPr lang="en-US" sz="2400" dirty="0">
                <a:solidFill>
                  <a:srgbClr val="FF0000"/>
                </a:solidFill>
                <a:highlight>
                  <a:srgbClr val="FFFFFF"/>
                </a:highlight>
                <a:latin typeface="Times New Roman" panose="02020603050405020304" pitchFamily="18" charset="0"/>
                <a:cs typeface="Times New Roman" panose="02020603050405020304" pitchFamily="18" charset="0"/>
              </a:rPr>
              <a:t>Distribution</a:t>
            </a:r>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       Its </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found in tropical forests in South Asia, Southeast Asia </a:t>
            </a:r>
          </a:p>
          <a:p>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and </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northern Australia. English common names include </a:t>
            </a:r>
          </a:p>
          <a:p>
            <a:r>
              <a:rPr lang="en-US" sz="2400" dirty="0">
                <a:solidFill>
                  <a:srgbClr val="474747"/>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Spanish cherry, medlar, and bullet wood. </a:t>
            </a:r>
          </a:p>
        </p:txBody>
      </p:sp>
      <p:pic>
        <p:nvPicPr>
          <p:cNvPr id="2" name="Picture 1">
            <a:extLst>
              <a:ext uri="{FF2B5EF4-FFF2-40B4-BE49-F238E27FC236}">
                <a16:creationId xmlns:a16="http://schemas.microsoft.com/office/drawing/2014/main" id="{1205C1AC-A87D-2DAA-8189-65632B158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630" y="667829"/>
            <a:ext cx="10636370" cy="608880"/>
          </a:xfrm>
          <a:prstGeom prst="rect">
            <a:avLst/>
          </a:prstGeom>
          <a:noFill/>
        </p:spPr>
      </p:pic>
    </p:spTree>
    <p:extLst>
      <p:ext uri="{BB962C8B-B14F-4D97-AF65-F5344CB8AC3E}">
        <p14:creationId xmlns:p14="http://schemas.microsoft.com/office/powerpoint/2010/main" val="353648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1BE03-8FFD-2F55-1D82-18F6AE7E02CC}"/>
              </a:ext>
            </a:extLst>
          </p:cNvPr>
          <p:cNvSpPr txBox="1"/>
          <p:nvPr/>
        </p:nvSpPr>
        <p:spPr>
          <a:xfrm>
            <a:off x="707366" y="923026"/>
            <a:ext cx="10843404" cy="5539978"/>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Description :</a:t>
            </a:r>
          </a:p>
          <a:p>
            <a:r>
              <a:rPr lang="en-IN" sz="2800" b="1" dirty="0">
                <a:latin typeface="Times New Roman" panose="02020603050405020304" pitchFamily="18" charset="0"/>
                <a:cs typeface="Times New Roman" panose="02020603050405020304" pitchFamily="18" charset="0"/>
              </a:rPr>
              <a:t>       </a:t>
            </a:r>
          </a:p>
          <a:p>
            <a:r>
              <a:rPr lang="en-US" sz="2000" dirty="0">
                <a:solidFill>
                  <a:srgbClr val="FF0000"/>
                </a:solidFill>
                <a:highlight>
                  <a:srgbClr val="FFFFFF"/>
                </a:highlight>
                <a:latin typeface="Times New Roman" panose="02020603050405020304" pitchFamily="18" charset="0"/>
                <a:cs typeface="Times New Roman" panose="02020603050405020304" pitchFamily="18" charset="0"/>
              </a:rPr>
              <a:t>H</a:t>
            </a:r>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eight of  Tree : </a:t>
            </a:r>
            <a:r>
              <a:rPr lang="en-US" sz="2000" dirty="0">
                <a:solidFill>
                  <a:srgbClr val="202122"/>
                </a:solidFill>
                <a:highlight>
                  <a:srgbClr val="FFFFFF"/>
                </a:highlight>
                <a:latin typeface="Times New Roman" panose="02020603050405020304" pitchFamily="18" charset="0"/>
                <a:cs typeface="Times New Roman" panose="02020603050405020304" pitchFamily="18" charset="0"/>
              </a:rPr>
              <a:t>A</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bout 16 m (52 ft). </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Leaves  :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The leaves are glossy, dark green, oval-shaped, 5–14 cm (2.0–5.5 in) long, and </a:t>
            </a:r>
          </a:p>
          <a:p>
            <a:r>
              <a:rPr lang="en-US" sz="2000" dirty="0">
                <a:solidFill>
                  <a:srgbClr val="202122"/>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2.5–6 cm (0.98–2.36 in)  wide</a:t>
            </a:r>
            <a:endParaRPr lang="en-IN" sz="2000" dirty="0">
              <a:latin typeface="Times New Roman" panose="02020603050405020304" pitchFamily="18" charset="0"/>
              <a:cs typeface="Times New Roman" panose="02020603050405020304" pitchFamily="18" charset="0"/>
            </a:endParaRPr>
          </a:p>
          <a:p>
            <a:endParaRPr lang="en-US" sz="2000" dirty="0">
              <a:solidFill>
                <a:srgbClr val="FF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FF0000"/>
                </a:solidFill>
                <a:highlight>
                  <a:srgbClr val="FFFFFF"/>
                </a:highlight>
                <a:latin typeface="Times New Roman" panose="02020603050405020304" pitchFamily="18" charset="0"/>
                <a:cs typeface="Times New Roman" panose="02020603050405020304" pitchFamily="18" charset="0"/>
              </a:rPr>
              <a:t>Flower: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 The flowers are cream, hairy, and scented.  It flowers in April.</a:t>
            </a:r>
            <a:endParaRPr lang="en-US" sz="2000" dirty="0">
              <a:solidFill>
                <a:srgbClr val="FF0000"/>
              </a:solidFill>
              <a:highlight>
                <a:srgbClr val="FFFFFF"/>
              </a:highlight>
              <a:latin typeface="Times New Roman" panose="02020603050405020304" pitchFamily="18" charset="0"/>
              <a:cs typeface="Times New Roman" panose="02020603050405020304" pitchFamily="18" charset="0"/>
            </a:endParaRPr>
          </a:p>
          <a:p>
            <a:endParaRPr lang="en-US" sz="2000" dirty="0">
              <a:solidFill>
                <a:srgbClr val="FF0000"/>
              </a:solidFill>
              <a:highlight>
                <a:srgbClr val="FFFFFF"/>
              </a:highlight>
              <a:latin typeface="Times New Roman" panose="02020603050405020304" pitchFamily="18" charset="0"/>
              <a:cs typeface="Times New Roman" panose="02020603050405020304" pitchFamily="18" charset="0"/>
            </a:endParaRPr>
          </a:p>
          <a:p>
            <a:r>
              <a:rPr lang="en-US" sz="2000" dirty="0">
                <a:solidFill>
                  <a:srgbClr val="FF0000"/>
                </a:solidFill>
                <a:highlight>
                  <a:srgbClr val="FFFFFF"/>
                </a:highlight>
                <a:latin typeface="Times New Roman" panose="02020603050405020304" pitchFamily="18" charset="0"/>
                <a:cs typeface="Times New Roman" panose="02020603050405020304" pitchFamily="18" charset="0"/>
              </a:rPr>
              <a:t>F</a:t>
            </a:r>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ruits: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are fleshy, range in color between yellow and brown, and contain a large brown seed. </a:t>
            </a:r>
          </a:p>
          <a:p>
            <a:r>
              <a:rPr lang="en-US" sz="2000" dirty="0">
                <a:solidFill>
                  <a:srgbClr val="202122"/>
                </a:solidFill>
                <a:highlight>
                  <a:srgbClr val="FFFFFF"/>
                </a:highlight>
                <a:latin typeface="Times New Roman" panose="02020603050405020304" pitchFamily="18" charset="0"/>
                <a:cs typeface="Times New Roman" panose="02020603050405020304" pitchFamily="18" charset="0"/>
              </a:rPr>
              <a:t>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The pulp  has a yellow color and it is edible.  </a:t>
            </a:r>
            <a:r>
              <a:rPr lang="en-US" sz="2000" dirty="0">
                <a:solidFill>
                  <a:srgbClr val="202122"/>
                </a:solidFill>
                <a:highlight>
                  <a:srgbClr val="FFFFFF"/>
                </a:highlight>
                <a:latin typeface="Times New Roman" panose="02020603050405020304" pitchFamily="18" charset="0"/>
                <a:cs typeface="Times New Roman" panose="02020603050405020304" pitchFamily="18" charset="0"/>
              </a:rPr>
              <a:t>F</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ruiting occurs between June and October. </a:t>
            </a:r>
          </a:p>
          <a:p>
            <a:endPar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 </a:t>
            </a:r>
            <a:r>
              <a:rPr lang="en-US" sz="2000" dirty="0">
                <a:solidFill>
                  <a:srgbClr val="FF0000"/>
                </a:solidFill>
                <a:highlight>
                  <a:srgbClr val="FFFFFF"/>
                </a:highlight>
                <a:latin typeface="Times New Roman" panose="02020603050405020304" pitchFamily="18" charset="0"/>
                <a:cs typeface="Times New Roman" panose="02020603050405020304" pitchFamily="18" charset="0"/>
              </a:rPr>
              <a:t>B</a:t>
            </a:r>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ark of the tree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 is thick and appears dark brownish black or grayish black in </a:t>
            </a:r>
            <a:r>
              <a:rPr lang="en-US" sz="2000" b="0" i="0" dirty="0" err="1">
                <a:solidFill>
                  <a:srgbClr val="202122"/>
                </a:solidFill>
                <a:effectLst/>
                <a:highlight>
                  <a:srgbClr val="FFFFFF"/>
                </a:highlight>
                <a:latin typeface="Times New Roman" panose="02020603050405020304" pitchFamily="18" charset="0"/>
                <a:cs typeface="Times New Roman" panose="02020603050405020304" pitchFamily="18" charset="0"/>
              </a:rPr>
              <a:t>colour</a:t>
            </a:r>
            <a:r>
              <a:rPr lang="en-US" sz="2000" dirty="0">
                <a:solidFill>
                  <a:srgbClr val="202122"/>
                </a:solidFill>
                <a:highlight>
                  <a:srgbClr val="FFFFFF"/>
                </a:highlight>
                <a:latin typeface="Times New Roman" panose="02020603050405020304" pitchFamily="18" charset="0"/>
                <a:cs typeface="Times New Roman" panose="02020603050405020304" pitchFamily="18" charset="0"/>
              </a:rPr>
              <a:t>.</a:t>
            </a:r>
          </a:p>
          <a:p>
            <a:endPar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FF0000"/>
                </a:solidFill>
                <a:effectLst/>
                <a:highlight>
                  <a:srgbClr val="FFFFFF"/>
                </a:highlight>
                <a:latin typeface="Times New Roman" panose="02020603050405020304" pitchFamily="18" charset="0"/>
                <a:cs typeface="Times New Roman" panose="02020603050405020304" pitchFamily="18" charset="0"/>
              </a:rPr>
              <a:t>Seeds</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 : are just like the seeds of </a:t>
            </a:r>
            <a:r>
              <a:rPr lang="en-US" sz="2000" b="0" i="0" u="none" strike="noStrike" dirty="0">
                <a:effectLst/>
                <a:highlight>
                  <a:srgbClr val="FFFFFF"/>
                </a:highlight>
                <a:latin typeface="Times New Roman" panose="02020603050405020304" pitchFamily="18" charset="0"/>
                <a:cs typeface="Times New Roman" panose="02020603050405020304" pitchFamily="18" charset="0"/>
                <a:hlinkClick r:id="rId2" tooltip="Custard apple">
                  <a:extLst>
                    <a:ext uri="{A12FA001-AC4F-418D-AE19-62706E023703}">
                      <ahyp:hlinkClr xmlns:ahyp="http://schemas.microsoft.com/office/drawing/2018/hyperlinkcolor" val="tx"/>
                    </a:ext>
                  </a:extLst>
                </a:hlinkClick>
              </a:rPr>
              <a:t>custard apple</a:t>
            </a:r>
            <a:r>
              <a:rPr lang="en-US" sz="2000" b="0" i="0" dirty="0">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202122"/>
                </a:solidFill>
                <a:effectLst/>
                <a:highlight>
                  <a:srgbClr val="FFFFFF"/>
                </a:highlight>
                <a:latin typeface="Times New Roman" panose="02020603050405020304" pitchFamily="18" charset="0"/>
                <a:cs typeface="Times New Roman" panose="02020603050405020304" pitchFamily="18" charset="0"/>
              </a:rPr>
              <a:t>About 1 to 1.5 cm in length and have a brownish black hard coat. They are quite easy to germinate.</a:t>
            </a:r>
          </a:p>
          <a:p>
            <a:endParaRPr lang="en-IN" dirty="0"/>
          </a:p>
        </p:txBody>
      </p:sp>
      <p:pic>
        <p:nvPicPr>
          <p:cNvPr id="2" name="Picture 1">
            <a:extLst>
              <a:ext uri="{FF2B5EF4-FFF2-40B4-BE49-F238E27FC236}">
                <a16:creationId xmlns:a16="http://schemas.microsoft.com/office/drawing/2014/main" id="{1FE5622F-A40F-403F-A53C-F14AC7B0E8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366" y="641949"/>
            <a:ext cx="10777268" cy="381000"/>
          </a:xfrm>
          <a:prstGeom prst="rect">
            <a:avLst/>
          </a:prstGeom>
          <a:noFill/>
        </p:spPr>
      </p:pic>
    </p:spTree>
    <p:extLst>
      <p:ext uri="{BB962C8B-B14F-4D97-AF65-F5344CB8AC3E}">
        <p14:creationId xmlns:p14="http://schemas.microsoft.com/office/powerpoint/2010/main" val="336273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805132" y="905773"/>
            <a:ext cx="10581736" cy="6924973"/>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USES :</a:t>
            </a:r>
            <a:endPar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33333"/>
                </a:solidFill>
                <a:effectLst/>
                <a:highlight>
                  <a:srgbClr val="FFFFFF"/>
                </a:highlight>
                <a:latin typeface="Rubik"/>
              </a:rPr>
              <a:t> </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Fruits:</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The ripe fruits of Bakul are pressed into a pulp and used in the treatment of chronic dysentery. The seeds are also crushed and made into a paste with some ghee or butter to treat constipation in children.</a:t>
            </a:r>
          </a:p>
          <a:p>
            <a:pPr algn="l">
              <a:buFont typeface="Arial" panose="020B0604020202020204" pitchFamily="34" charset="0"/>
              <a:buChar char="•"/>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Flowers:</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Dried Bakul flowers are used as snuff to give relief from headaches and acute pains. Both the flowers and fruits of this amazing plant are mixed with other astringents to create a lotion that treats ulcers and wounds.</a:t>
            </a:r>
          </a:p>
          <a:p>
            <a:pPr algn="l">
              <a:buFont typeface="Arial" panose="020B0604020202020204" pitchFamily="34" charset="0"/>
              <a:buChar char="•"/>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Bark:</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Even the bark of the Bakul tree is an astringent and a febrifuge (used to treat fever). It is also said to increase the chances of conception in women. The decoction from the bark is used for the treatment of tooth diseases.</a:t>
            </a:r>
          </a:p>
          <a:p>
            <a:pPr>
              <a:buFont typeface="Arial" panose="020B0604020202020204" pitchFamily="34" charset="0"/>
              <a:buChar char="•"/>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Oil from the seeds of Bakul is used for lighting and to make paint.</a:t>
            </a: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rPr>
              <a:t>Its timber is valuable.</a:t>
            </a:r>
          </a:p>
          <a:p>
            <a:pPr>
              <a:buFont typeface="Arial" panose="020B0604020202020204" pitchFamily="34" charset="0"/>
              <a:buChar char="•"/>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Fruits, flowers, seeds and bark of the Spanish cherry have a huge demand in the cosmetics industry.</a:t>
            </a:r>
          </a:p>
          <a:p>
            <a:pPr>
              <a:buFont typeface="Arial" panose="020B0604020202020204" pitchFamily="34" charset="0"/>
              <a:buChar char="•"/>
            </a:pPr>
            <a:endPar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b="0" i="0" dirty="0">
              <a:solidFill>
                <a:srgbClr val="333333"/>
              </a:solidFill>
              <a:effectLst/>
              <a:highlight>
                <a:srgbClr val="FFFFFF"/>
              </a:highlight>
              <a:latin typeface="Rubik"/>
            </a:endParaRPr>
          </a:p>
          <a:p>
            <a:pPr>
              <a:buFont typeface="Arial" panose="020B0604020202020204" pitchFamily="34" charset="0"/>
              <a:buChar char="•"/>
            </a:pPr>
            <a:endParaRPr lang="en-US" sz="2400" b="0" i="0" dirty="0">
              <a:solidFill>
                <a:srgbClr val="202122"/>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33333"/>
              </a:solidFill>
              <a:effectLst/>
              <a:highlight>
                <a:srgbClr val="FFFFFF"/>
              </a:highlight>
              <a:latin typeface="Rubik"/>
            </a:endParaRPr>
          </a:p>
          <a:p>
            <a:endParaRPr lang="en-IN" dirty="0"/>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552091"/>
            <a:ext cx="10774393" cy="465826"/>
          </a:xfrm>
          <a:prstGeom prst="rect">
            <a:avLst/>
          </a:prstGeom>
          <a:noFill/>
        </p:spPr>
      </p:pic>
    </p:spTree>
    <p:extLst>
      <p:ext uri="{BB962C8B-B14F-4D97-AF65-F5344CB8AC3E}">
        <p14:creationId xmlns:p14="http://schemas.microsoft.com/office/powerpoint/2010/main" val="33295329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TotalTime>
  <Words>421</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Algerian</vt:lpstr>
      <vt:lpstr>Arial</vt:lpstr>
      <vt:lpstr>Calibri</vt:lpstr>
      <vt:lpstr>Garamond</vt:lpstr>
      <vt:lpstr>Google Sans</vt:lpstr>
      <vt:lpstr>Rubik</vt:lpstr>
      <vt:lpstr>Times New Roman</vt:lpstr>
      <vt:lpstr>Organic</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sunil kulkarni</dc:creator>
  <cp:lastModifiedBy>sharv pai</cp:lastModifiedBy>
  <cp:revision>38</cp:revision>
  <dcterms:created xsi:type="dcterms:W3CDTF">2024-08-05T14:50:48Z</dcterms:created>
  <dcterms:modified xsi:type="dcterms:W3CDTF">2024-08-30T13:29:32Z</dcterms:modified>
</cp:coreProperties>
</file>