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58"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9726B-3078-48F4-B100-310E5282FE21}"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2342-B77F-4A68-A7D4-849CE4674616}" type="slidenum">
              <a:rPr lang="en-IN" smtClean="0"/>
              <a:t>‹#›</a:t>
            </a:fld>
            <a:endParaRPr lang="en-IN"/>
          </a:p>
        </p:txBody>
      </p:sp>
    </p:spTree>
    <p:extLst>
      <p:ext uri="{BB962C8B-B14F-4D97-AF65-F5344CB8AC3E}">
        <p14:creationId xmlns:p14="http://schemas.microsoft.com/office/powerpoint/2010/main" val="202889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8D8C2A-CAE8-4C81-91CD-F472E8BE64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16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32320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08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36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06145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67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02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57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41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49109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2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1388D2-A975-4B44-AD04-346DC9B66FAE}"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173317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388D2-A975-4B44-AD04-346DC9B66FAE}"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D8C2A-CAE8-4C81-91CD-F472E8BE64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63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388D2-A975-4B44-AD04-346DC9B66FAE}"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8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388D2-A975-4B44-AD04-346DC9B66FAE}"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88106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55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46139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1388D2-A975-4B44-AD04-346DC9B66FAE}" type="datetimeFigureOut">
              <a:rPr lang="en-IN" smtClean="0"/>
              <a:t>19-08-2024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8D8C2A-CAE8-4C81-91CD-F472E8BE64DC}" type="slidenum">
              <a:rPr lang="en-IN" smtClean="0"/>
              <a:t>‹#›</a:t>
            </a:fld>
            <a:endParaRPr lang="en-IN"/>
          </a:p>
        </p:txBody>
      </p:sp>
    </p:spTree>
    <p:extLst>
      <p:ext uri="{BB962C8B-B14F-4D97-AF65-F5344CB8AC3E}">
        <p14:creationId xmlns:p14="http://schemas.microsoft.com/office/powerpoint/2010/main" val="1725244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DC4CD8-FFF8-DAD6-11F8-70FD2E70D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663" y="500332"/>
            <a:ext cx="10334445" cy="491706"/>
          </a:xfrm>
          <a:prstGeom prst="rect">
            <a:avLst/>
          </a:prstGeom>
          <a:noFill/>
        </p:spPr>
      </p:pic>
      <p:pic>
        <p:nvPicPr>
          <p:cNvPr id="5" name="Picture 6">
            <a:extLst>
              <a:ext uri="{FF2B5EF4-FFF2-40B4-BE49-F238E27FC236}">
                <a16:creationId xmlns:a16="http://schemas.microsoft.com/office/drawing/2014/main" id="{799F947C-3314-EF44-44DD-E0BDC3977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1" r="201"/>
          <a:stretch/>
        </p:blipFill>
        <p:spPr bwMode="auto">
          <a:xfrm>
            <a:off x="7598004" y="1816236"/>
            <a:ext cx="3737104" cy="3793966"/>
          </a:xfrm>
          <a:prstGeom prst="roundRect">
            <a:avLst>
              <a:gd name="adj" fmla="val 16667"/>
            </a:avLst>
          </a:prstGeom>
          <a:ln>
            <a:noFill/>
          </a:ln>
          <a:effectLst>
            <a:outerShdw blurRad="50800" dist="38100" dir="8100000" sx="101000" sy="101000" algn="tr" rotWithShape="0">
              <a:prstClr val="black">
                <a:alpha val="60000"/>
              </a:prst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67FE6495-4443-C3DC-AD98-D529572E0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730" b="730"/>
          <a:stretch/>
        </p:blipFill>
        <p:spPr bwMode="auto">
          <a:xfrm>
            <a:off x="866318" y="1756881"/>
            <a:ext cx="2984927" cy="3793966"/>
          </a:xfrm>
          <a:prstGeom prst="roundRect">
            <a:avLst>
              <a:gd name="adj" fmla="val 16667"/>
            </a:avLst>
          </a:prstGeom>
          <a:ln>
            <a:noFill/>
          </a:ln>
          <a:effectLst>
            <a:outerShdw blurRad="50800" dist="38100" dir="8100000" sx="101000" sy="101000" algn="tr" rotWithShape="0">
              <a:prstClr val="black">
                <a:alpha val="60000"/>
              </a:prst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3399AF7-A22F-3F71-4FF8-EB5842873ED8}"/>
              </a:ext>
            </a:extLst>
          </p:cNvPr>
          <p:cNvSpPr txBox="1"/>
          <p:nvPr/>
        </p:nvSpPr>
        <p:spPr>
          <a:xfrm>
            <a:off x="4013070" y="1108350"/>
            <a:ext cx="3322678" cy="707886"/>
          </a:xfrm>
          <a:prstGeom prst="rect">
            <a:avLst/>
          </a:prstGeom>
          <a:noFill/>
        </p:spPr>
        <p:txBody>
          <a:bodyPr wrap="square">
            <a:spAutoFit/>
          </a:bodyPr>
          <a:lstStyle/>
          <a:p>
            <a:r>
              <a:rPr lang="en-IN" sz="4000" dirty="0">
                <a:latin typeface="Algerian" panose="04020705040A02060702" pitchFamily="82" charset="0"/>
              </a:rPr>
              <a:t>NEEM TREE</a:t>
            </a:r>
          </a:p>
        </p:txBody>
      </p:sp>
      <p:sp>
        <p:nvSpPr>
          <p:cNvPr id="11" name="TextBox 10">
            <a:extLst>
              <a:ext uri="{FF2B5EF4-FFF2-40B4-BE49-F238E27FC236}">
                <a16:creationId xmlns:a16="http://schemas.microsoft.com/office/drawing/2014/main" id="{7F410600-E31C-6B2E-8B76-885D8F4DFEC6}"/>
              </a:ext>
            </a:extLst>
          </p:cNvPr>
          <p:cNvSpPr txBox="1"/>
          <p:nvPr/>
        </p:nvSpPr>
        <p:spPr>
          <a:xfrm>
            <a:off x="3429000" y="5550847"/>
            <a:ext cx="611826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Near gate no.2 area AIS Campus, </a:t>
            </a:r>
            <a:r>
              <a:rPr lang="en-US" sz="2400" dirty="0" err="1">
                <a:latin typeface="Times New Roman" panose="02020603050405020304" pitchFamily="18" charset="0"/>
                <a:cs typeface="Times New Roman" panose="02020603050405020304" pitchFamily="18" charset="0"/>
              </a:rPr>
              <a:t>Wakad</a:t>
            </a:r>
            <a:r>
              <a:rPr lang="en-US" sz="2400" dirty="0">
                <a:latin typeface="Times New Roman" panose="02020603050405020304" pitchFamily="18" charset="0"/>
                <a:cs typeface="Times New Roman" panose="02020603050405020304" pitchFamily="18" charset="0"/>
              </a:rPr>
              <a:t>.</a:t>
            </a:r>
          </a:p>
        </p:txBody>
      </p:sp>
      <p:pic>
        <p:nvPicPr>
          <p:cNvPr id="12" name="Picture 11">
            <a:extLst>
              <a:ext uri="{FF2B5EF4-FFF2-40B4-BE49-F238E27FC236}">
                <a16:creationId xmlns:a16="http://schemas.microsoft.com/office/drawing/2014/main" id="{34CBF3F6-1A92-7633-2779-B4AB77082D86}"/>
              </a:ext>
            </a:extLst>
          </p:cNvPr>
          <p:cNvPicPr>
            <a:picLocks noChangeAspect="1"/>
          </p:cNvPicPr>
          <p:nvPr/>
        </p:nvPicPr>
        <p:blipFill>
          <a:blip r:embed="rId5"/>
          <a:stretch>
            <a:fillRect/>
          </a:stretch>
        </p:blipFill>
        <p:spPr>
          <a:xfrm>
            <a:off x="3851245" y="1816236"/>
            <a:ext cx="3746759" cy="3734611"/>
          </a:xfrm>
          <a:prstGeom prst="rect">
            <a:avLst/>
          </a:prstGeom>
        </p:spPr>
      </p:pic>
    </p:spTree>
    <p:extLst>
      <p:ext uri="{BB962C8B-B14F-4D97-AF65-F5344CB8AC3E}">
        <p14:creationId xmlns:p14="http://schemas.microsoft.com/office/powerpoint/2010/main" val="4817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5A9B9-68DC-528D-7FA7-CECD5CC911A3}"/>
              </a:ext>
            </a:extLst>
          </p:cNvPr>
          <p:cNvSpPr txBox="1"/>
          <p:nvPr/>
        </p:nvSpPr>
        <p:spPr>
          <a:xfrm>
            <a:off x="888521" y="1199072"/>
            <a:ext cx="10636370" cy="3508653"/>
          </a:xfrm>
          <a:prstGeom prst="rect">
            <a:avLst/>
          </a:prstGeom>
          <a:noFill/>
        </p:spPr>
        <p:txBody>
          <a:bodyPr wrap="square">
            <a:spAutoFit/>
          </a:bodyPr>
          <a:lstStyle/>
          <a:p>
            <a:endParaRPr lang="en-US" b="0" i="0" dirty="0">
              <a:solidFill>
                <a:srgbClr val="474747"/>
              </a:solidFill>
              <a:effectLst/>
              <a:highlight>
                <a:srgbClr val="FFFFFF"/>
              </a:highlight>
              <a:latin typeface="Google Sans"/>
            </a:endParaRP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Common Name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a:t>
            </a:r>
            <a:r>
              <a:rPr lang="en-US" sz="2000" dirty="0">
                <a:highlight>
                  <a:srgbClr val="FFFFFF"/>
                </a:highlight>
                <a:latin typeface="Times New Roman" panose="02020603050405020304" pitchFamily="18" charset="0"/>
                <a:cs typeface="Times New Roman" panose="02020603050405020304" pitchFamily="18" charset="0"/>
              </a:rPr>
              <a:t>Neem</a:t>
            </a:r>
          </a:p>
          <a:p>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Scientific Name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a:t>
            </a:r>
            <a:r>
              <a:rPr lang="en-US" sz="2000" b="0" i="1" dirty="0" err="1">
                <a:effectLst/>
                <a:latin typeface="Times New Roman" panose="02020603050405020304" pitchFamily="18" charset="0"/>
                <a:cs typeface="Times New Roman" panose="02020603050405020304" pitchFamily="18" charset="0"/>
              </a:rPr>
              <a:t>Azadirachta</a:t>
            </a:r>
            <a:r>
              <a:rPr lang="en-US" sz="2000" b="0" i="1" dirty="0">
                <a:effectLst/>
                <a:latin typeface="Times New Roman" panose="02020603050405020304" pitchFamily="18" charset="0"/>
                <a:cs typeface="Times New Roman" panose="02020603050405020304" pitchFamily="18" charset="0"/>
              </a:rPr>
              <a:t> indica</a:t>
            </a:r>
          </a:p>
          <a:p>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Family</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                    :    </a:t>
            </a:r>
            <a:r>
              <a:rPr lang="en-US" sz="2000" dirty="0" err="1">
                <a:highlight>
                  <a:srgbClr val="FFFFFF"/>
                </a:highlight>
                <a:latin typeface="Times New Roman" panose="02020603050405020304" pitchFamily="18" charset="0"/>
                <a:cs typeface="Times New Roman" panose="02020603050405020304" pitchFamily="18" charset="0"/>
              </a:rPr>
              <a:t>Meli</a:t>
            </a:r>
            <a:r>
              <a:rPr lang="en-US" sz="2000" b="0" i="0" dirty="0" err="1">
                <a:effectLst/>
                <a:highlight>
                  <a:srgbClr val="FFFFFF"/>
                </a:highlight>
                <a:latin typeface="Times New Roman" panose="02020603050405020304" pitchFamily="18" charset="0"/>
                <a:cs typeface="Times New Roman" panose="02020603050405020304" pitchFamily="18" charset="0"/>
              </a:rPr>
              <a:t>aceae</a:t>
            </a:r>
            <a:r>
              <a:rPr lang="en-US" sz="2000" b="0" i="0" dirty="0">
                <a:effectLst/>
                <a:highlight>
                  <a:srgbClr val="FFFFFF"/>
                </a:highlight>
                <a:latin typeface="Times New Roman" panose="02020603050405020304" pitchFamily="18" charset="0"/>
                <a:cs typeface="Times New Roman" panose="02020603050405020304" pitchFamily="18" charset="0"/>
              </a:rPr>
              <a:t>. </a:t>
            </a: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Habit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The tree naturally occurs in dry deciduous and thorn forests</a:t>
            </a:r>
            <a:endParaRPr lang="en-US" sz="2000" dirty="0">
              <a:solidFill>
                <a:srgbClr val="FF0000"/>
              </a:solidFill>
              <a:highlight>
                <a:srgbClr val="FFFFFF"/>
              </a:highlight>
              <a:latin typeface="Times New Roman" panose="02020603050405020304" pitchFamily="18" charset="0"/>
              <a:cs typeface="Times New Roman" panose="02020603050405020304" pitchFamily="18" charset="0"/>
            </a:endParaRP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Distribution</a:t>
            </a:r>
            <a:r>
              <a:rPr lang="en-US" sz="2800" dirty="0">
                <a:solidFill>
                  <a:srgbClr val="474747"/>
                </a:solidFill>
                <a:highlight>
                  <a:srgbClr val="FFFFFF"/>
                </a:highlight>
                <a:latin typeface="Times New Roman" panose="02020603050405020304" pitchFamily="18" charset="0"/>
                <a:cs typeface="Times New Roman" panose="02020603050405020304" pitchFamily="18" charset="0"/>
              </a:rPr>
              <a:t>        :     </a:t>
            </a:r>
            <a:r>
              <a:rPr lang="en-US" sz="2000" dirty="0">
                <a:highlight>
                  <a:srgbClr val="FFFFFF"/>
                </a:highlight>
                <a:latin typeface="Times New Roman" panose="02020603050405020304" pitchFamily="18" charset="0"/>
                <a:cs typeface="Times New Roman" panose="02020603050405020304" pitchFamily="18" charset="0"/>
              </a:rPr>
              <a:t>It is found in Sudan, Saudi Arabia, Mauritania, Somalia, Sierra Leone,</a:t>
            </a:r>
          </a:p>
          <a:p>
            <a:r>
              <a:rPr lang="en-US" sz="2000" dirty="0">
                <a:highlight>
                  <a:srgbClr val="FFFFFF"/>
                </a:highlight>
                <a:latin typeface="Times New Roman" panose="02020603050405020304" pitchFamily="18" charset="0"/>
                <a:cs typeface="Times New Roman" panose="02020603050405020304" pitchFamily="18" charset="0"/>
              </a:rPr>
              <a:t>                                           Malawi, Zimbabwe, Tanzania, Zanzibar and non-Sahelian areas of Guinea, </a:t>
            </a:r>
          </a:p>
          <a:p>
            <a:r>
              <a:rPr lang="en-US" sz="2000" dirty="0">
                <a:highlight>
                  <a:srgbClr val="FFFFFF"/>
                </a:highlight>
                <a:latin typeface="Times New Roman" panose="02020603050405020304" pitchFamily="18" charset="0"/>
                <a:cs typeface="Times New Roman" panose="02020603050405020304" pitchFamily="18" charset="0"/>
              </a:rPr>
              <a:t>                                           Nigeria, Ghana, Fiji, Thailand, Malaysia, Indonesia, the Philippines,</a:t>
            </a:r>
          </a:p>
          <a:p>
            <a:r>
              <a:rPr lang="en-US" sz="2000" dirty="0">
                <a:highlight>
                  <a:srgbClr val="FFFFFF"/>
                </a:highlight>
                <a:latin typeface="Times New Roman" panose="02020603050405020304" pitchFamily="18" charset="0"/>
                <a:cs typeface="Times New Roman" panose="02020603050405020304" pitchFamily="18" charset="0"/>
              </a:rPr>
              <a:t>                                           Australia, the Caribbean, Central and South America, USA, India and</a:t>
            </a:r>
          </a:p>
          <a:p>
            <a:r>
              <a:rPr lang="en-US" sz="2000" dirty="0">
                <a:highlight>
                  <a:srgbClr val="FFFFFF"/>
                </a:highlight>
                <a:latin typeface="Times New Roman" panose="02020603050405020304" pitchFamily="18" charset="0"/>
                <a:cs typeface="Times New Roman" panose="02020603050405020304" pitchFamily="18" charset="0"/>
              </a:rPr>
              <a:t>                                           Pakistan.</a:t>
            </a: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205C1AC-A87D-2DAA-8189-65632B158D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630" y="667829"/>
            <a:ext cx="10636370" cy="608880"/>
          </a:xfrm>
          <a:prstGeom prst="rect">
            <a:avLst/>
          </a:prstGeom>
          <a:noFill/>
        </p:spPr>
      </p:pic>
    </p:spTree>
    <p:extLst>
      <p:ext uri="{BB962C8B-B14F-4D97-AF65-F5344CB8AC3E}">
        <p14:creationId xmlns:p14="http://schemas.microsoft.com/office/powerpoint/2010/main" val="353648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1BE03-8FFD-2F55-1D82-18F6AE7E02CC}"/>
              </a:ext>
            </a:extLst>
          </p:cNvPr>
          <p:cNvSpPr txBox="1"/>
          <p:nvPr/>
        </p:nvSpPr>
        <p:spPr>
          <a:xfrm>
            <a:off x="575353" y="1022949"/>
            <a:ext cx="11106363" cy="5626638"/>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Description :</a:t>
            </a: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H</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eight of  Tree : </a:t>
            </a:r>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A</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bout </a:t>
            </a:r>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12-15</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 m (</a:t>
            </a:r>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39-49</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 ft). </a:t>
            </a:r>
          </a:p>
          <a:p>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Leaves  :  </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The opposite, pinnate leaves are 20–40 cm (8–16 in) long, with 20 to 30 medium to dark green leaflets about 3–8 cm (1.5–3.5 in) long. The terminal leaflet often is missing. The petioles are short.</a:t>
            </a: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F</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ruits: </a:t>
            </a:r>
            <a:r>
              <a:rPr lang="en-US" sz="2400" b="0" i="0" dirty="0">
                <a:effectLst/>
                <a:highlight>
                  <a:srgbClr val="FFFFFF"/>
                </a:highlight>
                <a:latin typeface="Times New Roman" panose="02020603050405020304" pitchFamily="18" charset="0"/>
                <a:cs typeface="Times New Roman" panose="02020603050405020304" pitchFamily="18" charset="0"/>
              </a:rPr>
              <a:t>The fruit is a smooth (glabrous), olive-like drupe which varies in shape from elongate oval to nearly roundish, and when ripe is 14–28 mm by 10–15 mm. The fruit skin (exocarp) is thin and the bitter-sweet pulp (mesocarp) is yellowish-white and very fibrous. The mesocarp is 3–5 mm thick. The white, hard inner shell (endocarp) of the fruit encloses one, rarely two, or three, elongated seeds (kernels) having a brown seed coat.</a:t>
            </a: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Flowers</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 White and fragrant flowers are arranged in more-or-less drooping axillary panicles which are up to 25 cm (10 in) long. An individual flower is 5–6 mm long and 8–11 mm wide.</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1FE5622F-A40F-403F-A53C-F14AC7B0E8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366" y="641949"/>
            <a:ext cx="10777268" cy="381000"/>
          </a:xfrm>
          <a:prstGeom prst="rect">
            <a:avLst/>
          </a:prstGeom>
          <a:noFill/>
        </p:spPr>
      </p:pic>
    </p:spTree>
    <p:extLst>
      <p:ext uri="{BB962C8B-B14F-4D97-AF65-F5344CB8AC3E}">
        <p14:creationId xmlns:p14="http://schemas.microsoft.com/office/powerpoint/2010/main" val="336273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F7B30-1808-0111-10BE-68A42E6A979B}"/>
              </a:ext>
            </a:extLst>
          </p:cNvPr>
          <p:cNvSpPr txBox="1"/>
          <p:nvPr/>
        </p:nvSpPr>
        <p:spPr>
          <a:xfrm>
            <a:off x="612476" y="756723"/>
            <a:ext cx="10967050" cy="6555641"/>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USES :</a:t>
            </a:r>
            <a:endPar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333333"/>
                </a:solidFill>
                <a:effectLst/>
                <a:highlight>
                  <a:srgbClr val="FFFFFF"/>
                </a:highlight>
                <a:latin typeface="Rubik"/>
              </a:rPr>
              <a:t> </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Fruits:</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The fruit is used for hemorrhoids, intestinal worms, urinary tract disorders, bloody nose, phlegm, eye disorders, diabetes, wounds, and leprosy.</a:t>
            </a:r>
          </a:p>
          <a:p>
            <a:pPr algn="l">
              <a:buFont typeface="Arial" panose="020B0604020202020204" pitchFamily="34" charset="0"/>
              <a:buChar char="•"/>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Leaves:</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Neem leaf is used for leprosy, eye disorders, bloody nose, intestinal worms, stomach upset, loss of appetite, skin ulcers, diseases of the heart and blood vessels (cardiovascular disease), fever, diabetes, gum disease (gingivitis), and liver problems. The leaf is also used for birth control and to cause abortions.</a:t>
            </a:r>
          </a:p>
          <a:p>
            <a:pPr algn="l">
              <a:buFont typeface="Arial" panose="020B0604020202020204" pitchFamily="34" charset="0"/>
              <a:buChar char="•"/>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Bark: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Neem twigs are used for cough, asthma, hemorrhoids, intestinal worms, low sperm levels, urinary disorders, and diabetes. People in the tropics sometimes chew neem twigs instead of using toothbrushes, but this can cause illness; neem twigs are often contaminated with fungi within 2 weeks of harvest and should be avoided.</a:t>
            </a:r>
          </a:p>
          <a:p>
            <a:pPr algn="l">
              <a:buFont typeface="Arial" panose="020B0604020202020204" pitchFamily="34" charset="0"/>
              <a:buChar char="•"/>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Seeds: </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The seed and seed oil are used for leprosy and intestinal worms. They are also used for birth control and to cause abortions.</a:t>
            </a:r>
          </a:p>
          <a:p>
            <a:pPr algn="l">
              <a:buFont typeface="Arial" panose="020B0604020202020204" pitchFamily="34" charset="0"/>
              <a:buChar char="•"/>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Flower: </a:t>
            </a:r>
            <a:r>
              <a:rPr lang="en-US" sz="2400" i="0" dirty="0">
                <a:solidFill>
                  <a:srgbClr val="333333"/>
                </a:solidFill>
                <a:effectLst/>
                <a:highlight>
                  <a:srgbClr val="FFFFFF"/>
                </a:highlight>
                <a:latin typeface="Times New Roman" panose="02020603050405020304" pitchFamily="18" charset="0"/>
                <a:cs typeface="Times New Roman" panose="02020603050405020304" pitchFamily="18" charset="0"/>
              </a:rPr>
              <a:t>The flower is used for reducing bile, controlling phlegm, and treating intestinal worms.</a:t>
            </a:r>
            <a:endParaRPr lang="en-US" sz="2400" i="0" dirty="0">
              <a:solidFill>
                <a:srgbClr val="333333"/>
              </a:solidFill>
              <a:effectLst/>
              <a:highlight>
                <a:srgbClr val="FFFFFF"/>
              </a:highlight>
              <a:latin typeface="Rubik"/>
            </a:endParaRPr>
          </a:p>
          <a:p>
            <a:pPr>
              <a:buFont typeface="Arial" panose="020B0604020202020204" pitchFamily="34" charset="0"/>
              <a:buChar char="•"/>
            </a:pPr>
            <a:endPar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33333"/>
              </a:solidFill>
              <a:effectLst/>
              <a:highlight>
                <a:srgbClr val="FFFFFF"/>
              </a:highlight>
              <a:latin typeface="Rubik"/>
            </a:endParaRPr>
          </a:p>
          <a:p>
            <a:endParaRPr lang="en-IN" dirty="0"/>
          </a:p>
        </p:txBody>
      </p:sp>
      <p:pic>
        <p:nvPicPr>
          <p:cNvPr id="4" name="Picture 3">
            <a:extLst>
              <a:ext uri="{FF2B5EF4-FFF2-40B4-BE49-F238E27FC236}">
                <a16:creationId xmlns:a16="http://schemas.microsoft.com/office/drawing/2014/main" id="{C21F2733-689E-90D7-2F43-08B1E6061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75" y="290897"/>
            <a:ext cx="10774393" cy="465826"/>
          </a:xfrm>
          <a:prstGeom prst="rect">
            <a:avLst/>
          </a:prstGeom>
          <a:noFill/>
        </p:spPr>
      </p:pic>
    </p:spTree>
    <p:extLst>
      <p:ext uri="{BB962C8B-B14F-4D97-AF65-F5344CB8AC3E}">
        <p14:creationId xmlns:p14="http://schemas.microsoft.com/office/powerpoint/2010/main" val="33295329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668</TotalTime>
  <Words>499</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Calibri</vt:lpstr>
      <vt:lpstr>Garamond</vt:lpstr>
      <vt:lpstr>Google Sans</vt:lpstr>
      <vt:lpstr>Rubik</vt:lpstr>
      <vt:lpstr>Times New Roman</vt:lpstr>
      <vt:lpstr>Organic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sunil kulkarni</dc:creator>
  <cp:lastModifiedBy>sunil kulkarni</cp:lastModifiedBy>
  <cp:revision>19</cp:revision>
  <dcterms:created xsi:type="dcterms:W3CDTF">2024-08-05T14:50:48Z</dcterms:created>
  <dcterms:modified xsi:type="dcterms:W3CDTF">2024-08-19T11:58:20Z</dcterms:modified>
</cp:coreProperties>
</file>