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9" r:id="rId2"/>
    <p:sldId id="258"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C9726B-3078-48F4-B100-310E5282FE21}" type="datetimeFigureOut">
              <a:rPr lang="en-IN" smtClean="0"/>
              <a:t>29-08-2024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42342-B77F-4A68-A7D4-849CE4674616}" type="slidenum">
              <a:rPr lang="en-IN" smtClean="0"/>
              <a:t>‹#›</a:t>
            </a:fld>
            <a:endParaRPr lang="en-IN"/>
          </a:p>
        </p:txBody>
      </p:sp>
    </p:spTree>
    <p:extLst>
      <p:ext uri="{BB962C8B-B14F-4D97-AF65-F5344CB8AC3E}">
        <p14:creationId xmlns:p14="http://schemas.microsoft.com/office/powerpoint/2010/main" val="2028894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D1388D2-A975-4B44-AD04-346DC9B66FAE}" type="datetimeFigureOut">
              <a:rPr lang="en-IN" smtClean="0"/>
              <a:t>29-08-2024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38D8C2A-CAE8-4C81-91CD-F472E8BE64D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16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388D2-A975-4B44-AD04-346DC9B66FAE}"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232320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08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369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3061452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6674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028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388D2-A975-4B44-AD04-346DC9B66FAE}"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9578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388D2-A975-4B44-AD04-346DC9B66FAE}"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541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388D2-A975-4B44-AD04-346DC9B66FAE}"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49109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026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1388D2-A975-4B44-AD04-346DC9B66FAE}"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1733175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1388D2-A975-4B44-AD04-346DC9B66FAE}"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8D8C2A-CAE8-4C81-91CD-F472E8BE64D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63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1388D2-A975-4B44-AD04-346DC9B66FAE}"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8D8C2A-CAE8-4C81-91CD-F472E8BE64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78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388D2-A975-4B44-AD04-346DC9B66FAE}" type="datetimeFigureOut">
              <a:rPr lang="en-IN" smtClean="0"/>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288106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388D2-A975-4B44-AD04-346DC9B66FAE}"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555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388D2-A975-4B44-AD04-346DC9B66FAE}"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346139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1388D2-A975-4B44-AD04-346DC9B66FAE}" type="datetimeFigureOut">
              <a:rPr lang="en-IN" smtClean="0"/>
              <a:t>29-08-2024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8D8C2A-CAE8-4C81-91CD-F472E8BE64DC}" type="slidenum">
              <a:rPr lang="en-IN" smtClean="0"/>
              <a:t>‹#›</a:t>
            </a:fld>
            <a:endParaRPr lang="en-IN"/>
          </a:p>
        </p:txBody>
      </p:sp>
    </p:spTree>
    <p:extLst>
      <p:ext uri="{BB962C8B-B14F-4D97-AF65-F5344CB8AC3E}">
        <p14:creationId xmlns:p14="http://schemas.microsoft.com/office/powerpoint/2010/main" val="1725244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8A7F52-C608-6B37-6C0A-B7829AEEBC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7403" y="594360"/>
            <a:ext cx="10189210" cy="381000"/>
          </a:xfrm>
          <a:prstGeom prst="rect">
            <a:avLst/>
          </a:prstGeom>
          <a:noFill/>
        </p:spPr>
      </p:pic>
      <p:sp>
        <p:nvSpPr>
          <p:cNvPr id="7" name="TextBox 6">
            <a:extLst>
              <a:ext uri="{FF2B5EF4-FFF2-40B4-BE49-F238E27FC236}">
                <a16:creationId xmlns:a16="http://schemas.microsoft.com/office/drawing/2014/main" id="{7354394C-D9AD-B312-CAE6-F2B816445116}"/>
              </a:ext>
            </a:extLst>
          </p:cNvPr>
          <p:cNvSpPr txBox="1"/>
          <p:nvPr/>
        </p:nvSpPr>
        <p:spPr>
          <a:xfrm>
            <a:off x="4089552" y="1012229"/>
            <a:ext cx="4012893" cy="707886"/>
          </a:xfrm>
          <a:prstGeom prst="rect">
            <a:avLst/>
          </a:prstGeom>
          <a:noFill/>
        </p:spPr>
        <p:txBody>
          <a:bodyPr wrap="square">
            <a:spAutoFit/>
          </a:bodyPr>
          <a:lstStyle/>
          <a:p>
            <a:pPr algn="ctr"/>
            <a:r>
              <a:rPr lang="en-IN" sz="4000" dirty="0">
                <a:latin typeface="Algerian" panose="04020705040A02060702" pitchFamily="82" charset="0"/>
              </a:rPr>
              <a:t>Crape Jasmine</a:t>
            </a:r>
          </a:p>
        </p:txBody>
      </p:sp>
      <p:sp>
        <p:nvSpPr>
          <p:cNvPr id="8" name="TextBox 7">
            <a:extLst>
              <a:ext uri="{FF2B5EF4-FFF2-40B4-BE49-F238E27FC236}">
                <a16:creationId xmlns:a16="http://schemas.microsoft.com/office/drawing/2014/main" id="{7115722C-8462-6A41-E6E1-65B4D5152FB2}"/>
              </a:ext>
            </a:extLst>
          </p:cNvPr>
          <p:cNvSpPr txBox="1"/>
          <p:nvPr/>
        </p:nvSpPr>
        <p:spPr>
          <a:xfrm>
            <a:off x="2161355" y="5525358"/>
            <a:ext cx="7869289"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In front of reception, AIS Campus, </a:t>
            </a:r>
            <a:r>
              <a:rPr lang="en-US" sz="2400" dirty="0" err="1">
                <a:latin typeface="Times New Roman" panose="02020603050405020304" pitchFamily="18" charset="0"/>
                <a:cs typeface="Times New Roman" panose="02020603050405020304" pitchFamily="18" charset="0"/>
              </a:rPr>
              <a:t>Wakad</a:t>
            </a:r>
            <a:r>
              <a:rPr lang="en-US" sz="2400"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7F3726F6-4AA1-28FF-1F65-80DDA76F863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16377" y="1731392"/>
            <a:ext cx="3359241" cy="3734612"/>
          </a:xfrm>
          <a:prstGeom prst="rect">
            <a:avLst/>
          </a:prstGeom>
        </p:spPr>
      </p:pic>
      <p:pic>
        <p:nvPicPr>
          <p:cNvPr id="1026" name="Picture 2" descr="Cloud Farm Live Chinese Crape Jasmine Plant, Creape Jasmine Flower Plant  for Home and Garden (Pack of 1) CF_56">
            <a:extLst>
              <a:ext uri="{FF2B5EF4-FFF2-40B4-BE49-F238E27FC236}">
                <a16:creationId xmlns:a16="http://schemas.microsoft.com/office/drawing/2014/main" id="{C6A77955-B704-EE49-2634-B980377BE2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5618" y="1731392"/>
            <a:ext cx="3734612" cy="37346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78622B5-B0C1-7EBF-6F5F-FF7ABF9E614F}"/>
              </a:ext>
            </a:extLst>
          </p:cNvPr>
          <p:cNvPicPr>
            <a:picLocks noChangeAspect="1"/>
          </p:cNvPicPr>
          <p:nvPr/>
        </p:nvPicPr>
        <p:blipFill>
          <a:blip r:embed="rId5"/>
          <a:stretch>
            <a:fillRect/>
          </a:stretch>
        </p:blipFill>
        <p:spPr>
          <a:xfrm>
            <a:off x="681765" y="1731392"/>
            <a:ext cx="3734612" cy="3734612"/>
          </a:xfrm>
          <a:prstGeom prst="rect">
            <a:avLst/>
          </a:prstGeom>
        </p:spPr>
      </p:pic>
    </p:spTree>
    <p:extLst>
      <p:ext uri="{BB962C8B-B14F-4D97-AF65-F5344CB8AC3E}">
        <p14:creationId xmlns:p14="http://schemas.microsoft.com/office/powerpoint/2010/main" val="160182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5A9B9-68DC-528D-7FA7-CECD5CC911A3}"/>
              </a:ext>
            </a:extLst>
          </p:cNvPr>
          <p:cNvSpPr txBox="1"/>
          <p:nvPr/>
        </p:nvSpPr>
        <p:spPr>
          <a:xfrm>
            <a:off x="888521" y="1199072"/>
            <a:ext cx="10636370" cy="2277547"/>
          </a:xfrm>
          <a:prstGeom prst="rect">
            <a:avLst/>
          </a:prstGeom>
          <a:noFill/>
        </p:spPr>
        <p:txBody>
          <a:bodyPr wrap="square">
            <a:spAutoFit/>
          </a:bodyPr>
          <a:lstStyle/>
          <a:p>
            <a:endParaRPr lang="en-US" b="0" i="0" dirty="0">
              <a:solidFill>
                <a:srgbClr val="474747"/>
              </a:solidFill>
              <a:effectLst/>
              <a:highlight>
                <a:srgbClr val="FFFFFF"/>
              </a:highlight>
              <a:latin typeface="Google Sans"/>
            </a:endParaRPr>
          </a:p>
          <a:p>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Common Name      </a:t>
            </a:r>
            <a:r>
              <a:rPr lang="en-US" sz="2400" dirty="0">
                <a:solidFill>
                  <a:srgbClr val="474747"/>
                </a:solidFill>
                <a:highlight>
                  <a:srgbClr val="FFFFFF"/>
                </a:highlight>
                <a:latin typeface="Times New Roman" panose="02020603050405020304" pitchFamily="18" charset="0"/>
                <a:cs typeface="Times New Roman" panose="02020603050405020304" pitchFamily="18" charset="0"/>
              </a:rPr>
              <a:t>:    </a:t>
            </a:r>
            <a:r>
              <a:rPr lang="en-US" sz="2000" dirty="0">
                <a:solidFill>
                  <a:srgbClr val="474747"/>
                </a:solidFill>
                <a:highlight>
                  <a:srgbClr val="FFFFFF"/>
                </a:highlight>
                <a:latin typeface="Times New Roman" panose="02020603050405020304" pitchFamily="18" charset="0"/>
                <a:cs typeface="Times New Roman" panose="02020603050405020304" pitchFamily="18" charset="0"/>
              </a:rPr>
              <a:t>Crape Jasmine, Pinwheel Flower</a:t>
            </a:r>
          </a:p>
          <a:p>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Scientific Name     </a:t>
            </a: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 </a:t>
            </a:r>
            <a:r>
              <a:rPr lang="en-US" sz="2400" dirty="0">
                <a:solidFill>
                  <a:srgbClr val="474747"/>
                </a:solidFill>
                <a:highlight>
                  <a:srgbClr val="FFFFFF"/>
                </a:highlight>
                <a:latin typeface="Times New Roman" panose="02020603050405020304" pitchFamily="18" charset="0"/>
                <a:cs typeface="Times New Roman" panose="02020603050405020304" pitchFamily="18" charset="0"/>
              </a:rPr>
              <a:t>:    </a:t>
            </a:r>
            <a:r>
              <a:rPr lang="en-US" sz="2000" b="0" i="1" dirty="0" err="1">
                <a:effectLst/>
                <a:latin typeface="Times New Roman" panose="02020603050405020304" pitchFamily="18" charset="0"/>
                <a:cs typeface="Times New Roman" panose="02020603050405020304" pitchFamily="18" charset="0"/>
              </a:rPr>
              <a:t>Tabernaemontana</a:t>
            </a:r>
            <a:r>
              <a:rPr lang="en-US" sz="2000" b="0" i="1" dirty="0">
                <a:effectLst/>
                <a:latin typeface="Times New Roman" panose="02020603050405020304" pitchFamily="18" charset="0"/>
                <a:cs typeface="Times New Roman" panose="02020603050405020304" pitchFamily="18" charset="0"/>
              </a:rPr>
              <a:t> divaricate</a:t>
            </a:r>
          </a:p>
          <a:p>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Family</a:t>
            </a:r>
            <a:r>
              <a:rPr lang="en-US" sz="2400" b="0" i="0" dirty="0">
                <a:solidFill>
                  <a:srgbClr val="474747"/>
                </a:solidFill>
                <a:effectLst/>
                <a:highlight>
                  <a:srgbClr val="FFFFFF"/>
                </a:highlight>
                <a:latin typeface="Times New Roman" panose="02020603050405020304" pitchFamily="18" charset="0"/>
                <a:cs typeface="Times New Roman" panose="02020603050405020304" pitchFamily="18" charset="0"/>
              </a:rPr>
              <a:t>                    :    </a:t>
            </a:r>
            <a:r>
              <a:rPr lang="en-US" sz="2000" b="0" i="0" dirty="0" err="1">
                <a:effectLst/>
                <a:highlight>
                  <a:srgbClr val="FFFFFF"/>
                </a:highlight>
                <a:latin typeface="Times New Roman" panose="02020603050405020304" pitchFamily="18" charset="0"/>
                <a:cs typeface="Times New Roman" panose="02020603050405020304" pitchFamily="18" charset="0"/>
              </a:rPr>
              <a:t>Apocynaceae</a:t>
            </a:r>
            <a:r>
              <a:rPr lang="en-US" sz="2000" b="0" i="0" dirty="0">
                <a:effectLst/>
                <a:highlight>
                  <a:srgbClr val="FFFFFF"/>
                </a:highlight>
                <a:latin typeface="Times New Roman" panose="02020603050405020304" pitchFamily="18" charset="0"/>
                <a:cs typeface="Times New Roman" panose="02020603050405020304" pitchFamily="18" charset="0"/>
              </a:rPr>
              <a:t>. </a:t>
            </a:r>
          </a:p>
          <a:p>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Habit  </a:t>
            </a:r>
            <a:r>
              <a:rPr lang="en-US" sz="2400" dirty="0">
                <a:solidFill>
                  <a:srgbClr val="474747"/>
                </a:solidFill>
                <a:highlight>
                  <a:srgbClr val="FFFFFF"/>
                </a:highlight>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It grows in montane </a:t>
            </a:r>
            <a:r>
              <a:rPr lang="en-US" sz="2000" dirty="0" err="1">
                <a:latin typeface="Times New Roman" panose="02020603050405020304" pitchFamily="18" charset="0"/>
                <a:cs typeface="Times New Roman" panose="02020603050405020304" pitchFamily="18" charset="0"/>
              </a:rPr>
              <a:t>brushwoods</a:t>
            </a:r>
            <a:r>
              <a:rPr lang="en-US" sz="2000" dirty="0">
                <a:latin typeface="Times New Roman" panose="02020603050405020304" pitchFamily="18" charset="0"/>
                <a:cs typeface="Times New Roman" panose="02020603050405020304" pitchFamily="18" charset="0"/>
              </a:rPr>
              <a:t> and sparse forests.</a:t>
            </a:r>
            <a:endParaRPr lang="en-US" sz="2000" dirty="0">
              <a:solidFill>
                <a:srgbClr val="FF0000"/>
              </a:solidFill>
              <a:highlight>
                <a:srgbClr val="FFFFFF"/>
              </a:highlight>
              <a:latin typeface="Times New Roman" panose="02020603050405020304" pitchFamily="18" charset="0"/>
              <a:cs typeface="Times New Roman" panose="02020603050405020304" pitchFamily="18" charset="0"/>
            </a:endParaRPr>
          </a:p>
          <a:p>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Distribution</a:t>
            </a:r>
            <a:r>
              <a:rPr lang="en-US" sz="2800" dirty="0">
                <a:solidFill>
                  <a:srgbClr val="474747"/>
                </a:solidFill>
                <a:highlight>
                  <a:srgbClr val="FFFFFF"/>
                </a:highlight>
                <a:latin typeface="Times New Roman" panose="02020603050405020304" pitchFamily="18" charset="0"/>
                <a:cs typeface="Times New Roman" panose="02020603050405020304" pitchFamily="18" charset="0"/>
              </a:rPr>
              <a:t>        :     </a:t>
            </a:r>
            <a:r>
              <a:rPr lang="en-US" sz="2000" dirty="0">
                <a:highlight>
                  <a:srgbClr val="FFFFFF"/>
                </a:highlight>
                <a:latin typeface="Times New Roman" panose="02020603050405020304" pitchFamily="18" charset="0"/>
                <a:cs typeface="Times New Roman" panose="02020603050405020304" pitchFamily="18" charset="0"/>
              </a:rPr>
              <a:t>The plant is found in Asia, Australia, China, Japan, India and Myanmar.</a:t>
            </a:r>
            <a:endParaRPr lang="en-US" sz="2000" b="0" i="0" dirty="0">
              <a:effectLst/>
              <a:highlight>
                <a:srgbClr val="FFFFFF"/>
              </a:highlight>
              <a:latin typeface="Google Sans"/>
            </a:endParaRPr>
          </a:p>
        </p:txBody>
      </p:sp>
      <p:pic>
        <p:nvPicPr>
          <p:cNvPr id="2" name="Picture 1">
            <a:extLst>
              <a:ext uri="{FF2B5EF4-FFF2-40B4-BE49-F238E27FC236}">
                <a16:creationId xmlns:a16="http://schemas.microsoft.com/office/drawing/2014/main" id="{1205C1AC-A87D-2DAA-8189-65632B158D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630" y="667829"/>
            <a:ext cx="10636370" cy="608880"/>
          </a:xfrm>
          <a:prstGeom prst="rect">
            <a:avLst/>
          </a:prstGeom>
          <a:noFill/>
        </p:spPr>
      </p:pic>
    </p:spTree>
    <p:extLst>
      <p:ext uri="{BB962C8B-B14F-4D97-AF65-F5344CB8AC3E}">
        <p14:creationId xmlns:p14="http://schemas.microsoft.com/office/powerpoint/2010/main" val="353648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1BE03-8FFD-2F55-1D82-18F6AE7E02CC}"/>
              </a:ext>
            </a:extLst>
          </p:cNvPr>
          <p:cNvSpPr txBox="1"/>
          <p:nvPr/>
        </p:nvSpPr>
        <p:spPr>
          <a:xfrm>
            <a:off x="707366" y="923026"/>
            <a:ext cx="10843404" cy="3662541"/>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Description :</a:t>
            </a:r>
          </a:p>
          <a:p>
            <a:r>
              <a:rPr lang="en-IN" sz="2800" b="1" dirty="0">
                <a:latin typeface="Times New Roman" panose="02020603050405020304" pitchFamily="18" charset="0"/>
                <a:cs typeface="Times New Roman" panose="02020603050405020304" pitchFamily="18" charset="0"/>
              </a:rPr>
              <a:t>       </a:t>
            </a:r>
          </a:p>
          <a:p>
            <a:r>
              <a:rPr lang="en-US" sz="2000" dirty="0">
                <a:solidFill>
                  <a:srgbClr val="FF0000"/>
                </a:solidFill>
                <a:highlight>
                  <a:srgbClr val="FFFFFF"/>
                </a:highlight>
                <a:latin typeface="Times New Roman" panose="02020603050405020304" pitchFamily="18" charset="0"/>
                <a:cs typeface="Times New Roman" panose="02020603050405020304" pitchFamily="18" charset="0"/>
              </a:rPr>
              <a:t>H</a:t>
            </a:r>
            <a:r>
              <a:rPr lang="en-US" sz="2000" b="0" i="0" dirty="0">
                <a:solidFill>
                  <a:srgbClr val="FF0000"/>
                </a:solidFill>
                <a:effectLst/>
                <a:highlight>
                  <a:srgbClr val="FFFFFF"/>
                </a:highlight>
                <a:latin typeface="Times New Roman" panose="02020603050405020304" pitchFamily="18" charset="0"/>
                <a:cs typeface="Times New Roman" panose="02020603050405020304" pitchFamily="18" charset="0"/>
              </a:rPr>
              <a:t>eight of  Tree : </a:t>
            </a:r>
            <a:r>
              <a:rPr lang="en-US" sz="2000" dirty="0">
                <a:solidFill>
                  <a:srgbClr val="202122"/>
                </a:solidFill>
                <a:highlight>
                  <a:srgbClr val="FFFFFF"/>
                </a:highlight>
                <a:latin typeface="Times New Roman" panose="02020603050405020304" pitchFamily="18" charset="0"/>
                <a:cs typeface="Times New Roman" panose="02020603050405020304" pitchFamily="18" charset="0"/>
              </a:rPr>
              <a:t>A</a:t>
            </a:r>
            <a:r>
              <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rPr>
              <a:t>bout 1.5 m (33-66 ft). </a:t>
            </a:r>
          </a:p>
          <a:p>
            <a:endParaRPr lang="en-IN" sz="2000" dirty="0">
              <a:latin typeface="Times New Roman" panose="02020603050405020304" pitchFamily="18" charset="0"/>
              <a:cs typeface="Times New Roman" panose="02020603050405020304" pitchFamily="18" charset="0"/>
            </a:endParaRPr>
          </a:p>
          <a:p>
            <a:r>
              <a:rPr lang="en-US" sz="2000" b="0" i="0" dirty="0">
                <a:solidFill>
                  <a:srgbClr val="FF0000"/>
                </a:solidFill>
                <a:effectLst/>
                <a:highlight>
                  <a:srgbClr val="FFFFFF"/>
                </a:highlight>
                <a:latin typeface="Times New Roman" panose="02020603050405020304" pitchFamily="18" charset="0"/>
                <a:cs typeface="Times New Roman" panose="02020603050405020304" pitchFamily="18" charset="0"/>
              </a:rPr>
              <a:t>Leaves  :  </a:t>
            </a:r>
            <a:r>
              <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rPr>
              <a:t>The large shiny leaves are deep green and about 15 cm (6 in) in length and 5 cm (2 in) in</a:t>
            </a:r>
          </a:p>
          <a:p>
            <a:r>
              <a:rPr lang="en-US" sz="2000" dirty="0">
                <a:solidFill>
                  <a:srgbClr val="202122"/>
                </a:solidFill>
                <a:highlight>
                  <a:srgbClr val="FFFFFF"/>
                </a:highlight>
                <a:latin typeface="Times New Roman" panose="02020603050405020304" pitchFamily="18" charset="0"/>
                <a:cs typeface="Times New Roman" panose="02020603050405020304" pitchFamily="18" charset="0"/>
              </a:rPr>
              <a:t>                 </a:t>
            </a:r>
            <a:r>
              <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rPr>
              <a:t>width.</a:t>
            </a:r>
            <a:endParaRPr lang="en-US" sz="2000" dirty="0">
              <a:solidFill>
                <a:srgbClr val="FF0000"/>
              </a:solidFill>
              <a:highlight>
                <a:srgbClr val="FFFFFF"/>
              </a:highlight>
              <a:latin typeface="Times New Roman" panose="02020603050405020304" pitchFamily="18" charset="0"/>
              <a:cs typeface="Times New Roman" panose="02020603050405020304" pitchFamily="18" charset="0"/>
            </a:endParaRPr>
          </a:p>
          <a:p>
            <a:r>
              <a:rPr lang="en-US" sz="2000" b="0" i="0" dirty="0">
                <a:solidFill>
                  <a:srgbClr val="FF0000"/>
                </a:solidFill>
                <a:effectLst/>
                <a:highlight>
                  <a:srgbClr val="FFFFFF"/>
                </a:highlight>
                <a:latin typeface="Times New Roman" panose="02020603050405020304" pitchFamily="18" charset="0"/>
                <a:cs typeface="Times New Roman" panose="02020603050405020304" pitchFamily="18" charset="0"/>
              </a:rPr>
              <a:t>Flowers: </a:t>
            </a:r>
            <a:r>
              <a:rPr lang="en-US" sz="2000" b="0" i="0" dirty="0">
                <a:effectLst/>
                <a:highlight>
                  <a:srgbClr val="FFFFFF"/>
                </a:highlight>
                <a:latin typeface="Times New Roman" panose="02020603050405020304" pitchFamily="18" charset="0"/>
                <a:cs typeface="Times New Roman" panose="02020603050405020304" pitchFamily="18" charset="0"/>
              </a:rPr>
              <a:t>The waxy blossoms are found in small clusters on the stem tips. The (single) flowers have the</a:t>
            </a:r>
          </a:p>
          <a:p>
            <a:r>
              <a:rPr lang="en-US" sz="2000" b="0" i="0" dirty="0">
                <a:effectLst/>
                <a:highlight>
                  <a:srgbClr val="FFFFFF"/>
                </a:highlight>
                <a:latin typeface="Times New Roman" panose="02020603050405020304" pitchFamily="18" charset="0"/>
                <a:cs typeface="Times New Roman" panose="02020603050405020304" pitchFamily="18" charset="0"/>
              </a:rPr>
              <a:t>               characteristic 'pinwheel' shape also seen in other genera in the family </a:t>
            </a:r>
            <a:r>
              <a:rPr lang="en-US" sz="2000" b="0" i="0" dirty="0" err="1">
                <a:effectLst/>
                <a:highlight>
                  <a:srgbClr val="FFFFFF"/>
                </a:highlight>
                <a:latin typeface="Times New Roman" panose="02020603050405020304" pitchFamily="18" charset="0"/>
                <a:cs typeface="Times New Roman" panose="02020603050405020304" pitchFamily="18" charset="0"/>
              </a:rPr>
              <a:t>Apocynaceae</a:t>
            </a:r>
            <a:r>
              <a:rPr lang="en-US" sz="2000" b="0" i="0" dirty="0">
                <a:effectLst/>
                <a:highlight>
                  <a:srgbClr val="FFFFFF"/>
                </a:highlight>
                <a:latin typeface="Times New Roman" panose="02020603050405020304" pitchFamily="18" charset="0"/>
                <a:cs typeface="Times New Roman" panose="02020603050405020304" pitchFamily="18" charset="0"/>
              </a:rPr>
              <a:t> such as</a:t>
            </a:r>
          </a:p>
          <a:p>
            <a:r>
              <a:rPr lang="en-US" sz="2000" b="0" i="0" dirty="0">
                <a:effectLst/>
                <a:highlight>
                  <a:srgbClr val="FFFFFF"/>
                </a:highlight>
                <a:latin typeface="Times New Roman" panose="02020603050405020304" pitchFamily="18" charset="0"/>
                <a:cs typeface="Times New Roman" panose="02020603050405020304" pitchFamily="18" charset="0"/>
              </a:rPr>
              <a:t>               Vinca and Nerium. Both single and double-flowered forms are cultivated, the flowers of both </a:t>
            </a:r>
          </a:p>
          <a:p>
            <a:r>
              <a:rPr lang="en-US" sz="2000" b="0" i="0" dirty="0">
                <a:effectLst/>
                <a:highlight>
                  <a:srgbClr val="FFFFFF"/>
                </a:highlight>
                <a:latin typeface="Times New Roman" panose="02020603050405020304" pitchFamily="18" charset="0"/>
                <a:cs typeface="Times New Roman" panose="02020603050405020304" pitchFamily="18" charset="0"/>
              </a:rPr>
              <a:t>               forms being white. The plant blooms in spring but flowers appear sporadically all year. The</a:t>
            </a:r>
          </a:p>
          <a:p>
            <a:r>
              <a:rPr lang="en-US" sz="2000" b="0" i="0" dirty="0">
                <a:effectLst/>
                <a:highlight>
                  <a:srgbClr val="FFFFFF"/>
                </a:highlight>
                <a:latin typeface="Times New Roman" panose="02020603050405020304" pitchFamily="18" charset="0"/>
                <a:cs typeface="Times New Roman" panose="02020603050405020304" pitchFamily="18" charset="0"/>
              </a:rPr>
              <a:t>               flowers have a pleasing fragrance.</a:t>
            </a:r>
            <a:endParaRPr lang="en-US" sz="2000" dirty="0">
              <a:highlight>
                <a:srgbClr val="FFFFFF"/>
              </a:highligh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FE5622F-A40F-403F-A53C-F14AC7B0E8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7366" y="641949"/>
            <a:ext cx="10777268" cy="381000"/>
          </a:xfrm>
          <a:prstGeom prst="rect">
            <a:avLst/>
          </a:prstGeom>
          <a:noFill/>
        </p:spPr>
      </p:pic>
    </p:spTree>
    <p:extLst>
      <p:ext uri="{BB962C8B-B14F-4D97-AF65-F5344CB8AC3E}">
        <p14:creationId xmlns:p14="http://schemas.microsoft.com/office/powerpoint/2010/main" val="336273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CF7B30-1808-0111-10BE-68A42E6A979B}"/>
              </a:ext>
            </a:extLst>
          </p:cNvPr>
          <p:cNvSpPr txBox="1"/>
          <p:nvPr/>
        </p:nvSpPr>
        <p:spPr>
          <a:xfrm>
            <a:off x="805132" y="905773"/>
            <a:ext cx="10581736" cy="4616648"/>
          </a:xfrm>
          <a:prstGeom prst="rect">
            <a:avLst/>
          </a:prstGeom>
          <a:noFill/>
        </p:spPr>
        <p:txBody>
          <a:bodyPr wrap="square">
            <a:spAutoFit/>
          </a:bodyPr>
          <a:lstStyle/>
          <a:p>
            <a:endParaRPr lang="en-US" b="0" i="0" dirty="0">
              <a:solidFill>
                <a:srgbClr val="202122"/>
              </a:solidFill>
              <a:effectLst/>
              <a:highlight>
                <a:srgbClr val="FFFFFF"/>
              </a:highlight>
              <a:latin typeface="Arial" panose="020B0604020202020204" pitchFamily="34" charset="0"/>
            </a:endParaRPr>
          </a:p>
          <a:p>
            <a:pPr algn="l">
              <a:buFont typeface="Arial" panose="020B0604020202020204" pitchFamily="34" charset="0"/>
              <a:buChar char="•"/>
            </a:pPr>
            <a:r>
              <a:rPr lang="en-US" b="1" i="0" dirty="0">
                <a:solidFill>
                  <a:srgbClr val="333333"/>
                </a:solidFill>
                <a:effectLst/>
                <a:highlight>
                  <a:srgbClr val="FFFFFF"/>
                </a:highlight>
                <a:latin typeface="Rubik"/>
              </a:rPr>
              <a:t> </a:t>
            </a: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Flowers:</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The waxy blossoms are white five petaled pinwheels. The flowers are commonly used for poojas and worshipping gods in India. </a:t>
            </a:r>
            <a:r>
              <a:rPr lang="en-US"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Nandyarvatam</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has a magical ability to cure eye disease and the milky juice of the leaves has anti inflammatory action and can be applied directly over the wounds. The juice of the flowers can also be made into eye drops. The petals are used in </a:t>
            </a:r>
            <a:r>
              <a:rPr lang="en-US"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Kajals</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(Ayurvedic eye liners).</a:t>
            </a:r>
          </a:p>
          <a:p>
            <a:pPr algn="l"/>
            <a:endPar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endPar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b="0" i="0" dirty="0">
              <a:solidFill>
                <a:srgbClr val="333333"/>
              </a:solidFill>
              <a:effectLst/>
              <a:highlight>
                <a:srgbClr val="FFFFFF"/>
              </a:highlight>
              <a:latin typeface="Rubik"/>
            </a:endParaRPr>
          </a:p>
          <a:p>
            <a:pPr>
              <a:buFont typeface="Arial" panose="020B0604020202020204" pitchFamily="34" charset="0"/>
              <a:buChar char="•"/>
            </a:pPr>
            <a:endPar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33333"/>
              </a:solidFill>
              <a:effectLst/>
              <a:highlight>
                <a:srgbClr val="FFFFFF"/>
              </a:highlight>
              <a:latin typeface="Rubik"/>
            </a:endParaRPr>
          </a:p>
          <a:p>
            <a:endParaRPr lang="en-IN" dirty="0"/>
          </a:p>
        </p:txBody>
      </p:sp>
      <p:pic>
        <p:nvPicPr>
          <p:cNvPr id="4" name="Picture 3">
            <a:extLst>
              <a:ext uri="{FF2B5EF4-FFF2-40B4-BE49-F238E27FC236}">
                <a16:creationId xmlns:a16="http://schemas.microsoft.com/office/drawing/2014/main" id="{C21F2733-689E-90D7-2F43-08B1E6061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2475" y="552091"/>
            <a:ext cx="10774393" cy="465826"/>
          </a:xfrm>
          <a:prstGeom prst="rect">
            <a:avLst/>
          </a:prstGeom>
          <a:noFill/>
        </p:spPr>
      </p:pic>
    </p:spTree>
    <p:extLst>
      <p:ext uri="{BB962C8B-B14F-4D97-AF65-F5344CB8AC3E}">
        <p14:creationId xmlns:p14="http://schemas.microsoft.com/office/powerpoint/2010/main" val="33295329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670</TotalTime>
  <Words>261</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Algerian</vt:lpstr>
      <vt:lpstr>Arial</vt:lpstr>
      <vt:lpstr>Calibri</vt:lpstr>
      <vt:lpstr>Garamond</vt:lpstr>
      <vt:lpstr>Google Sans</vt:lpstr>
      <vt:lpstr>Rubik</vt:lpstr>
      <vt:lpstr>Times New Roman</vt:lpstr>
      <vt:lpstr>Organic</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sunil kulkarni</dc:creator>
  <cp:lastModifiedBy>sharv pai</cp:lastModifiedBy>
  <cp:revision>18</cp:revision>
  <dcterms:created xsi:type="dcterms:W3CDTF">2024-08-05T14:50:48Z</dcterms:created>
  <dcterms:modified xsi:type="dcterms:W3CDTF">2024-08-29T18:13:12Z</dcterms:modified>
</cp:coreProperties>
</file>