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B18B8-9A8B-4A71-992C-C86B5474BEDA}" v="30" dt="2024-08-17T13:47:07.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Kulkarni" userId="S::sarita.kulkarni@akshara.ac.in::a9b902a8-4b93-4fa6-aceb-d99c533b0018" providerId="AD" clId="Web-{37FB18B8-9A8B-4A71-992C-C86B5474BEDA}"/>
    <pc:docChg chg="modSld">
      <pc:chgData name="Sarita Kulkarni" userId="S::sarita.kulkarni@akshara.ac.in::a9b902a8-4b93-4fa6-aceb-d99c533b0018" providerId="AD" clId="Web-{37FB18B8-9A8B-4A71-992C-C86B5474BEDA}" dt="2024-08-17T13:47:07.969" v="25" actId="20577"/>
      <pc:docMkLst>
        <pc:docMk/>
      </pc:docMkLst>
      <pc:sldChg chg="modSp">
        <pc:chgData name="Sarita Kulkarni" userId="S::sarita.kulkarni@akshara.ac.in::a9b902a8-4b93-4fa6-aceb-d99c533b0018" providerId="AD" clId="Web-{37FB18B8-9A8B-4A71-992C-C86B5474BEDA}" dt="2024-08-17T13:47:07.969" v="25" actId="20577"/>
        <pc:sldMkLst>
          <pc:docMk/>
          <pc:sldMk cId="144507480" sldId="256"/>
        </pc:sldMkLst>
        <pc:spChg chg="mod">
          <ac:chgData name="Sarita Kulkarni" userId="S::sarita.kulkarni@akshara.ac.in::a9b902a8-4b93-4fa6-aceb-d99c533b0018" providerId="AD" clId="Web-{37FB18B8-9A8B-4A71-992C-C86B5474BEDA}" dt="2024-08-17T13:47:06.078" v="24" actId="20577"/>
          <ac:spMkLst>
            <pc:docMk/>
            <pc:sldMk cId="144507480" sldId="256"/>
            <ac:spMk id="3" creationId="{8DC526FD-D6DF-1A07-9E1D-9ADD371E0E02}"/>
          </ac:spMkLst>
        </pc:spChg>
        <pc:spChg chg="mod">
          <ac:chgData name="Sarita Kulkarni" userId="S::sarita.kulkarni@akshara.ac.in::a9b902a8-4b93-4fa6-aceb-d99c533b0018" providerId="AD" clId="Web-{37FB18B8-9A8B-4A71-992C-C86B5474BEDA}" dt="2024-08-17T13:47:07.969" v="25" actId="20577"/>
          <ac:spMkLst>
            <pc:docMk/>
            <pc:sldMk cId="144507480" sldId="256"/>
            <ac:spMk id="4" creationId="{3761F4EB-3A52-0851-4E7D-A94E8A506E73}"/>
          </ac:spMkLst>
        </pc:spChg>
      </pc:sldChg>
      <pc:sldChg chg="modSp">
        <pc:chgData name="Sarita Kulkarni" userId="S::sarita.kulkarni@akshara.ac.in::a9b902a8-4b93-4fa6-aceb-d99c533b0018" providerId="AD" clId="Web-{37FB18B8-9A8B-4A71-992C-C86B5474BEDA}" dt="2024-08-17T13:42:50.388" v="0" actId="14100"/>
        <pc:sldMkLst>
          <pc:docMk/>
          <pc:sldMk cId="1779060749" sldId="258"/>
        </pc:sldMkLst>
        <pc:picChg chg="mod">
          <ac:chgData name="Sarita Kulkarni" userId="S::sarita.kulkarni@akshara.ac.in::a9b902a8-4b93-4fa6-aceb-d99c533b0018" providerId="AD" clId="Web-{37FB18B8-9A8B-4A71-992C-C86B5474BEDA}" dt="2024-08-17T13:42:50.388" v="0" actId="14100"/>
          <ac:picMkLst>
            <pc:docMk/>
            <pc:sldMk cId="1779060749" sldId="258"/>
            <ac:picMk id="2" creationId="{F314494D-AC14-CCC7-EFE2-C3862A619173}"/>
          </ac:picMkLst>
        </pc:picChg>
      </pc:sldChg>
      <pc:sldChg chg="modSp">
        <pc:chgData name="Sarita Kulkarni" userId="S::sarita.kulkarni@akshara.ac.in::a9b902a8-4b93-4fa6-aceb-d99c533b0018" providerId="AD" clId="Web-{37FB18B8-9A8B-4A71-992C-C86B5474BEDA}" dt="2024-08-17T13:43:13.623" v="2" actId="20577"/>
        <pc:sldMkLst>
          <pc:docMk/>
          <pc:sldMk cId="272392742" sldId="259"/>
        </pc:sldMkLst>
        <pc:spChg chg="mod">
          <ac:chgData name="Sarita Kulkarni" userId="S::sarita.kulkarni@akshara.ac.in::a9b902a8-4b93-4fa6-aceb-d99c533b0018" providerId="AD" clId="Web-{37FB18B8-9A8B-4A71-992C-C86B5474BEDA}" dt="2024-08-17T13:43:13.623" v="2" actId="20577"/>
          <ac:spMkLst>
            <pc:docMk/>
            <pc:sldMk cId="272392742" sldId="259"/>
            <ac:spMk id="4" creationId="{A895A9B9-68DC-528D-7FA7-CECD5CC911A3}"/>
          </ac:spMkLst>
        </pc:spChg>
      </pc:sldChg>
      <pc:sldChg chg="modSp">
        <pc:chgData name="Sarita Kulkarni" userId="S::sarita.kulkarni@akshara.ac.in::a9b902a8-4b93-4fa6-aceb-d99c533b0018" providerId="AD" clId="Web-{37FB18B8-9A8B-4A71-992C-C86B5474BEDA}" dt="2024-08-17T13:43:31.310" v="3" actId="14100"/>
        <pc:sldMkLst>
          <pc:docMk/>
          <pc:sldMk cId="1420172768" sldId="260"/>
        </pc:sldMkLst>
        <pc:picChg chg="mod">
          <ac:chgData name="Sarita Kulkarni" userId="S::sarita.kulkarni@akshara.ac.in::a9b902a8-4b93-4fa6-aceb-d99c533b0018" providerId="AD" clId="Web-{37FB18B8-9A8B-4A71-992C-C86B5474BEDA}" dt="2024-08-17T13:43:31.310" v="3" actId="14100"/>
          <ac:picMkLst>
            <pc:docMk/>
            <pc:sldMk cId="1420172768" sldId="260"/>
            <ac:picMk id="4" creationId="{1D06B65F-3004-61E1-F93C-C167CB8EED7C}"/>
          </ac:picMkLst>
        </pc:picChg>
      </pc:sldChg>
      <pc:sldChg chg="modSp">
        <pc:chgData name="Sarita Kulkarni" userId="S::sarita.kulkarni@akshara.ac.in::a9b902a8-4b93-4fa6-aceb-d99c533b0018" providerId="AD" clId="Web-{37FB18B8-9A8B-4A71-992C-C86B5474BEDA}" dt="2024-08-17T13:46:25.515" v="21" actId="14100"/>
        <pc:sldMkLst>
          <pc:docMk/>
          <pc:sldMk cId="2440679093" sldId="262"/>
        </pc:sldMkLst>
        <pc:spChg chg="mod">
          <ac:chgData name="Sarita Kulkarni" userId="S::sarita.kulkarni@akshara.ac.in::a9b902a8-4b93-4fa6-aceb-d99c533b0018" providerId="AD" clId="Web-{37FB18B8-9A8B-4A71-992C-C86B5474BEDA}" dt="2024-08-17T13:46:25.515" v="21" actId="14100"/>
          <ac:spMkLst>
            <pc:docMk/>
            <pc:sldMk cId="2440679093" sldId="262"/>
            <ac:spMk id="3" creationId="{3724316D-7D15-89C2-EA21-65AED3FCF928}"/>
          </ac:spMkLst>
        </pc:spChg>
        <pc:picChg chg="mod">
          <ac:chgData name="Sarita Kulkarni" userId="S::sarita.kulkarni@akshara.ac.in::a9b902a8-4b93-4fa6-aceb-d99c533b0018" providerId="AD" clId="Web-{37FB18B8-9A8B-4A71-992C-C86B5474BEDA}" dt="2024-08-17T13:44:49.342" v="14" actId="14100"/>
          <ac:picMkLst>
            <pc:docMk/>
            <pc:sldMk cId="2440679093" sldId="262"/>
            <ac:picMk id="4" creationId="{80B7D1A1-DD94-CCD1-3725-9C1728799572}"/>
          </ac:picMkLst>
        </pc:picChg>
      </pc:sldChg>
      <pc:sldChg chg="addSp modSp">
        <pc:chgData name="Sarita Kulkarni" userId="S::sarita.kulkarni@akshara.ac.in::a9b902a8-4b93-4fa6-aceb-d99c533b0018" providerId="AD" clId="Web-{37FB18B8-9A8B-4A71-992C-C86B5474BEDA}" dt="2024-08-17T13:46:19.218" v="16"/>
        <pc:sldMkLst>
          <pc:docMk/>
          <pc:sldMk cId="2444955121" sldId="263"/>
        </pc:sldMkLst>
        <pc:spChg chg="add mod">
          <ac:chgData name="Sarita Kulkarni" userId="S::sarita.kulkarni@akshara.ac.in::a9b902a8-4b93-4fa6-aceb-d99c533b0018" providerId="AD" clId="Web-{37FB18B8-9A8B-4A71-992C-C86B5474BEDA}" dt="2024-08-17T13:46:19.218" v="16"/>
          <ac:spMkLst>
            <pc:docMk/>
            <pc:sldMk cId="2444955121" sldId="263"/>
            <ac:spMk id="2" creationId="{B55561B7-8222-41C9-E7CA-41F685FD810C}"/>
          </ac:spMkLst>
        </pc:spChg>
        <pc:spChg chg="mod">
          <ac:chgData name="Sarita Kulkarni" userId="S::sarita.kulkarni@akshara.ac.in::a9b902a8-4b93-4fa6-aceb-d99c533b0018" providerId="AD" clId="Web-{37FB18B8-9A8B-4A71-992C-C86B5474BEDA}" dt="2024-08-17T13:44:43.858" v="12" actId="1076"/>
          <ac:spMkLst>
            <pc:docMk/>
            <pc:sldMk cId="2444955121" sldId="263"/>
            <ac:spMk id="3" creationId="{8663F9A1-EB63-E062-8E01-AB4D528A4BF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46150F9-FF55-4C20-82C9-9E4A81B56B3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38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B0272B-59DB-48F5-ACC5-8172CBAECDBF}"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40467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4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15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143220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088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965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076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17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235795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B0272B-59DB-48F5-ACC5-8172CBAECDBF}"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150F9-FF55-4C20-82C9-9E4A81B56B3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27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7B0272B-59DB-48F5-ACC5-8172CBAECDBF}"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204434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7B0272B-59DB-48F5-ACC5-8172CBAECDBF}" type="datetimeFigureOut">
              <a:rPr lang="en-IN" smtClean="0"/>
              <a:t>18-08-2024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6150F9-FF55-4C20-82C9-9E4A81B56B3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B0272B-59DB-48F5-ACC5-8172CBAECDBF}" type="datetimeFigureOut">
              <a:rPr lang="en-IN" smtClean="0"/>
              <a:t>18-08-2024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6150F9-FF55-4C20-82C9-9E4A81B56B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76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0272B-59DB-48F5-ACC5-8172CBAECDBF}" type="datetimeFigureOut">
              <a:rPr lang="en-IN" smtClean="0"/>
              <a:t>18-08-2024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50136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B0272B-59DB-48F5-ACC5-8172CBAECDBF}"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150F9-FF55-4C20-82C9-9E4A81B56B3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3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B0272B-59DB-48F5-ACC5-8172CBAECDBF}"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150F9-FF55-4C20-82C9-9E4A81B56B3C}" type="slidenum">
              <a:rPr lang="en-IN" smtClean="0"/>
              <a:t>‹#›</a:t>
            </a:fld>
            <a:endParaRPr lang="en-IN"/>
          </a:p>
        </p:txBody>
      </p:sp>
    </p:spTree>
    <p:extLst>
      <p:ext uri="{BB962C8B-B14F-4D97-AF65-F5344CB8AC3E}">
        <p14:creationId xmlns:p14="http://schemas.microsoft.com/office/powerpoint/2010/main" val="31601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B0272B-59DB-48F5-ACC5-8172CBAECDBF}" type="datetimeFigureOut">
              <a:rPr lang="en-IN" smtClean="0"/>
              <a:t>18-08-2024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6150F9-FF55-4C20-82C9-9E4A81B56B3C}" type="slidenum">
              <a:rPr lang="en-IN" smtClean="0"/>
              <a:t>‹#›</a:t>
            </a:fld>
            <a:endParaRPr lang="en-IN"/>
          </a:p>
        </p:txBody>
      </p:sp>
    </p:spTree>
    <p:extLst>
      <p:ext uri="{BB962C8B-B14F-4D97-AF65-F5344CB8AC3E}">
        <p14:creationId xmlns:p14="http://schemas.microsoft.com/office/powerpoint/2010/main" val="2028959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68A784-3574-310F-71CD-7EDE35F95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350" y="1379292"/>
            <a:ext cx="5178175" cy="4299532"/>
          </a:xfrm>
          <a:prstGeom prst="rect">
            <a:avLst/>
          </a:prstGeom>
        </p:spPr>
      </p:pic>
      <p:sp>
        <p:nvSpPr>
          <p:cNvPr id="5" name="TextBox 4">
            <a:extLst>
              <a:ext uri="{FF2B5EF4-FFF2-40B4-BE49-F238E27FC236}">
                <a16:creationId xmlns:a16="http://schemas.microsoft.com/office/drawing/2014/main" id="{DD91511F-DAD6-4BC0-AEA0-0D0EFDD4098D}"/>
              </a:ext>
            </a:extLst>
          </p:cNvPr>
          <p:cNvSpPr txBox="1"/>
          <p:nvPr/>
        </p:nvSpPr>
        <p:spPr>
          <a:xfrm>
            <a:off x="4569432" y="774319"/>
            <a:ext cx="6118260" cy="523220"/>
          </a:xfrm>
          <a:prstGeom prst="rect">
            <a:avLst/>
          </a:prstGeom>
          <a:noFill/>
        </p:spPr>
        <p:txBody>
          <a:bodyPr wrap="square">
            <a:spAutoFit/>
          </a:bodyPr>
          <a:lstStyle/>
          <a:p>
            <a:r>
              <a:rPr lang="en-US" sz="2800" dirty="0">
                <a:latin typeface="Algerian"/>
                <a:ea typeface="Mystical Woods Rough Script" panose="02000000000000000000" pitchFamily="2" charset="0"/>
              </a:rPr>
              <a:t>Golden Palm</a:t>
            </a:r>
            <a:endParaRPr lang="en-IN" sz="2800" dirty="0">
              <a:latin typeface="Algerian"/>
              <a:ea typeface="Mystical Woods Rough Script" panose="02000000000000000000" pitchFamily="2" charset="0"/>
            </a:endParaRPr>
          </a:p>
        </p:txBody>
      </p:sp>
      <p:pic>
        <p:nvPicPr>
          <p:cNvPr id="4" name="Picture 3">
            <a:extLst>
              <a:ext uri="{FF2B5EF4-FFF2-40B4-BE49-F238E27FC236}">
                <a16:creationId xmlns:a16="http://schemas.microsoft.com/office/drawing/2014/main" id="{0544CAF2-B9D7-06C4-F834-01AB5250717C}"/>
              </a:ext>
            </a:extLst>
          </p:cNvPr>
          <p:cNvPicPr>
            <a:picLocks noChangeAspect="1"/>
          </p:cNvPicPr>
          <p:nvPr/>
        </p:nvPicPr>
        <p:blipFill>
          <a:blip r:embed="rId3"/>
          <a:stretch>
            <a:fillRect/>
          </a:stretch>
        </p:blipFill>
        <p:spPr>
          <a:xfrm>
            <a:off x="690926" y="1379292"/>
            <a:ext cx="4976770" cy="4361820"/>
          </a:xfrm>
          <a:prstGeom prst="rect">
            <a:avLst/>
          </a:prstGeom>
        </p:spPr>
      </p:pic>
    </p:spTree>
    <p:extLst>
      <p:ext uri="{BB962C8B-B14F-4D97-AF65-F5344CB8AC3E}">
        <p14:creationId xmlns:p14="http://schemas.microsoft.com/office/powerpoint/2010/main" val="177906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A895A9B9-68DC-528D-7FA7-CECD5CC911A3}"/>
              </a:ext>
            </a:extLst>
          </p:cNvPr>
          <p:cNvSpPr txBox="1"/>
          <p:nvPr/>
        </p:nvSpPr>
        <p:spPr>
          <a:xfrm>
            <a:off x="953532" y="1511811"/>
            <a:ext cx="10284935" cy="443198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0" i="0" dirty="0">
              <a:solidFill>
                <a:srgbClr val="474747"/>
              </a:solidFill>
              <a:effectLst/>
              <a:highlight>
                <a:srgbClr val="FFFFFF"/>
              </a:highlight>
              <a:latin typeface="Times New Roman" panose="02020603050405020304" pitchFamily="18" charset="0"/>
              <a:cs typeface="Times New Roman" panose="02020603050405020304" pitchFamily="18" charset="0"/>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Common Name   : </a:t>
            </a:r>
            <a:r>
              <a:rPr lang="en-US" sz="2400" dirty="0">
                <a:highlight>
                  <a:srgbClr val="FFFFFF"/>
                </a:highlight>
                <a:latin typeface="Times New Roman" panose="02020603050405020304" pitchFamily="18" charset="0"/>
                <a:cs typeface="Times New Roman" panose="02020603050405020304" pitchFamily="18" charset="0"/>
              </a:rPr>
              <a:t>Golden cane palm, Areca palm, Yellow palm, Butterfly palm</a:t>
            </a:r>
            <a:endParaRPr lang="en-US" sz="2400" dirty="0">
              <a:solidFill>
                <a:srgbClr val="474747"/>
              </a:solidFill>
              <a:highlight>
                <a:srgbClr val="FFFFFF"/>
              </a:highlight>
              <a:latin typeface="Times New Roman" panose="02020603050405020304" pitchFamily="18" charset="0"/>
              <a:cs typeface="Times New Roman" panose="02020603050405020304" pitchFamily="18" charset="0"/>
            </a:endParaRPr>
          </a:p>
          <a:p>
            <a:r>
              <a:rPr lang="en-US" sz="2400" b="0" i="0" dirty="0">
                <a:solidFill>
                  <a:srgbClr val="FF0000"/>
                </a:solidFill>
                <a:effectLst/>
                <a:highlight>
                  <a:srgbClr val="FFFFFF"/>
                </a:highlight>
                <a:latin typeface="Times New Roman"/>
                <a:cs typeface="Times New Roman"/>
              </a:rPr>
              <a:t>Scientific Name   : </a:t>
            </a:r>
            <a:r>
              <a:rPr lang="en-US" sz="2400" b="0" i="1" dirty="0" err="1">
                <a:effectLst/>
                <a:highlight>
                  <a:srgbClr val="FFFFFF"/>
                </a:highlight>
                <a:latin typeface="Times New Roman"/>
                <a:cs typeface="Times New Roman"/>
              </a:rPr>
              <a:t>Chrysalidocarpus</a:t>
            </a:r>
            <a:r>
              <a:rPr lang="en-US" sz="2400" b="0" i="1" dirty="0">
                <a:effectLst/>
                <a:highlight>
                  <a:srgbClr val="FFFFFF"/>
                </a:highlight>
                <a:latin typeface="Times New Roman"/>
                <a:cs typeface="Times New Roman"/>
              </a:rPr>
              <a:t> </a:t>
            </a:r>
            <a:r>
              <a:rPr lang="en-US" sz="2400" b="0" i="1" dirty="0" err="1">
                <a:effectLst/>
                <a:highlight>
                  <a:srgbClr val="FFFFFF"/>
                </a:highlight>
                <a:latin typeface="Times New Roman"/>
                <a:cs typeface="Times New Roman"/>
              </a:rPr>
              <a:t>lutescens</a:t>
            </a:r>
            <a:endParaRPr lang="en-US" sz="2400" b="0" i="1" dirty="0">
              <a:effectLst/>
              <a:highlight>
                <a:srgbClr val="FFFFFF"/>
              </a:highlight>
              <a:latin typeface="Times New Roman"/>
              <a:cs typeface="Times New Roman"/>
            </a:endParaRPr>
          </a:p>
          <a:p>
            <a:r>
              <a:rPr lang="en-US" sz="2400" b="0" i="0" dirty="0">
                <a:solidFill>
                  <a:srgbClr val="FF0000"/>
                </a:solidFill>
                <a:effectLst/>
                <a:highlight>
                  <a:srgbClr val="FFFFFF"/>
                </a:highlight>
                <a:latin typeface="Times New Roman"/>
                <a:cs typeface="Times New Roman"/>
              </a:rPr>
              <a:t>Family</a:t>
            </a:r>
            <a:r>
              <a:rPr lang="en-US" sz="2400" b="0" i="0" dirty="0">
                <a:solidFill>
                  <a:srgbClr val="474747"/>
                </a:solidFill>
                <a:effectLst/>
                <a:highlight>
                  <a:srgbClr val="FFFFFF"/>
                </a:highlight>
                <a:latin typeface="Times New Roman"/>
                <a:cs typeface="Times New Roman"/>
              </a:rPr>
              <a:t>  </a:t>
            </a:r>
            <a:r>
              <a:rPr lang="en-US" sz="2400" b="0" i="0" dirty="0">
                <a:solidFill>
                  <a:srgbClr val="FF0000"/>
                </a:solidFill>
                <a:effectLst/>
                <a:highlight>
                  <a:srgbClr val="FFFFFF"/>
                </a:highlight>
                <a:latin typeface="Times New Roman"/>
                <a:cs typeface="Times New Roman"/>
              </a:rPr>
              <a:t>:</a:t>
            </a:r>
            <a:r>
              <a:rPr lang="en-US" sz="2400" b="0" i="0" dirty="0">
                <a:solidFill>
                  <a:srgbClr val="474747"/>
                </a:solidFill>
                <a:effectLst/>
                <a:highlight>
                  <a:srgbClr val="FFFFFF"/>
                </a:highlight>
                <a:latin typeface="Times New Roman"/>
                <a:cs typeface="Times New Roman"/>
              </a:rPr>
              <a:t> </a:t>
            </a:r>
            <a:r>
              <a:rPr lang="en-US" sz="2400" b="0" i="0" dirty="0" err="1">
                <a:solidFill>
                  <a:srgbClr val="474747"/>
                </a:solidFill>
                <a:effectLst/>
                <a:highlight>
                  <a:srgbClr val="FFFFFF"/>
                </a:highlight>
                <a:latin typeface="Times New Roman"/>
                <a:cs typeface="Times New Roman"/>
              </a:rPr>
              <a:t>Arecaceae</a:t>
            </a:r>
            <a:r>
              <a:rPr lang="en-US" sz="2400" b="0" i="0" dirty="0">
                <a:solidFill>
                  <a:srgbClr val="474747"/>
                </a:solidFill>
                <a:effectLst/>
                <a:highlight>
                  <a:srgbClr val="FFFFFF"/>
                </a:highlight>
                <a:latin typeface="Times New Roman"/>
                <a:cs typeface="Times New Roman"/>
              </a:rPr>
              <a:t>, or Palmae</a:t>
            </a:r>
            <a:endParaRPr lang="en-US" sz="2400" dirty="0">
              <a:solidFill>
                <a:srgbClr val="474747"/>
              </a:solidFill>
              <a:highlight>
                <a:srgbClr val="FFFFFF"/>
              </a:highlight>
              <a:latin typeface="Times New Roman"/>
              <a:cs typeface="Times New Roman"/>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Habit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prefers average to warm environments and high humidity. It should                   be given regular misting, especially during the winter if the humidity is exceptionally dry. Keep away from drafts of hot and cold air that can harm the plant.</a:t>
            </a:r>
            <a:endParaRPr lang="en-US" sz="2400" dirty="0">
              <a:solidFill>
                <a:srgbClr val="1F1F1F"/>
              </a:solidFill>
              <a:highlight>
                <a:srgbClr val="FFFFFF"/>
              </a:highlight>
              <a:latin typeface="Times New Roman" panose="02020603050405020304" pitchFamily="18" charset="0"/>
              <a:cs typeface="Times New Roman" panose="02020603050405020304" pitchFamily="18" charset="0"/>
            </a:endParaRPr>
          </a:p>
          <a:p>
            <a:r>
              <a:rPr lang="en-US" sz="2400" dirty="0">
                <a:solidFill>
                  <a:srgbClr val="FF0000"/>
                </a:solidFill>
                <a:highlight>
                  <a:srgbClr val="FFFFFF"/>
                </a:highlight>
                <a:latin typeface="Times New Roman"/>
                <a:cs typeface="Times New Roman"/>
              </a:rPr>
              <a:t>Distribution</a:t>
            </a:r>
            <a:r>
              <a:rPr lang="en-US" sz="2400" dirty="0">
                <a:solidFill>
                  <a:srgbClr val="474747"/>
                </a:solidFill>
                <a:highlight>
                  <a:srgbClr val="FFFFFF"/>
                </a:highlight>
                <a:latin typeface="Times New Roman"/>
                <a:cs typeface="Times New Roman"/>
              </a:rPr>
              <a:t>  </a:t>
            </a:r>
            <a:r>
              <a:rPr lang="en-US" sz="2400" dirty="0">
                <a:solidFill>
                  <a:srgbClr val="FF0000"/>
                </a:solidFill>
                <a:highlight>
                  <a:srgbClr val="FFFFFF"/>
                </a:highlight>
                <a:latin typeface="Times New Roman"/>
                <a:cs typeface="Times New Roman"/>
              </a:rPr>
              <a:t>:</a:t>
            </a:r>
            <a:r>
              <a:rPr lang="en-US" sz="2400" dirty="0">
                <a:highlight>
                  <a:srgbClr val="FFFFFF"/>
                </a:highlight>
                <a:latin typeface="Times New Roman"/>
                <a:cs typeface="Times New Roman"/>
              </a:rPr>
              <a:t> The great </a:t>
            </a:r>
            <a:r>
              <a:rPr lang="en-US" sz="2400" dirty="0" err="1">
                <a:highlight>
                  <a:srgbClr val="FFFFFF"/>
                </a:highlight>
                <a:latin typeface="Times New Roman"/>
                <a:cs typeface="Times New Roman"/>
              </a:rPr>
              <a:t>centres</a:t>
            </a:r>
            <a:r>
              <a:rPr lang="en-US" sz="2400" dirty="0">
                <a:highlight>
                  <a:srgbClr val="FFFFFF"/>
                </a:highlight>
                <a:latin typeface="Times New Roman"/>
                <a:cs typeface="Times New Roman"/>
              </a:rPr>
              <a:t> of palm distribution are in America and in Asia from India to Japan and south to Australia and the islands of the Pacific and Indian oceans, with Africa and Madagascar as a third but much less important palm region.</a:t>
            </a:r>
            <a:r>
              <a:rPr lang="en-US" sz="2400" dirty="0">
                <a:solidFill>
                  <a:srgbClr val="474747"/>
                </a:solidFill>
                <a:highlight>
                  <a:srgbClr val="FFFFFF"/>
                </a:highlight>
                <a:latin typeface="Times New Roman"/>
                <a:cs typeface="Times New Roman"/>
              </a:rPr>
              <a:t>    </a:t>
            </a:r>
            <a:endParaRPr lang="en-US" sz="2400" b="0" i="0" dirty="0">
              <a:solidFill>
                <a:srgbClr val="474747"/>
              </a:solidFill>
              <a:effectLst/>
              <a:highlight>
                <a:srgbClr val="FFFFFF"/>
              </a:highlight>
              <a:latin typeface="Times New Roman"/>
              <a:cs typeface="Times New Roman"/>
            </a:endParaRPr>
          </a:p>
        </p:txBody>
      </p:sp>
      <p:pic>
        <p:nvPicPr>
          <p:cNvPr id="5" name="Picture 2">
            <a:extLst>
              <a:ext uri="{FF2B5EF4-FFF2-40B4-BE49-F238E27FC236}">
                <a16:creationId xmlns:a16="http://schemas.microsoft.com/office/drawing/2014/main" id="{95B5602E-1E05-C9BB-A32D-E9CE4D337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92336"/>
            <a:ext cx="73152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4D107D-6A09-AFB3-F197-A21FCB068D32}"/>
              </a:ext>
            </a:extLst>
          </p:cNvPr>
          <p:cNvSpPr>
            <a:spLocks noGrp="1"/>
          </p:cNvSpPr>
          <p:nvPr>
            <p:ph idx="1"/>
          </p:nvPr>
        </p:nvSpPr>
        <p:spPr>
          <a:xfrm>
            <a:off x="751287" y="1002179"/>
            <a:ext cx="10689426" cy="3936559"/>
          </a:xfrm>
        </p:spPr>
        <p:txBody>
          <a:bodyPr>
            <a:noAutofit/>
          </a:bodyPr>
          <a:lstStyle/>
          <a:p>
            <a:pPr algn="l" rtl="0" fontAlgn="base"/>
            <a:r>
              <a:rPr lang="en-IN" sz="2000" b="1" i="0" u="none" strike="noStrike" dirty="0">
                <a:solidFill>
                  <a:srgbClr val="FF0000"/>
                </a:solidFill>
                <a:effectLst/>
                <a:highlight>
                  <a:srgbClr val="F5F5F5"/>
                </a:highlight>
                <a:latin typeface="Times New Roman" panose="02020603050405020304" pitchFamily="18" charset="0"/>
                <a:cs typeface="Times New Roman" panose="02020603050405020304" pitchFamily="18" charset="0"/>
              </a:rPr>
              <a:t>Description :</a:t>
            </a:r>
            <a:r>
              <a:rPr lang="en-US" sz="2000" b="0" i="0" dirty="0">
                <a:solidFill>
                  <a:srgbClr val="000000"/>
                </a:solidFill>
                <a:effectLst/>
                <a:highlight>
                  <a:srgbClr val="F5F5F5"/>
                </a:highlight>
                <a:latin typeface="Times New Roman" panose="02020603050405020304" pitchFamily="18" charset="0"/>
                <a:cs typeface="Times New Roman" panose="02020603050405020304" pitchFamily="18" charset="0"/>
              </a:rPr>
              <a:t>​</a:t>
            </a:r>
            <a:endParaRPr lang="en-IN" sz="2000" b="0" i="0" dirty="0">
              <a:solidFill>
                <a:srgbClr val="FF0000"/>
              </a:solidFill>
              <a:effectLst/>
              <a:highlight>
                <a:srgbClr val="F5F5F5"/>
              </a:highlight>
              <a:latin typeface="Times New Roman" panose="02020603050405020304" pitchFamily="18" charset="0"/>
              <a:cs typeface="Times New Roman" panose="02020603050405020304" pitchFamily="18" charset="0"/>
            </a:endParaRPr>
          </a:p>
          <a:p>
            <a:pPr algn="l" rtl="0" fontAlgn="base"/>
            <a:r>
              <a:rPr lang="en-US" sz="2000" b="0" i="0" u="none"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Height of Tree </a:t>
            </a:r>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 : </a:t>
            </a:r>
            <a:r>
              <a:rPr lang="en-US" sz="2000" dirty="0">
                <a:solidFill>
                  <a:schemeClr val="tx1"/>
                </a:solidFill>
                <a:highlight>
                  <a:srgbClr val="FFFFFF"/>
                </a:highlight>
                <a:latin typeface="Times New Roman" panose="02020603050405020304" pitchFamily="18" charset="0"/>
                <a:cs typeface="Times New Roman" panose="02020603050405020304" pitchFamily="18" charset="0"/>
              </a:rPr>
              <a:t>30-35 Feet</a:t>
            </a:r>
            <a:r>
              <a:rPr lang="en-US" sz="2000" b="0" i="0" u="none" strike="noStrike"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2000" b="0" i="0" dirty="0">
                <a:solidFill>
                  <a:srgbClr val="000000"/>
                </a:solidFill>
                <a:effectLst/>
                <a:highlight>
                  <a:srgbClr val="F5F5F5"/>
                </a:highlight>
                <a:latin typeface="Times New Roman" panose="02020603050405020304" pitchFamily="18" charset="0"/>
                <a:cs typeface="Times New Roman" panose="02020603050405020304" pitchFamily="18" charset="0"/>
              </a:rPr>
              <a:t>​</a:t>
            </a:r>
          </a:p>
          <a:p>
            <a:pPr algn="l" rtl="0" fontAlgn="base"/>
            <a:r>
              <a:rPr lang="en-US" sz="2000" b="0" i="0" u="none"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Leaves : </a:t>
            </a:r>
            <a:r>
              <a:rPr lang="en-US" sz="2000" b="0" i="0" u="none" strike="noStrike" dirty="0">
                <a:solidFill>
                  <a:srgbClr val="1F1F1F"/>
                </a:solidFill>
                <a:effectLst/>
                <a:highlight>
                  <a:srgbClr val="FFFFFF"/>
                </a:highlight>
                <a:latin typeface="Times New Roman" panose="02020603050405020304" pitchFamily="18" charset="0"/>
                <a:cs typeface="Times New Roman" panose="02020603050405020304" pitchFamily="18" charset="0"/>
              </a:rPr>
              <a:t> The leaves are upward-arching, 2–3 m (6 </a:t>
            </a:r>
            <a:r>
              <a:rPr lang="en-US" sz="2000" b="0" i="0" u="none" strike="noStrike" dirty="0" err="1">
                <a:solidFill>
                  <a:srgbClr val="1F1F1F"/>
                </a:solidFill>
                <a:effectLst/>
                <a:highlight>
                  <a:srgbClr val="FFFFFF"/>
                </a:highlight>
                <a:latin typeface="Times New Roman" panose="02020603050405020304" pitchFamily="18" charset="0"/>
                <a:cs typeface="Times New Roman" panose="02020603050405020304" pitchFamily="18" charset="0"/>
              </a:rPr>
              <a:t>ft</a:t>
            </a:r>
            <a:r>
              <a:rPr lang="en-US" sz="2000" b="0" i="0" u="none" strike="noStrike" dirty="0">
                <a:solidFill>
                  <a:srgbClr val="1F1F1F"/>
                </a:solidFill>
                <a:effectLst/>
                <a:highlight>
                  <a:srgbClr val="FFFFFF"/>
                </a:highlight>
                <a:latin typeface="Times New Roman" panose="02020603050405020304" pitchFamily="18" charset="0"/>
                <a:cs typeface="Times New Roman" panose="02020603050405020304" pitchFamily="18" charset="0"/>
              </a:rPr>
              <a:t> 7 in – 9 </a:t>
            </a:r>
            <a:r>
              <a:rPr lang="en-US" sz="2000" b="0" i="0" u="none" strike="noStrike" dirty="0" err="1">
                <a:solidFill>
                  <a:srgbClr val="1F1F1F"/>
                </a:solidFill>
                <a:effectLst/>
                <a:highlight>
                  <a:srgbClr val="FFFFFF"/>
                </a:highlight>
                <a:latin typeface="Times New Roman" panose="02020603050405020304" pitchFamily="18" charset="0"/>
                <a:cs typeface="Times New Roman" panose="02020603050405020304" pitchFamily="18" charset="0"/>
              </a:rPr>
              <a:t>ft</a:t>
            </a:r>
            <a:r>
              <a:rPr lang="en-US" sz="2000" b="0" i="0" u="none" strike="noStrike" dirty="0">
                <a:solidFill>
                  <a:srgbClr val="1F1F1F"/>
                </a:solidFill>
                <a:effectLst/>
                <a:highlight>
                  <a:srgbClr val="FFFFFF"/>
                </a:highlight>
                <a:latin typeface="Times New Roman" panose="02020603050405020304" pitchFamily="18" charset="0"/>
                <a:cs typeface="Times New Roman" panose="02020603050405020304" pitchFamily="18" charset="0"/>
              </a:rPr>
              <a:t> 10 in) long, pinnate, with a yellow mid-rib. The petiole is yellow-green in </a:t>
            </a:r>
            <a:r>
              <a:rPr lang="en-US" sz="2000" b="0" i="0" u="none" strike="noStrike" dirty="0" err="1">
                <a:solidFill>
                  <a:srgbClr val="1F1F1F"/>
                </a:solidFill>
                <a:effectLst/>
                <a:highlight>
                  <a:srgbClr val="FFFFFF"/>
                </a:highlight>
                <a:latin typeface="Times New Roman" panose="02020603050405020304" pitchFamily="18" charset="0"/>
                <a:cs typeface="Times New Roman" panose="02020603050405020304" pitchFamily="18" charset="0"/>
              </a:rPr>
              <a:t>colour</a:t>
            </a:r>
            <a:r>
              <a:rPr lang="en-US" sz="2000" b="0" i="0" u="none" strike="noStrike" dirty="0">
                <a:solidFill>
                  <a:srgbClr val="1F1F1F"/>
                </a:solidFill>
                <a:effectLst/>
                <a:highlight>
                  <a:srgbClr val="FFFFFF"/>
                </a:highlight>
                <a:latin typeface="Times New Roman" panose="02020603050405020304" pitchFamily="18" charset="0"/>
                <a:cs typeface="Times New Roman" panose="02020603050405020304" pitchFamily="18" charset="0"/>
              </a:rPr>
              <a:t> and waxy in texture, with a maculate base. The leaves have 40-60 pairs of leaflets. Leaflet arrangement is opposite and their shape is linear to lanceolate.</a:t>
            </a:r>
            <a:r>
              <a:rPr lang="en-IN" sz="2000" b="0" i="0" dirty="0">
                <a:solidFill>
                  <a:srgbClr val="000000"/>
                </a:solidFill>
                <a:effectLst/>
                <a:highlight>
                  <a:srgbClr val="F5F5F5"/>
                </a:highlight>
                <a:latin typeface="Times New Roman" panose="02020603050405020304" pitchFamily="18" charset="0"/>
                <a:cs typeface="Times New Roman" panose="02020603050405020304" pitchFamily="18" charset="0"/>
              </a:rPr>
              <a:t>​</a:t>
            </a:r>
            <a:endParaRPr lang="en-US" sz="2000" b="0" i="0" dirty="0">
              <a:solidFill>
                <a:srgbClr val="000000"/>
              </a:solidFill>
              <a:effectLst/>
              <a:highlight>
                <a:srgbClr val="F5F5F5"/>
              </a:highlight>
              <a:latin typeface="Times New Roman" panose="02020603050405020304" pitchFamily="18" charset="0"/>
              <a:cs typeface="Times New Roman" panose="02020603050405020304" pitchFamily="18" charset="0"/>
            </a:endParaRPr>
          </a:p>
          <a:p>
            <a:pPr algn="l" rtl="0" fontAlgn="base"/>
            <a:r>
              <a:rPr lang="en-US" sz="2000" b="0" i="0" u="none"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Flower  : </a:t>
            </a:r>
            <a:r>
              <a:rPr lang="en-US" sz="2000" b="0" i="0" u="none" strike="noStrike" dirty="0">
                <a:solidFill>
                  <a:srgbClr val="202122"/>
                </a:solidFill>
                <a:effectLst/>
                <a:highlight>
                  <a:srgbClr val="FFFFFF"/>
                </a:highlight>
                <a:latin typeface="Times New Roman" panose="02020603050405020304" pitchFamily="18" charset="0"/>
                <a:cs typeface="Times New Roman" panose="02020603050405020304" pitchFamily="18" charset="0"/>
              </a:rPr>
              <a:t>The flowers of palm trees grow on an inflorescence</a:t>
            </a:r>
            <a:endParaRPr lang="en-US" sz="2000" b="0" i="0" dirty="0">
              <a:solidFill>
                <a:srgbClr val="000000"/>
              </a:solidFill>
              <a:effectLst/>
              <a:highlight>
                <a:srgbClr val="F5F5F5"/>
              </a:highlight>
              <a:latin typeface="Times New Roman" panose="02020603050405020304" pitchFamily="18" charset="0"/>
              <a:cs typeface="Times New Roman" panose="02020603050405020304" pitchFamily="18" charset="0"/>
            </a:endParaRPr>
          </a:p>
          <a:p>
            <a:pPr algn="l" rtl="0" fontAlgn="base"/>
            <a:r>
              <a:rPr lang="en-US" sz="2000" b="0" i="0" u="none"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Fruits. :</a:t>
            </a:r>
            <a:r>
              <a:rPr lang="en-US" sz="2000" b="0" i="0" dirty="0">
                <a:solidFill>
                  <a:srgbClr val="000000"/>
                </a:solidFill>
                <a:effectLst/>
                <a:highlight>
                  <a:srgbClr val="F5F5F5"/>
                </a:highlight>
                <a:latin typeface="Times New Roman" panose="02020603050405020304" pitchFamily="18" charset="0"/>
                <a:cs typeface="Times New Roman" panose="02020603050405020304" pitchFamily="18" charset="0"/>
              </a:rPr>
              <a:t>​​  it has an outer edible layer, the </a:t>
            </a:r>
            <a:r>
              <a:rPr lang="en-US" sz="2000" b="0" i="0" dirty="0" err="1">
                <a:solidFill>
                  <a:srgbClr val="000000"/>
                </a:solidFill>
                <a:effectLst/>
                <a:highlight>
                  <a:srgbClr val="F5F5F5"/>
                </a:highlight>
                <a:latin typeface="Times New Roman" panose="02020603050405020304" pitchFamily="18" charset="0"/>
                <a:cs typeface="Times New Roman" panose="02020603050405020304" pitchFamily="18" charset="0"/>
              </a:rPr>
              <a:t>mesocarp</a:t>
            </a:r>
            <a:r>
              <a:rPr lang="en-US" sz="2000" b="0" i="0" dirty="0">
                <a:solidFill>
                  <a:srgbClr val="000000"/>
                </a:solidFill>
                <a:effectLst/>
                <a:highlight>
                  <a:srgbClr val="F5F5F5"/>
                </a:highlight>
                <a:latin typeface="Times New Roman" panose="02020603050405020304" pitchFamily="18" charset="0"/>
                <a:cs typeface="Times New Roman" panose="02020603050405020304" pitchFamily="18" charset="0"/>
              </a:rPr>
              <a:t>; then a layer of shell, inedible, and the kernel inside, edible</a:t>
            </a:r>
          </a:p>
          <a:p>
            <a:pPr algn="l" rtl="0" fontAlgn="base"/>
            <a:r>
              <a:rPr lang="en-US" sz="2000" b="0" i="0"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Bark of the tree </a:t>
            </a:r>
            <a:r>
              <a:rPr lang="en-US" sz="2000" b="0" i="0" strike="noStrike" dirty="0">
                <a:solidFill>
                  <a:srgbClr val="202122"/>
                </a:solidFill>
                <a:effectLst/>
                <a:highlight>
                  <a:srgbClr val="FFFFFF"/>
                </a:highlight>
                <a:latin typeface="Times New Roman" panose="02020603050405020304" pitchFamily="18" charset="0"/>
                <a:cs typeface="Times New Roman" panose="02020603050405020304" pitchFamily="18" charset="0"/>
              </a:rPr>
              <a:t>: The stems are covered with smooth, golden-yellow or light green colored bark, giving it a vibrant and tropical look. The plant can reach a height of around 6 to 10 feet (1.8 to 3 meters) indoors and can grow much taller outdoors in its native habitats.</a:t>
            </a:r>
            <a:endParaRPr lang="en-US" sz="2000" b="0" i="0" dirty="0">
              <a:solidFill>
                <a:schemeClr val="tx1"/>
              </a:solidFill>
              <a:effectLst/>
              <a:highlight>
                <a:srgbClr val="F5F5F5"/>
              </a:highlight>
              <a:latin typeface="Times New Roman" panose="02020603050405020304" pitchFamily="18" charset="0"/>
              <a:cs typeface="Times New Roman" panose="02020603050405020304" pitchFamily="18" charset="0"/>
            </a:endParaRPr>
          </a:p>
          <a:p>
            <a:pPr algn="l" rtl="0" fontAlgn="base"/>
            <a:r>
              <a:rPr lang="en-US" sz="2000" b="0" i="0" strike="noStrike" dirty="0">
                <a:solidFill>
                  <a:srgbClr val="FF0000"/>
                </a:solidFill>
                <a:effectLst/>
                <a:highlight>
                  <a:srgbClr val="FFFFFF"/>
                </a:highlight>
                <a:latin typeface="Times New Roman" panose="02020603050405020304" pitchFamily="18" charset="0"/>
                <a:cs typeface="Times New Roman" panose="02020603050405020304" pitchFamily="18" charset="0"/>
              </a:rPr>
              <a:t>Seeds</a:t>
            </a:r>
            <a:r>
              <a:rPr lang="en-US" sz="2000" b="0" i="0" strike="noStrike" dirty="0">
                <a:solidFill>
                  <a:srgbClr val="202122"/>
                </a:solidFill>
                <a:effectLst/>
                <a:highlight>
                  <a:srgbClr val="FFFFFF"/>
                </a:highlight>
                <a:latin typeface="Times New Roman" panose="02020603050405020304" pitchFamily="18" charset="0"/>
                <a:cs typeface="Times New Roman" panose="02020603050405020304" pitchFamily="18" charset="0"/>
              </a:rPr>
              <a:t> : palm seeds also known as </a:t>
            </a:r>
            <a:r>
              <a:rPr lang="en-US" sz="2000" b="0" i="0" strike="noStrike" dirty="0" err="1">
                <a:solidFill>
                  <a:srgbClr val="202122"/>
                </a:solidFill>
                <a:effectLst/>
                <a:highlight>
                  <a:srgbClr val="FFFFFF"/>
                </a:highlight>
                <a:latin typeface="Times New Roman" panose="02020603050405020304" pitchFamily="18" charset="0"/>
                <a:cs typeface="Times New Roman" panose="02020603050405020304" pitchFamily="18" charset="0"/>
              </a:rPr>
              <a:t>attap</a:t>
            </a:r>
            <a:r>
              <a:rPr lang="en-US" sz="2000" b="0" i="0" strike="noStrike" dirty="0">
                <a:solidFill>
                  <a:srgbClr val="202122"/>
                </a:solidFill>
                <a:effectLst/>
                <a:highlight>
                  <a:srgbClr val="FFFFFF"/>
                </a:highlight>
                <a:latin typeface="Times New Roman" panose="02020603050405020304" pitchFamily="18" charset="0"/>
                <a:cs typeface="Times New Roman" panose="02020603050405020304" pitchFamily="18" charset="0"/>
              </a:rPr>
              <a:t> seeds. They are the immature fruits of the nipa palm “or mangrove palm”, which grow in soft mud and slow-moving tidal and river </a:t>
            </a:r>
            <a:r>
              <a:rPr lang="en-US" sz="2000" b="0" i="0" strike="noStrike" dirty="0" err="1">
                <a:solidFill>
                  <a:srgbClr val="202122"/>
                </a:solidFill>
                <a:effectLst/>
                <a:highlight>
                  <a:srgbClr val="FFFFFF"/>
                </a:highlight>
                <a:latin typeface="Times New Roman" panose="02020603050405020304" pitchFamily="18" charset="0"/>
                <a:cs typeface="Times New Roman" panose="02020603050405020304" pitchFamily="18" charset="0"/>
              </a:rPr>
              <a:t>wate</a:t>
            </a:r>
            <a:endParaRPr lang="en-IN" sz="2000" b="0" i="0" dirty="0">
              <a:solidFill>
                <a:srgbClr val="000000"/>
              </a:solidFill>
              <a:effectLst/>
              <a:highlight>
                <a:srgbClr val="F5F5F5"/>
              </a:highligh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8A16EC1-F11A-986E-A854-182E69AC6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0179"/>
            <a:ext cx="73152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17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4316D-7D15-89C2-EA21-65AED3FCF928}"/>
              </a:ext>
            </a:extLst>
          </p:cNvPr>
          <p:cNvSpPr>
            <a:spLocks noGrp="1"/>
          </p:cNvSpPr>
          <p:nvPr>
            <p:ph idx="4294967295"/>
          </p:nvPr>
        </p:nvSpPr>
        <p:spPr>
          <a:xfrm>
            <a:off x="780836" y="2116476"/>
            <a:ext cx="10690996" cy="4141461"/>
          </a:xfrm>
        </p:spPr>
        <p:txBody>
          <a:bodyPr vert="horz" lIns="91440" tIns="45720" rIns="91440" bIns="45720" rtlCol="0" anchor="t">
            <a:noAutofit/>
          </a:bodyPr>
          <a:lstStyle/>
          <a:p>
            <a:pPr marL="0" indent="0">
              <a:buNone/>
            </a:pPr>
            <a:r>
              <a:rPr lang="en-US" dirty="0">
                <a:solidFill>
                  <a:schemeClr val="accent4"/>
                </a:solidFill>
                <a:highlight>
                  <a:srgbClr val="FFFFFF"/>
                </a:highlight>
                <a:latin typeface="Times New Roman"/>
                <a:cs typeface="Times New Roman"/>
              </a:rPr>
              <a:t>Air purification</a:t>
            </a:r>
            <a:r>
              <a:rPr lang="en-US" dirty="0">
                <a:solidFill>
                  <a:srgbClr val="1F1F1F"/>
                </a:solidFill>
                <a:highlight>
                  <a:srgbClr val="FFFFFF"/>
                </a:highlight>
                <a:latin typeface="Times New Roman"/>
                <a:cs typeface="Times New Roman"/>
              </a:rPr>
              <a:t>
The golden palm is considered one of the best air-purifying plants, removing formaldehyde, xylene, and toluene from the air. It also increases the amount of oxygen in a room. 
</a:t>
            </a:r>
            <a:r>
              <a:rPr lang="en-US" dirty="0">
                <a:solidFill>
                  <a:schemeClr val="accent4"/>
                </a:solidFill>
                <a:highlight>
                  <a:srgbClr val="FFFFFF"/>
                </a:highlight>
                <a:latin typeface="Times New Roman"/>
                <a:cs typeface="Times New Roman"/>
              </a:rPr>
              <a:t>Decorative</a:t>
            </a:r>
            <a:r>
              <a:rPr lang="en-US" dirty="0">
                <a:solidFill>
                  <a:srgbClr val="1F1F1F"/>
                </a:solidFill>
                <a:highlight>
                  <a:srgbClr val="FFFFFF"/>
                </a:highlight>
                <a:latin typeface="Times New Roman"/>
                <a:cs typeface="Times New Roman"/>
              </a:rPr>
              <a:t>
The golden palm is a popular houseplant in temperate climates and can also be used in outdoor ornamental displays in the summer. It has feathery, arching fronds and warm-colored stems</a:t>
            </a:r>
            <a:r>
              <a:rPr lang="en-US" sz="2000" dirty="0">
                <a:solidFill>
                  <a:srgbClr val="1F1F1F"/>
                </a:solidFill>
                <a:highlight>
                  <a:srgbClr val="FFFFFF"/>
                </a:highlight>
                <a:latin typeface="Times New Roman"/>
                <a:cs typeface="Times New Roman"/>
              </a:rPr>
              <a:t>. 
</a:t>
            </a:r>
            <a:endParaRPr lang="en-IN"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0B7D1A1-DD94-CCD1-3725-9C1728799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441" y="581569"/>
            <a:ext cx="7315200" cy="626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A14A53-68F4-4766-FB7D-1573E052C6DE}"/>
              </a:ext>
            </a:extLst>
          </p:cNvPr>
          <p:cNvSpPr txBox="1"/>
          <p:nvPr/>
        </p:nvSpPr>
        <p:spPr>
          <a:xfrm>
            <a:off x="780836" y="1477837"/>
            <a:ext cx="6118260" cy="523220"/>
          </a:xfrm>
          <a:prstGeom prst="rect">
            <a:avLst/>
          </a:prstGeom>
          <a:noFill/>
        </p:spPr>
        <p:txBody>
          <a:bodyPr wrap="square">
            <a:spAutoFit/>
          </a:bodyPr>
          <a:lstStyle/>
          <a:p>
            <a:r>
              <a:rPr lang="en-IN" sz="2800" b="1" i="1" u="none" strike="noStrike" dirty="0">
                <a:solidFill>
                  <a:srgbClr val="FF0000"/>
                </a:solidFill>
                <a:effectLst/>
                <a:highlight>
                  <a:srgbClr val="F5F5F5"/>
                </a:highlight>
                <a:latin typeface="Times New Roman" panose="02020603050405020304" pitchFamily="18" charset="0"/>
              </a:rPr>
              <a:t>USES</a:t>
            </a:r>
            <a:r>
              <a:rPr lang="en-IN" sz="2800" b="0" i="0" dirty="0">
                <a:solidFill>
                  <a:srgbClr val="FF0000"/>
                </a:solidFill>
                <a:effectLst/>
                <a:highlight>
                  <a:srgbClr val="F5F5F5"/>
                </a:highlight>
                <a:latin typeface="Times New Roman" panose="02020603050405020304" pitchFamily="18" charset="0"/>
              </a:rPr>
              <a:t>​ :</a:t>
            </a:r>
            <a:endParaRPr lang="en-IN" sz="2800" dirty="0">
              <a:solidFill>
                <a:srgbClr val="FF0000"/>
              </a:solidFill>
            </a:endParaRPr>
          </a:p>
        </p:txBody>
      </p:sp>
    </p:spTree>
    <p:extLst>
      <p:ext uri="{BB962C8B-B14F-4D97-AF65-F5344CB8AC3E}">
        <p14:creationId xmlns:p14="http://schemas.microsoft.com/office/powerpoint/2010/main" val="244067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561B7-8222-41C9-E7CA-41F685FD810C}"/>
              </a:ext>
            </a:extLst>
          </p:cNvPr>
          <p:cNvSpPr txBox="1"/>
          <p:nvPr/>
        </p:nvSpPr>
        <p:spPr>
          <a:xfrm>
            <a:off x="688368" y="688368"/>
            <a:ext cx="108392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A23C33"/>
                </a:solidFill>
                <a:highlight>
                  <a:srgbClr val="FFFFFF"/>
                </a:highlight>
                <a:latin typeface="Times New Roman"/>
                <a:cs typeface="Segoe UI"/>
              </a:rPr>
              <a:t>Therapeutic</a:t>
            </a:r>
            <a:r>
              <a:rPr lang="en-US" sz="2400" dirty="0">
                <a:latin typeface="Times New Roman"/>
                <a:cs typeface="Segoe UI"/>
              </a:rPr>
              <a:t>​</a:t>
            </a:r>
            <a:br>
              <a:rPr lang="en-US" sz="2400" dirty="0">
                <a:latin typeface="Times New Roman"/>
                <a:cs typeface="Segoe UI"/>
              </a:rPr>
            </a:br>
            <a:r>
              <a:rPr lang="en-US" sz="2400" dirty="0">
                <a:solidFill>
                  <a:srgbClr val="1F1F1F"/>
                </a:solidFill>
                <a:highlight>
                  <a:srgbClr val="FFFFFF"/>
                </a:highlight>
                <a:latin typeface="Times New Roman"/>
                <a:cs typeface="Segoe UI"/>
              </a:rPr>
              <a:t>Caring for a golden palm can reduce stress and fatigue, and boost mood, productivity, concentration, and creativity. </a:t>
            </a:r>
            <a:r>
              <a:rPr lang="en-US" sz="2400" dirty="0">
                <a:latin typeface="Times New Roman"/>
                <a:cs typeface="Segoe UI"/>
              </a:rPr>
              <a:t>​</a:t>
            </a:r>
            <a:br>
              <a:rPr lang="en-US" sz="2400" dirty="0">
                <a:latin typeface="Times New Roman"/>
                <a:cs typeface="Segoe UI"/>
              </a:rPr>
            </a:br>
            <a:r>
              <a:rPr lang="en-US" sz="2400" dirty="0">
                <a:solidFill>
                  <a:srgbClr val="1F1F1F"/>
                </a:solidFill>
                <a:highlight>
                  <a:srgbClr val="FFFFFF"/>
                </a:highlight>
                <a:latin typeface="Times New Roman"/>
                <a:cs typeface="Segoe UI"/>
              </a:rPr>
              <a:t>Feng Shui</a:t>
            </a:r>
            <a:r>
              <a:rPr lang="en-US" sz="2400" dirty="0">
                <a:latin typeface="Times New Roman"/>
                <a:cs typeface="Segoe UI"/>
              </a:rPr>
              <a:t>​</a:t>
            </a:r>
          </a:p>
          <a:p>
            <a:r>
              <a:rPr lang="en-US" sz="2400" dirty="0">
                <a:solidFill>
                  <a:srgbClr val="1F1F1F"/>
                </a:solidFill>
                <a:highlight>
                  <a:srgbClr val="FFFFFF"/>
                </a:highlight>
                <a:latin typeface="Times New Roman"/>
                <a:cs typeface="Segoe UI"/>
              </a:rPr>
              <a:t>According to </a:t>
            </a:r>
            <a:r>
              <a:rPr lang="en-US" sz="2400" dirty="0" err="1">
                <a:solidFill>
                  <a:srgbClr val="1F1F1F"/>
                </a:solidFill>
                <a:highlight>
                  <a:srgbClr val="FFFFFF"/>
                </a:highlight>
                <a:latin typeface="Times New Roman"/>
                <a:cs typeface="Segoe UI"/>
              </a:rPr>
              <a:t>Vastu</a:t>
            </a:r>
            <a:r>
              <a:rPr lang="en-US" sz="2400" dirty="0">
                <a:solidFill>
                  <a:srgbClr val="1F1F1F"/>
                </a:solidFill>
                <a:highlight>
                  <a:srgbClr val="FFFFFF"/>
                </a:highlight>
                <a:latin typeface="Times New Roman"/>
                <a:cs typeface="Segoe UI"/>
              </a:rPr>
              <a:t> and Feng Shui, the golden palm can be placed in the east, southeast, south, or north to bring positivity to a home. </a:t>
            </a:r>
            <a:r>
              <a:rPr lang="en-US" sz="2400" dirty="0">
                <a:latin typeface="Times New Roman"/>
                <a:cs typeface="Segoe UI"/>
              </a:rPr>
              <a:t>​</a:t>
            </a:r>
          </a:p>
          <a:p>
            <a:r>
              <a:rPr lang="en-US" sz="2400" dirty="0">
                <a:solidFill>
                  <a:srgbClr val="A23C33"/>
                </a:solidFill>
                <a:highlight>
                  <a:srgbClr val="FFFFFF"/>
                </a:highlight>
                <a:latin typeface="Times New Roman"/>
                <a:cs typeface="Segoe UI"/>
              </a:rPr>
              <a:t>Other uses </a:t>
            </a:r>
            <a:r>
              <a:rPr lang="en-US" sz="2400" dirty="0">
                <a:latin typeface="Times New Roman"/>
                <a:cs typeface="Segoe UI"/>
              </a:rPr>
              <a:t>​</a:t>
            </a:r>
          </a:p>
          <a:p>
            <a:r>
              <a:rPr lang="en-US" sz="2400" dirty="0">
                <a:highlight>
                  <a:srgbClr val="FFFFFF"/>
                </a:highlight>
                <a:latin typeface="Times New Roman"/>
                <a:cs typeface="Segoe UI"/>
              </a:rPr>
              <a:t>The</a:t>
            </a:r>
            <a:r>
              <a:rPr lang="en-US" sz="2400" dirty="0">
                <a:solidFill>
                  <a:srgbClr val="1F1F1F"/>
                </a:solidFill>
                <a:highlight>
                  <a:srgbClr val="FFFFFF"/>
                </a:highlight>
                <a:latin typeface="Times New Roman"/>
                <a:cs typeface="Segoe UI"/>
              </a:rPr>
              <a:t> golden palm’s fiber can be used to make fishing nets. </a:t>
            </a:r>
            <a:r>
              <a:rPr lang="en-US" sz="2400" dirty="0">
                <a:latin typeface="Times New Roman"/>
                <a:cs typeface="Segoe UI"/>
              </a:rPr>
              <a:t>​</a:t>
            </a:r>
          </a:p>
          <a:p>
            <a:r>
              <a:rPr lang="en-IN" sz="2400" dirty="0">
                <a:latin typeface="Times New Roman"/>
                <a:cs typeface="Segoe UI"/>
              </a:rPr>
              <a:t>​</a:t>
            </a:r>
          </a:p>
        </p:txBody>
      </p:sp>
      <p:pic>
        <p:nvPicPr>
          <p:cNvPr id="4" name="Content Placeholder 3">
            <a:extLst>
              <a:ext uri="{FF2B5EF4-FFF2-40B4-BE49-F238E27FC236}">
                <a16:creationId xmlns:a16="http://schemas.microsoft.com/office/drawing/2014/main" id="{73490905-87EA-D734-0868-46DD84FE2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986" y="3986213"/>
            <a:ext cx="2645567" cy="2044717"/>
          </a:xfrm>
          <a:prstGeom prst="rect">
            <a:avLst/>
          </a:prstGeom>
        </p:spPr>
      </p:pic>
    </p:spTree>
    <p:extLst>
      <p:ext uri="{BB962C8B-B14F-4D97-AF65-F5344CB8AC3E}">
        <p14:creationId xmlns:p14="http://schemas.microsoft.com/office/powerpoint/2010/main" val="2444955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TotalTime>
  <Words>480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Tapish Tiwari</dc:creator>
  <cp:lastModifiedBy>sunil kulkarni</cp:lastModifiedBy>
  <cp:revision>28</cp:revision>
  <dcterms:created xsi:type="dcterms:W3CDTF">2024-08-14T16:48:32Z</dcterms:created>
  <dcterms:modified xsi:type="dcterms:W3CDTF">2024-08-18T18:04:35Z</dcterms:modified>
</cp:coreProperties>
</file>