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315" r:id="rId2"/>
    <p:sldId id="316" r:id="rId3"/>
    <p:sldId id="317" r:id="rId4"/>
    <p:sldId id="32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436357-12B7-4915-A314-6F64066E7F67}" type="datetimeFigureOut">
              <a:rPr lang="en-US" smtClean="0"/>
              <a:t>8/30/2024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DFF84C-616C-4C51-AFED-8F9339B7BD62}" type="slidenum">
              <a:rPr lang="en-US" smtClean="0"/>
              <a:t>‹#›</a:t>
            </a:fld>
            <a:endParaRPr lang="en-US"/>
          </a:p>
        </p:txBody>
      </p:sp>
    </p:spTree>
    <p:extLst>
      <p:ext uri="{BB962C8B-B14F-4D97-AF65-F5344CB8AC3E}">
        <p14:creationId xmlns:p14="http://schemas.microsoft.com/office/powerpoint/2010/main" val="610263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endParaRPr lang="en-IN" dirty="0"/>
          </a:p>
        </p:txBody>
      </p:sp>
      <p:sp>
        <p:nvSpPr>
          <p:cNvPr id="4" name="Slide Number Placeholder 3"/>
          <p:cNvSpPr>
            <a:spLocks noGrp="1"/>
          </p:cNvSpPr>
          <p:nvPr>
            <p:ph type="sldNum" sz="quarter" idx="5"/>
          </p:nvPr>
        </p:nvSpPr>
        <p:spPr/>
        <p:txBody>
          <a:bodyPr/>
          <a:lstStyle/>
          <a:p>
            <a:fld id="{55342342-B77F-4A68-A7D4-849CE4674616}" type="slidenum">
              <a:rPr lang="en-IN" smtClean="0"/>
              <a:t>4</a:t>
            </a:fld>
            <a:endParaRPr lang="en-IN"/>
          </a:p>
        </p:txBody>
      </p:sp>
    </p:spTree>
    <p:extLst>
      <p:ext uri="{BB962C8B-B14F-4D97-AF65-F5344CB8AC3E}">
        <p14:creationId xmlns:p14="http://schemas.microsoft.com/office/powerpoint/2010/main" val="17980656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05D6EB6-F600-43E1-A825-328D59101606}" type="datetimeFigureOut">
              <a:rPr lang="en-US" smtClean="0"/>
              <a:t>8/30/2024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C327CEA2-EAD1-4AD3-812C-14E64074CA89}"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2157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5D6EB6-F600-43E1-A825-328D59101606}"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27CEA2-EAD1-4AD3-812C-14E64074CA89}" type="slidenum">
              <a:rPr lang="en-US" smtClean="0"/>
              <a:t>‹#›</a:t>
            </a:fld>
            <a:endParaRPr lang="en-US"/>
          </a:p>
        </p:txBody>
      </p:sp>
    </p:spTree>
    <p:extLst>
      <p:ext uri="{BB962C8B-B14F-4D97-AF65-F5344CB8AC3E}">
        <p14:creationId xmlns:p14="http://schemas.microsoft.com/office/powerpoint/2010/main" val="3930118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5D6EB6-F600-43E1-A825-328D59101606}"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27CEA2-EAD1-4AD3-812C-14E64074CA89}"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7063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5D6EB6-F600-43E1-A825-328D59101606}"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27CEA2-EAD1-4AD3-812C-14E64074CA89}"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39055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5D6EB6-F600-43E1-A825-328D59101606}"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27CEA2-EAD1-4AD3-812C-14E64074CA89}" type="slidenum">
              <a:rPr lang="en-US" smtClean="0"/>
              <a:t>‹#›</a:t>
            </a:fld>
            <a:endParaRPr lang="en-US"/>
          </a:p>
        </p:txBody>
      </p:sp>
    </p:spTree>
    <p:extLst>
      <p:ext uri="{BB962C8B-B14F-4D97-AF65-F5344CB8AC3E}">
        <p14:creationId xmlns:p14="http://schemas.microsoft.com/office/powerpoint/2010/main" val="39115378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5D6EB6-F600-43E1-A825-328D59101606}"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27CEA2-EAD1-4AD3-812C-14E64074CA89}"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07003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5D6EB6-F600-43E1-A825-328D59101606}"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27CEA2-EAD1-4AD3-812C-14E64074CA89}"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3511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5D6EB6-F600-43E1-A825-328D59101606}"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27CEA2-EAD1-4AD3-812C-14E64074CA89}"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617128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5D6EB6-F600-43E1-A825-328D59101606}"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27CEA2-EAD1-4AD3-812C-14E64074CA89}"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1803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5D6EB6-F600-43E1-A825-328D59101606}"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27CEA2-EAD1-4AD3-812C-14E64074CA89}" type="slidenum">
              <a:rPr lang="en-US" smtClean="0"/>
              <a:t>‹#›</a:t>
            </a:fld>
            <a:endParaRPr lang="en-US"/>
          </a:p>
        </p:txBody>
      </p:sp>
    </p:spTree>
    <p:extLst>
      <p:ext uri="{BB962C8B-B14F-4D97-AF65-F5344CB8AC3E}">
        <p14:creationId xmlns:p14="http://schemas.microsoft.com/office/powerpoint/2010/main" val="1666404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5D6EB6-F600-43E1-A825-328D59101606}"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27CEA2-EAD1-4AD3-812C-14E64074CA89}"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7743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5D6EB6-F600-43E1-A825-328D59101606}"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27CEA2-EAD1-4AD3-812C-14E64074CA89}" type="slidenum">
              <a:rPr lang="en-US" smtClean="0"/>
              <a:t>‹#›</a:t>
            </a:fld>
            <a:endParaRPr lang="en-US"/>
          </a:p>
        </p:txBody>
      </p:sp>
    </p:spTree>
    <p:extLst>
      <p:ext uri="{BB962C8B-B14F-4D97-AF65-F5344CB8AC3E}">
        <p14:creationId xmlns:p14="http://schemas.microsoft.com/office/powerpoint/2010/main" val="2662901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5D6EB6-F600-43E1-A825-328D59101606}" type="datetimeFigureOut">
              <a:rPr lang="en-US" smtClean="0"/>
              <a:t>8/30/2024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27CEA2-EAD1-4AD3-812C-14E64074CA89}"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77034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5D6EB6-F600-43E1-A825-328D59101606}" type="datetimeFigureOut">
              <a:rPr lang="en-US" smtClean="0"/>
              <a:t>8/30/2024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27CEA2-EAD1-4AD3-812C-14E64074CA89}"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299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5D6EB6-F600-43E1-A825-328D59101606}" type="datetimeFigureOut">
              <a:rPr lang="en-US" smtClean="0"/>
              <a:t>8/30/2024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27CEA2-EAD1-4AD3-812C-14E64074CA89}" type="slidenum">
              <a:rPr lang="en-US" smtClean="0"/>
              <a:t>‹#›</a:t>
            </a:fld>
            <a:endParaRPr lang="en-US"/>
          </a:p>
        </p:txBody>
      </p:sp>
    </p:spTree>
    <p:extLst>
      <p:ext uri="{BB962C8B-B14F-4D97-AF65-F5344CB8AC3E}">
        <p14:creationId xmlns:p14="http://schemas.microsoft.com/office/powerpoint/2010/main" val="4153332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5D6EB6-F600-43E1-A825-328D59101606}"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27CEA2-EAD1-4AD3-812C-14E64074CA89}"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7173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5D6EB6-F600-43E1-A825-328D59101606}"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27CEA2-EAD1-4AD3-812C-14E64074CA89}" type="slidenum">
              <a:rPr lang="en-US" smtClean="0"/>
              <a:t>‹#›</a:t>
            </a:fld>
            <a:endParaRPr lang="en-US"/>
          </a:p>
        </p:txBody>
      </p:sp>
    </p:spTree>
    <p:extLst>
      <p:ext uri="{BB962C8B-B14F-4D97-AF65-F5344CB8AC3E}">
        <p14:creationId xmlns:p14="http://schemas.microsoft.com/office/powerpoint/2010/main" val="683859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05D6EB6-F600-43E1-A825-328D59101606}" type="datetimeFigureOut">
              <a:rPr lang="en-US" smtClean="0"/>
              <a:t>8/30/2024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327CEA2-EAD1-4AD3-812C-14E64074CA89}" type="slidenum">
              <a:rPr lang="en-US" smtClean="0"/>
              <a:t>‹#›</a:t>
            </a:fld>
            <a:endParaRPr lang="en-US"/>
          </a:p>
        </p:txBody>
      </p:sp>
    </p:spTree>
    <p:extLst>
      <p:ext uri="{BB962C8B-B14F-4D97-AF65-F5344CB8AC3E}">
        <p14:creationId xmlns:p14="http://schemas.microsoft.com/office/powerpoint/2010/main" val="36762638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2AB25DF-A741-1A8D-8A93-16C10F453103}"/>
              </a:ext>
            </a:extLst>
          </p:cNvPr>
          <p:cNvPicPr>
            <a:picLocks noChangeAspect="1"/>
          </p:cNvPicPr>
          <p:nvPr/>
        </p:nvPicPr>
        <p:blipFill>
          <a:blip r:embed="rId2"/>
          <a:stretch>
            <a:fillRect/>
          </a:stretch>
        </p:blipFill>
        <p:spPr>
          <a:xfrm>
            <a:off x="2109627" y="1479479"/>
            <a:ext cx="3986373" cy="4027469"/>
          </a:xfrm>
          <a:prstGeom prst="rect">
            <a:avLst/>
          </a:prstGeom>
        </p:spPr>
      </p:pic>
      <p:pic>
        <p:nvPicPr>
          <p:cNvPr id="3" name="Picture 2">
            <a:extLst>
              <a:ext uri="{FF2B5EF4-FFF2-40B4-BE49-F238E27FC236}">
                <a16:creationId xmlns:a16="http://schemas.microsoft.com/office/drawing/2014/main" id="{31A27719-D64A-B30A-5930-ADA063309F70}"/>
              </a:ext>
            </a:extLst>
          </p:cNvPr>
          <p:cNvPicPr>
            <a:picLocks noChangeAspect="1"/>
          </p:cNvPicPr>
          <p:nvPr/>
        </p:nvPicPr>
        <p:blipFill>
          <a:blip r:embed="rId3"/>
          <a:stretch>
            <a:fillRect/>
          </a:stretch>
        </p:blipFill>
        <p:spPr>
          <a:xfrm>
            <a:off x="6096000" y="1479479"/>
            <a:ext cx="3321096" cy="4027469"/>
          </a:xfrm>
          <a:prstGeom prst="rect">
            <a:avLst/>
          </a:prstGeom>
        </p:spPr>
      </p:pic>
      <p:sp>
        <p:nvSpPr>
          <p:cNvPr id="5" name="TextBox 4">
            <a:extLst>
              <a:ext uri="{FF2B5EF4-FFF2-40B4-BE49-F238E27FC236}">
                <a16:creationId xmlns:a16="http://schemas.microsoft.com/office/drawing/2014/main" id="{63B77D8A-551F-7F3E-C9BE-2BF740944071}"/>
              </a:ext>
            </a:extLst>
          </p:cNvPr>
          <p:cNvSpPr txBox="1"/>
          <p:nvPr/>
        </p:nvSpPr>
        <p:spPr>
          <a:xfrm>
            <a:off x="3102796" y="729465"/>
            <a:ext cx="5928188" cy="707886"/>
          </a:xfrm>
          <a:prstGeom prst="rect">
            <a:avLst/>
          </a:prstGeom>
          <a:noFill/>
        </p:spPr>
        <p:txBody>
          <a:bodyPr wrap="square">
            <a:spAutoFit/>
          </a:bodyPr>
          <a:lstStyle/>
          <a:p>
            <a:r>
              <a:rPr lang="en-IN" sz="4000" b="0" i="0" dirty="0">
                <a:solidFill>
                  <a:srgbClr val="1C1B1B"/>
                </a:solidFill>
                <a:effectLst/>
                <a:highlight>
                  <a:srgbClr val="F2F2F0"/>
                </a:highlight>
                <a:latin typeface="Algerian" panose="04020705040A02060702" pitchFamily="82" charset="0"/>
                <a:cs typeface="Times New Roman" panose="02020603050405020304" pitchFamily="18" charset="0"/>
              </a:rPr>
              <a:t>Golden Shower Tree</a:t>
            </a:r>
            <a:r>
              <a:rPr lang="en-US" sz="4000" b="0" i="0" dirty="0">
                <a:solidFill>
                  <a:srgbClr val="212326"/>
                </a:solidFill>
                <a:effectLst/>
                <a:highlight>
                  <a:srgbClr val="FFFFFF"/>
                </a:highlight>
                <a:latin typeface="Algerian" panose="04020705040A02060702" pitchFamily="82" charset="0"/>
                <a:cs typeface="Times New Roman" panose="02020603050405020304" pitchFamily="18" charset="0"/>
              </a:rPr>
              <a:t>  </a:t>
            </a:r>
            <a:endParaRPr lang="en-IN" sz="4000" dirty="0">
              <a:latin typeface="Algerian" panose="04020705040A02060702" pitchFamily="82" charset="0"/>
            </a:endParaRPr>
          </a:p>
        </p:txBody>
      </p:sp>
    </p:spTree>
    <p:extLst>
      <p:ext uri="{BB962C8B-B14F-4D97-AF65-F5344CB8AC3E}">
        <p14:creationId xmlns:p14="http://schemas.microsoft.com/office/powerpoint/2010/main" val="1266664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3DED1A-B52C-3BC7-B863-069BA2AFFA17}"/>
              </a:ext>
            </a:extLst>
          </p:cNvPr>
          <p:cNvSpPr txBox="1"/>
          <p:nvPr/>
        </p:nvSpPr>
        <p:spPr>
          <a:xfrm>
            <a:off x="626725" y="821933"/>
            <a:ext cx="10911154" cy="4832092"/>
          </a:xfrm>
          <a:prstGeom prst="rect">
            <a:avLst/>
          </a:prstGeom>
          <a:noFill/>
        </p:spPr>
        <p:txBody>
          <a:bodyPr wrap="square">
            <a:spAutoFit/>
          </a:bodyPr>
          <a:lstStyle/>
          <a:p>
            <a:pPr>
              <a:lnSpc>
                <a:spcPct val="150000"/>
              </a:lnSpc>
            </a:pPr>
            <a:r>
              <a:rPr lang="en-US" sz="2800" dirty="0">
                <a:solidFill>
                  <a:srgbClr val="FF0000"/>
                </a:solidFill>
                <a:latin typeface="Times New Roman" pitchFamily="18" charset="0"/>
                <a:cs typeface="Times New Roman" pitchFamily="18" charset="0"/>
              </a:rPr>
              <a:t>Common Name  : </a:t>
            </a:r>
            <a:r>
              <a:rPr lang="en-IN" sz="2800" b="0" i="0" dirty="0">
                <a:solidFill>
                  <a:srgbClr val="1C1B1B"/>
                </a:solidFill>
                <a:effectLst/>
                <a:highlight>
                  <a:srgbClr val="F2F2F0"/>
                </a:highlight>
                <a:latin typeface="Times New Roman" panose="02020603050405020304" pitchFamily="18" charset="0"/>
                <a:cs typeface="Times New Roman" panose="02020603050405020304" pitchFamily="18" charset="0"/>
              </a:rPr>
              <a:t>Golden Shower Tree.</a:t>
            </a:r>
            <a:r>
              <a:rPr lang="en-US" sz="2800" b="0" i="0" dirty="0">
                <a:solidFill>
                  <a:srgbClr val="212326"/>
                </a:solidFill>
                <a:effectLst/>
                <a:highlight>
                  <a:srgbClr val="FFFFFF"/>
                </a:highlight>
                <a:latin typeface="Times New Roman" panose="02020603050405020304" pitchFamily="18" charset="0"/>
                <a:cs typeface="Times New Roman" panose="02020603050405020304" pitchFamily="18" charset="0"/>
              </a:rPr>
              <a:t>  Hindi name ‘</a:t>
            </a:r>
            <a:r>
              <a:rPr lang="en-US" sz="2800" b="0" i="0" dirty="0" err="1">
                <a:solidFill>
                  <a:srgbClr val="212326"/>
                </a:solidFill>
                <a:effectLst/>
                <a:highlight>
                  <a:srgbClr val="FFFFFF"/>
                </a:highlight>
                <a:latin typeface="Times New Roman" panose="02020603050405020304" pitchFamily="18" charset="0"/>
                <a:cs typeface="Times New Roman" panose="02020603050405020304" pitchFamily="18" charset="0"/>
              </a:rPr>
              <a:t>Amaltas</a:t>
            </a:r>
            <a:r>
              <a:rPr lang="en-US" sz="2800" b="0" i="0" dirty="0">
                <a:solidFill>
                  <a:srgbClr val="212326"/>
                </a:solidFill>
                <a:effectLst/>
                <a:highlight>
                  <a:srgbClr val="FFFFFF"/>
                </a:highlight>
                <a:latin typeface="Times New Roman" panose="02020603050405020304" pitchFamily="18" charset="0"/>
                <a:cs typeface="Times New Roman" panose="02020603050405020304" pitchFamily="18" charset="0"/>
              </a:rPr>
              <a:t>.’</a:t>
            </a:r>
            <a:endParaRPr lang="en-US" sz="2800" dirty="0">
              <a:solidFill>
                <a:srgbClr val="FF0000"/>
              </a:solidFill>
              <a:latin typeface="Times New Roman" pitchFamily="18" charset="0"/>
              <a:cs typeface="Times New Roman" pitchFamily="18" charset="0"/>
            </a:endParaRPr>
          </a:p>
          <a:p>
            <a:pPr>
              <a:lnSpc>
                <a:spcPct val="150000"/>
              </a:lnSpc>
            </a:pPr>
            <a:r>
              <a:rPr lang="en-US" sz="2800" dirty="0">
                <a:solidFill>
                  <a:srgbClr val="FF0000"/>
                </a:solidFill>
                <a:latin typeface="Times New Roman" pitchFamily="18" charset="0"/>
                <a:cs typeface="Times New Roman" pitchFamily="18" charset="0"/>
              </a:rPr>
              <a:t>Scientific Name  : </a:t>
            </a:r>
            <a:r>
              <a:rPr lang="en-IN" sz="2800" b="0" i="1" dirty="0">
                <a:solidFill>
                  <a:srgbClr val="474747"/>
                </a:solidFill>
                <a:effectLst/>
                <a:highlight>
                  <a:srgbClr val="FFFFFF"/>
                </a:highlight>
                <a:latin typeface="Times New Roman" panose="02020603050405020304" pitchFamily="18" charset="0"/>
                <a:cs typeface="Times New Roman" panose="02020603050405020304" pitchFamily="18" charset="0"/>
              </a:rPr>
              <a:t>Cassia fistula </a:t>
            </a:r>
            <a:endParaRPr lang="en-US" sz="2800" i="1" dirty="0">
              <a:solidFill>
                <a:srgbClr val="FF0000"/>
              </a:solidFill>
              <a:latin typeface="Times New Roman" panose="02020603050405020304" pitchFamily="18" charset="0"/>
              <a:cs typeface="Times New Roman" pitchFamily="18" charset="0"/>
            </a:endParaRPr>
          </a:p>
          <a:p>
            <a:endParaRPr lang="en-US" sz="2800" dirty="0">
              <a:solidFill>
                <a:srgbClr val="FF0000"/>
              </a:solidFill>
              <a:latin typeface="Times New Roman" pitchFamily="18" charset="0"/>
              <a:cs typeface="Times New Roman" pitchFamily="18" charset="0"/>
            </a:endParaRPr>
          </a:p>
          <a:p>
            <a:r>
              <a:rPr lang="en-US" sz="2800" dirty="0">
                <a:solidFill>
                  <a:srgbClr val="FF0000"/>
                </a:solidFill>
                <a:latin typeface="Times New Roman" pitchFamily="18" charset="0"/>
                <a:cs typeface="Times New Roman" pitchFamily="18" charset="0"/>
              </a:rPr>
              <a:t>Family                  : </a:t>
            </a:r>
            <a:r>
              <a:rPr lang="en-IN" sz="2800" b="0" i="0" dirty="0">
                <a:solidFill>
                  <a:srgbClr val="1C1B1B"/>
                </a:solidFill>
                <a:effectLst/>
                <a:highlight>
                  <a:srgbClr val="F2F2F0"/>
                </a:highlight>
                <a:latin typeface="Times New Roman" panose="02020603050405020304" pitchFamily="18" charset="0"/>
                <a:cs typeface="Times New Roman" panose="02020603050405020304" pitchFamily="18" charset="0"/>
              </a:rPr>
              <a:t>Fabaceae</a:t>
            </a:r>
            <a:endParaRPr lang="en-US" sz="2800" dirty="0">
              <a:solidFill>
                <a:srgbClr val="FF0000"/>
              </a:solidFill>
              <a:latin typeface="Times New Roman" pitchFamily="18" charset="0"/>
              <a:cs typeface="Times New Roman" pitchFamily="18" charset="0"/>
            </a:endParaRPr>
          </a:p>
          <a:p>
            <a:endParaRPr lang="en-US" sz="2800" dirty="0">
              <a:solidFill>
                <a:srgbClr val="FF0000"/>
              </a:solidFill>
              <a:latin typeface="Times New Roman" pitchFamily="18" charset="0"/>
              <a:cs typeface="Times New Roman" pitchFamily="18" charset="0"/>
            </a:endParaRPr>
          </a:p>
          <a:p>
            <a:r>
              <a:rPr lang="en-US" sz="2800" dirty="0">
                <a:solidFill>
                  <a:srgbClr val="FF0000"/>
                </a:solidFill>
                <a:latin typeface="Times New Roman" pitchFamily="18" charset="0"/>
                <a:cs typeface="Times New Roman" pitchFamily="18" charset="0"/>
              </a:rPr>
              <a:t> Habit                    :</a:t>
            </a:r>
            <a:r>
              <a:rPr lang="en-US" sz="2800" b="0" i="0" dirty="0">
                <a:solidFill>
                  <a:srgbClr val="212326"/>
                </a:solidFill>
                <a:effectLst/>
                <a:highlight>
                  <a:srgbClr val="FFFFFF"/>
                </a:highlight>
                <a:latin typeface="Outfit"/>
              </a:rPr>
              <a:t> </a:t>
            </a:r>
            <a:r>
              <a:rPr lang="en-US" sz="2800" b="0" i="0" dirty="0">
                <a:solidFill>
                  <a:srgbClr val="212326"/>
                </a:solidFill>
                <a:effectLst/>
                <a:highlight>
                  <a:srgbClr val="FFFFFF"/>
                </a:highlight>
                <a:latin typeface="Times New Roman" panose="02020603050405020304" pitchFamily="18" charset="0"/>
                <a:cs typeface="Times New Roman" panose="02020603050405020304" pitchFamily="18" charset="0"/>
              </a:rPr>
              <a:t>A medium-sized tree, up to 10 m tall, looks</a:t>
            </a:r>
          </a:p>
          <a:p>
            <a:r>
              <a:rPr lang="en-US" sz="2800" dirty="0">
                <a:solidFill>
                  <a:srgbClr val="212326"/>
                </a:solidFill>
                <a:highlight>
                  <a:srgbClr val="FFFFFF"/>
                </a:highlight>
                <a:latin typeface="Times New Roman" panose="02020603050405020304" pitchFamily="18" charset="0"/>
                <a:cs typeface="Times New Roman" panose="02020603050405020304" pitchFamily="18" charset="0"/>
              </a:rPr>
              <a:t>                                </a:t>
            </a:r>
            <a:r>
              <a:rPr lang="en-US" sz="2800" b="0" i="0" dirty="0">
                <a:solidFill>
                  <a:srgbClr val="212326"/>
                </a:solidFill>
                <a:effectLst/>
                <a:highlight>
                  <a:srgbClr val="FFFFFF"/>
                </a:highlight>
                <a:latin typeface="Times New Roman" panose="02020603050405020304" pitchFamily="18" charset="0"/>
                <a:cs typeface="Times New Roman" panose="02020603050405020304" pitchFamily="18" charset="0"/>
              </a:rPr>
              <a:t>magnificent when in full bloom.</a:t>
            </a:r>
            <a:endParaRPr lang="en-US" sz="2800" dirty="0">
              <a:solidFill>
                <a:srgbClr val="FF0000"/>
              </a:solidFill>
              <a:latin typeface="Times New Roman" pitchFamily="18" charset="0"/>
              <a:cs typeface="Times New Roman" pitchFamily="18" charset="0"/>
            </a:endParaRPr>
          </a:p>
          <a:p>
            <a:r>
              <a:rPr lang="en-US" sz="2800" dirty="0">
                <a:solidFill>
                  <a:srgbClr val="FF0000"/>
                </a:solidFill>
                <a:latin typeface="Times New Roman" pitchFamily="18" charset="0"/>
                <a:cs typeface="Times New Roman" pitchFamily="18" charset="0"/>
              </a:rPr>
              <a:t>Distribution          : </a:t>
            </a:r>
            <a:r>
              <a:rPr lang="en-US" sz="2800" b="0" i="0" dirty="0">
                <a:effectLst/>
                <a:latin typeface="Times New Roman" panose="02020603050405020304" pitchFamily="18" charset="0"/>
                <a:cs typeface="Times New Roman" panose="02020603050405020304" pitchFamily="18" charset="0"/>
              </a:rPr>
              <a:t>The species is native to the Indian subcontinent </a:t>
            </a:r>
          </a:p>
          <a:p>
            <a:r>
              <a:rPr lang="en-US" sz="2800" dirty="0">
                <a:latin typeface="Times New Roman" panose="02020603050405020304" pitchFamily="18" charset="0"/>
                <a:cs typeface="Times New Roman" panose="02020603050405020304" pitchFamily="18" charset="0"/>
              </a:rPr>
              <a:t>                                </a:t>
            </a:r>
            <a:r>
              <a:rPr lang="en-US" sz="2800" b="0" i="0" dirty="0">
                <a:effectLst/>
                <a:latin typeface="Times New Roman" panose="02020603050405020304" pitchFamily="18" charset="0"/>
                <a:cs typeface="Times New Roman" panose="02020603050405020304" pitchFamily="18" charset="0"/>
              </a:rPr>
              <a:t>and adjacent regions of Southeast Asia.</a:t>
            </a:r>
            <a:endParaRPr lang="en-US" sz="2800" dirty="0">
              <a:latin typeface="Times New Roman" pitchFamily="18" charset="0"/>
              <a:cs typeface="Times New Roman" pitchFamily="18" charset="0"/>
            </a:endParaRPr>
          </a:p>
          <a:p>
            <a:endParaRPr lang="en-US" sz="28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3942463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359104-F3A8-3583-32EB-F6B9257457DF}"/>
              </a:ext>
            </a:extLst>
          </p:cNvPr>
          <p:cNvSpPr txBox="1"/>
          <p:nvPr/>
        </p:nvSpPr>
        <p:spPr>
          <a:xfrm>
            <a:off x="780835" y="842481"/>
            <a:ext cx="10253609" cy="5016758"/>
          </a:xfrm>
          <a:prstGeom prst="rect">
            <a:avLst/>
          </a:prstGeom>
          <a:noFill/>
        </p:spPr>
        <p:txBody>
          <a:bodyPr wrap="square">
            <a:spAutoFit/>
          </a:bodyPr>
          <a:lstStyle/>
          <a:p>
            <a:r>
              <a:rPr lang="en-IN" sz="3200" dirty="0">
                <a:solidFill>
                  <a:srgbClr val="FF0000"/>
                </a:solidFill>
                <a:latin typeface="Times New Roman" panose="02020603050405020304" pitchFamily="18" charset="0"/>
                <a:cs typeface="Times New Roman" panose="02020603050405020304" pitchFamily="18" charset="0"/>
              </a:rPr>
              <a:t>Description :</a:t>
            </a:r>
          </a:p>
          <a:p>
            <a:pPr marL="457200" indent="-457200">
              <a:buFont typeface="Wingdings" panose="05000000000000000000" pitchFamily="2" charset="2"/>
              <a:buChar char="Ø"/>
            </a:pPr>
            <a:r>
              <a:rPr lang="en-US" sz="2400" b="1" i="0" dirty="0">
                <a:solidFill>
                  <a:srgbClr val="333333"/>
                </a:solidFill>
                <a:effectLst/>
                <a:highlight>
                  <a:srgbClr val="FFFFFF"/>
                </a:highlight>
                <a:latin typeface="Times New Roman" panose="02020603050405020304" pitchFamily="18" charset="0"/>
                <a:cs typeface="Times New Roman" panose="02020603050405020304" pitchFamily="18" charset="0"/>
              </a:rPr>
              <a:t>Height: </a:t>
            </a:r>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30 to 40 feet, with </a:t>
            </a:r>
            <a:r>
              <a:rPr lang="en-IN"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alternate leaf arrangement.</a:t>
            </a:r>
          </a:p>
          <a:p>
            <a:pPr marL="457200" indent="-457200">
              <a:buFont typeface="Wingdings" panose="05000000000000000000" pitchFamily="2" charset="2"/>
              <a:buChar char="Ø"/>
            </a:pPr>
            <a:r>
              <a:rPr lang="en-US" sz="2400" b="1" i="0" dirty="0">
                <a:solidFill>
                  <a:srgbClr val="333333"/>
                </a:solidFill>
                <a:effectLst/>
                <a:highlight>
                  <a:srgbClr val="FFFFFF"/>
                </a:highlight>
                <a:latin typeface="Times New Roman" panose="02020603050405020304" pitchFamily="18" charset="0"/>
                <a:cs typeface="Times New Roman" panose="02020603050405020304" pitchFamily="18" charset="0"/>
              </a:rPr>
              <a:t>Trunk/branches: </a:t>
            </a:r>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branches droop; not showy; typically one trunk; no thorns.</a:t>
            </a:r>
          </a:p>
          <a:p>
            <a:pPr marL="342900" indent="-342900" algn="l">
              <a:buFont typeface="Wingdings" panose="05000000000000000000" pitchFamily="2" charset="2"/>
              <a:buChar char="Ø"/>
            </a:pPr>
            <a:r>
              <a:rPr lang="en-US" sz="2400" b="1" i="0" dirty="0">
                <a:solidFill>
                  <a:srgbClr val="333333"/>
                </a:solidFill>
                <a:effectLst/>
                <a:highlight>
                  <a:srgbClr val="FFFFFF"/>
                </a:highlight>
                <a:latin typeface="Times New Roman" panose="02020603050405020304" pitchFamily="18" charset="0"/>
                <a:cs typeface="Times New Roman" panose="02020603050405020304" pitchFamily="18" charset="0"/>
              </a:rPr>
              <a:t>Bark:</a:t>
            </a:r>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 gray and smooth, becoming brownish and rough with age.</a:t>
            </a:r>
            <a:r>
              <a:rPr lang="en-US" sz="2400" b="1" i="0" dirty="0">
                <a:solidFill>
                  <a:srgbClr val="333333"/>
                </a:solidFill>
                <a:effectLst/>
                <a:highlight>
                  <a:srgbClr val="FFFFFF"/>
                </a:highlight>
                <a:latin typeface="Times New Roman" panose="02020603050405020304" pitchFamily="18" charset="0"/>
                <a:cs typeface="Times New Roman" panose="02020603050405020304" pitchFamily="18" charset="0"/>
              </a:rPr>
              <a:t> </a:t>
            </a:r>
          </a:p>
          <a:p>
            <a:pPr marL="342900" indent="-342900" algn="l">
              <a:buFont typeface="Wingdings" panose="05000000000000000000" pitchFamily="2" charset="2"/>
              <a:buChar char="Ø"/>
            </a:pPr>
            <a:r>
              <a:rPr lang="en-US" sz="2400" b="1" i="0" dirty="0">
                <a:solidFill>
                  <a:srgbClr val="333333"/>
                </a:solidFill>
                <a:effectLst/>
                <a:highlight>
                  <a:srgbClr val="FFFFFF"/>
                </a:highlight>
                <a:latin typeface="Times New Roman" panose="02020603050405020304" pitchFamily="18" charset="0"/>
                <a:cs typeface="Times New Roman" panose="02020603050405020304" pitchFamily="18" charset="0"/>
              </a:rPr>
              <a:t>Fruit shape: </a:t>
            </a:r>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cylindrical;</a:t>
            </a:r>
            <a:r>
              <a:rPr lang="en-US" sz="2400" b="1" i="0" dirty="0">
                <a:solidFill>
                  <a:srgbClr val="333333"/>
                </a:solidFill>
                <a:effectLst/>
                <a:highlight>
                  <a:srgbClr val="FFFFFF"/>
                </a:highlight>
                <a:latin typeface="Times New Roman" panose="02020603050405020304" pitchFamily="18" charset="0"/>
                <a:cs typeface="Times New Roman" panose="02020603050405020304" pitchFamily="18" charset="0"/>
              </a:rPr>
              <a:t> </a:t>
            </a:r>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pod or pod-like, elongated with length 1 to 2 feet.</a:t>
            </a:r>
          </a:p>
          <a:p>
            <a:pPr marL="342900" indent="-342900" algn="l">
              <a:buFont typeface="Wingdings" panose="05000000000000000000" pitchFamily="2" charset="2"/>
              <a:buChar char="Ø"/>
            </a:pPr>
            <a:r>
              <a:rPr lang="en-US" sz="2400" b="1" i="0" dirty="0">
                <a:solidFill>
                  <a:srgbClr val="333333"/>
                </a:solidFill>
                <a:effectLst/>
                <a:highlight>
                  <a:srgbClr val="FFFFFF"/>
                </a:highlight>
                <a:latin typeface="Times New Roman" panose="02020603050405020304" pitchFamily="18" charset="0"/>
                <a:cs typeface="Times New Roman" panose="02020603050405020304" pitchFamily="18" charset="0"/>
              </a:rPr>
              <a:t>Flower: </a:t>
            </a:r>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yellow </a:t>
            </a:r>
            <a:r>
              <a:rPr lang="en-US" sz="2400" b="0" i="0" dirty="0" err="1">
                <a:solidFill>
                  <a:srgbClr val="333333"/>
                </a:solidFill>
                <a:effectLst/>
                <a:highlight>
                  <a:srgbClr val="FFFFFF"/>
                </a:highlight>
                <a:latin typeface="Times New Roman" panose="02020603050405020304" pitchFamily="18" charset="0"/>
                <a:cs typeface="Times New Roman" panose="02020603050405020304" pitchFamily="18" charset="0"/>
              </a:rPr>
              <a:t>colour</a:t>
            </a:r>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 </a:t>
            </a:r>
            <a:r>
              <a:rPr lang="en-US" sz="2400" b="1" i="0" dirty="0">
                <a:solidFill>
                  <a:srgbClr val="333333"/>
                </a:solidFill>
                <a:effectLst/>
                <a:highlight>
                  <a:srgbClr val="FFFFFF"/>
                </a:highlight>
                <a:latin typeface="Times New Roman" panose="02020603050405020304" pitchFamily="18" charset="0"/>
                <a:cs typeface="Times New Roman" panose="02020603050405020304" pitchFamily="18" charset="0"/>
              </a:rPr>
              <a:t> </a:t>
            </a:r>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very showy; emerges in clusters 8"–18" long racemes</a:t>
            </a:r>
          </a:p>
          <a:p>
            <a:pPr algn="l"/>
            <a:r>
              <a:rPr lang="en-US" sz="2400" b="1" i="0" dirty="0">
                <a:solidFill>
                  <a:srgbClr val="333333"/>
                </a:solidFill>
                <a:effectLst/>
                <a:highlight>
                  <a:srgbClr val="FFFFFF"/>
                </a:highlight>
                <a:latin typeface="Times New Roman" panose="02020603050405020304" pitchFamily="18" charset="0"/>
                <a:cs typeface="Times New Roman" panose="02020603050405020304" pitchFamily="18" charset="0"/>
              </a:rPr>
              <a:t>Flowering:</a:t>
            </a:r>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 </a:t>
            </a:r>
            <a:r>
              <a:rPr lang="en-US" sz="2400" b="0" i="0" dirty="0">
                <a:solidFill>
                  <a:srgbClr val="212326"/>
                </a:solidFill>
                <a:effectLst/>
                <a:highlight>
                  <a:srgbClr val="FFFFFF"/>
                </a:highlight>
                <a:latin typeface="Times New Roman" panose="02020603050405020304" pitchFamily="18" charset="0"/>
                <a:cs typeface="Times New Roman" panose="02020603050405020304" pitchFamily="18" charset="0"/>
              </a:rPr>
              <a:t> During the hot weather (April-May) the tree becomes most conspicuous with its pendulous inflorescence of golden yellow, mildly scented flowers. The tree remains leafless at the commencement of flowering and the end of the flowering season; the leaves start to appear.</a:t>
            </a:r>
            <a:endPar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endParaRPr>
          </a:p>
          <a:p>
            <a:pPr algn="l"/>
            <a:endParaRPr lang="en-US" sz="2400" b="0" i="0" dirty="0">
              <a:solidFill>
                <a:srgbClr val="333333"/>
              </a:solidFill>
              <a:effectLst/>
              <a:highlight>
                <a:srgbClr val="FFFFFF"/>
              </a:highlight>
              <a:latin typeface="gentona_light"/>
            </a:endParaRPr>
          </a:p>
          <a:p>
            <a:pPr marL="457200" indent="-457200">
              <a:buFont typeface="Wingdings" panose="05000000000000000000" pitchFamily="2" charset="2"/>
              <a:buChar char="Ø"/>
            </a:pPr>
            <a:endParaRPr lang="en-US" sz="2400" b="0" i="0" dirty="0">
              <a:solidFill>
                <a:srgbClr val="333333"/>
              </a:solidFill>
              <a:effectLst/>
              <a:highlight>
                <a:srgbClr val="FFFFFF"/>
              </a:highlight>
              <a:latin typeface="gentona_light"/>
            </a:endParaRPr>
          </a:p>
          <a:p>
            <a:pPr marL="457200" indent="-457200">
              <a:buFont typeface="Wingdings" panose="05000000000000000000" pitchFamily="2" charset="2"/>
              <a:buChar char="Ø"/>
            </a:pPr>
            <a:endParaRPr lang="en-IN" sz="24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6811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7D8840-535C-6283-0BFC-D75AC34F5FE3}"/>
              </a:ext>
            </a:extLst>
          </p:cNvPr>
          <p:cNvSpPr txBox="1"/>
          <p:nvPr/>
        </p:nvSpPr>
        <p:spPr>
          <a:xfrm>
            <a:off x="873303" y="1561672"/>
            <a:ext cx="10366625" cy="4524315"/>
          </a:xfrm>
          <a:prstGeom prst="rect">
            <a:avLst/>
          </a:prstGeom>
          <a:noFill/>
        </p:spPr>
        <p:txBody>
          <a:bodyPr wrap="square">
            <a:spAutoFit/>
          </a:bodyPr>
          <a:lstStyle/>
          <a:p>
            <a:pPr algn="l">
              <a:buFont typeface="Arial" panose="020B0604020202020204" pitchFamily="34" charset="0"/>
              <a:buChar char="•"/>
            </a:pPr>
            <a:r>
              <a:rPr lang="en-US" sz="2400" b="0" i="0" dirty="0">
                <a:solidFill>
                  <a:srgbClr val="212326"/>
                </a:solidFill>
                <a:effectLst/>
                <a:highlight>
                  <a:srgbClr val="FFFFFF"/>
                </a:highlight>
                <a:latin typeface="Times New Roman" panose="02020603050405020304" pitchFamily="18" charset="0"/>
                <a:cs typeface="Times New Roman" panose="02020603050405020304" pitchFamily="18" charset="0"/>
              </a:rPr>
              <a:t>Cassia fistula is one of the best ornamental flowering trees fit for town roads.</a:t>
            </a:r>
          </a:p>
          <a:p>
            <a:pPr algn="l">
              <a:buFont typeface="Arial" panose="020B0604020202020204" pitchFamily="34" charset="0"/>
              <a:buChar char="•"/>
            </a:pPr>
            <a:r>
              <a:rPr lang="en-US" sz="2400" b="0" i="0" dirty="0" err="1">
                <a:solidFill>
                  <a:srgbClr val="212326"/>
                </a:solidFill>
                <a:effectLst/>
                <a:highlight>
                  <a:srgbClr val="FFFFFF"/>
                </a:highlight>
                <a:latin typeface="Times New Roman" panose="02020603050405020304" pitchFamily="18" charset="0"/>
                <a:cs typeface="Times New Roman" panose="02020603050405020304" pitchFamily="18" charset="0"/>
              </a:rPr>
              <a:t>Amaltas</a:t>
            </a:r>
            <a:r>
              <a:rPr lang="en-US" sz="2400" b="0" i="0" dirty="0">
                <a:solidFill>
                  <a:srgbClr val="212326"/>
                </a:solidFill>
                <a:effectLst/>
                <a:highlight>
                  <a:srgbClr val="FFFFFF"/>
                </a:highlight>
                <a:latin typeface="Times New Roman" panose="02020603050405020304" pitchFamily="18" charset="0"/>
                <a:cs typeface="Times New Roman" panose="02020603050405020304" pitchFamily="18" charset="0"/>
              </a:rPr>
              <a:t> is suitable for the front row of the border planting in the campus of educational institutes like school, college or university.</a:t>
            </a:r>
          </a:p>
          <a:p>
            <a:pPr algn="l">
              <a:buFont typeface="Arial" panose="020B0604020202020204" pitchFamily="34" charset="0"/>
              <a:buChar char="•"/>
            </a:pPr>
            <a:r>
              <a:rPr lang="en-US" sz="2400" b="0" i="0" dirty="0">
                <a:solidFill>
                  <a:srgbClr val="212326"/>
                </a:solidFill>
                <a:effectLst/>
                <a:highlight>
                  <a:srgbClr val="FFFFFF"/>
                </a:highlight>
                <a:latin typeface="Times New Roman" panose="02020603050405020304" pitchFamily="18" charset="0"/>
                <a:cs typeface="Times New Roman" panose="02020603050405020304" pitchFamily="18" charset="0"/>
              </a:rPr>
              <a:t>Cassia fistula is strongly recommended to be planted along railway stations, railway lines, bus terminus, airports etc.</a:t>
            </a:r>
          </a:p>
          <a:p>
            <a:pPr algn="l">
              <a:buFont typeface="Arial" panose="020B0604020202020204" pitchFamily="34" charset="0"/>
              <a:buChar char="•"/>
            </a:pPr>
            <a:r>
              <a:rPr lang="en-US" sz="2400" b="0" i="0" dirty="0" err="1">
                <a:solidFill>
                  <a:srgbClr val="212326"/>
                </a:solidFill>
                <a:effectLst/>
                <a:highlight>
                  <a:srgbClr val="FFFFFF"/>
                </a:highlight>
                <a:latin typeface="Times New Roman" panose="02020603050405020304" pitchFamily="18" charset="0"/>
                <a:cs typeface="Times New Roman" panose="02020603050405020304" pitchFamily="18" charset="0"/>
              </a:rPr>
              <a:t>Amaltas</a:t>
            </a:r>
            <a:r>
              <a:rPr lang="en-US" sz="2400" b="0" i="0" dirty="0">
                <a:solidFill>
                  <a:srgbClr val="212326"/>
                </a:solidFill>
                <a:effectLst/>
                <a:highlight>
                  <a:srgbClr val="FFFFFF"/>
                </a:highlight>
                <a:latin typeface="Times New Roman" panose="02020603050405020304" pitchFamily="18" charset="0"/>
                <a:cs typeface="Times New Roman" panose="02020603050405020304" pitchFamily="18" charset="0"/>
              </a:rPr>
              <a:t> (Golden yellow) can be altered along the avenues with </a:t>
            </a:r>
            <a:r>
              <a:rPr lang="en-US" sz="2400" b="0" i="0" dirty="0" err="1">
                <a:solidFill>
                  <a:srgbClr val="212326"/>
                </a:solidFill>
                <a:effectLst/>
                <a:highlight>
                  <a:srgbClr val="FFFFFF"/>
                </a:highlight>
                <a:latin typeface="Times New Roman" panose="02020603050405020304" pitchFamily="18" charset="0"/>
                <a:cs typeface="Times New Roman" panose="02020603050405020304" pitchFamily="18" charset="0"/>
              </a:rPr>
              <a:t>Gulmohar</a:t>
            </a:r>
            <a:r>
              <a:rPr lang="en-US" sz="2400" b="0" i="0" dirty="0">
                <a:solidFill>
                  <a:srgbClr val="212326"/>
                </a:solidFill>
                <a:effectLst/>
                <a:highlight>
                  <a:srgbClr val="FFFFFF"/>
                </a:highlight>
                <a:latin typeface="Times New Roman" panose="02020603050405020304" pitchFamily="18" charset="0"/>
                <a:cs typeface="Times New Roman" panose="02020603050405020304" pitchFamily="18" charset="0"/>
              </a:rPr>
              <a:t> (Orange-scarlet) and Jacaranda (Blue-mauve) as the flowering season of these trees synchronize with each other.</a:t>
            </a:r>
          </a:p>
          <a:p>
            <a:pPr algn="l">
              <a:buFont typeface="Arial" panose="020B0604020202020204" pitchFamily="34" charset="0"/>
              <a:buChar char="•"/>
            </a:pPr>
            <a:r>
              <a:rPr lang="en-US" sz="2400" b="0" i="0" dirty="0">
                <a:solidFill>
                  <a:srgbClr val="212326"/>
                </a:solidFill>
                <a:effectLst/>
                <a:highlight>
                  <a:srgbClr val="FFFFFF"/>
                </a:highlight>
                <a:latin typeface="Times New Roman" panose="02020603050405020304" pitchFamily="18" charset="0"/>
                <a:cs typeface="Times New Roman" panose="02020603050405020304" pitchFamily="18" charset="0"/>
              </a:rPr>
              <a:t>The wood is hard and heavy; it is used for cabinet, and inlay work. Wood is also used to make agricultural implements and tool handles.</a:t>
            </a:r>
          </a:p>
          <a:p>
            <a:pPr algn="l">
              <a:buFont typeface="Arial" panose="020B0604020202020204" pitchFamily="34" charset="0"/>
              <a:buChar char="•"/>
            </a:pPr>
            <a:r>
              <a:rPr lang="en-US" sz="2400" b="0" i="0" dirty="0">
                <a:solidFill>
                  <a:srgbClr val="212326"/>
                </a:solidFill>
                <a:effectLst/>
                <a:highlight>
                  <a:srgbClr val="FFFFFF"/>
                </a:highlight>
                <a:latin typeface="Times New Roman" panose="02020603050405020304" pitchFamily="18" charset="0"/>
                <a:cs typeface="Times New Roman" panose="02020603050405020304" pitchFamily="18" charset="0"/>
              </a:rPr>
              <a:t>The sweet blackish pulp of the ripened pod is used as a mild laxative to cure constipation. </a:t>
            </a:r>
          </a:p>
        </p:txBody>
      </p:sp>
      <p:sp>
        <p:nvSpPr>
          <p:cNvPr id="4" name="TextBox 3">
            <a:extLst>
              <a:ext uri="{FF2B5EF4-FFF2-40B4-BE49-F238E27FC236}">
                <a16:creationId xmlns:a16="http://schemas.microsoft.com/office/drawing/2014/main" id="{0A0943D6-2F85-D732-8F82-A46457508A66}"/>
              </a:ext>
            </a:extLst>
          </p:cNvPr>
          <p:cNvSpPr txBox="1"/>
          <p:nvPr/>
        </p:nvSpPr>
        <p:spPr>
          <a:xfrm>
            <a:off x="873303" y="965771"/>
            <a:ext cx="6310901" cy="461665"/>
          </a:xfrm>
          <a:prstGeom prst="rect">
            <a:avLst/>
          </a:prstGeom>
          <a:noFill/>
        </p:spPr>
        <p:txBody>
          <a:bodyPr wrap="square">
            <a:spAutoFit/>
          </a:bodyPr>
          <a:lstStyle/>
          <a:p>
            <a:r>
              <a:rPr lang="en-IN" sz="2400" dirty="0">
                <a:solidFill>
                  <a:srgbClr val="FF0000"/>
                </a:solidFill>
                <a:latin typeface="Times New Roman" panose="02020603050405020304" pitchFamily="18" charset="0"/>
                <a:cs typeface="Times New Roman" panose="02020603050405020304" pitchFamily="18" charset="0"/>
              </a:rPr>
              <a:t>USES :</a:t>
            </a:r>
          </a:p>
        </p:txBody>
      </p:sp>
    </p:spTree>
    <p:extLst>
      <p:ext uri="{BB962C8B-B14F-4D97-AF65-F5344CB8AC3E}">
        <p14:creationId xmlns:p14="http://schemas.microsoft.com/office/powerpoint/2010/main" val="366495446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0</TotalTime>
  <Words>331</Words>
  <Application>Microsoft Office PowerPoint</Application>
  <PresentationFormat>Widescreen</PresentationFormat>
  <Paragraphs>26</Paragraphs>
  <Slides>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vt:i4>
      </vt:variant>
    </vt:vector>
  </HeadingPairs>
  <TitlesOfParts>
    <vt:vector size="13" baseType="lpstr">
      <vt:lpstr>Algerian</vt:lpstr>
      <vt:lpstr>Arial</vt:lpstr>
      <vt:lpstr>Calibri</vt:lpstr>
      <vt:lpstr>Garamond</vt:lpstr>
      <vt:lpstr>gentona_light</vt:lpstr>
      <vt:lpstr>Outfit</vt:lpstr>
      <vt:lpstr>Times New Roman</vt:lpstr>
      <vt:lpstr>Wingdings</vt:lpstr>
      <vt:lpstr>Organic</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sharv pai</dc:creator>
  <cp:lastModifiedBy>sharv pai</cp:lastModifiedBy>
  <cp:revision>1</cp:revision>
  <dcterms:created xsi:type="dcterms:W3CDTF">2024-08-30T13:28:04Z</dcterms:created>
  <dcterms:modified xsi:type="dcterms:W3CDTF">2024-08-30T13:28:22Z</dcterms:modified>
</cp:coreProperties>
</file>