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9" r:id="rId5"/>
    <p:sldId id="262" r:id="rId6"/>
    <p:sldId id="264" r:id="rId7"/>
    <p:sldId id="263" r:id="rId8"/>
    <p:sldId id="260"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3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326-460B-D216-9D4D-719AE1F838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14DA15-8078-2174-E33D-19791F92BB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59C752-B9D6-C483-7C17-77F44E146D99}"/>
              </a:ext>
            </a:extLst>
          </p:cNvPr>
          <p:cNvSpPr>
            <a:spLocks noGrp="1"/>
          </p:cNvSpPr>
          <p:nvPr>
            <p:ph type="dt" sz="half" idx="10"/>
          </p:nvPr>
        </p:nvSpPr>
        <p:spPr/>
        <p:txBody>
          <a:bodyPr/>
          <a:lstStyle/>
          <a:p>
            <a:fld id="{E5744A7C-4DDB-4444-87A3-FB57F41C6FAB}" type="datetimeFigureOut">
              <a:rPr lang="en-IN" smtClean="0"/>
              <a:t>26-10-2023</a:t>
            </a:fld>
            <a:endParaRPr lang="en-IN"/>
          </a:p>
        </p:txBody>
      </p:sp>
      <p:sp>
        <p:nvSpPr>
          <p:cNvPr id="5" name="Footer Placeholder 4">
            <a:extLst>
              <a:ext uri="{FF2B5EF4-FFF2-40B4-BE49-F238E27FC236}">
                <a16:creationId xmlns:a16="http://schemas.microsoft.com/office/drawing/2014/main" id="{F272191C-68E0-0944-F215-363C5B27F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936BF-6609-C64A-22D1-54C6D7D66CD4}"/>
              </a:ext>
            </a:extLst>
          </p:cNvPr>
          <p:cNvSpPr>
            <a:spLocks noGrp="1"/>
          </p:cNvSpPr>
          <p:nvPr>
            <p:ph type="sldNum" sz="quarter" idx="12"/>
          </p:nvPr>
        </p:nvSpPr>
        <p:spPr/>
        <p:txBody>
          <a:bodyPr/>
          <a:lstStyle/>
          <a:p>
            <a:fld id="{B9983814-7516-4CE9-AD04-8092839DB086}" type="slidenum">
              <a:rPr lang="en-IN" smtClean="0"/>
              <a:t>‹#›</a:t>
            </a:fld>
            <a:endParaRPr lang="en-IN"/>
          </a:p>
        </p:txBody>
      </p:sp>
    </p:spTree>
    <p:extLst>
      <p:ext uri="{BB962C8B-B14F-4D97-AF65-F5344CB8AC3E}">
        <p14:creationId xmlns:p14="http://schemas.microsoft.com/office/powerpoint/2010/main" val="21558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4003-3B24-8ABA-674F-F4ADB12CD3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FEEAEC-A83D-29D0-84F2-2E307A7C1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7B97CC-0F30-C2AA-A4E2-8DA82B568D27}"/>
              </a:ext>
            </a:extLst>
          </p:cNvPr>
          <p:cNvSpPr>
            <a:spLocks noGrp="1"/>
          </p:cNvSpPr>
          <p:nvPr>
            <p:ph type="dt" sz="half" idx="10"/>
          </p:nvPr>
        </p:nvSpPr>
        <p:spPr/>
        <p:txBody>
          <a:bodyPr/>
          <a:lstStyle/>
          <a:p>
            <a:fld id="{E5744A7C-4DDB-4444-87A3-FB57F41C6FAB}" type="datetimeFigureOut">
              <a:rPr lang="en-IN" smtClean="0"/>
              <a:t>26-10-2023</a:t>
            </a:fld>
            <a:endParaRPr lang="en-IN"/>
          </a:p>
        </p:txBody>
      </p:sp>
      <p:sp>
        <p:nvSpPr>
          <p:cNvPr id="5" name="Footer Placeholder 4">
            <a:extLst>
              <a:ext uri="{FF2B5EF4-FFF2-40B4-BE49-F238E27FC236}">
                <a16:creationId xmlns:a16="http://schemas.microsoft.com/office/drawing/2014/main" id="{DD28BBB1-C103-938C-A7DE-962625842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48057-CD22-879C-B8EA-901F7280C62F}"/>
              </a:ext>
            </a:extLst>
          </p:cNvPr>
          <p:cNvSpPr>
            <a:spLocks noGrp="1"/>
          </p:cNvSpPr>
          <p:nvPr>
            <p:ph type="sldNum" sz="quarter" idx="12"/>
          </p:nvPr>
        </p:nvSpPr>
        <p:spPr/>
        <p:txBody>
          <a:bodyPr/>
          <a:lstStyle/>
          <a:p>
            <a:fld id="{B9983814-7516-4CE9-AD04-8092839DB086}" type="slidenum">
              <a:rPr lang="en-IN" smtClean="0"/>
              <a:t>‹#›</a:t>
            </a:fld>
            <a:endParaRPr lang="en-IN"/>
          </a:p>
        </p:txBody>
      </p:sp>
    </p:spTree>
    <p:extLst>
      <p:ext uri="{BB962C8B-B14F-4D97-AF65-F5344CB8AC3E}">
        <p14:creationId xmlns:p14="http://schemas.microsoft.com/office/powerpoint/2010/main" val="3274899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7B2434-37AB-C262-B951-F8C331A3FD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FF7669-9107-9924-7838-98079807E8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ED5C24-0F3D-563D-34B1-CB915FFB1A20}"/>
              </a:ext>
            </a:extLst>
          </p:cNvPr>
          <p:cNvSpPr>
            <a:spLocks noGrp="1"/>
          </p:cNvSpPr>
          <p:nvPr>
            <p:ph type="dt" sz="half" idx="10"/>
          </p:nvPr>
        </p:nvSpPr>
        <p:spPr/>
        <p:txBody>
          <a:bodyPr/>
          <a:lstStyle/>
          <a:p>
            <a:fld id="{E5744A7C-4DDB-4444-87A3-FB57F41C6FAB}" type="datetimeFigureOut">
              <a:rPr lang="en-IN" smtClean="0"/>
              <a:t>26-10-2023</a:t>
            </a:fld>
            <a:endParaRPr lang="en-IN"/>
          </a:p>
        </p:txBody>
      </p:sp>
      <p:sp>
        <p:nvSpPr>
          <p:cNvPr id="5" name="Footer Placeholder 4">
            <a:extLst>
              <a:ext uri="{FF2B5EF4-FFF2-40B4-BE49-F238E27FC236}">
                <a16:creationId xmlns:a16="http://schemas.microsoft.com/office/drawing/2014/main" id="{9F603B8D-C41E-8B07-A183-25B8F7069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1B91F6-2E51-1A8D-3388-7DD888D56CEB}"/>
              </a:ext>
            </a:extLst>
          </p:cNvPr>
          <p:cNvSpPr>
            <a:spLocks noGrp="1"/>
          </p:cNvSpPr>
          <p:nvPr>
            <p:ph type="sldNum" sz="quarter" idx="12"/>
          </p:nvPr>
        </p:nvSpPr>
        <p:spPr/>
        <p:txBody>
          <a:bodyPr/>
          <a:lstStyle/>
          <a:p>
            <a:fld id="{B9983814-7516-4CE9-AD04-8092839DB086}" type="slidenum">
              <a:rPr lang="en-IN" smtClean="0"/>
              <a:t>‹#›</a:t>
            </a:fld>
            <a:endParaRPr lang="en-IN"/>
          </a:p>
        </p:txBody>
      </p:sp>
    </p:spTree>
    <p:extLst>
      <p:ext uri="{BB962C8B-B14F-4D97-AF65-F5344CB8AC3E}">
        <p14:creationId xmlns:p14="http://schemas.microsoft.com/office/powerpoint/2010/main" val="65717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C122-B3EA-CB03-EF26-882F1F92A3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97DB16-BB6A-2622-363D-48DA598B61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F36D8-5C4D-8A30-B77F-D4352422CDBD}"/>
              </a:ext>
            </a:extLst>
          </p:cNvPr>
          <p:cNvSpPr>
            <a:spLocks noGrp="1"/>
          </p:cNvSpPr>
          <p:nvPr>
            <p:ph type="dt" sz="half" idx="10"/>
          </p:nvPr>
        </p:nvSpPr>
        <p:spPr/>
        <p:txBody>
          <a:bodyPr/>
          <a:lstStyle/>
          <a:p>
            <a:fld id="{E5744A7C-4DDB-4444-87A3-FB57F41C6FAB}" type="datetimeFigureOut">
              <a:rPr lang="en-IN" smtClean="0"/>
              <a:t>26-10-2023</a:t>
            </a:fld>
            <a:endParaRPr lang="en-IN"/>
          </a:p>
        </p:txBody>
      </p:sp>
      <p:sp>
        <p:nvSpPr>
          <p:cNvPr id="5" name="Footer Placeholder 4">
            <a:extLst>
              <a:ext uri="{FF2B5EF4-FFF2-40B4-BE49-F238E27FC236}">
                <a16:creationId xmlns:a16="http://schemas.microsoft.com/office/drawing/2014/main" id="{9D1F72C0-3B3C-5B23-8FFB-ECC189D181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D311EF-BEEE-A923-AF6C-FD87CEA26412}"/>
              </a:ext>
            </a:extLst>
          </p:cNvPr>
          <p:cNvSpPr>
            <a:spLocks noGrp="1"/>
          </p:cNvSpPr>
          <p:nvPr>
            <p:ph type="sldNum" sz="quarter" idx="12"/>
          </p:nvPr>
        </p:nvSpPr>
        <p:spPr/>
        <p:txBody>
          <a:bodyPr/>
          <a:lstStyle/>
          <a:p>
            <a:fld id="{B9983814-7516-4CE9-AD04-8092839DB086}" type="slidenum">
              <a:rPr lang="en-IN" smtClean="0"/>
              <a:t>‹#›</a:t>
            </a:fld>
            <a:endParaRPr lang="en-IN"/>
          </a:p>
        </p:txBody>
      </p:sp>
    </p:spTree>
    <p:extLst>
      <p:ext uri="{BB962C8B-B14F-4D97-AF65-F5344CB8AC3E}">
        <p14:creationId xmlns:p14="http://schemas.microsoft.com/office/powerpoint/2010/main" val="1191824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B9C0-10C8-5F74-40BA-E59F3DB43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3A8490-7950-4F0E-D894-754D087328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B7A185-251C-BD0D-4742-98E085907A58}"/>
              </a:ext>
            </a:extLst>
          </p:cNvPr>
          <p:cNvSpPr>
            <a:spLocks noGrp="1"/>
          </p:cNvSpPr>
          <p:nvPr>
            <p:ph type="dt" sz="half" idx="10"/>
          </p:nvPr>
        </p:nvSpPr>
        <p:spPr/>
        <p:txBody>
          <a:bodyPr/>
          <a:lstStyle/>
          <a:p>
            <a:fld id="{E5744A7C-4DDB-4444-87A3-FB57F41C6FAB}" type="datetimeFigureOut">
              <a:rPr lang="en-IN" smtClean="0"/>
              <a:t>26-10-2023</a:t>
            </a:fld>
            <a:endParaRPr lang="en-IN"/>
          </a:p>
        </p:txBody>
      </p:sp>
      <p:sp>
        <p:nvSpPr>
          <p:cNvPr id="5" name="Footer Placeholder 4">
            <a:extLst>
              <a:ext uri="{FF2B5EF4-FFF2-40B4-BE49-F238E27FC236}">
                <a16:creationId xmlns:a16="http://schemas.microsoft.com/office/drawing/2014/main" id="{CC9B5893-419F-146D-8477-0BB5C4E8E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E663D-6B8D-991C-8729-03056096032B}"/>
              </a:ext>
            </a:extLst>
          </p:cNvPr>
          <p:cNvSpPr>
            <a:spLocks noGrp="1"/>
          </p:cNvSpPr>
          <p:nvPr>
            <p:ph type="sldNum" sz="quarter" idx="12"/>
          </p:nvPr>
        </p:nvSpPr>
        <p:spPr/>
        <p:txBody>
          <a:bodyPr/>
          <a:lstStyle/>
          <a:p>
            <a:fld id="{B9983814-7516-4CE9-AD04-8092839DB086}" type="slidenum">
              <a:rPr lang="en-IN" smtClean="0"/>
              <a:t>‹#›</a:t>
            </a:fld>
            <a:endParaRPr lang="en-IN"/>
          </a:p>
        </p:txBody>
      </p:sp>
    </p:spTree>
    <p:extLst>
      <p:ext uri="{BB962C8B-B14F-4D97-AF65-F5344CB8AC3E}">
        <p14:creationId xmlns:p14="http://schemas.microsoft.com/office/powerpoint/2010/main" val="3163727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1E61-33D2-B0AE-FFCB-16D588D3EC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4FABA5-4C5C-3307-0A38-DAD4EBAF60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43DCC6-52B1-E420-F921-50AFF069CF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579355-3CF8-252E-0713-3FFB16B50BCC}"/>
              </a:ext>
            </a:extLst>
          </p:cNvPr>
          <p:cNvSpPr>
            <a:spLocks noGrp="1"/>
          </p:cNvSpPr>
          <p:nvPr>
            <p:ph type="dt" sz="half" idx="10"/>
          </p:nvPr>
        </p:nvSpPr>
        <p:spPr/>
        <p:txBody>
          <a:bodyPr/>
          <a:lstStyle/>
          <a:p>
            <a:fld id="{E5744A7C-4DDB-4444-87A3-FB57F41C6FAB}" type="datetimeFigureOut">
              <a:rPr lang="en-IN" smtClean="0"/>
              <a:t>26-10-2023</a:t>
            </a:fld>
            <a:endParaRPr lang="en-IN"/>
          </a:p>
        </p:txBody>
      </p:sp>
      <p:sp>
        <p:nvSpPr>
          <p:cNvPr id="6" name="Footer Placeholder 5">
            <a:extLst>
              <a:ext uri="{FF2B5EF4-FFF2-40B4-BE49-F238E27FC236}">
                <a16:creationId xmlns:a16="http://schemas.microsoft.com/office/drawing/2014/main" id="{BE082C53-6C75-1FFD-9E1C-1FFAE549BF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950CF1-2BE3-591E-ACBD-69A58235F8E2}"/>
              </a:ext>
            </a:extLst>
          </p:cNvPr>
          <p:cNvSpPr>
            <a:spLocks noGrp="1"/>
          </p:cNvSpPr>
          <p:nvPr>
            <p:ph type="sldNum" sz="quarter" idx="12"/>
          </p:nvPr>
        </p:nvSpPr>
        <p:spPr/>
        <p:txBody>
          <a:bodyPr/>
          <a:lstStyle/>
          <a:p>
            <a:fld id="{B9983814-7516-4CE9-AD04-8092839DB086}" type="slidenum">
              <a:rPr lang="en-IN" smtClean="0"/>
              <a:t>‹#›</a:t>
            </a:fld>
            <a:endParaRPr lang="en-IN"/>
          </a:p>
        </p:txBody>
      </p:sp>
    </p:spTree>
    <p:extLst>
      <p:ext uri="{BB962C8B-B14F-4D97-AF65-F5344CB8AC3E}">
        <p14:creationId xmlns:p14="http://schemas.microsoft.com/office/powerpoint/2010/main" val="412223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8359-8C5F-874A-4337-636B375A2E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4CCEE9-81FC-CB65-0FD3-208A61764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83649C-3B76-3677-4D35-F53B3F24A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0E9A26-D580-A2FF-18FA-0204429773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493F52-17FA-7292-2E82-0FEBEB0FB7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4A673B-0A33-2729-ECB7-20BE0F077112}"/>
              </a:ext>
            </a:extLst>
          </p:cNvPr>
          <p:cNvSpPr>
            <a:spLocks noGrp="1"/>
          </p:cNvSpPr>
          <p:nvPr>
            <p:ph type="dt" sz="half" idx="10"/>
          </p:nvPr>
        </p:nvSpPr>
        <p:spPr/>
        <p:txBody>
          <a:bodyPr/>
          <a:lstStyle/>
          <a:p>
            <a:fld id="{E5744A7C-4DDB-4444-87A3-FB57F41C6FAB}" type="datetimeFigureOut">
              <a:rPr lang="en-IN" smtClean="0"/>
              <a:t>26-10-2023</a:t>
            </a:fld>
            <a:endParaRPr lang="en-IN"/>
          </a:p>
        </p:txBody>
      </p:sp>
      <p:sp>
        <p:nvSpPr>
          <p:cNvPr id="8" name="Footer Placeholder 7">
            <a:extLst>
              <a:ext uri="{FF2B5EF4-FFF2-40B4-BE49-F238E27FC236}">
                <a16:creationId xmlns:a16="http://schemas.microsoft.com/office/drawing/2014/main" id="{EB30E79B-160F-8A46-EDBA-99349F3C36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60F784-5568-8276-B654-95C33FE714EC}"/>
              </a:ext>
            </a:extLst>
          </p:cNvPr>
          <p:cNvSpPr>
            <a:spLocks noGrp="1"/>
          </p:cNvSpPr>
          <p:nvPr>
            <p:ph type="sldNum" sz="quarter" idx="12"/>
          </p:nvPr>
        </p:nvSpPr>
        <p:spPr/>
        <p:txBody>
          <a:bodyPr/>
          <a:lstStyle/>
          <a:p>
            <a:fld id="{B9983814-7516-4CE9-AD04-8092839DB086}" type="slidenum">
              <a:rPr lang="en-IN" smtClean="0"/>
              <a:t>‹#›</a:t>
            </a:fld>
            <a:endParaRPr lang="en-IN"/>
          </a:p>
        </p:txBody>
      </p:sp>
    </p:spTree>
    <p:extLst>
      <p:ext uri="{BB962C8B-B14F-4D97-AF65-F5344CB8AC3E}">
        <p14:creationId xmlns:p14="http://schemas.microsoft.com/office/powerpoint/2010/main" val="42572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865C-EAA6-FBE9-8505-5C1086E4CC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13663E-EFF6-DE00-5C2E-4D13202E9BD5}"/>
              </a:ext>
            </a:extLst>
          </p:cNvPr>
          <p:cNvSpPr>
            <a:spLocks noGrp="1"/>
          </p:cNvSpPr>
          <p:nvPr>
            <p:ph type="dt" sz="half" idx="10"/>
          </p:nvPr>
        </p:nvSpPr>
        <p:spPr/>
        <p:txBody>
          <a:bodyPr/>
          <a:lstStyle/>
          <a:p>
            <a:fld id="{E5744A7C-4DDB-4444-87A3-FB57F41C6FAB}" type="datetimeFigureOut">
              <a:rPr lang="en-IN" smtClean="0"/>
              <a:t>26-10-2023</a:t>
            </a:fld>
            <a:endParaRPr lang="en-IN"/>
          </a:p>
        </p:txBody>
      </p:sp>
      <p:sp>
        <p:nvSpPr>
          <p:cNvPr id="4" name="Footer Placeholder 3">
            <a:extLst>
              <a:ext uri="{FF2B5EF4-FFF2-40B4-BE49-F238E27FC236}">
                <a16:creationId xmlns:a16="http://schemas.microsoft.com/office/drawing/2014/main" id="{F0AE11FA-A1C0-F469-6F44-82EEF8B21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924C11-4ADD-797C-CB0B-D78719DDA909}"/>
              </a:ext>
            </a:extLst>
          </p:cNvPr>
          <p:cNvSpPr>
            <a:spLocks noGrp="1"/>
          </p:cNvSpPr>
          <p:nvPr>
            <p:ph type="sldNum" sz="quarter" idx="12"/>
          </p:nvPr>
        </p:nvSpPr>
        <p:spPr/>
        <p:txBody>
          <a:bodyPr/>
          <a:lstStyle/>
          <a:p>
            <a:fld id="{B9983814-7516-4CE9-AD04-8092839DB086}" type="slidenum">
              <a:rPr lang="en-IN" smtClean="0"/>
              <a:t>‹#›</a:t>
            </a:fld>
            <a:endParaRPr lang="en-IN"/>
          </a:p>
        </p:txBody>
      </p:sp>
    </p:spTree>
    <p:extLst>
      <p:ext uri="{BB962C8B-B14F-4D97-AF65-F5344CB8AC3E}">
        <p14:creationId xmlns:p14="http://schemas.microsoft.com/office/powerpoint/2010/main" val="279196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C02000-21DE-6541-98C1-175341997D28}"/>
              </a:ext>
            </a:extLst>
          </p:cNvPr>
          <p:cNvSpPr>
            <a:spLocks noGrp="1"/>
          </p:cNvSpPr>
          <p:nvPr>
            <p:ph type="dt" sz="half" idx="10"/>
          </p:nvPr>
        </p:nvSpPr>
        <p:spPr/>
        <p:txBody>
          <a:bodyPr/>
          <a:lstStyle/>
          <a:p>
            <a:fld id="{E5744A7C-4DDB-4444-87A3-FB57F41C6FAB}" type="datetimeFigureOut">
              <a:rPr lang="en-IN" smtClean="0"/>
              <a:t>26-10-2023</a:t>
            </a:fld>
            <a:endParaRPr lang="en-IN"/>
          </a:p>
        </p:txBody>
      </p:sp>
      <p:sp>
        <p:nvSpPr>
          <p:cNvPr id="3" name="Footer Placeholder 2">
            <a:extLst>
              <a:ext uri="{FF2B5EF4-FFF2-40B4-BE49-F238E27FC236}">
                <a16:creationId xmlns:a16="http://schemas.microsoft.com/office/drawing/2014/main" id="{4F8CE0F7-481B-434D-C3B1-C0BB44CB2E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FDA139-3AEC-8B15-7FEB-2FA46F1C13D2}"/>
              </a:ext>
            </a:extLst>
          </p:cNvPr>
          <p:cNvSpPr>
            <a:spLocks noGrp="1"/>
          </p:cNvSpPr>
          <p:nvPr>
            <p:ph type="sldNum" sz="quarter" idx="12"/>
          </p:nvPr>
        </p:nvSpPr>
        <p:spPr/>
        <p:txBody>
          <a:bodyPr/>
          <a:lstStyle/>
          <a:p>
            <a:fld id="{B9983814-7516-4CE9-AD04-8092839DB086}" type="slidenum">
              <a:rPr lang="en-IN" smtClean="0"/>
              <a:t>‹#›</a:t>
            </a:fld>
            <a:endParaRPr lang="en-IN"/>
          </a:p>
        </p:txBody>
      </p:sp>
    </p:spTree>
    <p:extLst>
      <p:ext uri="{BB962C8B-B14F-4D97-AF65-F5344CB8AC3E}">
        <p14:creationId xmlns:p14="http://schemas.microsoft.com/office/powerpoint/2010/main" val="289504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4445-0E99-091E-4F39-5356F17E9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18F6EA-D0E0-B3C8-E2E1-A44067BE4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61E9EC-F810-8FFD-957B-7A94E8F29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E51E6-8A6B-8F3C-5B23-816A3AD61C96}"/>
              </a:ext>
            </a:extLst>
          </p:cNvPr>
          <p:cNvSpPr>
            <a:spLocks noGrp="1"/>
          </p:cNvSpPr>
          <p:nvPr>
            <p:ph type="dt" sz="half" idx="10"/>
          </p:nvPr>
        </p:nvSpPr>
        <p:spPr/>
        <p:txBody>
          <a:bodyPr/>
          <a:lstStyle/>
          <a:p>
            <a:fld id="{E5744A7C-4DDB-4444-87A3-FB57F41C6FAB}" type="datetimeFigureOut">
              <a:rPr lang="en-IN" smtClean="0"/>
              <a:t>26-10-2023</a:t>
            </a:fld>
            <a:endParaRPr lang="en-IN"/>
          </a:p>
        </p:txBody>
      </p:sp>
      <p:sp>
        <p:nvSpPr>
          <p:cNvPr id="6" name="Footer Placeholder 5">
            <a:extLst>
              <a:ext uri="{FF2B5EF4-FFF2-40B4-BE49-F238E27FC236}">
                <a16:creationId xmlns:a16="http://schemas.microsoft.com/office/drawing/2014/main" id="{3DE10062-70D2-8BD4-B0EF-131E22FE9E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C0BC8-1334-A6DA-CA38-218ACEEBC2E9}"/>
              </a:ext>
            </a:extLst>
          </p:cNvPr>
          <p:cNvSpPr>
            <a:spLocks noGrp="1"/>
          </p:cNvSpPr>
          <p:nvPr>
            <p:ph type="sldNum" sz="quarter" idx="12"/>
          </p:nvPr>
        </p:nvSpPr>
        <p:spPr/>
        <p:txBody>
          <a:bodyPr/>
          <a:lstStyle/>
          <a:p>
            <a:fld id="{B9983814-7516-4CE9-AD04-8092839DB086}" type="slidenum">
              <a:rPr lang="en-IN" smtClean="0"/>
              <a:t>‹#›</a:t>
            </a:fld>
            <a:endParaRPr lang="en-IN"/>
          </a:p>
        </p:txBody>
      </p:sp>
    </p:spTree>
    <p:extLst>
      <p:ext uri="{BB962C8B-B14F-4D97-AF65-F5344CB8AC3E}">
        <p14:creationId xmlns:p14="http://schemas.microsoft.com/office/powerpoint/2010/main" val="120162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2D99-45F7-31FC-F084-2CE28C97F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D5E8C9-3896-38AD-46B7-FC5627563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F025DB-2F74-679D-BE6E-EC5B9ED85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DD87F-ABF5-CC97-48FB-1A3A76CCAFE2}"/>
              </a:ext>
            </a:extLst>
          </p:cNvPr>
          <p:cNvSpPr>
            <a:spLocks noGrp="1"/>
          </p:cNvSpPr>
          <p:nvPr>
            <p:ph type="dt" sz="half" idx="10"/>
          </p:nvPr>
        </p:nvSpPr>
        <p:spPr/>
        <p:txBody>
          <a:bodyPr/>
          <a:lstStyle/>
          <a:p>
            <a:fld id="{E5744A7C-4DDB-4444-87A3-FB57F41C6FAB}" type="datetimeFigureOut">
              <a:rPr lang="en-IN" smtClean="0"/>
              <a:t>26-10-2023</a:t>
            </a:fld>
            <a:endParaRPr lang="en-IN"/>
          </a:p>
        </p:txBody>
      </p:sp>
      <p:sp>
        <p:nvSpPr>
          <p:cNvPr id="6" name="Footer Placeholder 5">
            <a:extLst>
              <a:ext uri="{FF2B5EF4-FFF2-40B4-BE49-F238E27FC236}">
                <a16:creationId xmlns:a16="http://schemas.microsoft.com/office/drawing/2014/main" id="{1D44464F-C679-7D11-F661-D209EE3B62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21E035-309F-1AE0-C214-B74B2ED8880B}"/>
              </a:ext>
            </a:extLst>
          </p:cNvPr>
          <p:cNvSpPr>
            <a:spLocks noGrp="1"/>
          </p:cNvSpPr>
          <p:nvPr>
            <p:ph type="sldNum" sz="quarter" idx="12"/>
          </p:nvPr>
        </p:nvSpPr>
        <p:spPr/>
        <p:txBody>
          <a:bodyPr/>
          <a:lstStyle/>
          <a:p>
            <a:fld id="{B9983814-7516-4CE9-AD04-8092839DB086}" type="slidenum">
              <a:rPr lang="en-IN" smtClean="0"/>
              <a:t>‹#›</a:t>
            </a:fld>
            <a:endParaRPr lang="en-IN"/>
          </a:p>
        </p:txBody>
      </p:sp>
    </p:spTree>
    <p:extLst>
      <p:ext uri="{BB962C8B-B14F-4D97-AF65-F5344CB8AC3E}">
        <p14:creationId xmlns:p14="http://schemas.microsoft.com/office/powerpoint/2010/main" val="261821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437E5-C245-C3E8-0001-51435EA435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49C88A-0E3A-3080-2827-4168E2CED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951CFF-5183-9FAC-E4C4-740524E9A8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44A7C-4DDB-4444-87A3-FB57F41C6FAB}" type="datetimeFigureOut">
              <a:rPr lang="en-IN" smtClean="0"/>
              <a:t>26-10-2023</a:t>
            </a:fld>
            <a:endParaRPr lang="en-IN"/>
          </a:p>
        </p:txBody>
      </p:sp>
      <p:sp>
        <p:nvSpPr>
          <p:cNvPr id="5" name="Footer Placeholder 4">
            <a:extLst>
              <a:ext uri="{FF2B5EF4-FFF2-40B4-BE49-F238E27FC236}">
                <a16:creationId xmlns:a16="http://schemas.microsoft.com/office/drawing/2014/main" id="{F3683E6B-61CE-FA1A-5CF4-A1B65B97C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EB7FD6-F24B-B13A-B79D-0A9CC4EED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83814-7516-4CE9-AD04-8092839DB086}" type="slidenum">
              <a:rPr lang="en-IN" smtClean="0"/>
              <a:t>‹#›</a:t>
            </a:fld>
            <a:endParaRPr lang="en-IN"/>
          </a:p>
        </p:txBody>
      </p:sp>
    </p:spTree>
    <p:extLst>
      <p:ext uri="{BB962C8B-B14F-4D97-AF65-F5344CB8AC3E}">
        <p14:creationId xmlns:p14="http://schemas.microsoft.com/office/powerpoint/2010/main" val="2148917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ight Triangle 2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Google Shape;86;p13">
            <a:extLst>
              <a:ext uri="{FF2B5EF4-FFF2-40B4-BE49-F238E27FC236}">
                <a16:creationId xmlns:a16="http://schemas.microsoft.com/office/drawing/2014/main" id="{E3448544-E091-66C3-4777-D1CFF7C5AB94}"/>
              </a:ext>
            </a:extLst>
          </p:cNvPr>
          <p:cNvSpPr txBox="1">
            <a:spLocks/>
          </p:cNvSpPr>
          <p:nvPr/>
        </p:nvSpPr>
        <p:spPr>
          <a:xfrm>
            <a:off x="962163" y="2577829"/>
            <a:ext cx="7669939" cy="1660768"/>
          </a:xfrm>
          <a:prstGeom prst="rect">
            <a:avLst/>
          </a:prstGeom>
        </p:spPr>
        <p:txBody>
          <a:bodyPr spcFirstLastPara="1" vert="horz" wrap="square" lIns="91425" tIns="91425" rIns="91425" bIns="91425"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905256">
              <a:spcBef>
                <a:spcPts val="0"/>
              </a:spcBef>
              <a:spcAft>
                <a:spcPts val="600"/>
              </a:spcAft>
            </a:pPr>
            <a:r>
              <a:rPr lang="en-IN" sz="5940" kern="1200">
                <a:solidFill>
                  <a:srgbClr val="134F5C"/>
                </a:solidFill>
                <a:latin typeface="+mj-lt"/>
                <a:ea typeface="+mj-ea"/>
                <a:cs typeface="+mj-cs"/>
              </a:rPr>
              <a:t>Business Insights</a:t>
            </a:r>
            <a:endParaRPr lang="en-IN">
              <a:solidFill>
                <a:srgbClr val="134F5C"/>
              </a:solidFill>
            </a:endParaRPr>
          </a:p>
        </p:txBody>
      </p:sp>
      <p:sp>
        <p:nvSpPr>
          <p:cNvPr id="5" name="Google Shape;87;p13">
            <a:extLst>
              <a:ext uri="{FF2B5EF4-FFF2-40B4-BE49-F238E27FC236}">
                <a16:creationId xmlns:a16="http://schemas.microsoft.com/office/drawing/2014/main" id="{400FC05D-1DBA-37E7-2A4C-1B2F57BFF4F1}"/>
              </a:ext>
            </a:extLst>
          </p:cNvPr>
          <p:cNvSpPr txBox="1">
            <a:spLocks/>
          </p:cNvSpPr>
          <p:nvPr/>
        </p:nvSpPr>
        <p:spPr>
          <a:xfrm>
            <a:off x="1038933" y="3458918"/>
            <a:ext cx="7669939" cy="539922"/>
          </a:xfrm>
          <a:prstGeom prst="rect">
            <a:avLst/>
          </a:prstGeom>
        </p:spPr>
        <p:txBody>
          <a:bodyPr spcFirstLastPara="1" vert="horz" wrap="square" lIns="91425" tIns="91425" rIns="91425" bIns="91425"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05256">
              <a:spcBef>
                <a:spcPts val="0"/>
              </a:spcBef>
              <a:spcAft>
                <a:spcPts val="600"/>
              </a:spcAft>
            </a:pPr>
            <a:r>
              <a:rPr lang="en-IN" sz="1500" kern="1200">
                <a:solidFill>
                  <a:srgbClr val="45818E"/>
                </a:solidFill>
                <a:latin typeface="+mn-lt"/>
                <a:ea typeface="+mn-ea"/>
                <a:cs typeface="+mn-cs"/>
              </a:rPr>
              <a:t>Sales Funnel Analysis</a:t>
            </a:r>
            <a:endParaRPr lang="en-IN" sz="1500">
              <a:solidFill>
                <a:srgbClr val="45818E"/>
              </a:solidFill>
            </a:endParaRPr>
          </a:p>
        </p:txBody>
      </p:sp>
    </p:spTree>
    <p:extLst>
      <p:ext uri="{BB962C8B-B14F-4D97-AF65-F5344CB8AC3E}">
        <p14:creationId xmlns:p14="http://schemas.microsoft.com/office/powerpoint/2010/main" val="390503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68;p22">
            <a:extLst>
              <a:ext uri="{FF2B5EF4-FFF2-40B4-BE49-F238E27FC236}">
                <a16:creationId xmlns:a16="http://schemas.microsoft.com/office/drawing/2014/main" id="{FF20D1F5-78C2-152F-ADE6-3B84420F5966}"/>
              </a:ext>
            </a:extLst>
          </p:cNvPr>
          <p:cNvSpPr txBox="1">
            <a:spLocks noGrp="1"/>
          </p:cNvSpPr>
          <p:nvPr>
            <p:ph type="title"/>
          </p:nvPr>
        </p:nvSpPr>
        <p:spPr>
          <a:xfrm>
            <a:off x="645065" y="1463040"/>
            <a:ext cx="3796306" cy="2690949"/>
          </a:xfrm>
          <a:prstGeom prst="rect">
            <a:avLst/>
          </a:prstGeom>
        </p:spPr>
        <p:txBody>
          <a:bodyPr spcFirstLastPara="1" vert="horz" lIns="91440" tIns="45720" rIns="91440" bIns="45720" rtlCol="0" anchor="t" anchorCtr="0">
            <a:normAutofit/>
          </a:bodyPr>
          <a:lstStyle/>
          <a:p>
            <a:pPr marL="0" lvl="0" indent="0">
              <a:spcAft>
                <a:spcPts val="0"/>
              </a:spcAft>
            </a:pPr>
            <a:r>
              <a:rPr lang="en-US" sz="4800" b="1" kern="1200">
                <a:solidFill>
                  <a:schemeClr val="tx1"/>
                </a:solidFill>
                <a:latin typeface="+mj-lt"/>
                <a:ea typeface="+mj-ea"/>
                <a:cs typeface="+mj-cs"/>
              </a:rPr>
              <a:t>Conclusion</a:t>
            </a:r>
          </a:p>
        </p:txBody>
      </p:sp>
      <p:grpSp>
        <p:nvGrpSpPr>
          <p:cNvPr id="11" name="Group 10">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45D60C0-12DA-BC25-0C97-5094355DA3C2}"/>
              </a:ext>
            </a:extLst>
          </p:cNvPr>
          <p:cNvSpPr txBox="1"/>
          <p:nvPr/>
        </p:nvSpPr>
        <p:spPr>
          <a:xfrm>
            <a:off x="5656218" y="1463039"/>
            <a:ext cx="5542387" cy="4300447"/>
          </a:xfrm>
          <a:prstGeom prst="rect">
            <a:avLst/>
          </a:prstGeom>
        </p:spPr>
        <p:txBody>
          <a:bodyPr vert="horz" lIns="91440" tIns="45720" rIns="91440" bIns="45720" rtlCol="0" anchor="t">
            <a:normAutofit/>
          </a:bodyPr>
          <a:lstStyle/>
          <a:p>
            <a:pPr marL="457200" lvl="0" indent="-228600">
              <a:lnSpc>
                <a:spcPct val="90000"/>
              </a:lnSpc>
              <a:spcBef>
                <a:spcPts val="0"/>
              </a:spcBef>
              <a:spcAft>
                <a:spcPts val="600"/>
              </a:spcAft>
              <a:buSzPts val="1600"/>
              <a:buFont typeface="Arial" panose="020B0604020202020204" pitchFamily="34" charset="0"/>
              <a:buChar char="•"/>
            </a:pPr>
            <a:r>
              <a:rPr lang="en-US" sz="1700"/>
              <a:t>The pre-verification stage plays a vital role in lead generation, as it builds trust and authenticity, resulting in high conversion rates. To optimize lead conversion, there is room for improvement in the connection and agreement stages.</a:t>
            </a:r>
          </a:p>
          <a:p>
            <a:pPr marL="457200" lvl="0" indent="-228600">
              <a:lnSpc>
                <a:spcPct val="90000"/>
              </a:lnSpc>
              <a:spcBef>
                <a:spcPts val="0"/>
              </a:spcBef>
              <a:spcAft>
                <a:spcPts val="600"/>
              </a:spcAft>
              <a:buSzPts val="1600"/>
              <a:buFont typeface="Arial" panose="020B0604020202020204" pitchFamily="34" charset="0"/>
              <a:buChar char="•"/>
            </a:pPr>
            <a:endParaRPr lang="en-US" sz="1700"/>
          </a:p>
          <a:p>
            <a:pPr marL="457200" lvl="0" indent="-228600">
              <a:lnSpc>
                <a:spcPct val="90000"/>
              </a:lnSpc>
              <a:spcBef>
                <a:spcPts val="0"/>
              </a:spcBef>
              <a:spcAft>
                <a:spcPts val="600"/>
              </a:spcAft>
              <a:buSzPts val="1600"/>
              <a:buFont typeface="Arial" panose="020B0604020202020204" pitchFamily="34" charset="0"/>
              <a:buChar char="•"/>
            </a:pPr>
            <a:r>
              <a:rPr lang="en-US" sz="1700"/>
              <a:t>Regional variations are evident, with Delhi, Bangalore, and Gurugram demonstrating robust conversion rates, while Chandigarh represents untapped potential.</a:t>
            </a:r>
          </a:p>
          <a:p>
            <a:pPr marL="457200" lvl="0" indent="-228600">
              <a:lnSpc>
                <a:spcPct val="90000"/>
              </a:lnSpc>
              <a:spcBef>
                <a:spcPts val="0"/>
              </a:spcBef>
              <a:spcAft>
                <a:spcPts val="600"/>
              </a:spcAft>
              <a:buSzPts val="1600"/>
              <a:buFont typeface="Arial" panose="020B0604020202020204" pitchFamily="34" charset="0"/>
              <a:buChar char="•"/>
            </a:pPr>
            <a:endParaRPr lang="en-US" sz="1700"/>
          </a:p>
          <a:p>
            <a:pPr marL="457200" lvl="0" indent="-228600">
              <a:lnSpc>
                <a:spcPct val="90000"/>
              </a:lnSpc>
              <a:spcBef>
                <a:spcPts val="0"/>
              </a:spcBef>
              <a:spcAft>
                <a:spcPts val="600"/>
              </a:spcAft>
              <a:buSzPts val="1600"/>
              <a:buFont typeface="Arial" panose="020B0604020202020204" pitchFamily="34" charset="0"/>
              <a:buChar char="•"/>
            </a:pPr>
            <a:r>
              <a:rPr lang="en-US" sz="1700"/>
              <a:t>Analyzing lead trends and seasonal patterns underscores the importance of strategic lead management and targeted marketing efforts.</a:t>
            </a:r>
          </a:p>
          <a:p>
            <a:pPr marL="457200" lvl="0" indent="-228600">
              <a:lnSpc>
                <a:spcPct val="90000"/>
              </a:lnSpc>
              <a:spcBef>
                <a:spcPts val="0"/>
              </a:spcBef>
              <a:spcAft>
                <a:spcPts val="600"/>
              </a:spcAft>
              <a:buSzPts val="1600"/>
              <a:buFont typeface="Arial" panose="020B0604020202020204" pitchFamily="34" charset="0"/>
              <a:buChar char="•"/>
            </a:pPr>
            <a:endParaRPr lang="en-US" sz="1700"/>
          </a:p>
          <a:p>
            <a:pPr marL="457200" lvl="0" indent="-228600">
              <a:lnSpc>
                <a:spcPct val="90000"/>
              </a:lnSpc>
              <a:spcBef>
                <a:spcPts val="0"/>
              </a:spcBef>
              <a:spcAft>
                <a:spcPts val="600"/>
              </a:spcAft>
              <a:buSzPts val="1600"/>
              <a:buFont typeface="Arial" panose="020B0604020202020204" pitchFamily="34" charset="0"/>
              <a:buChar char="•"/>
            </a:pPr>
            <a:r>
              <a:rPr lang="en-US" sz="1700"/>
              <a:t>Further analysis is required to identify and address any data anomalies and potential issues</a:t>
            </a:r>
          </a:p>
        </p:txBody>
      </p:sp>
    </p:spTree>
    <p:extLst>
      <p:ext uri="{BB962C8B-B14F-4D97-AF65-F5344CB8AC3E}">
        <p14:creationId xmlns:p14="http://schemas.microsoft.com/office/powerpoint/2010/main" val="72874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ight Triangle 2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Google Shape;87;p13">
            <a:extLst>
              <a:ext uri="{FF2B5EF4-FFF2-40B4-BE49-F238E27FC236}">
                <a16:creationId xmlns:a16="http://schemas.microsoft.com/office/drawing/2014/main" id="{400FC05D-1DBA-37E7-2A4C-1B2F57BFF4F1}"/>
              </a:ext>
            </a:extLst>
          </p:cNvPr>
          <p:cNvSpPr txBox="1">
            <a:spLocks/>
          </p:cNvSpPr>
          <p:nvPr/>
        </p:nvSpPr>
        <p:spPr>
          <a:xfrm>
            <a:off x="1038933" y="3458918"/>
            <a:ext cx="7669939" cy="539922"/>
          </a:xfrm>
          <a:prstGeom prst="rect">
            <a:avLst/>
          </a:prstGeom>
        </p:spPr>
        <p:txBody>
          <a:bodyPr spcFirstLastPara="1" vert="horz" wrap="square" lIns="91425" tIns="91425" rIns="91425" bIns="91425"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defTabSz="905256">
              <a:spcBef>
                <a:spcPts val="0"/>
              </a:spcBef>
              <a:spcAft>
                <a:spcPts val="600"/>
              </a:spcAft>
            </a:pPr>
            <a:endParaRPr lang="en-IN" sz="1500" dirty="0">
              <a:solidFill>
                <a:srgbClr val="45818E"/>
              </a:solidFill>
            </a:endParaRPr>
          </a:p>
        </p:txBody>
      </p:sp>
      <p:sp>
        <p:nvSpPr>
          <p:cNvPr id="2" name="Google Shape;112;p14">
            <a:extLst>
              <a:ext uri="{FF2B5EF4-FFF2-40B4-BE49-F238E27FC236}">
                <a16:creationId xmlns:a16="http://schemas.microsoft.com/office/drawing/2014/main" id="{5D84DF32-787E-2E84-0ADD-9FFDA7E384EC}"/>
              </a:ext>
            </a:extLst>
          </p:cNvPr>
          <p:cNvSpPr txBox="1"/>
          <p:nvPr/>
        </p:nvSpPr>
        <p:spPr>
          <a:xfrm>
            <a:off x="1282148" y="914400"/>
            <a:ext cx="8496133" cy="4685868"/>
          </a:xfrm>
          <a:prstGeom prst="rect">
            <a:avLst/>
          </a:prstGeom>
          <a:noFill/>
          <a:ln>
            <a:noFill/>
          </a:ln>
        </p:spPr>
        <p:txBody>
          <a:bodyPr spcFirstLastPara="1" wrap="square" lIns="68575" tIns="34275" rIns="68575" bIns="34275" anchor="t" anchorCtr="0">
            <a:spAutoFit/>
          </a:bodyPr>
          <a:lstStyle/>
          <a:p>
            <a:pPr marL="285750" marR="0" lvl="0" indent="-285750" algn="l" rtl="0">
              <a:lnSpc>
                <a:spcPct val="300000"/>
              </a:lnSpc>
              <a:spcBef>
                <a:spcPts val="0"/>
              </a:spcBef>
              <a:spcAft>
                <a:spcPts val="0"/>
              </a:spcAft>
              <a:buClr>
                <a:srgbClr val="000000"/>
              </a:buClr>
              <a:buSzPts val="1800"/>
              <a:buFont typeface="Arial" panose="020B0604020202020204" pitchFamily="34" charset="0"/>
              <a:buChar char="•"/>
            </a:pPr>
            <a:r>
              <a:rPr lang="en" sz="2000" b="1" i="0" u="none" strike="noStrike" cap="none" dirty="0">
                <a:solidFill>
                  <a:schemeClr val="dk1"/>
                </a:solidFill>
                <a:latin typeface="Abadi" panose="020B0604020104020204" pitchFamily="34" charset="0"/>
                <a:ea typeface="Roboto"/>
                <a:cs typeface="Roboto"/>
                <a:sym typeface="Roboto"/>
              </a:rPr>
              <a:t>Introduction</a:t>
            </a:r>
          </a:p>
          <a:p>
            <a:pPr marL="285750" indent="-285750">
              <a:lnSpc>
                <a:spcPct val="300000"/>
              </a:lnSpc>
              <a:buClr>
                <a:srgbClr val="000000"/>
              </a:buClr>
              <a:buSzPts val="1800"/>
              <a:buFont typeface="Arial" panose="020B0604020202020204" pitchFamily="34" charset="0"/>
              <a:buChar char="•"/>
            </a:pPr>
            <a:r>
              <a:rPr lang="en-US" sz="2000" b="1" dirty="0">
                <a:solidFill>
                  <a:schemeClr val="dk1"/>
                </a:solidFill>
                <a:latin typeface="Abadi" panose="020B0604020104020204" pitchFamily="34" charset="0"/>
                <a:ea typeface="Roboto"/>
                <a:cs typeface="Roboto"/>
                <a:sym typeface="Roboto"/>
              </a:rPr>
              <a:t>Brief Insight Analysis of Sales Funnel</a:t>
            </a:r>
          </a:p>
          <a:p>
            <a:pPr marL="285750" indent="-285750">
              <a:lnSpc>
                <a:spcPct val="300000"/>
              </a:lnSpc>
              <a:buClr>
                <a:srgbClr val="000000"/>
              </a:buClr>
              <a:buSzPts val="1800"/>
              <a:buFont typeface="Arial" panose="020B0604020202020204" pitchFamily="34" charset="0"/>
              <a:buChar char="•"/>
            </a:pPr>
            <a:r>
              <a:rPr lang="en" sz="2000" b="1" dirty="0">
                <a:solidFill>
                  <a:schemeClr val="dk1"/>
                </a:solidFill>
                <a:latin typeface="Abadi" panose="020B0604020104020204" pitchFamily="34" charset="0"/>
                <a:ea typeface="Roboto"/>
                <a:cs typeface="Roboto"/>
                <a:sym typeface="Roboto"/>
              </a:rPr>
              <a:t>Brief Insight Analysis from Number of Leads Onboarded in Different Cities</a:t>
            </a:r>
          </a:p>
          <a:p>
            <a:pPr marL="285750" indent="-285750">
              <a:lnSpc>
                <a:spcPct val="300000"/>
              </a:lnSpc>
              <a:buClr>
                <a:srgbClr val="000000"/>
              </a:buClr>
              <a:buSzPts val="1800"/>
              <a:buFont typeface="Arial" panose="020B0604020202020204" pitchFamily="34" charset="0"/>
              <a:buChar char="•"/>
            </a:pPr>
            <a:r>
              <a:rPr lang="en" sz="2000" b="1" dirty="0">
                <a:solidFill>
                  <a:schemeClr val="dk1"/>
                </a:solidFill>
                <a:latin typeface="Abadi" panose="020B0604020104020204" pitchFamily="34" charset="0"/>
                <a:ea typeface="Roboto"/>
                <a:cs typeface="Roboto"/>
                <a:sym typeface="Roboto"/>
              </a:rPr>
              <a:t>Brief Insight Analysis from Number of active Leads from March-April 2023</a:t>
            </a:r>
            <a:endParaRPr lang="en-US" sz="2000" b="1" i="0" u="none" strike="noStrike" cap="none" dirty="0">
              <a:solidFill>
                <a:schemeClr val="dk1"/>
              </a:solidFill>
              <a:latin typeface="Abadi" panose="020B0604020104020204" pitchFamily="34" charset="0"/>
              <a:ea typeface="Arial"/>
              <a:cs typeface="Arial"/>
              <a:sym typeface="Arial"/>
            </a:endParaRPr>
          </a:p>
          <a:p>
            <a:pPr marL="285750" lvl="0" indent="-285750">
              <a:lnSpc>
                <a:spcPct val="300000"/>
              </a:lnSpc>
              <a:buClr>
                <a:srgbClr val="000000"/>
              </a:buClr>
              <a:buSzPts val="1800"/>
              <a:buFont typeface="Arial" panose="020B0604020202020204" pitchFamily="34" charset="0"/>
              <a:buChar char="•"/>
            </a:pPr>
            <a:r>
              <a:rPr lang="en" sz="2000" b="1" i="0" u="none" strike="noStrike" cap="none" dirty="0">
                <a:solidFill>
                  <a:schemeClr val="dk1"/>
                </a:solidFill>
                <a:latin typeface="Abadi" panose="020B0604020104020204" pitchFamily="34" charset="0"/>
                <a:ea typeface="Roboto"/>
                <a:cs typeface="Roboto"/>
                <a:sym typeface="Roboto"/>
              </a:rPr>
              <a:t>Con</a:t>
            </a:r>
            <a:r>
              <a:rPr lang="en" sz="2000" b="1" dirty="0">
                <a:solidFill>
                  <a:schemeClr val="dk1"/>
                </a:solidFill>
                <a:latin typeface="Abadi" panose="020B0604020104020204" pitchFamily="34" charset="0"/>
                <a:ea typeface="Roboto"/>
                <a:cs typeface="Roboto"/>
                <a:sym typeface="Roboto"/>
              </a:rPr>
              <a:t>clusion</a:t>
            </a:r>
            <a:endParaRPr sz="2000" b="1" i="0" u="none" strike="noStrike" cap="none" dirty="0">
              <a:solidFill>
                <a:schemeClr val="dk1"/>
              </a:solidFill>
              <a:latin typeface="Abadi" panose="020B0604020104020204" pitchFamily="34" charset="0"/>
              <a:ea typeface="Arial"/>
              <a:cs typeface="Arial"/>
              <a:sym typeface="Arial"/>
            </a:endParaRPr>
          </a:p>
        </p:txBody>
      </p:sp>
    </p:spTree>
    <p:extLst>
      <p:ext uri="{BB962C8B-B14F-4D97-AF65-F5344CB8AC3E}">
        <p14:creationId xmlns:p14="http://schemas.microsoft.com/office/powerpoint/2010/main" val="326125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DE00DC3-E13B-6FF0-58EE-E8BA3DEE617F}"/>
              </a:ext>
            </a:extLst>
          </p:cNvPr>
          <p:cNvSpPr txBox="1"/>
          <p:nvPr/>
        </p:nvSpPr>
        <p:spPr>
          <a:xfrm>
            <a:off x="1285240" y="1050595"/>
            <a:ext cx="8074815" cy="161848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200" b="1" kern="1200">
                <a:solidFill>
                  <a:schemeClr val="tx1"/>
                </a:solidFill>
                <a:latin typeface="+mj-lt"/>
                <a:ea typeface="+mj-ea"/>
                <a:cs typeface="+mj-cs"/>
              </a:rPr>
              <a:t>INTRODUCTION</a:t>
            </a:r>
            <a:r>
              <a:rPr lang="en-US" sz="7200" kern="1200">
                <a:solidFill>
                  <a:schemeClr val="tx1"/>
                </a:solidFill>
                <a:latin typeface="+mj-lt"/>
                <a:ea typeface="+mj-ea"/>
                <a:cs typeface="+mj-cs"/>
              </a:rPr>
              <a:t>:</a:t>
            </a:r>
          </a:p>
        </p:txBody>
      </p:sp>
      <p:sp>
        <p:nvSpPr>
          <p:cNvPr id="4" name="TextBox 3">
            <a:extLst>
              <a:ext uri="{FF2B5EF4-FFF2-40B4-BE49-F238E27FC236}">
                <a16:creationId xmlns:a16="http://schemas.microsoft.com/office/drawing/2014/main" id="{C79C12CD-B3CA-C4DE-52D1-5FC4435A1BC8}"/>
              </a:ext>
            </a:extLst>
          </p:cNvPr>
          <p:cNvSpPr txBox="1"/>
          <p:nvPr/>
        </p:nvSpPr>
        <p:spPr>
          <a:xfrm>
            <a:off x="1285240" y="2969469"/>
            <a:ext cx="8074815" cy="2800395"/>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sz="2400" dirty="0"/>
              <a:t>This sales funnel analysis offers valuable insights into a hostel booking platform's performance. </a:t>
            </a:r>
          </a:p>
          <a:p>
            <a:pPr marL="285750" indent="-228600" algn="just">
              <a:lnSpc>
                <a:spcPct val="90000"/>
              </a:lnSpc>
              <a:spcAft>
                <a:spcPts val="600"/>
              </a:spcAft>
              <a:buFont typeface="Arial" panose="020B0604020202020204" pitchFamily="34" charset="0"/>
              <a:buChar char="•"/>
            </a:pPr>
            <a:r>
              <a:rPr lang="en-US" sz="2400" dirty="0"/>
              <a:t>It examines lead generation, conversion rates, regional demand variations, and highlights seasonal trends. </a:t>
            </a:r>
          </a:p>
          <a:p>
            <a:pPr marL="285750" indent="-228600" algn="just">
              <a:lnSpc>
                <a:spcPct val="90000"/>
              </a:lnSpc>
              <a:spcAft>
                <a:spcPts val="600"/>
              </a:spcAft>
              <a:buFont typeface="Arial" panose="020B0604020202020204" pitchFamily="34" charset="0"/>
              <a:buChar char="•"/>
            </a:pPr>
            <a:r>
              <a:rPr lang="en-US" sz="2400" dirty="0"/>
              <a:t>These findings emphasize the importance of strategic lead management and targeted marketing efforts.</a:t>
            </a:r>
          </a:p>
        </p:txBody>
      </p:sp>
    </p:spTree>
    <p:extLst>
      <p:ext uri="{BB962C8B-B14F-4D97-AF65-F5344CB8AC3E}">
        <p14:creationId xmlns:p14="http://schemas.microsoft.com/office/powerpoint/2010/main" val="249673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830339E-9C91-5548-EC8B-1F9C52F70FF5}"/>
              </a:ext>
            </a:extLst>
          </p:cNvPr>
          <p:cNvPicPr>
            <a:picLocks noChangeAspect="1"/>
          </p:cNvPicPr>
          <p:nvPr/>
        </p:nvPicPr>
        <p:blipFill>
          <a:blip r:embed="rId2"/>
          <a:stretch>
            <a:fillRect/>
          </a:stretch>
        </p:blipFill>
        <p:spPr>
          <a:xfrm>
            <a:off x="2498497" y="1123527"/>
            <a:ext cx="7195001" cy="4604800"/>
          </a:xfrm>
          <a:prstGeom prst="rect">
            <a:avLst/>
          </a:prstGeom>
        </p:spPr>
      </p:pic>
    </p:spTree>
    <p:extLst>
      <p:ext uri="{BB962C8B-B14F-4D97-AF65-F5344CB8AC3E}">
        <p14:creationId xmlns:p14="http://schemas.microsoft.com/office/powerpoint/2010/main" val="412470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6BCBCF1-5A5B-0285-96D1-2FE1C3B97486}"/>
              </a:ext>
            </a:extLst>
          </p:cNvPr>
          <p:cNvSpPr txBox="1"/>
          <p:nvPr/>
        </p:nvSpPr>
        <p:spPr>
          <a:xfrm>
            <a:off x="1023730" y="1212575"/>
            <a:ext cx="10523097" cy="4557290"/>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sz="2400" dirty="0"/>
              <a:t>"</a:t>
            </a:r>
            <a:r>
              <a:rPr lang="en-US" sz="2400" b="1" dirty="0"/>
              <a:t>Pre-Verification</a:t>
            </a:r>
            <a:r>
              <a:rPr lang="en-US" sz="2400" dirty="0"/>
              <a:t>” stage, which had the highest lead count at 559, is a crucial initial step in the process.</a:t>
            </a:r>
          </a:p>
          <a:p>
            <a:pPr marL="285750" indent="-228600" algn="just">
              <a:lnSpc>
                <a:spcPct val="90000"/>
              </a:lnSpc>
              <a:spcAft>
                <a:spcPts val="600"/>
              </a:spcAft>
              <a:buFont typeface="Arial" panose="020B0604020202020204" pitchFamily="34" charset="0"/>
              <a:buChar char="•"/>
            </a:pPr>
            <a:r>
              <a:rPr lang="en-US" sz="2400" dirty="0"/>
              <a:t>The "</a:t>
            </a:r>
            <a:r>
              <a:rPr lang="en-US" sz="2400" b="1" dirty="0"/>
              <a:t>Verified</a:t>
            </a:r>
            <a:r>
              <a:rPr lang="en-US" sz="2400" dirty="0"/>
              <a:t>" stage achieved a strong conversion rate of 80.86%, signifying the effectiveness of the verification process in establishing trust.</a:t>
            </a:r>
          </a:p>
          <a:p>
            <a:pPr marL="285750" indent="-228600" algn="just">
              <a:lnSpc>
                <a:spcPct val="90000"/>
              </a:lnSpc>
              <a:spcAft>
                <a:spcPts val="600"/>
              </a:spcAft>
              <a:buFont typeface="Arial" panose="020B0604020202020204" pitchFamily="34" charset="0"/>
              <a:buChar char="•"/>
            </a:pPr>
            <a:r>
              <a:rPr lang="en-US" sz="2400" dirty="0"/>
              <a:t>The "</a:t>
            </a:r>
            <a:r>
              <a:rPr lang="en-US" sz="2400" b="1" dirty="0"/>
              <a:t>Connected</a:t>
            </a:r>
            <a:r>
              <a:rPr lang="en-US" sz="2400" dirty="0"/>
              <a:t>" stage displayed a slightly lower conversion rate of 79.42%, indicating room for improvement at this stage.</a:t>
            </a:r>
          </a:p>
          <a:p>
            <a:pPr marL="285750" indent="-228600" algn="just">
              <a:lnSpc>
                <a:spcPct val="90000"/>
              </a:lnSpc>
              <a:spcAft>
                <a:spcPts val="600"/>
              </a:spcAft>
              <a:buFont typeface="Arial" panose="020B0604020202020204" pitchFamily="34" charset="0"/>
              <a:buChar char="•"/>
            </a:pPr>
            <a:r>
              <a:rPr lang="en-US" sz="2400" dirty="0"/>
              <a:t>The "</a:t>
            </a:r>
            <a:r>
              <a:rPr lang="en-US" sz="2400" b="1" dirty="0"/>
              <a:t>Visited</a:t>
            </a:r>
            <a:r>
              <a:rPr lang="en-US" sz="2400" dirty="0"/>
              <a:t>" stage boasted a high conversion rate of 87.74%, reflecting positive responses to property visits.</a:t>
            </a:r>
          </a:p>
          <a:p>
            <a:pPr marL="285750" indent="-228600" algn="just">
              <a:lnSpc>
                <a:spcPct val="90000"/>
              </a:lnSpc>
              <a:spcAft>
                <a:spcPts val="600"/>
              </a:spcAft>
              <a:buFont typeface="Arial" panose="020B0604020202020204" pitchFamily="34" charset="0"/>
              <a:buChar char="•"/>
            </a:pPr>
            <a:r>
              <a:rPr lang="en-US" sz="2400" dirty="0"/>
              <a:t>However, the "</a:t>
            </a:r>
            <a:r>
              <a:rPr lang="en-US" sz="2400" b="1" dirty="0"/>
              <a:t>Agreement</a:t>
            </a:r>
            <a:r>
              <a:rPr lang="en-US" sz="2400" dirty="0"/>
              <a:t>" stage had a lower conversion rate of 65.08%, suggesting potential challenges in the negotiation and agreement phase.</a:t>
            </a:r>
          </a:p>
          <a:p>
            <a:pPr marL="285750" indent="-228600" algn="just">
              <a:lnSpc>
                <a:spcPct val="90000"/>
              </a:lnSpc>
              <a:spcAft>
                <a:spcPts val="600"/>
              </a:spcAft>
              <a:buFont typeface="Arial" panose="020B0604020202020204" pitchFamily="34" charset="0"/>
              <a:buChar char="•"/>
            </a:pPr>
            <a:r>
              <a:rPr lang="en-US" sz="2400" dirty="0"/>
              <a:t>Lastly, the "</a:t>
            </a:r>
            <a:r>
              <a:rPr lang="en-US" sz="2400" b="1" dirty="0"/>
              <a:t>Onboarded</a:t>
            </a:r>
            <a:r>
              <a:rPr lang="en-US" sz="2400" dirty="0"/>
              <a:t>" stage recorded the lowest conversion rate at 37.56%, indicating room for optimization in the onboarding process</a:t>
            </a:r>
            <a:r>
              <a:rPr lang="en-US" sz="1600" dirty="0"/>
              <a:t>.</a:t>
            </a:r>
          </a:p>
        </p:txBody>
      </p:sp>
    </p:spTree>
    <p:extLst>
      <p:ext uri="{BB962C8B-B14F-4D97-AF65-F5344CB8AC3E}">
        <p14:creationId xmlns:p14="http://schemas.microsoft.com/office/powerpoint/2010/main" val="29979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circle with white text&#10;&#10;Description automatically generated">
            <a:extLst>
              <a:ext uri="{FF2B5EF4-FFF2-40B4-BE49-F238E27FC236}">
                <a16:creationId xmlns:a16="http://schemas.microsoft.com/office/drawing/2014/main" id="{356C8BDC-6198-58F5-B61B-25296DD3B8DD}"/>
              </a:ext>
            </a:extLst>
          </p:cNvPr>
          <p:cNvPicPr>
            <a:picLocks noChangeAspect="1"/>
          </p:cNvPicPr>
          <p:nvPr/>
        </p:nvPicPr>
        <p:blipFill rotWithShape="1">
          <a:blip r:embed="rId2"/>
          <a:srcRect t="1928" b="9824"/>
          <a:stretch/>
        </p:blipFill>
        <p:spPr>
          <a:xfrm>
            <a:off x="643467" y="2073980"/>
            <a:ext cx="5294716" cy="2576397"/>
          </a:xfrm>
          <a:prstGeom prst="rect">
            <a:avLst/>
          </a:prstGeom>
        </p:spPr>
      </p:pic>
      <p:cxnSp>
        <p:nvCxnSpPr>
          <p:cNvPr id="28" name="Straight Connector 27">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descr="A colorful circle with white text&#10;&#10;Description automatically generated">
            <a:extLst>
              <a:ext uri="{FF2B5EF4-FFF2-40B4-BE49-F238E27FC236}">
                <a16:creationId xmlns:a16="http://schemas.microsoft.com/office/drawing/2014/main" id="{4DD50906-AFFB-3A45-1C30-F1ACB4F799B1}"/>
              </a:ext>
            </a:extLst>
          </p:cNvPr>
          <p:cNvPicPr>
            <a:picLocks noChangeAspect="1"/>
          </p:cNvPicPr>
          <p:nvPr/>
        </p:nvPicPr>
        <p:blipFill rotWithShape="1">
          <a:blip r:embed="rId3"/>
          <a:srcRect t="10987" b="4412"/>
          <a:stretch/>
        </p:blipFill>
        <p:spPr>
          <a:xfrm>
            <a:off x="6253818" y="2073980"/>
            <a:ext cx="5294715" cy="2710025"/>
          </a:xfrm>
          <a:prstGeom prst="rect">
            <a:avLst/>
          </a:prstGeom>
        </p:spPr>
      </p:pic>
    </p:spTree>
    <p:extLst>
      <p:ext uri="{BB962C8B-B14F-4D97-AF65-F5344CB8AC3E}">
        <p14:creationId xmlns:p14="http://schemas.microsoft.com/office/powerpoint/2010/main" val="91861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AB33354-5302-409E-90BF-4E7A98AFB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9;p19">
            <a:extLst>
              <a:ext uri="{FF2B5EF4-FFF2-40B4-BE49-F238E27FC236}">
                <a16:creationId xmlns:a16="http://schemas.microsoft.com/office/drawing/2014/main" id="{A3D628CF-C9C4-1C13-4558-A3093D767AB0}"/>
              </a:ext>
            </a:extLst>
          </p:cNvPr>
          <p:cNvSpPr txBox="1">
            <a:spLocks/>
          </p:cNvSpPr>
          <p:nvPr/>
        </p:nvSpPr>
        <p:spPr>
          <a:xfrm>
            <a:off x="645065" y="1165014"/>
            <a:ext cx="3796306" cy="4666206"/>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pPr marL="0" marR="0" lvl="0" indent="0" fontAlgn="auto">
              <a:lnSpc>
                <a:spcPct val="90000"/>
              </a:lnSpc>
              <a:spcBef>
                <a:spcPct val="0"/>
              </a:spcBef>
              <a:spcAft>
                <a:spcPts val="600"/>
              </a:spcAft>
              <a:buClr>
                <a:srgbClr val="1A1A1A"/>
              </a:buClr>
              <a:buSzPts val="2600"/>
              <a:tabLst/>
              <a:defRPr/>
            </a:pPr>
            <a:r>
              <a:rPr kumimoji="0" lang="en-US" sz="4800" b="1" i="0" u="none" strike="noStrike" kern="1200" cap="none" spc="0" normalizeH="0" baseline="0" noProof="0">
                <a:ln>
                  <a:noFill/>
                </a:ln>
                <a:solidFill>
                  <a:schemeClr val="tx1"/>
                </a:solidFill>
                <a:effectLst/>
                <a:uLnTx/>
                <a:uFillTx/>
                <a:latin typeface="+mj-lt"/>
                <a:ea typeface="+mj-ea"/>
                <a:cs typeface="+mj-cs"/>
                <a:sym typeface="Raleway"/>
              </a:rPr>
              <a:t>Brief Insight Analysis from No of Leads Onboarded in Different Cities</a:t>
            </a:r>
          </a:p>
        </p:txBody>
      </p:sp>
      <p:grpSp>
        <p:nvGrpSpPr>
          <p:cNvPr id="22" name="Group 21">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23" name="Rectangle 22">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50;p19">
            <a:extLst>
              <a:ext uri="{FF2B5EF4-FFF2-40B4-BE49-F238E27FC236}">
                <a16:creationId xmlns:a16="http://schemas.microsoft.com/office/drawing/2014/main" id="{792DD51A-36FC-AC42-0F68-53D4BA2F2B5F}"/>
              </a:ext>
            </a:extLst>
          </p:cNvPr>
          <p:cNvSpPr txBox="1">
            <a:spLocks/>
          </p:cNvSpPr>
          <p:nvPr/>
        </p:nvSpPr>
        <p:spPr>
          <a:xfrm>
            <a:off x="5577840" y="1165014"/>
            <a:ext cx="5625253" cy="4666206"/>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457200" marR="0" lvl="0" indent="-228600" fontAlgn="auto">
              <a:lnSpc>
                <a:spcPct val="90000"/>
              </a:lnSpc>
              <a:spcBef>
                <a:spcPts val="0"/>
              </a:spcBef>
              <a:spcAft>
                <a:spcPts val="600"/>
              </a:spcAft>
              <a:buClr>
                <a:srgbClr val="595959"/>
              </a:buClr>
              <a:buSzPts val="1600"/>
              <a:buFont typeface="Arial" panose="020B0604020202020204" pitchFamily="34" charset="0"/>
              <a:buChar char="•"/>
              <a:tabLst/>
              <a:defRPr/>
            </a:pPr>
            <a:r>
              <a:rPr kumimoji="0" lang="en-US" sz="1700" b="0" i="0" u="none" strike="noStrike" cap="none" spc="0" normalizeH="0" baseline="0" noProof="0">
                <a:ln>
                  <a:noFill/>
                </a:ln>
                <a:solidFill>
                  <a:schemeClr val="tx1"/>
                </a:solidFill>
                <a:effectLst/>
                <a:uLnTx/>
                <a:uFillTx/>
                <a:latin typeface="+mn-lt"/>
                <a:ea typeface="+mn-ea"/>
                <a:cs typeface="+mn-cs"/>
                <a:sym typeface="Lato"/>
              </a:rPr>
              <a:t>Delhi has the highest number of onboarded students, indicating a strong demand for hostels in the city.</a:t>
            </a:r>
          </a:p>
          <a:p>
            <a:pPr marL="457200" marR="0" lvl="0" indent="-228600" fontAlgn="auto">
              <a:lnSpc>
                <a:spcPct val="90000"/>
              </a:lnSpc>
              <a:spcBef>
                <a:spcPts val="0"/>
              </a:spcBef>
              <a:spcAft>
                <a:spcPts val="600"/>
              </a:spcAft>
              <a:buClr>
                <a:srgbClr val="595959"/>
              </a:buClr>
              <a:buSzPts val="1600"/>
              <a:buFont typeface="Arial" panose="020B0604020202020204" pitchFamily="34" charset="0"/>
              <a:buChar char="•"/>
              <a:tabLst/>
              <a:defRPr/>
            </a:pPr>
            <a:r>
              <a:rPr kumimoji="0" lang="en-US" sz="1700" b="0" i="0" u="none" strike="noStrike" cap="none" spc="0" normalizeH="0" baseline="0" noProof="0">
                <a:ln>
                  <a:noFill/>
                </a:ln>
                <a:solidFill>
                  <a:schemeClr val="tx1"/>
                </a:solidFill>
                <a:effectLst/>
                <a:uLnTx/>
                <a:uFillTx/>
                <a:latin typeface="+mn-lt"/>
                <a:ea typeface="+mn-ea"/>
                <a:cs typeface="+mn-cs"/>
                <a:sym typeface="Lato"/>
              </a:rPr>
              <a:t>Bangalore and Gurugram also show significant conversion rates, suggesting a thriving student population in those cities.</a:t>
            </a:r>
          </a:p>
          <a:p>
            <a:pPr marL="457200" marR="0" lvl="0" indent="-228600" fontAlgn="auto">
              <a:lnSpc>
                <a:spcPct val="90000"/>
              </a:lnSpc>
              <a:spcBef>
                <a:spcPts val="0"/>
              </a:spcBef>
              <a:spcAft>
                <a:spcPts val="600"/>
              </a:spcAft>
              <a:buClr>
                <a:srgbClr val="595959"/>
              </a:buClr>
              <a:buSzPts val="1600"/>
              <a:buFont typeface="Arial" panose="020B0604020202020204" pitchFamily="34" charset="0"/>
              <a:buChar char="•"/>
              <a:tabLst/>
              <a:defRPr/>
            </a:pPr>
            <a:r>
              <a:rPr kumimoji="0" lang="en-US" sz="1700" b="0" i="0" u="none" strike="noStrike" cap="none" spc="0" normalizeH="0" baseline="0" noProof="0">
                <a:ln>
                  <a:noFill/>
                </a:ln>
                <a:solidFill>
                  <a:schemeClr val="tx1"/>
                </a:solidFill>
                <a:effectLst/>
                <a:uLnTx/>
                <a:uFillTx/>
                <a:latin typeface="+mn-lt"/>
                <a:ea typeface="+mn-ea"/>
                <a:cs typeface="+mn-cs"/>
                <a:sym typeface="Lato"/>
              </a:rPr>
              <a:t>Chandigarh has no onboarded students, indicating a potential untapped market or lower demand for hostels.</a:t>
            </a:r>
          </a:p>
          <a:p>
            <a:pPr marL="457200" marR="0" lvl="0" indent="-228600" fontAlgn="auto">
              <a:lnSpc>
                <a:spcPct val="90000"/>
              </a:lnSpc>
              <a:spcBef>
                <a:spcPts val="0"/>
              </a:spcBef>
              <a:spcAft>
                <a:spcPts val="600"/>
              </a:spcAft>
              <a:buClr>
                <a:srgbClr val="595959"/>
              </a:buClr>
              <a:buSzPts val="1600"/>
              <a:buFont typeface="Arial" panose="020B0604020202020204" pitchFamily="34" charset="0"/>
              <a:buChar char="•"/>
              <a:tabLst/>
              <a:defRPr/>
            </a:pPr>
            <a:r>
              <a:rPr kumimoji="0" lang="en-US" sz="1700" b="0" i="0" u="none" strike="noStrike" cap="none" spc="0" normalizeH="0" baseline="0" noProof="0">
                <a:ln>
                  <a:noFill/>
                </a:ln>
                <a:solidFill>
                  <a:schemeClr val="tx1"/>
                </a:solidFill>
                <a:effectLst/>
                <a:uLnTx/>
                <a:uFillTx/>
                <a:latin typeface="+mn-lt"/>
                <a:ea typeface="+mn-ea"/>
                <a:cs typeface="+mn-cs"/>
                <a:sym typeface="Lato"/>
              </a:rPr>
              <a:t>Other cities, such as Hyderabad, Kolkata, Mumbai, Pune, and Noida, have moderate conversion rates, indicating a decent market for hostels.</a:t>
            </a:r>
          </a:p>
          <a:p>
            <a:pPr marL="457200" marR="0" lvl="0" indent="-228600" fontAlgn="auto">
              <a:lnSpc>
                <a:spcPct val="90000"/>
              </a:lnSpc>
              <a:spcBef>
                <a:spcPts val="0"/>
              </a:spcBef>
              <a:spcAft>
                <a:spcPts val="600"/>
              </a:spcAft>
              <a:buClr>
                <a:srgbClr val="595959"/>
              </a:buClr>
              <a:buSzPts val="1600"/>
              <a:buFont typeface="Arial" panose="020B0604020202020204" pitchFamily="34" charset="0"/>
              <a:buChar char="•"/>
              <a:tabLst/>
              <a:defRPr/>
            </a:pPr>
            <a:r>
              <a:rPr kumimoji="0" lang="en-US" sz="1700" b="0" i="0" u="none" strike="noStrike" cap="none" spc="0" normalizeH="0" baseline="0" noProof="0">
                <a:ln>
                  <a:noFill/>
                </a:ln>
                <a:solidFill>
                  <a:schemeClr val="tx1"/>
                </a:solidFill>
                <a:effectLst/>
                <a:uLnTx/>
                <a:uFillTx/>
                <a:latin typeface="+mn-lt"/>
                <a:ea typeface="+mn-ea"/>
                <a:cs typeface="+mn-cs"/>
                <a:sym typeface="Lato"/>
              </a:rPr>
              <a:t>Ahmedabad and Noida have the lowest conversion rates, suggesting potential areas for improvement in attracting and converting leads.</a:t>
            </a:r>
          </a:p>
          <a:p>
            <a:pPr marL="457200" marR="0" lvl="0" indent="-228600" fontAlgn="auto">
              <a:lnSpc>
                <a:spcPct val="90000"/>
              </a:lnSpc>
              <a:spcBef>
                <a:spcPts val="0"/>
              </a:spcBef>
              <a:spcAft>
                <a:spcPts val="600"/>
              </a:spcAft>
              <a:buClr>
                <a:srgbClr val="595959"/>
              </a:buClr>
              <a:buSzPts val="1600"/>
              <a:buFont typeface="Arial" panose="020B0604020202020204" pitchFamily="34" charset="0"/>
              <a:buChar char="•"/>
              <a:tabLst/>
              <a:defRPr/>
            </a:pPr>
            <a:r>
              <a:rPr kumimoji="0" lang="en-US" sz="1700" b="0" i="0" u="none" strike="noStrike" cap="none" spc="0" normalizeH="0" baseline="0" noProof="0">
                <a:ln>
                  <a:noFill/>
                </a:ln>
                <a:solidFill>
                  <a:schemeClr val="tx1"/>
                </a:solidFill>
                <a:effectLst/>
                <a:uLnTx/>
                <a:uFillTx/>
                <a:latin typeface="+mn-lt"/>
                <a:ea typeface="+mn-ea"/>
                <a:cs typeface="+mn-cs"/>
                <a:sym typeface="Lato"/>
              </a:rPr>
              <a:t>Overall, the data highlights the regional variations in hostel demand and the need for targeted marketing strategies in each city.</a:t>
            </a:r>
          </a:p>
        </p:txBody>
      </p:sp>
    </p:spTree>
    <p:extLst>
      <p:ext uri="{BB962C8B-B14F-4D97-AF65-F5344CB8AC3E}">
        <p14:creationId xmlns:p14="http://schemas.microsoft.com/office/powerpoint/2010/main" val="92955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26" name="Rectangle 25">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showing a line&#10;&#10;Description automatically generated">
            <a:extLst>
              <a:ext uri="{FF2B5EF4-FFF2-40B4-BE49-F238E27FC236}">
                <a16:creationId xmlns:a16="http://schemas.microsoft.com/office/drawing/2014/main" id="{1806029C-F287-273B-CE29-4C6A54874807}"/>
              </a:ext>
            </a:extLst>
          </p:cNvPr>
          <p:cNvPicPr>
            <a:picLocks noChangeAspect="1"/>
          </p:cNvPicPr>
          <p:nvPr/>
        </p:nvPicPr>
        <p:blipFill rotWithShape="1">
          <a:blip r:embed="rId2"/>
          <a:srcRect t="4394" b="4613"/>
          <a:stretch/>
        </p:blipFill>
        <p:spPr>
          <a:xfrm>
            <a:off x="838200" y="704765"/>
            <a:ext cx="10628376" cy="5440003"/>
          </a:xfrm>
          <a:prstGeom prst="rect">
            <a:avLst/>
          </a:prstGeom>
        </p:spPr>
      </p:pic>
    </p:spTree>
    <p:extLst>
      <p:ext uri="{BB962C8B-B14F-4D97-AF65-F5344CB8AC3E}">
        <p14:creationId xmlns:p14="http://schemas.microsoft.com/office/powerpoint/2010/main" val="426713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ight Triangle 7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62;p21">
            <a:extLst>
              <a:ext uri="{FF2B5EF4-FFF2-40B4-BE49-F238E27FC236}">
                <a16:creationId xmlns:a16="http://schemas.microsoft.com/office/drawing/2014/main" id="{84994969-99BD-C0D4-DE17-B35938F39582}"/>
              </a:ext>
            </a:extLst>
          </p:cNvPr>
          <p:cNvSpPr txBox="1">
            <a:spLocks noGrp="1"/>
          </p:cNvSpPr>
          <p:nvPr>
            <p:ph type="title"/>
          </p:nvPr>
        </p:nvSpPr>
        <p:spPr>
          <a:xfrm>
            <a:off x="1006900" y="1188637"/>
            <a:ext cx="3141430" cy="4480726"/>
          </a:xfrm>
          <a:prstGeom prst="rect">
            <a:avLst/>
          </a:prstGeom>
        </p:spPr>
        <p:txBody>
          <a:bodyPr spcFirstLastPara="1" vert="horz" lIns="91440" tIns="45720" rIns="91440" bIns="45720" rtlCol="0" anchor="ctr" anchorCtr="0">
            <a:normAutofit/>
          </a:bodyPr>
          <a:lstStyle/>
          <a:p>
            <a:pPr marL="0" lvl="0" indent="0" algn="r">
              <a:spcAft>
                <a:spcPts val="0"/>
              </a:spcAft>
            </a:pPr>
            <a:r>
              <a:rPr lang="en-US" sz="4100" kern="1200">
                <a:solidFill>
                  <a:schemeClr val="tx1"/>
                </a:solidFill>
                <a:latin typeface="+mj-lt"/>
                <a:ea typeface="+mj-ea"/>
                <a:cs typeface="+mj-cs"/>
              </a:rPr>
              <a:t>Brief Insight Analysis from Number of Active Leads from March-April 2023</a:t>
            </a:r>
          </a:p>
        </p:txBody>
      </p:sp>
      <p:cxnSp>
        <p:nvCxnSpPr>
          <p:cNvPr id="46" name="Straight Connector 4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Google Shape;163;p21">
            <a:extLst>
              <a:ext uri="{FF2B5EF4-FFF2-40B4-BE49-F238E27FC236}">
                <a16:creationId xmlns:a16="http://schemas.microsoft.com/office/drawing/2014/main" id="{2BC3A8D9-1286-1B7D-35E2-C3DF9C68C3F5}"/>
              </a:ext>
            </a:extLst>
          </p:cNvPr>
          <p:cNvSpPr txBox="1">
            <a:spLocks/>
          </p:cNvSpPr>
          <p:nvPr/>
        </p:nvSpPr>
        <p:spPr>
          <a:xfrm>
            <a:off x="5138928" y="1338729"/>
            <a:ext cx="4795584" cy="4180542"/>
          </a:xfrm>
          <a:prstGeom prst="rect">
            <a:avLst/>
          </a:prstGeom>
        </p:spPr>
        <p:txBody>
          <a:bodyPr spcFirstLastPara="1"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spcBef>
                <a:spcPts val="0"/>
              </a:spcBef>
              <a:spcAft>
                <a:spcPts val="600"/>
              </a:spcAft>
              <a:buClr>
                <a:srgbClr val="434343"/>
              </a:buClr>
              <a:buSzPts val="1600"/>
            </a:pPr>
            <a:r>
              <a:rPr lang="en-US" sz="1500"/>
              <a:t>The graph shows a clear increasing trend in the number of leads from March 1st to March 21st, reaching a peak at 287 leads. </a:t>
            </a:r>
          </a:p>
          <a:p>
            <a:pPr marL="457200">
              <a:spcBef>
                <a:spcPts val="0"/>
              </a:spcBef>
              <a:spcAft>
                <a:spcPts val="600"/>
              </a:spcAft>
              <a:buClr>
                <a:srgbClr val="434343"/>
              </a:buClr>
              <a:buSzPts val="1600"/>
            </a:pPr>
            <a:r>
              <a:rPr lang="en-US" sz="1500"/>
              <a:t>After that, the lead count starts to decline until April 30th. A seasonal pattern is also visible in the graph, suggesting the influence of certain factors on lead generation. </a:t>
            </a:r>
          </a:p>
          <a:p>
            <a:pPr marL="457200">
              <a:spcBef>
                <a:spcPts val="0"/>
              </a:spcBef>
              <a:spcAft>
                <a:spcPts val="600"/>
              </a:spcAft>
              <a:buClr>
                <a:srgbClr val="434343"/>
              </a:buClr>
              <a:buSzPts val="1600"/>
            </a:pPr>
            <a:r>
              <a:rPr lang="en-US" sz="1500"/>
              <a:t>By comparing the data with other metrics, such as conversion rates or sales, it becomes possible to measure the effectiveness of lead generation efforts. </a:t>
            </a:r>
          </a:p>
          <a:p>
            <a:pPr marL="457200">
              <a:spcBef>
                <a:spcPts val="0"/>
              </a:spcBef>
              <a:spcAft>
                <a:spcPts val="600"/>
              </a:spcAft>
              <a:buClr>
                <a:srgbClr val="434343"/>
              </a:buClr>
              <a:buSzPts val="1600"/>
            </a:pPr>
            <a:r>
              <a:rPr lang="en-US" sz="1500"/>
              <a:t>The graph can also help identify any impact of marketing campaigns and initiatives on lead generation. </a:t>
            </a:r>
          </a:p>
          <a:p>
            <a:pPr marL="457200">
              <a:spcBef>
                <a:spcPts val="0"/>
              </a:spcBef>
              <a:spcAft>
                <a:spcPts val="600"/>
              </a:spcAft>
              <a:buClr>
                <a:srgbClr val="434343"/>
              </a:buClr>
              <a:buSzPts val="1600"/>
            </a:pPr>
            <a:r>
              <a:rPr lang="en-US" sz="1500"/>
              <a:t>Furthermore, the declining trend after March 21st indicates the need for lead nurturing strategies. </a:t>
            </a:r>
          </a:p>
          <a:p>
            <a:pPr marL="457200">
              <a:spcBef>
                <a:spcPts val="0"/>
              </a:spcBef>
              <a:spcAft>
                <a:spcPts val="600"/>
              </a:spcAft>
              <a:buClr>
                <a:srgbClr val="434343"/>
              </a:buClr>
              <a:buSzPts val="1600"/>
            </a:pPr>
            <a:r>
              <a:rPr lang="en-US" sz="1500"/>
              <a:t>Finally, any unexpected variations in lead counts can be identified and further investigated.</a:t>
            </a:r>
          </a:p>
        </p:txBody>
      </p:sp>
    </p:spTree>
    <p:extLst>
      <p:ext uri="{BB962C8B-B14F-4D97-AF65-F5344CB8AC3E}">
        <p14:creationId xmlns:p14="http://schemas.microsoft.com/office/powerpoint/2010/main" val="3367709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597</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vt:lpstr>
      <vt:lpstr>Arial</vt:lpstr>
      <vt:lpstr>Calibri</vt:lpstr>
      <vt:lpstr>Calibri Light</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Brief Insight Analysis from Number of Active Leads from March-April 2023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saihari visu</dc:creator>
  <cp:lastModifiedBy>saihari visu</cp:lastModifiedBy>
  <cp:revision>2</cp:revision>
  <dcterms:created xsi:type="dcterms:W3CDTF">2023-10-21T17:27:50Z</dcterms:created>
  <dcterms:modified xsi:type="dcterms:W3CDTF">2023-10-26T14:12:17Z</dcterms:modified>
</cp:coreProperties>
</file>