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 id="2147483884" r:id="rId2"/>
    <p:sldMasterId id="2147483901" r:id="rId3"/>
  </p:sldMasterIdLst>
  <p:sldIdLst>
    <p:sldId id="256" r:id="rId4"/>
    <p:sldId id="257" r:id="rId5"/>
    <p:sldId id="258" r:id="rId6"/>
    <p:sldId id="259" r:id="rId7"/>
    <p:sldId id="263" r:id="rId8"/>
    <p:sldId id="260" r:id="rId9"/>
    <p:sldId id="261" r:id="rId10"/>
    <p:sldId id="264" r:id="rId11"/>
    <p:sldId id="267" r:id="rId12"/>
    <p:sldId id="265" r:id="rId13"/>
    <p:sldId id="262"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80DD31-2D2D-455C-864C-A34533B36F11}" v="20" dt="2022-12-08T04:38:48.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vanee sonawane" userId="979c844ae167b19e" providerId="LiveId" clId="{B380DD31-2D2D-455C-864C-A34533B36F11}"/>
    <pc:docChg chg="undo custSel addSld delSld modSld sldOrd">
      <pc:chgData name="Sharvanee sonawane" userId="979c844ae167b19e" providerId="LiveId" clId="{B380DD31-2D2D-455C-864C-A34533B36F11}" dt="2022-12-24T11:16:41.696" v="3057" actId="20577"/>
      <pc:docMkLst>
        <pc:docMk/>
      </pc:docMkLst>
      <pc:sldChg chg="modSp mod ord">
        <pc:chgData name="Sharvanee sonawane" userId="979c844ae167b19e" providerId="LiveId" clId="{B380DD31-2D2D-455C-864C-A34533B36F11}" dt="2022-12-24T11:01:01.597" v="3043"/>
        <pc:sldMkLst>
          <pc:docMk/>
          <pc:sldMk cId="4057926690" sldId="257"/>
        </pc:sldMkLst>
        <pc:spChg chg="mod">
          <ac:chgData name="Sharvanee sonawane" userId="979c844ae167b19e" providerId="LiveId" clId="{B380DD31-2D2D-455C-864C-A34533B36F11}" dt="2022-12-04T06:19:57.559" v="119" actId="1076"/>
          <ac:spMkLst>
            <pc:docMk/>
            <pc:sldMk cId="4057926690" sldId="257"/>
            <ac:spMk id="5" creationId="{4B5DB19E-1CA7-A972-60A7-5D5347337E89}"/>
          </ac:spMkLst>
        </pc:spChg>
      </pc:sldChg>
      <pc:sldChg chg="delSp modSp mod ord">
        <pc:chgData name="Sharvanee sonawane" userId="979c844ae167b19e" providerId="LiveId" clId="{B380DD31-2D2D-455C-864C-A34533B36F11}" dt="2022-12-04T07:31:41.930" v="1537" actId="1076"/>
        <pc:sldMkLst>
          <pc:docMk/>
          <pc:sldMk cId="3185484029" sldId="258"/>
        </pc:sldMkLst>
        <pc:spChg chg="mod">
          <ac:chgData name="Sharvanee sonawane" userId="979c844ae167b19e" providerId="LiveId" clId="{B380DD31-2D2D-455C-864C-A34533B36F11}" dt="2022-12-04T07:31:41.930" v="1537" actId="1076"/>
          <ac:spMkLst>
            <pc:docMk/>
            <pc:sldMk cId="3185484029" sldId="258"/>
            <ac:spMk id="2" creationId="{2FD4A6B5-46F2-BC58-510A-EAB052018EB0}"/>
          </ac:spMkLst>
        </pc:spChg>
        <pc:spChg chg="mod">
          <ac:chgData name="Sharvanee sonawane" userId="979c844ae167b19e" providerId="LiveId" clId="{B380DD31-2D2D-455C-864C-A34533B36F11}" dt="2022-12-04T07:31:38.276" v="1536" actId="1076"/>
          <ac:spMkLst>
            <pc:docMk/>
            <pc:sldMk cId="3185484029" sldId="258"/>
            <ac:spMk id="3" creationId="{54108D46-7B18-FE40-CC38-33B1698B4072}"/>
          </ac:spMkLst>
        </pc:spChg>
        <pc:picChg chg="del">
          <ac:chgData name="Sharvanee sonawane" userId="979c844ae167b19e" providerId="LiveId" clId="{B380DD31-2D2D-455C-864C-A34533B36F11}" dt="2022-12-04T07:30:25.542" v="1518" actId="21"/>
          <ac:picMkLst>
            <pc:docMk/>
            <pc:sldMk cId="3185484029" sldId="258"/>
            <ac:picMk id="4" creationId="{714BF4D8-845E-6018-BA43-35DCDA86143F}"/>
          </ac:picMkLst>
        </pc:picChg>
        <pc:picChg chg="del">
          <ac:chgData name="Sharvanee sonawane" userId="979c844ae167b19e" providerId="LiveId" clId="{B380DD31-2D2D-455C-864C-A34533B36F11}" dt="2022-12-04T07:30:49.175" v="1526" actId="21"/>
          <ac:picMkLst>
            <pc:docMk/>
            <pc:sldMk cId="3185484029" sldId="258"/>
            <ac:picMk id="5" creationId="{3CBDB899-B6E6-6BEF-4378-51B55E615F08}"/>
          </ac:picMkLst>
        </pc:picChg>
      </pc:sldChg>
      <pc:sldChg chg="addSp delSp modSp mod ord">
        <pc:chgData name="Sharvanee sonawane" userId="979c844ae167b19e" providerId="LiveId" clId="{B380DD31-2D2D-455C-864C-A34533B36F11}" dt="2022-12-04T07:31:53.169" v="1544" actId="20577"/>
        <pc:sldMkLst>
          <pc:docMk/>
          <pc:sldMk cId="4017722647" sldId="259"/>
        </pc:sldMkLst>
        <pc:spChg chg="mod">
          <ac:chgData name="Sharvanee sonawane" userId="979c844ae167b19e" providerId="LiveId" clId="{B380DD31-2D2D-455C-864C-A34533B36F11}" dt="2022-12-04T07:31:53.169" v="1544" actId="20577"/>
          <ac:spMkLst>
            <pc:docMk/>
            <pc:sldMk cId="4017722647" sldId="259"/>
            <ac:spMk id="3" creationId="{11C112CC-7DF8-D7AE-5ED4-3969F18BC51C}"/>
          </ac:spMkLst>
        </pc:spChg>
        <pc:picChg chg="add del mod">
          <ac:chgData name="Sharvanee sonawane" userId="979c844ae167b19e" providerId="LiveId" clId="{B380DD31-2D2D-455C-864C-A34533B36F11}" dt="2022-12-04T07:27:07.913" v="1459" actId="21"/>
          <ac:picMkLst>
            <pc:docMk/>
            <pc:sldMk cId="4017722647" sldId="259"/>
            <ac:picMk id="4" creationId="{E427BCC8-8237-B9B5-64F6-75C6971D7817}"/>
          </ac:picMkLst>
        </pc:picChg>
        <pc:picChg chg="add del mod">
          <ac:chgData name="Sharvanee sonawane" userId="979c844ae167b19e" providerId="LiveId" clId="{B380DD31-2D2D-455C-864C-A34533B36F11}" dt="2022-12-04T07:27:20.773" v="1462" actId="21"/>
          <ac:picMkLst>
            <pc:docMk/>
            <pc:sldMk cId="4017722647" sldId="259"/>
            <ac:picMk id="5" creationId="{23937866-561F-A1FA-47D1-605161BD1DEE}"/>
          </ac:picMkLst>
        </pc:picChg>
        <pc:picChg chg="add mod">
          <ac:chgData name="Sharvanee sonawane" userId="979c844ae167b19e" providerId="LiveId" clId="{B380DD31-2D2D-455C-864C-A34533B36F11}" dt="2022-12-04T07:31:14.710" v="1531" actId="1076"/>
          <ac:picMkLst>
            <pc:docMk/>
            <pc:sldMk cId="4017722647" sldId="259"/>
            <ac:picMk id="6" creationId="{92DE0245-167D-51D0-C0BB-6B13AF3D5312}"/>
          </ac:picMkLst>
        </pc:picChg>
        <pc:picChg chg="add mod">
          <ac:chgData name="Sharvanee sonawane" userId="979c844ae167b19e" providerId="LiveId" clId="{B380DD31-2D2D-455C-864C-A34533B36F11}" dt="2022-12-04T07:31:08.685" v="1530" actId="1076"/>
          <ac:picMkLst>
            <pc:docMk/>
            <pc:sldMk cId="4017722647" sldId="259"/>
            <ac:picMk id="7" creationId="{9E750C58-27B9-D707-CCD8-1D72A70C1F36}"/>
          </ac:picMkLst>
        </pc:picChg>
      </pc:sldChg>
      <pc:sldChg chg="addSp delSp modSp new mod ord">
        <pc:chgData name="Sharvanee sonawane" userId="979c844ae167b19e" providerId="LiveId" clId="{B380DD31-2D2D-455C-864C-A34533B36F11}" dt="2022-12-04T07:23:54.700" v="1224" actId="5793"/>
        <pc:sldMkLst>
          <pc:docMk/>
          <pc:sldMk cId="2589686548" sldId="260"/>
        </pc:sldMkLst>
        <pc:spChg chg="mod">
          <ac:chgData name="Sharvanee sonawane" userId="979c844ae167b19e" providerId="LiveId" clId="{B380DD31-2D2D-455C-864C-A34533B36F11}" dt="2022-12-04T06:57:58.378" v="192" actId="1076"/>
          <ac:spMkLst>
            <pc:docMk/>
            <pc:sldMk cId="2589686548" sldId="260"/>
            <ac:spMk id="2" creationId="{D94815F2-03C9-D096-466F-85CAF0BE6237}"/>
          </ac:spMkLst>
        </pc:spChg>
        <pc:spChg chg="mod">
          <ac:chgData name="Sharvanee sonawane" userId="979c844ae167b19e" providerId="LiveId" clId="{B380DD31-2D2D-455C-864C-A34533B36F11}" dt="2022-12-04T07:23:54.700" v="1224" actId="5793"/>
          <ac:spMkLst>
            <pc:docMk/>
            <pc:sldMk cId="2589686548" sldId="260"/>
            <ac:spMk id="3" creationId="{BEDB036A-86AA-3F1F-E009-A9C353761278}"/>
          </ac:spMkLst>
        </pc:spChg>
        <pc:picChg chg="add del mod">
          <ac:chgData name="Sharvanee sonawane" userId="979c844ae167b19e" providerId="LiveId" clId="{B380DD31-2D2D-455C-864C-A34533B36F11}" dt="2022-12-04T07:15:09.749" v="815" actId="21"/>
          <ac:picMkLst>
            <pc:docMk/>
            <pc:sldMk cId="2589686548" sldId="260"/>
            <ac:picMk id="4" creationId="{92E65536-34BC-2C09-41B9-AA93A22FF9D7}"/>
          </ac:picMkLst>
        </pc:picChg>
        <pc:picChg chg="add del mod">
          <ac:chgData name="Sharvanee sonawane" userId="979c844ae167b19e" providerId="LiveId" clId="{B380DD31-2D2D-455C-864C-A34533B36F11}" dt="2022-12-04T07:21:33.458" v="903" actId="21"/>
          <ac:picMkLst>
            <pc:docMk/>
            <pc:sldMk cId="2589686548" sldId="260"/>
            <ac:picMk id="1026" creationId="{1DD251D0-A1BD-414B-F8F2-F74BD3C7E73A}"/>
          </ac:picMkLst>
        </pc:picChg>
      </pc:sldChg>
      <pc:sldChg chg="addSp delSp modSp new mod ord">
        <pc:chgData name="Sharvanee sonawane" userId="979c844ae167b19e" providerId="LiveId" clId="{B380DD31-2D2D-455C-864C-A34533B36F11}" dt="2022-12-08T04:56:28.681" v="2476" actId="207"/>
        <pc:sldMkLst>
          <pc:docMk/>
          <pc:sldMk cId="3801906541" sldId="261"/>
        </pc:sldMkLst>
        <pc:spChg chg="mod">
          <ac:chgData name="Sharvanee sonawane" userId="979c844ae167b19e" providerId="LiveId" clId="{B380DD31-2D2D-455C-864C-A34533B36F11}" dt="2022-12-08T04:53:32.936" v="2434" actId="1076"/>
          <ac:spMkLst>
            <pc:docMk/>
            <pc:sldMk cId="3801906541" sldId="261"/>
            <ac:spMk id="2" creationId="{86BEEF11-576A-564C-1456-AD4629DD6955}"/>
          </ac:spMkLst>
        </pc:spChg>
        <pc:spChg chg="mod">
          <ac:chgData name="Sharvanee sonawane" userId="979c844ae167b19e" providerId="LiveId" clId="{B380DD31-2D2D-455C-864C-A34533B36F11}" dt="2022-12-08T04:53:38.432" v="2435" actId="1076"/>
          <ac:spMkLst>
            <pc:docMk/>
            <pc:sldMk cId="3801906541" sldId="261"/>
            <ac:spMk id="3" creationId="{86F4D97F-9AD2-AD58-78FC-938AF6847854}"/>
          </ac:spMkLst>
        </pc:spChg>
        <pc:spChg chg="add del">
          <ac:chgData name="Sharvanee sonawane" userId="979c844ae167b19e" providerId="LiveId" clId="{B380DD31-2D2D-455C-864C-A34533B36F11}" dt="2022-12-08T04:40:51.042" v="2427" actId="21"/>
          <ac:spMkLst>
            <pc:docMk/>
            <pc:sldMk cId="3801906541" sldId="261"/>
            <ac:spMk id="10" creationId="{08A89966-63DF-62C7-B01B-760FA9AB291D}"/>
          </ac:spMkLst>
        </pc:spChg>
        <pc:spChg chg="add del">
          <ac:chgData name="Sharvanee sonawane" userId="979c844ae167b19e" providerId="LiveId" clId="{B380DD31-2D2D-455C-864C-A34533B36F11}" dt="2022-12-08T04:41:16.159" v="2429" actId="21"/>
          <ac:spMkLst>
            <pc:docMk/>
            <pc:sldMk cId="3801906541" sldId="261"/>
            <ac:spMk id="11" creationId="{1B3CBCD2-040C-C2F6-4BBC-05435E9B4099}"/>
          </ac:spMkLst>
        </pc:spChg>
        <pc:spChg chg="add del">
          <ac:chgData name="Sharvanee sonawane" userId="979c844ae167b19e" providerId="LiveId" clId="{B380DD31-2D2D-455C-864C-A34533B36F11}" dt="2022-12-08T04:53:20.803" v="2432" actId="21"/>
          <ac:spMkLst>
            <pc:docMk/>
            <pc:sldMk cId="3801906541" sldId="261"/>
            <ac:spMk id="12" creationId="{F8F95A36-323C-631C-D2E6-FD887D40448C}"/>
          </ac:spMkLst>
        </pc:spChg>
        <pc:spChg chg="add mod">
          <ac:chgData name="Sharvanee sonawane" userId="979c844ae167b19e" providerId="LiveId" clId="{B380DD31-2D2D-455C-864C-A34533B36F11}" dt="2022-12-08T04:56:28.681" v="2476" actId="207"/>
          <ac:spMkLst>
            <pc:docMk/>
            <pc:sldMk cId="3801906541" sldId="261"/>
            <ac:spMk id="13" creationId="{2F4B7B5E-F6F5-D0E2-0C70-9810434047CA}"/>
          </ac:spMkLst>
        </pc:spChg>
        <pc:picChg chg="add del mod">
          <ac:chgData name="Sharvanee sonawane" userId="979c844ae167b19e" providerId="LiveId" clId="{B380DD31-2D2D-455C-864C-A34533B36F11}" dt="2022-12-08T04:37:49.489" v="2406" actId="21"/>
          <ac:picMkLst>
            <pc:docMk/>
            <pc:sldMk cId="3801906541" sldId="261"/>
            <ac:picMk id="5" creationId="{57F05B92-3B12-9061-DDC2-AFA17924B6B0}"/>
          </ac:picMkLst>
        </pc:picChg>
        <pc:picChg chg="add del mod">
          <ac:chgData name="Sharvanee sonawane" userId="979c844ae167b19e" providerId="LiveId" clId="{B380DD31-2D2D-455C-864C-A34533B36F11}" dt="2022-12-08T04:36:12.515" v="2403" actId="21"/>
          <ac:picMkLst>
            <pc:docMk/>
            <pc:sldMk cId="3801906541" sldId="261"/>
            <ac:picMk id="7" creationId="{B547E51F-2A1F-014C-6091-32BD428A54EF}"/>
          </ac:picMkLst>
        </pc:picChg>
        <pc:picChg chg="add del mod">
          <ac:chgData name="Sharvanee sonawane" userId="979c844ae167b19e" providerId="LiveId" clId="{B380DD31-2D2D-455C-864C-A34533B36F11}" dt="2022-12-08T04:53:06.230" v="2430" actId="21"/>
          <ac:picMkLst>
            <pc:docMk/>
            <pc:sldMk cId="3801906541" sldId="261"/>
            <ac:picMk id="9" creationId="{34960DE8-44DB-0653-48B8-D741E4050E02}"/>
          </ac:picMkLst>
        </pc:picChg>
      </pc:sldChg>
      <pc:sldChg chg="addSp modSp new mod ord">
        <pc:chgData name="Sharvanee sonawane" userId="979c844ae167b19e" providerId="LiveId" clId="{B380DD31-2D2D-455C-864C-A34533B36F11}" dt="2022-12-24T11:16:41.696" v="3057" actId="20577"/>
        <pc:sldMkLst>
          <pc:docMk/>
          <pc:sldMk cId="929159337" sldId="262"/>
        </pc:sldMkLst>
        <pc:spChg chg="mod">
          <ac:chgData name="Sharvanee sonawane" userId="979c844ae167b19e" providerId="LiveId" clId="{B380DD31-2D2D-455C-864C-A34533B36F11}" dt="2022-12-08T05:20:16.347" v="3026" actId="27636"/>
          <ac:spMkLst>
            <pc:docMk/>
            <pc:sldMk cId="929159337" sldId="262"/>
            <ac:spMk id="2" creationId="{B410A57D-3AE0-AA90-5BAA-6D5FE45A2187}"/>
          </ac:spMkLst>
        </pc:spChg>
        <pc:spChg chg="mod">
          <ac:chgData name="Sharvanee sonawane" userId="979c844ae167b19e" providerId="LiveId" clId="{B380DD31-2D2D-455C-864C-A34533B36F11}" dt="2022-12-24T11:16:41.696" v="3057" actId="20577"/>
          <ac:spMkLst>
            <pc:docMk/>
            <pc:sldMk cId="929159337" sldId="262"/>
            <ac:spMk id="3" creationId="{869A1D7F-DD63-D4C2-22AB-01114E252307}"/>
          </ac:spMkLst>
        </pc:spChg>
        <pc:picChg chg="add mod">
          <ac:chgData name="Sharvanee sonawane" userId="979c844ae167b19e" providerId="LiveId" clId="{B380DD31-2D2D-455C-864C-A34533B36F11}" dt="2022-12-04T09:54:09.940" v="2113" actId="1076"/>
          <ac:picMkLst>
            <pc:docMk/>
            <pc:sldMk cId="929159337" sldId="262"/>
            <ac:picMk id="4" creationId="{A3F940E9-E3EC-3C01-1141-3D2C23DA632A}"/>
          </ac:picMkLst>
        </pc:picChg>
      </pc:sldChg>
      <pc:sldChg chg="new del">
        <pc:chgData name="Sharvanee sonawane" userId="979c844ae167b19e" providerId="LiveId" clId="{B380DD31-2D2D-455C-864C-A34533B36F11}" dt="2022-12-04T07:09:52.125" v="397" actId="2696"/>
        <pc:sldMkLst>
          <pc:docMk/>
          <pc:sldMk cId="3480755931" sldId="262"/>
        </pc:sldMkLst>
      </pc:sldChg>
      <pc:sldChg chg="addSp modSp new mod">
        <pc:chgData name="Sharvanee sonawane" userId="979c844ae167b19e" providerId="LiveId" clId="{B380DD31-2D2D-455C-864C-A34533B36F11}" dt="2022-12-04T07:29:46.474" v="1510" actId="14100"/>
        <pc:sldMkLst>
          <pc:docMk/>
          <pc:sldMk cId="546386846" sldId="263"/>
        </pc:sldMkLst>
        <pc:spChg chg="mod">
          <ac:chgData name="Sharvanee sonawane" userId="979c844ae167b19e" providerId="LiveId" clId="{B380DD31-2D2D-455C-864C-A34533B36F11}" dt="2022-12-04T07:27:37.720" v="1467" actId="27636"/>
          <ac:spMkLst>
            <pc:docMk/>
            <pc:sldMk cId="546386846" sldId="263"/>
            <ac:spMk id="2" creationId="{1F3E8B6B-18C1-44B8-3B6C-13CFC83A6C50}"/>
          </ac:spMkLst>
        </pc:spChg>
        <pc:spChg chg="mod">
          <ac:chgData name="Sharvanee sonawane" userId="979c844ae167b19e" providerId="LiveId" clId="{B380DD31-2D2D-455C-864C-A34533B36F11}" dt="2022-12-04T07:29:39.290" v="1507" actId="20577"/>
          <ac:spMkLst>
            <pc:docMk/>
            <pc:sldMk cId="546386846" sldId="263"/>
            <ac:spMk id="3" creationId="{58BA9DE0-C06B-FEB9-EE7A-B6EB2A21388A}"/>
          </ac:spMkLst>
        </pc:spChg>
        <pc:picChg chg="add mod">
          <ac:chgData name="Sharvanee sonawane" userId="979c844ae167b19e" providerId="LiveId" clId="{B380DD31-2D2D-455C-864C-A34533B36F11}" dt="2022-12-04T07:29:46.474" v="1510" actId="14100"/>
          <ac:picMkLst>
            <pc:docMk/>
            <pc:sldMk cId="546386846" sldId="263"/>
            <ac:picMk id="4" creationId="{B97562D2-2D98-A3FB-805F-E714E358CD65}"/>
          </ac:picMkLst>
        </pc:picChg>
        <pc:picChg chg="add mod">
          <ac:chgData name="Sharvanee sonawane" userId="979c844ae167b19e" providerId="LiveId" clId="{B380DD31-2D2D-455C-864C-A34533B36F11}" dt="2022-12-04T07:29:22.357" v="1504" actId="1076"/>
          <ac:picMkLst>
            <pc:docMk/>
            <pc:sldMk cId="546386846" sldId="263"/>
            <ac:picMk id="5" creationId="{F8964E09-59ED-08A8-A2AF-8E1A2F5BD559}"/>
          </ac:picMkLst>
        </pc:picChg>
      </pc:sldChg>
      <pc:sldChg chg="modSp new mod">
        <pc:chgData name="Sharvanee sonawane" userId="979c844ae167b19e" providerId="LiveId" clId="{B380DD31-2D2D-455C-864C-A34533B36F11}" dt="2022-12-04T09:51:11.008" v="2092" actId="115"/>
        <pc:sldMkLst>
          <pc:docMk/>
          <pc:sldMk cId="631013063" sldId="264"/>
        </pc:sldMkLst>
        <pc:spChg chg="mod">
          <ac:chgData name="Sharvanee sonawane" userId="979c844ae167b19e" providerId="LiveId" clId="{B380DD31-2D2D-455C-864C-A34533B36F11}" dt="2022-12-04T09:37:28.414" v="1990" actId="14100"/>
          <ac:spMkLst>
            <pc:docMk/>
            <pc:sldMk cId="631013063" sldId="264"/>
            <ac:spMk id="2" creationId="{210F1396-5192-71C4-5BB8-D3029B1E10CE}"/>
          </ac:spMkLst>
        </pc:spChg>
        <pc:spChg chg="mod">
          <ac:chgData name="Sharvanee sonawane" userId="979c844ae167b19e" providerId="LiveId" clId="{B380DD31-2D2D-455C-864C-A34533B36F11}" dt="2022-12-04T09:51:11.008" v="2092" actId="115"/>
          <ac:spMkLst>
            <pc:docMk/>
            <pc:sldMk cId="631013063" sldId="264"/>
            <ac:spMk id="3" creationId="{23A88D39-C71C-F6D9-3EAF-C8273E33A828}"/>
          </ac:spMkLst>
        </pc:spChg>
      </pc:sldChg>
      <pc:sldChg chg="addSp modSp new mod ord">
        <pc:chgData name="Sharvanee sonawane" userId="979c844ae167b19e" providerId="LiveId" clId="{B380DD31-2D2D-455C-864C-A34533B36F11}" dt="2022-12-08T05:20:09.225" v="3024" actId="20577"/>
        <pc:sldMkLst>
          <pc:docMk/>
          <pc:sldMk cId="1294143427" sldId="265"/>
        </pc:sldMkLst>
        <pc:spChg chg="mod">
          <ac:chgData name="Sharvanee sonawane" userId="979c844ae167b19e" providerId="LiveId" clId="{B380DD31-2D2D-455C-864C-A34533B36F11}" dt="2022-12-04T10:17:06.312" v="2366" actId="27636"/>
          <ac:spMkLst>
            <pc:docMk/>
            <pc:sldMk cId="1294143427" sldId="265"/>
            <ac:spMk id="2" creationId="{5E695D45-A06D-B88C-F551-D24D86750A9D}"/>
          </ac:spMkLst>
        </pc:spChg>
        <pc:spChg chg="mod">
          <ac:chgData name="Sharvanee sonawane" userId="979c844ae167b19e" providerId="LiveId" clId="{B380DD31-2D2D-455C-864C-A34533B36F11}" dt="2022-12-08T05:20:09.225" v="3024" actId="20577"/>
          <ac:spMkLst>
            <pc:docMk/>
            <pc:sldMk cId="1294143427" sldId="265"/>
            <ac:spMk id="3" creationId="{952ADDEB-E8CE-D46A-D08A-EA9967CB1B48}"/>
          </ac:spMkLst>
        </pc:spChg>
        <pc:spChg chg="add mod">
          <ac:chgData name="Sharvanee sonawane" userId="979c844ae167b19e" providerId="LiveId" clId="{B380DD31-2D2D-455C-864C-A34533B36F11}" dt="2022-12-08T05:20:02.313" v="3022" actId="1076"/>
          <ac:spMkLst>
            <pc:docMk/>
            <pc:sldMk cId="1294143427" sldId="265"/>
            <ac:spMk id="4" creationId="{C82716B4-CA2C-FEA8-4521-8030260D1025}"/>
          </ac:spMkLst>
        </pc:spChg>
      </pc:sldChg>
      <pc:sldChg chg="new">
        <pc:chgData name="Sharvanee sonawane" userId="979c844ae167b19e" providerId="LiveId" clId="{B380DD31-2D2D-455C-864C-A34533B36F11}" dt="2022-12-04T07:33:07.543" v="1564" actId="680"/>
        <pc:sldMkLst>
          <pc:docMk/>
          <pc:sldMk cId="2812978912" sldId="266"/>
        </pc:sldMkLst>
      </pc:sldChg>
      <pc:sldChg chg="addSp delSp modSp new mod">
        <pc:chgData name="Sharvanee sonawane" userId="979c844ae167b19e" providerId="LiveId" clId="{B380DD31-2D2D-455C-864C-A34533B36F11}" dt="2022-12-08T05:11:53.081" v="2837" actId="1076"/>
        <pc:sldMkLst>
          <pc:docMk/>
          <pc:sldMk cId="2957893027" sldId="267"/>
        </pc:sldMkLst>
        <pc:spChg chg="mod">
          <ac:chgData name="Sharvanee sonawane" userId="979c844ae167b19e" providerId="LiveId" clId="{B380DD31-2D2D-455C-864C-A34533B36F11}" dt="2022-12-04T09:49:48.701" v="2077" actId="27636"/>
          <ac:spMkLst>
            <pc:docMk/>
            <pc:sldMk cId="2957893027" sldId="267"/>
            <ac:spMk id="2" creationId="{9F1D8AEA-6C0A-66CD-0D16-6243FE5DD66C}"/>
          </ac:spMkLst>
        </pc:spChg>
        <pc:spChg chg="mod">
          <ac:chgData name="Sharvanee sonawane" userId="979c844ae167b19e" providerId="LiveId" clId="{B380DD31-2D2D-455C-864C-A34533B36F11}" dt="2022-12-08T05:11:16.509" v="2831" actId="255"/>
          <ac:spMkLst>
            <pc:docMk/>
            <pc:sldMk cId="2957893027" sldId="267"/>
            <ac:spMk id="3" creationId="{F64C749B-964C-8D6D-0E31-8D799D9819DD}"/>
          </ac:spMkLst>
        </pc:spChg>
        <pc:spChg chg="add mod">
          <ac:chgData name="Sharvanee sonawane" userId="979c844ae167b19e" providerId="LiveId" clId="{B380DD31-2D2D-455C-864C-A34533B36F11}" dt="2022-12-08T05:11:53.081" v="2837" actId="1076"/>
          <ac:spMkLst>
            <pc:docMk/>
            <pc:sldMk cId="2957893027" sldId="267"/>
            <ac:spMk id="6" creationId="{3DADF3CB-4B6B-5F20-D8F4-73DB5CA1A329}"/>
          </ac:spMkLst>
        </pc:spChg>
        <pc:picChg chg="add del mod">
          <ac:chgData name="Sharvanee sonawane" userId="979c844ae167b19e" providerId="LiveId" clId="{B380DD31-2D2D-455C-864C-A34533B36F11}" dt="2022-12-08T04:56:39.765" v="2477" actId="21"/>
          <ac:picMkLst>
            <pc:docMk/>
            <pc:sldMk cId="2957893027" sldId="267"/>
            <ac:picMk id="5" creationId="{C159E25B-7FD9-EF4E-B22C-AA981CD0B2BF}"/>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2866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68149F-7D1D-4E84-93B3-F1F9C7E69B41}"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344861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68149F-7D1D-4E84-93B3-F1F9C7E69B41}"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2971105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68149F-7D1D-4E84-93B3-F1F9C7E69B41}"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BD882-4329-4489-9F90-5ED9521F86D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2184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68149F-7D1D-4E84-93B3-F1F9C7E69B41}"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758022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68149F-7D1D-4E84-93B3-F1F9C7E69B41}" type="datetimeFigureOut">
              <a:rPr lang="en-IN" smtClean="0"/>
              <a:t>24-12-2022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1839606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68149F-7D1D-4E84-93B3-F1F9C7E69B41}" type="datetimeFigureOut">
              <a:rPr lang="en-IN" smtClean="0"/>
              <a:t>24-12-2022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364875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1727996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1526681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105564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332216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28039908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37044170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68149F-7D1D-4E84-93B3-F1F9C7E69B41}"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2590214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68149F-7D1D-4E84-93B3-F1F9C7E69B41}" type="datetimeFigureOut">
              <a:rPr lang="en-IN" smtClean="0"/>
              <a:t>24-12-2022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33259405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68149F-7D1D-4E84-93B3-F1F9C7E69B41}" type="datetimeFigureOut">
              <a:rPr lang="en-IN" smtClean="0"/>
              <a:t>24-12-2022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2093576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68149F-7D1D-4E84-93B3-F1F9C7E69B41}" type="datetimeFigureOut">
              <a:rPr lang="en-IN" smtClean="0"/>
              <a:t>24-12-2022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3133024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68149F-7D1D-4E84-93B3-F1F9C7E69B41}"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2938995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68149F-7D1D-4E84-93B3-F1F9C7E69B41}"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14913747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37219768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35857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849382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23256482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17088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1229620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33509597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25691945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31252381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38765868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38091627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68149F-7D1D-4E84-93B3-F1F9C7E69B41}"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14885362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68149F-7D1D-4E84-93B3-F1F9C7E69B41}" type="datetimeFigureOut">
              <a:rPr lang="en-IN" smtClean="0"/>
              <a:t>24-12-2022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3393684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68149F-7D1D-4E84-93B3-F1F9C7E69B41}" type="datetimeFigureOut">
              <a:rPr lang="en-IN" smtClean="0"/>
              <a:t>24-12-2022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2263349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68149F-7D1D-4E84-93B3-F1F9C7E69B41}"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41760406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68149F-7D1D-4E84-93B3-F1F9C7E69B41}" type="datetimeFigureOut">
              <a:rPr lang="en-IN" smtClean="0"/>
              <a:t>24-12-2022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26512857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68149F-7D1D-4E84-93B3-F1F9C7E69B41}"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8249462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68149F-7D1D-4E84-93B3-F1F9C7E69B41}"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7961423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13423467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484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26772231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5210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35178073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36574812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68149F-7D1D-4E84-93B3-F1F9C7E69B41}" type="datetimeFigureOut">
              <a:rPr lang="en-IN" smtClean="0"/>
              <a:t>24-12-2022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319753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68149F-7D1D-4E84-93B3-F1F9C7E69B41}" type="datetimeFigureOut">
              <a:rPr lang="en-IN" smtClean="0"/>
              <a:t>24-12-2022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225664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68149F-7D1D-4E84-93B3-F1F9C7E69B41}" type="datetimeFigureOut">
              <a:rPr lang="en-IN" smtClean="0"/>
              <a:t>24-12-2022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2499638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68149F-7D1D-4E84-93B3-F1F9C7E69B41}" type="datetimeFigureOut">
              <a:rPr lang="en-IN" smtClean="0"/>
              <a:t>24-12-2022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1985647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68149F-7D1D-4E84-93B3-F1F9C7E69B41}"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1459481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68149F-7D1D-4E84-93B3-F1F9C7E69B41}" type="datetimeFigureOut">
              <a:rPr lang="en-IN" smtClean="0"/>
              <a:t>24-12-2022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1BD882-4329-4489-9F90-5ED9521F86D0}" type="slidenum">
              <a:rPr lang="en-IN" smtClean="0"/>
              <a:t>‹#›</a:t>
            </a:fld>
            <a:endParaRPr lang="en-IN"/>
          </a:p>
        </p:txBody>
      </p:sp>
    </p:spTree>
    <p:extLst>
      <p:ext uri="{BB962C8B-B14F-4D97-AF65-F5344CB8AC3E}">
        <p14:creationId xmlns:p14="http://schemas.microsoft.com/office/powerpoint/2010/main" val="359262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theme" Target="../theme/theme3.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68149F-7D1D-4E84-93B3-F1F9C7E69B41}" type="datetimeFigureOut">
              <a:rPr lang="en-IN" smtClean="0"/>
              <a:t>24-12-2022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1BD882-4329-4489-9F90-5ED9521F86D0}" type="slidenum">
              <a:rPr lang="en-IN" smtClean="0"/>
              <a:t>‹#›</a:t>
            </a:fld>
            <a:endParaRPr lang="en-IN"/>
          </a:p>
        </p:txBody>
      </p:sp>
    </p:spTree>
    <p:extLst>
      <p:ext uri="{BB962C8B-B14F-4D97-AF65-F5344CB8AC3E}">
        <p14:creationId xmlns:p14="http://schemas.microsoft.com/office/powerpoint/2010/main" val="623125366"/>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68149F-7D1D-4E84-93B3-F1F9C7E69B41}" type="datetimeFigureOut">
              <a:rPr lang="en-IN" smtClean="0"/>
              <a:t>24-12-2022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1BD882-4329-4489-9F90-5ED9521F86D0}" type="slidenum">
              <a:rPr lang="en-IN" smtClean="0"/>
              <a:t>‹#›</a:t>
            </a:fld>
            <a:endParaRPr lang="en-IN"/>
          </a:p>
        </p:txBody>
      </p:sp>
    </p:spTree>
    <p:extLst>
      <p:ext uri="{BB962C8B-B14F-4D97-AF65-F5344CB8AC3E}">
        <p14:creationId xmlns:p14="http://schemas.microsoft.com/office/powerpoint/2010/main" val="3782558055"/>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68149F-7D1D-4E84-93B3-F1F9C7E69B41}" type="datetimeFigureOut">
              <a:rPr lang="en-IN" smtClean="0"/>
              <a:t>24-12-2022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1BD882-4329-4489-9F90-5ED9521F86D0}" type="slidenum">
              <a:rPr lang="en-IN" smtClean="0"/>
              <a:t>‹#›</a:t>
            </a:fld>
            <a:endParaRPr lang="en-IN"/>
          </a:p>
        </p:txBody>
      </p:sp>
    </p:spTree>
    <p:extLst>
      <p:ext uri="{BB962C8B-B14F-4D97-AF65-F5344CB8AC3E}">
        <p14:creationId xmlns:p14="http://schemas.microsoft.com/office/powerpoint/2010/main" val="2087075653"/>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hyperlink" Target="https://www.healthychildren.org/English/health-issues/conditions/treatments/Pages/The-History-of-Antibiotics.aspx" TargetMode="External"/><Relationship Id="rId7" Type="http://schemas.openxmlformats.org/officeDocument/2006/relationships/hyperlink" Target="https://www.sciencedirect.com/science/article/pii/S1369527419300190" TargetMode="External"/><Relationship Id="rId2" Type="http://schemas.openxmlformats.org/officeDocument/2006/relationships/hyperlink" Target="https://ncert.nic.in/ncerts/l/lech207.pdf" TargetMode="External"/><Relationship Id="rId1" Type="http://schemas.openxmlformats.org/officeDocument/2006/relationships/slideLayout" Target="../slideLayouts/slideLayout35.xml"/><Relationship Id="rId6" Type="http://schemas.openxmlformats.org/officeDocument/2006/relationships/hyperlink" Target="https://www.youtube.com/watch?v=uRhkDN2WjzI&amp;feature=emb_rel_end" TargetMode="External"/><Relationship Id="rId5" Type="http://schemas.openxmlformats.org/officeDocument/2006/relationships/hyperlink" Target="https://www.acs.org/content/acs/en/education/whatischemistry/landmarks/flemingpenicillin.html" TargetMode="External"/><Relationship Id="rId4" Type="http://schemas.openxmlformats.org/officeDocument/2006/relationships/hyperlink" Target="https://en.wikipedia.org/wiki/Antibiotic"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hyperlink" Target="https://www.sciencedirect.com/topics/medicine-and-dentistry/arsphenamine" TargetMode="Externa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topics/medicine-and-dentistry/actinomycetales" TargetMode="External"/><Relationship Id="rId2" Type="http://schemas.openxmlformats.org/officeDocument/2006/relationships/hyperlink" Target="https://www.sciencedirect.com/topics/medicine-and-dentistry/penicillin-derivative" TargetMode="Externa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34A78-13BA-9582-9AA7-5EE0DD9A5CBF}"/>
              </a:ext>
            </a:extLst>
          </p:cNvPr>
          <p:cNvSpPr>
            <a:spLocks noGrp="1"/>
          </p:cNvSpPr>
          <p:nvPr>
            <p:ph type="ctrTitle"/>
          </p:nvPr>
        </p:nvSpPr>
        <p:spPr>
          <a:xfrm>
            <a:off x="3237722" y="1122363"/>
            <a:ext cx="7430277" cy="1107653"/>
          </a:xfrm>
        </p:spPr>
        <p:txBody>
          <a:bodyPr>
            <a:noAutofit/>
          </a:bodyPr>
          <a:lstStyle/>
          <a:p>
            <a:r>
              <a:rPr lang="en-IN" sz="8000" b="1" dirty="0">
                <a:solidFill>
                  <a:srgbClr val="212529"/>
                </a:solidFill>
                <a:latin typeface="-apple-system"/>
              </a:rPr>
              <a:t>ANTI-BIOTICS</a:t>
            </a:r>
            <a:endParaRPr lang="en-IN" sz="8000" b="1" dirty="0"/>
          </a:p>
        </p:txBody>
      </p:sp>
      <p:sp>
        <p:nvSpPr>
          <p:cNvPr id="3" name="Subtitle 2">
            <a:extLst>
              <a:ext uri="{FF2B5EF4-FFF2-40B4-BE49-F238E27FC236}">
                <a16:creationId xmlns:a16="http://schemas.microsoft.com/office/drawing/2014/main" id="{DF26A242-42B1-5262-E49D-0036868E71C3}"/>
              </a:ext>
            </a:extLst>
          </p:cNvPr>
          <p:cNvSpPr>
            <a:spLocks noGrp="1"/>
          </p:cNvSpPr>
          <p:nvPr>
            <p:ph type="subTitle" idx="1"/>
          </p:nvPr>
        </p:nvSpPr>
        <p:spPr>
          <a:xfrm>
            <a:off x="1744824" y="3069771"/>
            <a:ext cx="9909111" cy="979715"/>
          </a:xfrm>
        </p:spPr>
        <p:txBody>
          <a:bodyPr>
            <a:normAutofit fontScale="62500" lnSpcReduction="20000"/>
          </a:bodyPr>
          <a:lstStyle/>
          <a:p>
            <a:r>
              <a:rPr lang="en-IN" sz="5400" b="1" dirty="0">
                <a:solidFill>
                  <a:srgbClr val="212529"/>
                </a:solidFill>
                <a:latin typeface="-apple-system"/>
              </a:rPr>
              <a:t>CASE STUDY </a:t>
            </a:r>
            <a:r>
              <a:rPr lang="en-IN" sz="5400" b="1" i="0" dirty="0">
                <a:solidFill>
                  <a:srgbClr val="212529"/>
                </a:solidFill>
                <a:effectLst/>
                <a:latin typeface="-apple-system"/>
              </a:rPr>
              <a:t>:</a:t>
            </a:r>
            <a:r>
              <a:rPr lang="en-IN" sz="5400" b="0" i="0" dirty="0">
                <a:solidFill>
                  <a:srgbClr val="212529"/>
                </a:solidFill>
                <a:effectLst/>
                <a:latin typeface="-apple-system"/>
              </a:rPr>
              <a:t> </a:t>
            </a:r>
            <a:r>
              <a:rPr lang="en-IN" sz="5400" b="1" i="0" dirty="0">
                <a:solidFill>
                  <a:srgbClr val="212529"/>
                </a:solidFill>
                <a:effectLst/>
                <a:latin typeface="-apple-system"/>
              </a:rPr>
              <a:t>Computing</a:t>
            </a:r>
            <a:r>
              <a:rPr lang="en-IN" sz="5400" b="0" i="0" dirty="0">
                <a:solidFill>
                  <a:srgbClr val="212529"/>
                </a:solidFill>
                <a:effectLst/>
                <a:latin typeface="-apple-system"/>
              </a:rPr>
              <a:t> </a:t>
            </a:r>
            <a:r>
              <a:rPr lang="en-IN" sz="5400" b="1" i="0" dirty="0">
                <a:solidFill>
                  <a:srgbClr val="212529"/>
                </a:solidFill>
                <a:effectLst/>
                <a:latin typeface="-apple-system"/>
              </a:rPr>
              <a:t>and Science (CS 103)</a:t>
            </a:r>
          </a:p>
          <a:p>
            <a:pPr lvl="1"/>
            <a:endParaRPr lang="en-IN" dirty="0"/>
          </a:p>
        </p:txBody>
      </p:sp>
      <p:sp>
        <p:nvSpPr>
          <p:cNvPr id="4" name="TextBox 3">
            <a:extLst>
              <a:ext uri="{FF2B5EF4-FFF2-40B4-BE49-F238E27FC236}">
                <a16:creationId xmlns:a16="http://schemas.microsoft.com/office/drawing/2014/main" id="{CE013A93-B4D0-0F32-2018-3CBB1C682F1A}"/>
              </a:ext>
            </a:extLst>
          </p:cNvPr>
          <p:cNvSpPr txBox="1"/>
          <p:nvPr/>
        </p:nvSpPr>
        <p:spPr>
          <a:xfrm>
            <a:off x="3890864" y="4655976"/>
            <a:ext cx="8126963" cy="1323439"/>
          </a:xfrm>
          <a:prstGeom prst="rect">
            <a:avLst/>
          </a:prstGeom>
          <a:noFill/>
        </p:spPr>
        <p:txBody>
          <a:bodyPr wrap="square" rtlCol="0">
            <a:spAutoFit/>
          </a:bodyPr>
          <a:lstStyle/>
          <a:p>
            <a:r>
              <a:rPr lang="en-IN" sz="4000" dirty="0"/>
              <a:t>                                                                                  </a:t>
            </a:r>
            <a:r>
              <a:rPr lang="en-IN" sz="4000" b="1" dirty="0"/>
              <a:t>~ Sharvanee Sonawane (22B0943)</a:t>
            </a:r>
          </a:p>
        </p:txBody>
      </p:sp>
    </p:spTree>
    <p:extLst>
      <p:ext uri="{BB962C8B-B14F-4D97-AF65-F5344CB8AC3E}">
        <p14:creationId xmlns:p14="http://schemas.microsoft.com/office/powerpoint/2010/main" val="22568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5D45-A06D-B88C-F551-D24D86750A9D}"/>
              </a:ext>
            </a:extLst>
          </p:cNvPr>
          <p:cNvSpPr>
            <a:spLocks noGrp="1"/>
          </p:cNvSpPr>
          <p:nvPr>
            <p:ph type="title"/>
          </p:nvPr>
        </p:nvSpPr>
        <p:spPr>
          <a:xfrm flipV="1">
            <a:off x="677334" y="-924232"/>
            <a:ext cx="8596668" cy="50144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52ADDEB-E8CE-D46A-D08A-EA9967CB1B48}"/>
              </a:ext>
            </a:extLst>
          </p:cNvPr>
          <p:cNvSpPr>
            <a:spLocks noGrp="1"/>
          </p:cNvSpPr>
          <p:nvPr>
            <p:ph idx="1"/>
          </p:nvPr>
        </p:nvSpPr>
        <p:spPr>
          <a:xfrm>
            <a:off x="982133" y="-78658"/>
            <a:ext cx="10173547" cy="6936658"/>
          </a:xfrm>
        </p:spPr>
        <p:txBody>
          <a:bodyPr>
            <a:normAutofit fontScale="25000" lnSpcReduction="20000"/>
          </a:bodyPr>
          <a:lstStyle/>
          <a:p>
            <a:pPr marL="0" indent="0" algn="l">
              <a:buClr>
                <a:schemeClr val="accent2"/>
              </a:buClr>
              <a:buNone/>
            </a:pPr>
            <a:endParaRPr lang="en-US" sz="2800" b="1" i="0" dirty="0">
              <a:solidFill>
                <a:srgbClr val="000000"/>
              </a:solidFill>
              <a:effectLst/>
              <a:latin typeface="Open Sans" panose="020B0606030504020204" pitchFamily="34" charset="0"/>
            </a:endParaRPr>
          </a:p>
          <a:p>
            <a:pPr>
              <a:buClr>
                <a:schemeClr val="accent2"/>
              </a:buClr>
            </a:pPr>
            <a:endParaRPr lang="en-US" sz="11200" b="0" i="0" dirty="0">
              <a:solidFill>
                <a:srgbClr val="333333"/>
              </a:solidFill>
              <a:effectLst/>
              <a:latin typeface="Open Sans" panose="020B0606030504020204" pitchFamily="34" charset="0"/>
            </a:endParaRPr>
          </a:p>
          <a:p>
            <a:pPr>
              <a:buClr>
                <a:schemeClr val="accent2"/>
              </a:buClr>
            </a:pPr>
            <a:r>
              <a:rPr lang="en-US" sz="11200" b="0" i="0" dirty="0">
                <a:solidFill>
                  <a:srgbClr val="333333"/>
                </a:solidFill>
                <a:effectLst/>
                <a:latin typeface="Open Sans" panose="020B0606030504020204" pitchFamily="34" charset="0"/>
              </a:rPr>
              <a:t>War-time conditions made industrial production of penicillin difficult. A number of British companies, including Glaxo (now GlaxoSmithKline) and </a:t>
            </a:r>
            <a:r>
              <a:rPr lang="en-US" sz="11200" b="0" i="0" dirty="0" err="1">
                <a:solidFill>
                  <a:srgbClr val="333333"/>
                </a:solidFill>
                <a:effectLst/>
                <a:latin typeface="Open Sans" panose="020B0606030504020204" pitchFamily="34" charset="0"/>
              </a:rPr>
              <a:t>Kemball</a:t>
            </a:r>
            <a:r>
              <a:rPr lang="en-US" sz="11200" b="0" i="0" dirty="0">
                <a:solidFill>
                  <a:srgbClr val="333333"/>
                </a:solidFill>
                <a:effectLst/>
                <a:latin typeface="Open Sans" panose="020B0606030504020204" pitchFamily="34" charset="0"/>
              </a:rPr>
              <a:t> Bishop, a London firm later bought by Pfizer, took up the challenge.</a:t>
            </a:r>
          </a:p>
          <a:p>
            <a:pPr>
              <a:buClr>
                <a:schemeClr val="accent2"/>
              </a:buClr>
            </a:pPr>
            <a:endParaRPr lang="en-US" sz="11200" b="1" i="0" dirty="0">
              <a:solidFill>
                <a:srgbClr val="000000"/>
              </a:solidFill>
              <a:effectLst/>
              <a:latin typeface="Open Sans" panose="020B0606030504020204" pitchFamily="34" charset="0"/>
            </a:endParaRPr>
          </a:p>
          <a:p>
            <a:pPr marL="0" indent="0">
              <a:buNone/>
            </a:pPr>
            <a:endParaRPr lang="en-US" sz="11200" b="1" i="0" dirty="0">
              <a:solidFill>
                <a:srgbClr val="000000"/>
              </a:solidFill>
              <a:effectLst/>
              <a:latin typeface="Open Sans" panose="020B0606030504020204" pitchFamily="34" charset="0"/>
            </a:endParaRPr>
          </a:p>
          <a:p>
            <a:pPr marL="0" indent="0">
              <a:buNone/>
            </a:pPr>
            <a:r>
              <a:rPr lang="en-US" sz="11200" b="1" i="0" dirty="0">
                <a:solidFill>
                  <a:srgbClr val="000000"/>
                </a:solidFill>
                <a:effectLst/>
                <a:latin typeface="Open Sans" panose="020B0606030504020204" pitchFamily="34" charset="0"/>
              </a:rPr>
              <a:t>Penicillin Production in the United States during and post WWII-</a:t>
            </a:r>
          </a:p>
          <a:p>
            <a:pPr marL="0" indent="0" algn="l">
              <a:buNone/>
            </a:pPr>
            <a:r>
              <a:rPr lang="en-IN" sz="11200" b="0" i="0" dirty="0">
                <a:solidFill>
                  <a:srgbClr val="333333"/>
                </a:solidFill>
                <a:effectLst/>
                <a:latin typeface="Open Sans" panose="020B0606030504020204" pitchFamily="34" charset="0"/>
              </a:rPr>
              <a:t>Howard </a:t>
            </a:r>
            <a:r>
              <a:rPr lang="en-US" sz="11200" b="0" i="0" dirty="0">
                <a:solidFill>
                  <a:srgbClr val="333333"/>
                </a:solidFill>
                <a:effectLst/>
                <a:latin typeface="Open Sans" panose="020B0606030504020204" pitchFamily="34" charset="0"/>
              </a:rPr>
              <a:t>Florey recognized that large-scale production of penicillin was probably out of the question in Britain, where the chemical industry was fully absorbed in the war effort. Florey and his colleague Norman Heatley traveled to the United States to interest the American pharmaceutical industry in the effort to produce penicillin on a large scale.</a:t>
            </a:r>
          </a:p>
        </p:txBody>
      </p:sp>
      <p:sp>
        <p:nvSpPr>
          <p:cNvPr id="4" name="Arrow: Right 3">
            <a:extLst>
              <a:ext uri="{FF2B5EF4-FFF2-40B4-BE49-F238E27FC236}">
                <a16:creationId xmlns:a16="http://schemas.microsoft.com/office/drawing/2014/main" id="{C82716B4-CA2C-FEA8-4521-8030260D1025}"/>
              </a:ext>
            </a:extLst>
          </p:cNvPr>
          <p:cNvSpPr/>
          <p:nvPr/>
        </p:nvSpPr>
        <p:spPr>
          <a:xfrm>
            <a:off x="264927" y="2211275"/>
            <a:ext cx="6267953" cy="824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2060"/>
                </a:solidFill>
              </a:rPr>
              <a:t>Role of United States post World War II</a:t>
            </a:r>
          </a:p>
        </p:txBody>
      </p:sp>
    </p:spTree>
    <p:extLst>
      <p:ext uri="{BB962C8B-B14F-4D97-AF65-F5344CB8AC3E}">
        <p14:creationId xmlns:p14="http://schemas.microsoft.com/office/powerpoint/2010/main" val="1294143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A57D-3AE0-AA90-5BAA-6D5FE45A2187}"/>
              </a:ext>
            </a:extLst>
          </p:cNvPr>
          <p:cNvSpPr>
            <a:spLocks noGrp="1"/>
          </p:cNvSpPr>
          <p:nvPr>
            <p:ph type="title"/>
          </p:nvPr>
        </p:nvSpPr>
        <p:spPr>
          <a:xfrm flipV="1">
            <a:off x="726495" y="-538480"/>
            <a:ext cx="8596668" cy="33591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69A1D7F-DD63-D4C2-22AB-01114E252307}"/>
              </a:ext>
            </a:extLst>
          </p:cNvPr>
          <p:cNvSpPr>
            <a:spLocks noGrp="1"/>
          </p:cNvSpPr>
          <p:nvPr>
            <p:ph idx="1"/>
          </p:nvPr>
        </p:nvSpPr>
        <p:spPr>
          <a:xfrm>
            <a:off x="402030" y="294640"/>
            <a:ext cx="11307887" cy="6358087"/>
          </a:xfrm>
        </p:spPr>
        <p:txBody>
          <a:bodyPr>
            <a:normAutofit fontScale="32500" lnSpcReduction="20000"/>
          </a:bodyPr>
          <a:lstStyle/>
          <a:p>
            <a:pPr>
              <a:buClr>
                <a:schemeClr val="accent2">
                  <a:lumMod val="75000"/>
                </a:schemeClr>
              </a:buClr>
            </a:pPr>
            <a:r>
              <a:rPr lang="en-US" sz="8600" b="0" i="0" dirty="0">
                <a:solidFill>
                  <a:srgbClr val="333333"/>
                </a:solidFill>
                <a:effectLst/>
                <a:latin typeface="Open Sans" panose="020B0606030504020204" pitchFamily="34" charset="0"/>
              </a:rPr>
              <a:t>Orville May, Director of the NRRL, agreed to have the Laboratory undertake a vigorous program to </a:t>
            </a:r>
            <a:r>
              <a:rPr lang="en-US" sz="8600" b="0" i="0">
                <a:solidFill>
                  <a:srgbClr val="333333"/>
                </a:solidFill>
                <a:effectLst/>
                <a:latin typeface="Open Sans" panose="020B0606030504020204" pitchFamily="34" charset="0"/>
              </a:rPr>
              <a:t>increase production </a:t>
            </a:r>
            <a:r>
              <a:rPr lang="en-US" sz="8600">
                <a:solidFill>
                  <a:srgbClr val="333333"/>
                </a:solidFill>
                <a:latin typeface="Open Sans" panose="020B0606030504020204" pitchFamily="34" charset="0"/>
              </a:rPr>
              <a:t>proved </a:t>
            </a:r>
            <a:r>
              <a:rPr lang="en-US" sz="8600" dirty="0">
                <a:solidFill>
                  <a:srgbClr val="333333"/>
                </a:solidFill>
                <a:latin typeface="Open Sans" panose="020B0606030504020204" pitchFamily="34" charset="0"/>
              </a:rPr>
              <a:t>to be crucial to the success of the project, as the NRRL was a key contributor of innovations that made large-scale production of penicillin possible.</a:t>
            </a:r>
            <a:br>
              <a:rPr lang="en-US" sz="7000" dirty="0"/>
            </a:br>
            <a:endParaRPr lang="en-IN" sz="7000" dirty="0"/>
          </a:p>
          <a:p>
            <a:pPr>
              <a:buClr>
                <a:schemeClr val="accent2">
                  <a:lumMod val="75000"/>
                </a:schemeClr>
              </a:buClr>
            </a:pPr>
            <a:endParaRPr lang="en-US" sz="2800" b="0" i="0" dirty="0">
              <a:solidFill>
                <a:srgbClr val="000000"/>
              </a:solidFill>
              <a:effectLst/>
              <a:latin typeface="Open Sans" panose="020B0604020202020204" pitchFamily="34" charset="0"/>
            </a:endParaRPr>
          </a:p>
          <a:p>
            <a:pPr>
              <a:buClr>
                <a:schemeClr val="accent2">
                  <a:lumMod val="75000"/>
                </a:schemeClr>
              </a:buClr>
            </a:pPr>
            <a:r>
              <a:rPr lang="en-US" sz="8600" b="0" i="0" dirty="0">
                <a:solidFill>
                  <a:srgbClr val="000000"/>
                </a:solidFill>
                <a:effectLst/>
                <a:latin typeface="Open Sans" panose="020B0604020202020204" pitchFamily="34" charset="0"/>
              </a:rPr>
              <a:t>Another great milestone was the discovery of</a:t>
            </a:r>
            <a:r>
              <a:rPr lang="en-US" sz="8600" u="sng" dirty="0">
                <a:solidFill>
                  <a:schemeClr val="tx1"/>
                </a:solidFill>
                <a:latin typeface="Open Sans" panose="020B0604020202020204" pitchFamily="34" charset="0"/>
              </a:rPr>
              <a:t> S</a:t>
            </a:r>
            <a:r>
              <a:rPr lang="en-US" sz="8600" b="0" i="0" u="sng" dirty="0">
                <a:solidFill>
                  <a:schemeClr val="tx1"/>
                </a:solidFill>
                <a:effectLst/>
                <a:latin typeface="Open Sans" panose="020B0604020202020204" pitchFamily="34" charset="0"/>
              </a:rPr>
              <a:t>treptomycin </a:t>
            </a:r>
            <a:r>
              <a:rPr lang="en-US" sz="8600" b="0" i="0" dirty="0">
                <a:solidFill>
                  <a:srgbClr val="000000"/>
                </a:solidFill>
                <a:effectLst/>
                <a:latin typeface="Open Sans" panose="020B0604020202020204" pitchFamily="34" charset="0"/>
              </a:rPr>
              <a:t>in 1943, the first useful drug for </a:t>
            </a:r>
            <a:r>
              <a:rPr lang="en-US" sz="8600" b="0" i="0" u="sng" dirty="0">
                <a:solidFill>
                  <a:schemeClr val="accent2"/>
                </a:solidFill>
                <a:effectLst/>
                <a:latin typeface="Open Sans" panose="020B0604020202020204" pitchFamily="34" charset="0"/>
              </a:rPr>
              <a:t>tuberculosis</a:t>
            </a:r>
            <a:r>
              <a:rPr lang="en-US" sz="8600" b="0" i="0" dirty="0">
                <a:solidFill>
                  <a:srgbClr val="000000"/>
                </a:solidFill>
                <a:effectLst/>
                <a:latin typeface="Open Sans" panose="020B0604020202020204" pitchFamily="34" charset="0"/>
              </a:rPr>
              <a:t>, or TB treatment.</a:t>
            </a:r>
          </a:p>
          <a:p>
            <a:pPr marL="0" indent="0">
              <a:buClr>
                <a:schemeClr val="accent2">
                  <a:lumMod val="75000"/>
                </a:schemeClr>
              </a:buClr>
              <a:buNone/>
            </a:pPr>
            <a:r>
              <a:rPr lang="en-US" sz="8600" b="0" i="0" dirty="0">
                <a:solidFill>
                  <a:srgbClr val="000000"/>
                </a:solidFill>
                <a:effectLst/>
                <a:latin typeface="Open Sans" panose="020B0604020202020204" pitchFamily="34" charset="0"/>
              </a:rPr>
              <a:t> Not only was streptomycin able to treat TB,</a:t>
            </a:r>
          </a:p>
          <a:p>
            <a:pPr marL="0" indent="0">
              <a:buClr>
                <a:schemeClr val="accent2">
                  <a:lumMod val="75000"/>
                </a:schemeClr>
              </a:buClr>
              <a:buNone/>
            </a:pPr>
            <a:r>
              <a:rPr lang="en-US" sz="8600" b="0" i="0" dirty="0">
                <a:solidFill>
                  <a:srgbClr val="000000"/>
                </a:solidFill>
                <a:effectLst/>
                <a:latin typeface="Open Sans" panose="020B0604020202020204" pitchFamily="34" charset="0"/>
              </a:rPr>
              <a:t> but it was useful to cure gram-negative</a:t>
            </a:r>
          </a:p>
          <a:p>
            <a:pPr marL="0" indent="0">
              <a:buClr>
                <a:schemeClr val="accent2">
                  <a:lumMod val="75000"/>
                </a:schemeClr>
              </a:buClr>
              <a:buNone/>
            </a:pPr>
            <a:r>
              <a:rPr lang="en-US" sz="8600" b="0" i="0" dirty="0">
                <a:solidFill>
                  <a:srgbClr val="000000"/>
                </a:solidFill>
                <a:effectLst/>
                <a:latin typeface="Open Sans" panose="020B0604020202020204" pitchFamily="34" charset="0"/>
              </a:rPr>
              <a:t> bacterial infections, which penicillin could not.</a:t>
            </a:r>
            <a:r>
              <a:rPr lang="en-US" sz="8600" b="0" i="0" dirty="0">
                <a:solidFill>
                  <a:srgbClr val="333333"/>
                </a:solidFill>
                <a:effectLst/>
                <a:latin typeface="Arial" panose="020B0604020202020204" pitchFamily="34" charset="0"/>
              </a:rPr>
              <a:t> </a:t>
            </a:r>
          </a:p>
          <a:p>
            <a:pPr marL="0" indent="0">
              <a:buClr>
                <a:schemeClr val="accent2">
                  <a:lumMod val="75000"/>
                </a:schemeClr>
              </a:buClr>
              <a:buNone/>
            </a:pPr>
            <a:r>
              <a:rPr lang="en-US" sz="8600" b="0" i="0" dirty="0">
                <a:solidFill>
                  <a:srgbClr val="333333"/>
                </a:solidFill>
                <a:effectLst/>
                <a:latin typeface="Arial" panose="020B0604020202020204" pitchFamily="34" charset="0"/>
              </a:rPr>
              <a:t>Selman Waksman received the Nobel prize in 1952</a:t>
            </a:r>
          </a:p>
          <a:p>
            <a:pPr marL="0" indent="0">
              <a:buClr>
                <a:schemeClr val="accent2">
                  <a:lumMod val="75000"/>
                </a:schemeClr>
              </a:buClr>
              <a:buNone/>
            </a:pPr>
            <a:r>
              <a:rPr lang="en-US" sz="8600" b="0" i="0" dirty="0">
                <a:solidFill>
                  <a:srgbClr val="333333"/>
                </a:solidFill>
                <a:effectLst/>
                <a:latin typeface="Arial" panose="020B0604020202020204" pitchFamily="34" charset="0"/>
              </a:rPr>
              <a:t> for his “discovery of streptomycin, </a:t>
            </a:r>
          </a:p>
          <a:p>
            <a:pPr marL="0" indent="0">
              <a:buClr>
                <a:schemeClr val="accent2">
                  <a:lumMod val="75000"/>
                </a:schemeClr>
              </a:buClr>
              <a:buNone/>
            </a:pPr>
            <a:r>
              <a:rPr lang="en-US" sz="8600" b="0" i="0" dirty="0">
                <a:solidFill>
                  <a:srgbClr val="333333"/>
                </a:solidFill>
                <a:effectLst/>
                <a:latin typeface="Arial" panose="020B0604020202020204" pitchFamily="34" charset="0"/>
              </a:rPr>
              <a:t>the first antibiotic effective against tuberculosis.”</a:t>
            </a:r>
            <a:endParaRPr lang="en-IN" sz="8600" b="0" i="0" u="sng" dirty="0">
              <a:solidFill>
                <a:schemeClr val="accent2"/>
              </a:solidFill>
              <a:effectLst/>
              <a:latin typeface="NexusSerif"/>
            </a:endParaRPr>
          </a:p>
          <a:p>
            <a:endParaRPr lang="en-IN" dirty="0"/>
          </a:p>
        </p:txBody>
      </p:sp>
      <p:pic>
        <p:nvPicPr>
          <p:cNvPr id="4" name="Picture 3">
            <a:extLst>
              <a:ext uri="{FF2B5EF4-FFF2-40B4-BE49-F238E27FC236}">
                <a16:creationId xmlns:a16="http://schemas.microsoft.com/office/drawing/2014/main" id="{A3F940E9-E3EC-3C01-1141-3D2C23DA632A}"/>
              </a:ext>
            </a:extLst>
          </p:cNvPr>
          <p:cNvPicPr>
            <a:picLocks noChangeAspect="1"/>
          </p:cNvPicPr>
          <p:nvPr/>
        </p:nvPicPr>
        <p:blipFill>
          <a:blip r:embed="rId2"/>
          <a:stretch>
            <a:fillRect/>
          </a:stretch>
        </p:blipFill>
        <p:spPr>
          <a:xfrm>
            <a:off x="9055115" y="3783563"/>
            <a:ext cx="2834886" cy="2700762"/>
          </a:xfrm>
          <a:prstGeom prst="rect">
            <a:avLst/>
          </a:prstGeom>
        </p:spPr>
      </p:pic>
      <p:sp>
        <p:nvSpPr>
          <p:cNvPr id="5" name="Arrow: Right 4">
            <a:extLst>
              <a:ext uri="{FF2B5EF4-FFF2-40B4-BE49-F238E27FC236}">
                <a16:creationId xmlns:a16="http://schemas.microsoft.com/office/drawing/2014/main" id="{ED49E3C9-DE04-E3DD-53EF-CD84EECAE483}"/>
              </a:ext>
            </a:extLst>
          </p:cNvPr>
          <p:cNvSpPr/>
          <p:nvPr/>
        </p:nvSpPr>
        <p:spPr>
          <a:xfrm>
            <a:off x="531844" y="1959429"/>
            <a:ext cx="5467739" cy="6438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People relying on first ever TB treatment</a:t>
            </a:r>
          </a:p>
        </p:txBody>
      </p:sp>
    </p:spTree>
    <p:extLst>
      <p:ext uri="{BB962C8B-B14F-4D97-AF65-F5344CB8AC3E}">
        <p14:creationId xmlns:p14="http://schemas.microsoft.com/office/powerpoint/2010/main" val="929159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6100-1666-3E26-4CA8-CF7986EF184D}"/>
              </a:ext>
            </a:extLst>
          </p:cNvPr>
          <p:cNvSpPr>
            <a:spLocks noGrp="1"/>
          </p:cNvSpPr>
          <p:nvPr>
            <p:ph type="title"/>
          </p:nvPr>
        </p:nvSpPr>
        <p:spPr>
          <a:xfrm>
            <a:off x="811763" y="340777"/>
            <a:ext cx="8891447" cy="951721"/>
          </a:xfrm>
        </p:spPr>
        <p:txBody>
          <a:bodyPr/>
          <a:lstStyle/>
          <a:p>
            <a:r>
              <a:rPr lang="en-IN" dirty="0">
                <a:solidFill>
                  <a:schemeClr val="tx1"/>
                </a:solidFill>
                <a:highlight>
                  <a:srgbClr val="FFFF00"/>
                </a:highlight>
              </a:rPr>
              <a:t>Sources used for reference-</a:t>
            </a:r>
          </a:p>
        </p:txBody>
      </p:sp>
      <p:sp>
        <p:nvSpPr>
          <p:cNvPr id="3" name="Content Placeholder 2">
            <a:extLst>
              <a:ext uri="{FF2B5EF4-FFF2-40B4-BE49-F238E27FC236}">
                <a16:creationId xmlns:a16="http://schemas.microsoft.com/office/drawing/2014/main" id="{08370E1B-6619-CEF6-1D96-25404E53904D}"/>
              </a:ext>
            </a:extLst>
          </p:cNvPr>
          <p:cNvSpPr>
            <a:spLocks noGrp="1"/>
          </p:cNvSpPr>
          <p:nvPr>
            <p:ph idx="1"/>
          </p:nvPr>
        </p:nvSpPr>
        <p:spPr>
          <a:xfrm>
            <a:off x="546705" y="1143552"/>
            <a:ext cx="10202159" cy="5373671"/>
          </a:xfrm>
        </p:spPr>
        <p:txBody>
          <a:bodyPr>
            <a:normAutofit lnSpcReduction="10000"/>
          </a:bodyPr>
          <a:lstStyle/>
          <a:p>
            <a:pPr>
              <a:buClr>
                <a:schemeClr val="accent2">
                  <a:lumMod val="75000"/>
                </a:schemeClr>
              </a:buClr>
            </a:pPr>
            <a:r>
              <a:rPr lang="en-IN" sz="2800" dirty="0">
                <a:solidFill>
                  <a:srgbClr val="002060"/>
                </a:solidFill>
                <a:hlinkClick r:id="rId2">
                  <a:extLst>
                    <a:ext uri="{A12FA001-AC4F-418D-AE19-62706E023703}">
                      <ahyp:hlinkClr xmlns:ahyp="http://schemas.microsoft.com/office/drawing/2018/hyperlinkcolor" val="tx"/>
                    </a:ext>
                  </a:extLst>
                </a:hlinkClick>
              </a:rPr>
              <a:t>https://ncert.nic.in/ncerts/l/lech207.pdf</a:t>
            </a:r>
            <a:endParaRPr lang="en-IN" sz="2800" dirty="0">
              <a:solidFill>
                <a:srgbClr val="002060"/>
              </a:solidFill>
            </a:endParaRPr>
          </a:p>
          <a:p>
            <a:pPr>
              <a:buClr>
                <a:schemeClr val="accent2">
                  <a:lumMod val="75000"/>
                </a:schemeClr>
              </a:buClr>
            </a:pPr>
            <a:r>
              <a:rPr lang="en-IN" sz="2800" dirty="0">
                <a:solidFill>
                  <a:srgbClr val="002060"/>
                </a:solidFill>
                <a:hlinkClick r:id="rId3">
                  <a:extLst>
                    <a:ext uri="{A12FA001-AC4F-418D-AE19-62706E023703}">
                      <ahyp:hlinkClr xmlns:ahyp="http://schemas.microsoft.com/office/drawing/2018/hyperlinkcolor" val="tx"/>
                    </a:ext>
                  </a:extLst>
                </a:hlinkClick>
              </a:rPr>
              <a:t>https://www.healthychildren.org/English/health-issues/conditions/treatments/Pages/The-History-of-Antibiotics.aspx</a:t>
            </a:r>
            <a:endParaRPr lang="en-IN" sz="2800" dirty="0">
              <a:solidFill>
                <a:srgbClr val="002060"/>
              </a:solidFill>
            </a:endParaRPr>
          </a:p>
          <a:p>
            <a:pPr>
              <a:buClr>
                <a:schemeClr val="accent2">
                  <a:lumMod val="75000"/>
                </a:schemeClr>
              </a:buClr>
            </a:pPr>
            <a:r>
              <a:rPr lang="en-IN" sz="2800" dirty="0">
                <a:solidFill>
                  <a:srgbClr val="002060"/>
                </a:solidFill>
                <a:hlinkClick r:id="rId4">
                  <a:extLst>
                    <a:ext uri="{A12FA001-AC4F-418D-AE19-62706E023703}">
                      <ahyp:hlinkClr xmlns:ahyp="http://schemas.microsoft.com/office/drawing/2018/hyperlinkcolor" val="tx"/>
                    </a:ext>
                  </a:extLst>
                </a:hlinkClick>
              </a:rPr>
              <a:t>https://en.wikipedia.org/wiki/Antibiotic</a:t>
            </a:r>
            <a:endParaRPr lang="en-IN" sz="2800" dirty="0">
              <a:solidFill>
                <a:srgbClr val="002060"/>
              </a:solidFill>
            </a:endParaRPr>
          </a:p>
          <a:p>
            <a:pPr>
              <a:buClr>
                <a:schemeClr val="accent2">
                  <a:lumMod val="75000"/>
                </a:schemeClr>
              </a:buClr>
            </a:pPr>
            <a:r>
              <a:rPr lang="en-IN" sz="2800" dirty="0">
                <a:solidFill>
                  <a:srgbClr val="002060"/>
                </a:solidFill>
                <a:hlinkClick r:id="rId5">
                  <a:extLst>
                    <a:ext uri="{A12FA001-AC4F-418D-AE19-62706E023703}">
                      <ahyp:hlinkClr xmlns:ahyp="http://schemas.microsoft.com/office/drawing/2018/hyperlinkcolor" val="tx"/>
                    </a:ext>
                  </a:extLst>
                </a:hlinkClick>
              </a:rPr>
              <a:t>https://www.acs.org/content/acs/en/education/whatischemistry/landmarks/flemingpenicillin.html</a:t>
            </a:r>
            <a:endParaRPr lang="en-IN" sz="2800" dirty="0">
              <a:solidFill>
                <a:srgbClr val="002060"/>
              </a:solidFill>
            </a:endParaRPr>
          </a:p>
          <a:p>
            <a:pPr>
              <a:buClr>
                <a:schemeClr val="accent2">
                  <a:lumMod val="75000"/>
                </a:schemeClr>
              </a:buClr>
            </a:pPr>
            <a:r>
              <a:rPr lang="en-IN" sz="2800" dirty="0">
                <a:solidFill>
                  <a:srgbClr val="002060"/>
                </a:solidFill>
                <a:hlinkClick r:id="rId6">
                  <a:extLst>
                    <a:ext uri="{A12FA001-AC4F-418D-AE19-62706E023703}">
                      <ahyp:hlinkClr xmlns:ahyp="http://schemas.microsoft.com/office/drawing/2018/hyperlinkcolor" val="tx"/>
                    </a:ext>
                  </a:extLst>
                </a:hlinkClick>
              </a:rPr>
              <a:t>https://www.youtube.com/watch?v=uRhkDN2WjzI&amp;feature=emb_rel_end</a:t>
            </a:r>
            <a:endParaRPr lang="en-IN" sz="2800" dirty="0">
              <a:solidFill>
                <a:srgbClr val="002060"/>
              </a:solidFill>
            </a:endParaRPr>
          </a:p>
          <a:p>
            <a:pPr>
              <a:buClr>
                <a:schemeClr val="accent2">
                  <a:lumMod val="75000"/>
                </a:schemeClr>
              </a:buClr>
            </a:pPr>
            <a:r>
              <a:rPr lang="en-IN" sz="2800" dirty="0">
                <a:solidFill>
                  <a:srgbClr val="002060"/>
                </a:solidFill>
                <a:hlinkClick r:id="rId7">
                  <a:extLst>
                    <a:ext uri="{A12FA001-AC4F-418D-AE19-62706E023703}">
                      <ahyp:hlinkClr xmlns:ahyp="http://schemas.microsoft.com/office/drawing/2018/hyperlinkcolor" val="tx"/>
                    </a:ext>
                  </a:extLst>
                </a:hlinkClick>
              </a:rPr>
              <a:t>https://www.sciencedirect.com/science/article/pii/S1369527419300190</a:t>
            </a:r>
            <a:endParaRPr lang="en-IN" sz="2800" dirty="0">
              <a:solidFill>
                <a:srgbClr val="002060"/>
              </a:solidFill>
            </a:endParaRPr>
          </a:p>
          <a:p>
            <a:pPr>
              <a:buClr>
                <a:schemeClr val="accent2">
                  <a:lumMod val="75000"/>
                </a:schemeClr>
              </a:buClr>
            </a:pPr>
            <a:endParaRPr lang="en-IN" sz="2800" dirty="0">
              <a:solidFill>
                <a:srgbClr val="002060"/>
              </a:solidFill>
            </a:endParaRPr>
          </a:p>
          <a:p>
            <a:pPr>
              <a:buClr>
                <a:schemeClr val="accent2">
                  <a:lumMod val="75000"/>
                </a:schemeClr>
              </a:buClr>
            </a:pPr>
            <a:endParaRPr lang="en-IN" sz="2800" dirty="0">
              <a:solidFill>
                <a:srgbClr val="002060"/>
              </a:solidFill>
            </a:endParaRPr>
          </a:p>
          <a:p>
            <a:pPr>
              <a:buClr>
                <a:schemeClr val="accent2">
                  <a:lumMod val="75000"/>
                </a:schemeClr>
              </a:buClr>
            </a:pPr>
            <a:endParaRPr lang="en-IN" dirty="0">
              <a:solidFill>
                <a:srgbClr val="002060"/>
              </a:solidFill>
            </a:endParaRPr>
          </a:p>
          <a:p>
            <a:pPr>
              <a:buClr>
                <a:schemeClr val="accent2">
                  <a:lumMod val="75000"/>
                </a:schemeClr>
              </a:buClr>
            </a:pPr>
            <a:endParaRPr lang="en-IN" dirty="0">
              <a:solidFill>
                <a:srgbClr val="002060"/>
              </a:solidFill>
            </a:endParaRPr>
          </a:p>
          <a:p>
            <a:pPr>
              <a:buClr>
                <a:schemeClr val="accent2">
                  <a:lumMod val="75000"/>
                </a:schemeClr>
              </a:buClr>
            </a:pPr>
            <a:endParaRPr lang="en-IN" dirty="0">
              <a:solidFill>
                <a:srgbClr val="002060"/>
              </a:solidFill>
            </a:endParaRPr>
          </a:p>
        </p:txBody>
      </p:sp>
    </p:spTree>
    <p:extLst>
      <p:ext uri="{BB962C8B-B14F-4D97-AF65-F5344CB8AC3E}">
        <p14:creationId xmlns:p14="http://schemas.microsoft.com/office/powerpoint/2010/main" val="28129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3EB3FB-5F24-BD68-2109-F920A2824738}"/>
              </a:ext>
            </a:extLst>
          </p:cNvPr>
          <p:cNvSpPr>
            <a:spLocks noGrp="1"/>
          </p:cNvSpPr>
          <p:nvPr>
            <p:ph type="ctrTitle"/>
          </p:nvPr>
        </p:nvSpPr>
        <p:spPr>
          <a:xfrm>
            <a:off x="3681099" y="1138333"/>
            <a:ext cx="7692917" cy="727789"/>
          </a:xfrm>
        </p:spPr>
        <p:txBody>
          <a:bodyPr/>
          <a:lstStyle/>
          <a:p>
            <a:r>
              <a:rPr lang="en-IN" sz="4400" dirty="0">
                <a:solidFill>
                  <a:schemeClr val="tx1"/>
                </a:solidFill>
                <a:highlight>
                  <a:srgbClr val="FFFF00"/>
                </a:highlight>
              </a:rPr>
              <a:t>Development of Anti-biotics</a:t>
            </a:r>
            <a:endParaRPr lang="en-IN" sz="4400" dirty="0">
              <a:highlight>
                <a:srgbClr val="FFFF00"/>
              </a:highlight>
            </a:endParaRPr>
          </a:p>
        </p:txBody>
      </p:sp>
      <p:sp>
        <p:nvSpPr>
          <p:cNvPr id="5" name="Subtitle 4">
            <a:extLst>
              <a:ext uri="{FF2B5EF4-FFF2-40B4-BE49-F238E27FC236}">
                <a16:creationId xmlns:a16="http://schemas.microsoft.com/office/drawing/2014/main" id="{4B5DB19E-1CA7-A972-60A7-5D5347337E89}"/>
              </a:ext>
            </a:extLst>
          </p:cNvPr>
          <p:cNvSpPr>
            <a:spLocks noGrp="1"/>
          </p:cNvSpPr>
          <p:nvPr>
            <p:ph type="subTitle" idx="1"/>
          </p:nvPr>
        </p:nvSpPr>
        <p:spPr>
          <a:xfrm>
            <a:off x="4193783" y="2773430"/>
            <a:ext cx="7766936" cy="3538911"/>
          </a:xfrm>
        </p:spPr>
        <p:txBody>
          <a:bodyPr>
            <a:noAutofit/>
          </a:bodyPr>
          <a:lstStyle/>
          <a:p>
            <a:pPr algn="l"/>
            <a:r>
              <a:rPr lang="en-US" sz="2400" b="1" i="0" dirty="0">
                <a:solidFill>
                  <a:srgbClr val="202122"/>
                </a:solidFill>
                <a:effectLst/>
                <a:latin typeface="Arial" panose="020B0604020202020204" pitchFamily="34" charset="0"/>
              </a:rPr>
              <a:t>Antibiotics are used to treat or</a:t>
            </a:r>
            <a:r>
              <a:rPr lang="en-US" sz="2800" b="1" i="0" dirty="0">
                <a:solidFill>
                  <a:srgbClr val="202122"/>
                </a:solidFill>
                <a:effectLst/>
                <a:latin typeface="Arial" panose="020B0604020202020204" pitchFamily="34" charset="0"/>
              </a:rPr>
              <a:t> </a:t>
            </a:r>
            <a:r>
              <a:rPr lang="en-US" sz="2400" b="1" i="0" dirty="0">
                <a:solidFill>
                  <a:srgbClr val="202122"/>
                </a:solidFill>
                <a:effectLst/>
                <a:latin typeface="Arial" panose="020B0604020202020204" pitchFamily="34" charset="0"/>
              </a:rPr>
              <a:t>prevent bacterial infections. </a:t>
            </a:r>
            <a:r>
              <a:rPr lang="en-US" sz="2800" b="1" i="0" dirty="0">
                <a:solidFill>
                  <a:srgbClr val="2E2E2E"/>
                </a:solidFill>
                <a:effectLst/>
                <a:latin typeface="NexusSerif"/>
              </a:rPr>
              <a:t>The introduction of antibiotics into clinical use was arguably the greatest medical breakthrough of the 20th century.</a:t>
            </a:r>
            <a:r>
              <a:rPr lang="en-US" sz="2800" b="0" i="0" dirty="0">
                <a:solidFill>
                  <a:srgbClr val="202122"/>
                </a:solidFill>
                <a:effectLst/>
                <a:latin typeface="Arial" panose="020B0604020202020204" pitchFamily="34" charset="0"/>
              </a:rPr>
              <a:t> </a:t>
            </a:r>
            <a:endParaRPr lang="en-IN" sz="2400" b="1" dirty="0"/>
          </a:p>
        </p:txBody>
      </p:sp>
      <p:pic>
        <p:nvPicPr>
          <p:cNvPr id="1026" name="Picture 2" descr="FAS - Antibiotic Resistance Case Study - Module 5.0">
            <a:extLst>
              <a:ext uri="{FF2B5EF4-FFF2-40B4-BE49-F238E27FC236}">
                <a16:creationId xmlns:a16="http://schemas.microsoft.com/office/drawing/2014/main" id="{785D1D06-FB1F-49F5-E1B1-1860F2D8F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09" y="1502227"/>
            <a:ext cx="3315283" cy="378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2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A6B5-46F2-BC58-510A-EAB052018EB0}"/>
              </a:ext>
            </a:extLst>
          </p:cNvPr>
          <p:cNvSpPr>
            <a:spLocks noGrp="1"/>
          </p:cNvSpPr>
          <p:nvPr>
            <p:ph type="title"/>
          </p:nvPr>
        </p:nvSpPr>
        <p:spPr>
          <a:xfrm>
            <a:off x="765697" y="506053"/>
            <a:ext cx="8596668" cy="1320800"/>
          </a:xfrm>
        </p:spPr>
        <p:txBody>
          <a:bodyPr/>
          <a:lstStyle/>
          <a:p>
            <a:r>
              <a:rPr lang="en-US" b="1" i="0" dirty="0">
                <a:solidFill>
                  <a:srgbClr val="212529"/>
                </a:solidFill>
                <a:effectLst/>
                <a:highlight>
                  <a:srgbClr val="FFFF00"/>
                </a:highlight>
                <a:latin typeface="-apple-system"/>
              </a:rPr>
              <a:t>Scientific</a:t>
            </a:r>
            <a:r>
              <a:rPr lang="en-US" b="0" i="0" dirty="0">
                <a:solidFill>
                  <a:srgbClr val="212529"/>
                </a:solidFill>
                <a:effectLst/>
                <a:highlight>
                  <a:srgbClr val="FFFF00"/>
                </a:highlight>
                <a:latin typeface="-apple-system"/>
              </a:rPr>
              <a:t> </a:t>
            </a:r>
            <a:r>
              <a:rPr lang="en-US" b="1" i="0" dirty="0">
                <a:solidFill>
                  <a:srgbClr val="212529"/>
                </a:solidFill>
                <a:effectLst/>
                <a:highlight>
                  <a:srgbClr val="FFFF00"/>
                </a:highlight>
                <a:latin typeface="-apple-system"/>
              </a:rPr>
              <a:t>milestones that contributed to the development of Anti-biotics-</a:t>
            </a:r>
            <a:endParaRPr lang="en-IN" b="1" dirty="0">
              <a:highlight>
                <a:srgbClr val="FFFF00"/>
              </a:highlight>
            </a:endParaRPr>
          </a:p>
        </p:txBody>
      </p:sp>
      <p:sp>
        <p:nvSpPr>
          <p:cNvPr id="3" name="Content Placeholder 2">
            <a:extLst>
              <a:ext uri="{FF2B5EF4-FFF2-40B4-BE49-F238E27FC236}">
                <a16:creationId xmlns:a16="http://schemas.microsoft.com/office/drawing/2014/main" id="{54108D46-7B18-FE40-CC38-33B1698B4072}"/>
              </a:ext>
            </a:extLst>
          </p:cNvPr>
          <p:cNvSpPr>
            <a:spLocks noGrp="1"/>
          </p:cNvSpPr>
          <p:nvPr>
            <p:ph idx="1"/>
          </p:nvPr>
        </p:nvSpPr>
        <p:spPr>
          <a:xfrm>
            <a:off x="956148" y="2038555"/>
            <a:ext cx="8596668" cy="4427559"/>
          </a:xfrm>
        </p:spPr>
        <p:txBody>
          <a:bodyPr>
            <a:normAutofit fontScale="92500" lnSpcReduction="10000"/>
          </a:bodyPr>
          <a:lstStyle/>
          <a:p>
            <a:pPr>
              <a:buClr>
                <a:schemeClr val="accent2">
                  <a:lumMod val="75000"/>
                </a:schemeClr>
              </a:buClr>
            </a:pPr>
            <a:endParaRPr lang="en-US" sz="2800" b="0" i="0" dirty="0">
              <a:solidFill>
                <a:srgbClr val="2E2E2E"/>
              </a:solidFill>
              <a:effectLst/>
              <a:latin typeface="NexusSerif"/>
            </a:endParaRPr>
          </a:p>
          <a:p>
            <a:pPr>
              <a:buClr>
                <a:schemeClr val="accent2">
                  <a:lumMod val="75000"/>
                </a:schemeClr>
              </a:buClr>
            </a:pPr>
            <a:r>
              <a:rPr lang="en-US" sz="2800" b="0" i="0" dirty="0">
                <a:solidFill>
                  <a:srgbClr val="2E2E2E"/>
                </a:solidFill>
                <a:effectLst/>
                <a:latin typeface="NexusSerif"/>
              </a:rPr>
              <a:t>The first antibiotic, </a:t>
            </a:r>
            <a:r>
              <a:rPr lang="en-US" sz="2800" dirty="0">
                <a:solidFill>
                  <a:schemeClr val="accent2"/>
                </a:solidFill>
                <a:latin typeface="NexusSerif"/>
              </a:rPr>
              <a:t>S</a:t>
            </a:r>
            <a:r>
              <a:rPr lang="en-US" sz="2800" b="0" i="0" dirty="0">
                <a:solidFill>
                  <a:schemeClr val="accent2"/>
                </a:solidFill>
                <a:effectLst/>
                <a:latin typeface="NexusSerif"/>
                <a:hlinkClick r:id="rId2" tooltip="Learn more about salvarsan from ScienceDirect's AI-generated Topic Pages">
                  <a:extLst>
                    <a:ext uri="{A12FA001-AC4F-418D-AE19-62706E023703}">
                      <ahyp:hlinkClr xmlns:ahyp="http://schemas.microsoft.com/office/drawing/2018/hyperlinkcolor" val="tx"/>
                    </a:ext>
                  </a:extLst>
                </a:hlinkClick>
              </a:rPr>
              <a:t>alvarsan</a:t>
            </a:r>
            <a:r>
              <a:rPr lang="en-US" sz="2800" b="0" i="0" dirty="0">
                <a:solidFill>
                  <a:srgbClr val="2E2E2E"/>
                </a:solidFill>
                <a:effectLst/>
                <a:latin typeface="NexusSerif"/>
              </a:rPr>
              <a:t>, was deployed in 1908.</a:t>
            </a:r>
            <a:r>
              <a:rPr lang="en-US" sz="2800" dirty="0"/>
              <a:t> The search for chemicals that would adversely affect invading bacteria but not the host began in the nineteenth century</a:t>
            </a:r>
            <a:r>
              <a:rPr lang="en-US" sz="2800" dirty="0">
                <a:solidFill>
                  <a:srgbClr val="2E2E2E"/>
                </a:solidFill>
                <a:latin typeface="NexusSerif"/>
              </a:rPr>
              <a:t>. </a:t>
            </a:r>
            <a:r>
              <a:rPr lang="en-US" sz="2800" u="sng" dirty="0">
                <a:solidFill>
                  <a:schemeClr val="accent2"/>
                </a:solidFill>
              </a:rPr>
              <a:t>Paul Ehrlich</a:t>
            </a:r>
            <a:r>
              <a:rPr lang="en-US" sz="2800" dirty="0"/>
              <a:t>, a German </a:t>
            </a:r>
            <a:r>
              <a:rPr lang="en-US" sz="2800" dirty="0">
                <a:solidFill>
                  <a:schemeClr val="tx1"/>
                </a:solidFill>
              </a:rPr>
              <a:t>bacteriologist, investigated arsenic based structures in order to produce less toxic substances for the treatment of </a:t>
            </a:r>
            <a:r>
              <a:rPr lang="en-US" sz="2800" u="sng" dirty="0">
                <a:solidFill>
                  <a:schemeClr val="accent2"/>
                </a:solidFill>
              </a:rPr>
              <a:t>Syphilis</a:t>
            </a:r>
            <a:r>
              <a:rPr lang="en-US" sz="2800" dirty="0">
                <a:solidFill>
                  <a:schemeClr val="tx1"/>
                </a:solidFill>
              </a:rPr>
              <a:t>. He developed the medicine, </a:t>
            </a:r>
            <a:r>
              <a:rPr lang="en-US" sz="2800" u="sng" dirty="0">
                <a:solidFill>
                  <a:schemeClr val="accent2"/>
                </a:solidFill>
              </a:rPr>
              <a:t>Arsphenamine</a:t>
            </a:r>
            <a:r>
              <a:rPr lang="en-US" sz="2800" dirty="0">
                <a:solidFill>
                  <a:schemeClr val="tx1"/>
                </a:solidFill>
              </a:rPr>
              <a:t>, known as salvarsan and </a:t>
            </a:r>
            <a:r>
              <a:rPr lang="en-US" sz="2800" dirty="0"/>
              <a:t>got Nobel prize for Medicine in 1908 for this discovery. It was the first effective treatment discovered </a:t>
            </a:r>
            <a:r>
              <a:rPr lang="en-IN" sz="2800" dirty="0"/>
              <a:t>for syphilis.</a:t>
            </a:r>
            <a:endParaRPr lang="en-US" sz="2800" b="0" i="0" dirty="0">
              <a:solidFill>
                <a:schemeClr val="tx1"/>
              </a:solidFill>
              <a:effectLst/>
              <a:latin typeface="NexusSerif"/>
            </a:endParaRPr>
          </a:p>
          <a:p>
            <a:pPr>
              <a:buClr>
                <a:schemeClr val="accent2">
                  <a:lumMod val="75000"/>
                </a:schemeClr>
              </a:buClr>
            </a:pPr>
            <a:endParaRPr lang="en-IN" dirty="0"/>
          </a:p>
        </p:txBody>
      </p:sp>
      <p:sp>
        <p:nvSpPr>
          <p:cNvPr id="4" name="Arrow: Right 3">
            <a:extLst>
              <a:ext uri="{FF2B5EF4-FFF2-40B4-BE49-F238E27FC236}">
                <a16:creationId xmlns:a16="http://schemas.microsoft.com/office/drawing/2014/main" id="{57FD3EE1-A47D-6D32-D81A-02AE143D3520}"/>
              </a:ext>
            </a:extLst>
          </p:cNvPr>
          <p:cNvSpPr/>
          <p:nvPr/>
        </p:nvSpPr>
        <p:spPr>
          <a:xfrm>
            <a:off x="373224" y="1716648"/>
            <a:ext cx="2643023" cy="643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Discovery of salvarsan</a:t>
            </a:r>
          </a:p>
        </p:txBody>
      </p:sp>
    </p:spTree>
    <p:extLst>
      <p:ext uri="{BB962C8B-B14F-4D97-AF65-F5344CB8AC3E}">
        <p14:creationId xmlns:p14="http://schemas.microsoft.com/office/powerpoint/2010/main" val="318548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EA86-4244-E1C7-DC83-A011AF5BDB58}"/>
              </a:ext>
            </a:extLst>
          </p:cNvPr>
          <p:cNvSpPr>
            <a:spLocks noGrp="1"/>
          </p:cNvSpPr>
          <p:nvPr>
            <p:ph type="title"/>
          </p:nvPr>
        </p:nvSpPr>
        <p:spPr>
          <a:xfrm flipV="1">
            <a:off x="677334" y="-233264"/>
            <a:ext cx="8596668" cy="13062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1C112CC-7DF8-D7AE-5ED4-3969F18BC51C}"/>
              </a:ext>
            </a:extLst>
          </p:cNvPr>
          <p:cNvSpPr>
            <a:spLocks noGrp="1"/>
          </p:cNvSpPr>
          <p:nvPr>
            <p:ph idx="1"/>
          </p:nvPr>
        </p:nvSpPr>
        <p:spPr>
          <a:xfrm>
            <a:off x="128743" y="1"/>
            <a:ext cx="10414850" cy="6907458"/>
          </a:xfrm>
        </p:spPr>
        <p:txBody>
          <a:bodyPr>
            <a:normAutofit lnSpcReduction="10000"/>
          </a:bodyPr>
          <a:lstStyle/>
          <a:p>
            <a:pPr>
              <a:buClr>
                <a:schemeClr val="accent2"/>
              </a:buClr>
            </a:pPr>
            <a:r>
              <a:rPr lang="en-US" sz="2800" dirty="0"/>
              <a:t> At the same time, Ehrlich was working on </a:t>
            </a:r>
            <a:r>
              <a:rPr lang="en-US" sz="2800" u="sng" dirty="0">
                <a:solidFill>
                  <a:schemeClr val="accent2"/>
                </a:solidFill>
              </a:rPr>
              <a:t>azo dyes</a:t>
            </a:r>
            <a:r>
              <a:rPr lang="en-US" sz="2800" dirty="0"/>
              <a:t> also and he noted the similarity in structures of salvarsan and azo dyes as –As = As– linkage present in arsphenamine resembles the –N = N – linkage present in azo dyes.</a:t>
            </a:r>
          </a:p>
          <a:p>
            <a:pPr>
              <a:buClr>
                <a:schemeClr val="accent2"/>
              </a:buClr>
            </a:pPr>
            <a:endParaRPr lang="en-US" sz="2800" dirty="0"/>
          </a:p>
          <a:p>
            <a:pPr>
              <a:buClr>
                <a:schemeClr val="accent2"/>
              </a:buClr>
            </a:pPr>
            <a:endParaRPr lang="en-US" sz="2800" dirty="0"/>
          </a:p>
          <a:p>
            <a:pPr>
              <a:buClr>
                <a:schemeClr val="accent2"/>
              </a:buClr>
            </a:pPr>
            <a:endParaRPr lang="en-US" sz="2800" dirty="0"/>
          </a:p>
          <a:p>
            <a:pPr marL="0" indent="0">
              <a:buClr>
                <a:schemeClr val="accent2"/>
              </a:buClr>
              <a:buNone/>
            </a:pPr>
            <a:r>
              <a:rPr lang="en-US" sz="2800" dirty="0"/>
              <a:t>In 1932, he succeeded in preparing the first effective antibacterial agent, </a:t>
            </a:r>
            <a:r>
              <a:rPr lang="en-US" sz="2800" u="sng" dirty="0">
                <a:solidFill>
                  <a:schemeClr val="tx1"/>
                </a:solidFill>
              </a:rPr>
              <a:t>Prontosil</a:t>
            </a:r>
            <a:r>
              <a:rPr lang="en-US" sz="2800" dirty="0"/>
              <a:t>, which resembles in structure to the compound, Salvarsan. Soon it was discovered that in the body prontosil is converted to a compound called </a:t>
            </a:r>
            <a:r>
              <a:rPr lang="en-US" sz="2800" u="sng" dirty="0" err="1">
                <a:solidFill>
                  <a:schemeClr val="accent2"/>
                </a:solidFill>
              </a:rPr>
              <a:t>Sulphanilamide</a:t>
            </a:r>
            <a:r>
              <a:rPr lang="en-US" sz="2800" dirty="0"/>
              <a:t>, which is the real active compound. Thus the </a:t>
            </a:r>
            <a:r>
              <a:rPr lang="en-US" sz="2800" u="sng" dirty="0" err="1">
                <a:solidFill>
                  <a:schemeClr val="accent2"/>
                </a:solidFill>
              </a:rPr>
              <a:t>Sulpha</a:t>
            </a:r>
            <a:r>
              <a:rPr lang="en-US" sz="2800" u="sng" dirty="0">
                <a:solidFill>
                  <a:schemeClr val="accent2"/>
                </a:solidFill>
              </a:rPr>
              <a:t> drugs </a:t>
            </a:r>
            <a:r>
              <a:rPr lang="en-US" sz="2800" dirty="0"/>
              <a:t>were discovered.</a:t>
            </a:r>
            <a:r>
              <a:rPr lang="en-IN" sz="2800" dirty="0"/>
              <a:t> A </a:t>
            </a:r>
            <a:r>
              <a:rPr lang="en-US" sz="2800" dirty="0"/>
              <a:t>large range of</a:t>
            </a:r>
            <a:r>
              <a:rPr lang="en-US" sz="2800" u="sng" dirty="0">
                <a:solidFill>
                  <a:schemeClr val="accent2"/>
                </a:solidFill>
              </a:rPr>
              <a:t> </a:t>
            </a:r>
            <a:r>
              <a:rPr lang="en-US" sz="2800" u="sng" dirty="0" err="1">
                <a:solidFill>
                  <a:schemeClr val="accent2"/>
                </a:solidFill>
              </a:rPr>
              <a:t>Sulphonamide</a:t>
            </a:r>
            <a:r>
              <a:rPr lang="en-US" sz="2800" u="sng" dirty="0">
                <a:solidFill>
                  <a:schemeClr val="accent2"/>
                </a:solidFill>
              </a:rPr>
              <a:t> </a:t>
            </a:r>
            <a:r>
              <a:rPr lang="en-US" sz="2800" dirty="0"/>
              <a:t>analogues was </a:t>
            </a:r>
            <a:r>
              <a:rPr lang="en-US" sz="2800" dirty="0" err="1"/>
              <a:t>synthesised</a:t>
            </a:r>
            <a:r>
              <a:rPr lang="en-US" sz="2800" dirty="0"/>
              <a:t>. One of the most effective is  </a:t>
            </a:r>
            <a:r>
              <a:rPr lang="en-US" sz="2800" u="sng" dirty="0">
                <a:solidFill>
                  <a:schemeClr val="accent2"/>
                </a:solidFill>
              </a:rPr>
              <a:t>Sulphapyridine.</a:t>
            </a:r>
            <a:endParaRPr lang="en-US" sz="2800" dirty="0"/>
          </a:p>
          <a:p>
            <a:pPr marL="0" indent="0" algn="r">
              <a:buClr>
                <a:schemeClr val="accent2"/>
              </a:buClr>
              <a:buNone/>
            </a:pPr>
            <a:endParaRPr lang="en-IN" sz="2000" dirty="0"/>
          </a:p>
          <a:p>
            <a:pPr>
              <a:buClr>
                <a:schemeClr val="accent2"/>
              </a:buClr>
            </a:pPr>
            <a:endParaRPr lang="en-US" dirty="0"/>
          </a:p>
        </p:txBody>
      </p:sp>
      <p:pic>
        <p:nvPicPr>
          <p:cNvPr id="6" name="Picture 5">
            <a:extLst>
              <a:ext uri="{FF2B5EF4-FFF2-40B4-BE49-F238E27FC236}">
                <a16:creationId xmlns:a16="http://schemas.microsoft.com/office/drawing/2014/main" id="{92DE0245-167D-51D0-C0BB-6B13AF3D5312}"/>
              </a:ext>
            </a:extLst>
          </p:cNvPr>
          <p:cNvPicPr>
            <a:picLocks noChangeAspect="1"/>
          </p:cNvPicPr>
          <p:nvPr/>
        </p:nvPicPr>
        <p:blipFill>
          <a:blip r:embed="rId2"/>
          <a:stretch>
            <a:fillRect/>
          </a:stretch>
        </p:blipFill>
        <p:spPr>
          <a:xfrm>
            <a:off x="4975668" y="1721670"/>
            <a:ext cx="3231160" cy="1371719"/>
          </a:xfrm>
          <a:prstGeom prst="rect">
            <a:avLst/>
          </a:prstGeom>
        </p:spPr>
      </p:pic>
      <p:pic>
        <p:nvPicPr>
          <p:cNvPr id="7" name="Picture 6">
            <a:extLst>
              <a:ext uri="{FF2B5EF4-FFF2-40B4-BE49-F238E27FC236}">
                <a16:creationId xmlns:a16="http://schemas.microsoft.com/office/drawing/2014/main" id="{9E750C58-27B9-D707-CCD8-1D72A70C1F36}"/>
              </a:ext>
            </a:extLst>
          </p:cNvPr>
          <p:cNvPicPr>
            <a:picLocks noChangeAspect="1"/>
          </p:cNvPicPr>
          <p:nvPr/>
        </p:nvPicPr>
        <p:blipFill>
          <a:blip r:embed="rId3"/>
          <a:stretch>
            <a:fillRect/>
          </a:stretch>
        </p:blipFill>
        <p:spPr>
          <a:xfrm>
            <a:off x="9093894" y="1624125"/>
            <a:ext cx="2432515" cy="1566808"/>
          </a:xfrm>
          <a:prstGeom prst="rect">
            <a:avLst/>
          </a:prstGeom>
        </p:spPr>
      </p:pic>
      <p:sp>
        <p:nvSpPr>
          <p:cNvPr id="4" name="Arrow: Right 3">
            <a:extLst>
              <a:ext uri="{FF2B5EF4-FFF2-40B4-BE49-F238E27FC236}">
                <a16:creationId xmlns:a16="http://schemas.microsoft.com/office/drawing/2014/main" id="{6B6F10AF-6FDE-D08A-E4C2-E50AC464F7CE}"/>
              </a:ext>
            </a:extLst>
          </p:cNvPr>
          <p:cNvSpPr/>
          <p:nvPr/>
        </p:nvSpPr>
        <p:spPr>
          <a:xfrm>
            <a:off x="307910" y="2533551"/>
            <a:ext cx="3231160" cy="559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Synthesis of Sulpha Drugs</a:t>
            </a:r>
          </a:p>
        </p:txBody>
      </p:sp>
      <p:sp>
        <p:nvSpPr>
          <p:cNvPr id="5" name="Isosceles Triangle 4">
            <a:extLst>
              <a:ext uri="{FF2B5EF4-FFF2-40B4-BE49-F238E27FC236}">
                <a16:creationId xmlns:a16="http://schemas.microsoft.com/office/drawing/2014/main" id="{F411DA70-5681-AD3A-5B45-164A331162DD}"/>
              </a:ext>
            </a:extLst>
          </p:cNvPr>
          <p:cNvSpPr/>
          <p:nvPr/>
        </p:nvSpPr>
        <p:spPr>
          <a:xfrm>
            <a:off x="-149290" y="2136710"/>
            <a:ext cx="45719"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1772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8B6B-18C1-44B8-3B6C-13CFC83A6C50}"/>
              </a:ext>
            </a:extLst>
          </p:cNvPr>
          <p:cNvSpPr>
            <a:spLocks noGrp="1"/>
          </p:cNvSpPr>
          <p:nvPr>
            <p:ph type="title"/>
          </p:nvPr>
        </p:nvSpPr>
        <p:spPr>
          <a:xfrm flipV="1">
            <a:off x="677334" y="-255640"/>
            <a:ext cx="8596668" cy="324465"/>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58BA9DE0-C06B-FEB9-EE7A-B6EB2A21388A}"/>
              </a:ext>
            </a:extLst>
          </p:cNvPr>
          <p:cNvSpPr>
            <a:spLocks noGrp="1"/>
          </p:cNvSpPr>
          <p:nvPr>
            <p:ph idx="1"/>
          </p:nvPr>
        </p:nvSpPr>
        <p:spPr>
          <a:xfrm>
            <a:off x="117987" y="0"/>
            <a:ext cx="9156015" cy="6607277"/>
          </a:xfrm>
        </p:spPr>
        <p:txBody>
          <a:bodyPr>
            <a:normAutofit fontScale="92500" lnSpcReduction="20000"/>
          </a:bodyPr>
          <a:lstStyle/>
          <a:p>
            <a:pPr>
              <a:buClr>
                <a:schemeClr val="accent2"/>
              </a:buClr>
            </a:pPr>
            <a:endParaRPr lang="en-US" sz="2800" dirty="0"/>
          </a:p>
          <a:p>
            <a:pPr>
              <a:buClr>
                <a:schemeClr val="accent2"/>
              </a:buClr>
            </a:pPr>
            <a:endParaRPr lang="en-US" sz="2800" dirty="0"/>
          </a:p>
          <a:p>
            <a:pPr>
              <a:buClr>
                <a:schemeClr val="accent2"/>
              </a:buClr>
            </a:pPr>
            <a:r>
              <a:rPr lang="en-US" sz="2800" dirty="0"/>
              <a:t>Despite the success of </a:t>
            </a:r>
            <a:r>
              <a:rPr lang="en-US" sz="2800" dirty="0" err="1"/>
              <a:t>sulphonamides</a:t>
            </a:r>
            <a:r>
              <a:rPr lang="en-US" sz="2800" dirty="0"/>
              <a:t>, </a:t>
            </a:r>
          </a:p>
          <a:p>
            <a:pPr marL="0" indent="0">
              <a:buClr>
                <a:schemeClr val="accent2"/>
              </a:buClr>
              <a:buNone/>
            </a:pPr>
            <a:r>
              <a:rPr lang="en-US" sz="2800" dirty="0"/>
              <a:t>the real revolution in antibacterial </a:t>
            </a:r>
          </a:p>
          <a:p>
            <a:pPr marL="0" indent="0">
              <a:buClr>
                <a:schemeClr val="accent2"/>
              </a:buClr>
              <a:buNone/>
            </a:pPr>
            <a:r>
              <a:rPr lang="en-US" sz="2800" dirty="0"/>
              <a:t>Therapy began with the discovery of</a:t>
            </a:r>
          </a:p>
          <a:p>
            <a:pPr marL="0" indent="0">
              <a:buClr>
                <a:schemeClr val="accent2"/>
              </a:buClr>
              <a:buNone/>
            </a:pPr>
            <a:r>
              <a:rPr lang="en-US" sz="2800" dirty="0"/>
              <a:t> </a:t>
            </a:r>
            <a:r>
              <a:rPr lang="en-US" sz="2800" u="sng" dirty="0">
                <a:solidFill>
                  <a:schemeClr val="accent2"/>
                </a:solidFill>
              </a:rPr>
              <a:t>Alexander Fleming </a:t>
            </a:r>
            <a:r>
              <a:rPr lang="en-US" sz="2800" dirty="0"/>
              <a:t>in 1929, </a:t>
            </a:r>
          </a:p>
          <a:p>
            <a:pPr marL="0" indent="0">
              <a:buClr>
                <a:schemeClr val="accent2"/>
              </a:buClr>
              <a:buNone/>
            </a:pPr>
            <a:r>
              <a:rPr lang="en-US" sz="2800" dirty="0"/>
              <a:t>of the antibacterial properties of a </a:t>
            </a:r>
          </a:p>
          <a:p>
            <a:pPr marL="0" indent="0">
              <a:buClr>
                <a:schemeClr val="accent2"/>
              </a:buClr>
              <a:buNone/>
            </a:pPr>
            <a:r>
              <a:rPr lang="en-US" sz="2800" u="sng" dirty="0">
                <a:solidFill>
                  <a:schemeClr val="accent2"/>
                </a:solidFill>
              </a:rPr>
              <a:t>Penicillium fungus</a:t>
            </a:r>
            <a:r>
              <a:rPr lang="en-US" sz="2800" dirty="0"/>
              <a:t>.</a:t>
            </a:r>
            <a:endParaRPr lang="en-US" sz="2800" b="0" i="0" dirty="0">
              <a:solidFill>
                <a:srgbClr val="2E2E2E"/>
              </a:solidFill>
              <a:effectLst/>
              <a:latin typeface="NexusSerif"/>
            </a:endParaRPr>
          </a:p>
          <a:p>
            <a:pPr>
              <a:buClr>
                <a:schemeClr val="accent2"/>
              </a:buClr>
            </a:pPr>
            <a:r>
              <a:rPr lang="en-US" sz="2800" dirty="0"/>
              <a:t>Isolation and purification of active</a:t>
            </a:r>
          </a:p>
          <a:p>
            <a:pPr marL="0" indent="0">
              <a:buClr>
                <a:schemeClr val="accent2"/>
              </a:buClr>
              <a:buNone/>
            </a:pPr>
            <a:r>
              <a:rPr lang="en-US" sz="2800" dirty="0"/>
              <a:t> compound to accumulate sufficient material for clinical trials took thirteen years.</a:t>
            </a:r>
            <a:r>
              <a:rPr lang="en-US" sz="2800" b="0" i="0" dirty="0">
                <a:solidFill>
                  <a:srgbClr val="202124"/>
                </a:solidFill>
                <a:effectLst/>
                <a:latin typeface="arial" panose="020B0604020202020204" pitchFamily="34" charset="0"/>
              </a:rPr>
              <a:t> </a:t>
            </a:r>
          </a:p>
          <a:p>
            <a:pPr marL="0" indent="0">
              <a:buClr>
                <a:schemeClr val="accent2"/>
              </a:buClr>
              <a:buNone/>
            </a:pPr>
            <a:r>
              <a:rPr lang="en-US" sz="2800" b="0" i="0" dirty="0">
                <a:solidFill>
                  <a:srgbClr val="202124"/>
                </a:solidFill>
                <a:effectLst/>
                <a:latin typeface="arial" panose="020B0604020202020204" pitchFamily="34" charset="0"/>
              </a:rPr>
              <a:t>The discovery of penicillin in 1929 started the </a:t>
            </a:r>
          </a:p>
          <a:p>
            <a:pPr marL="0" indent="0">
              <a:buClr>
                <a:schemeClr val="accent2"/>
              </a:buClr>
              <a:buNone/>
            </a:pPr>
            <a:r>
              <a:rPr lang="en-US" sz="2800" b="0" i="0" dirty="0">
                <a:solidFill>
                  <a:srgbClr val="202124"/>
                </a:solidFill>
                <a:effectLst/>
                <a:latin typeface="arial" panose="020B0604020202020204" pitchFamily="34" charset="0"/>
              </a:rPr>
              <a:t>golden age of natural product</a:t>
            </a:r>
          </a:p>
          <a:p>
            <a:pPr marL="0" indent="0">
              <a:buClr>
                <a:schemeClr val="accent2"/>
              </a:buClr>
              <a:buNone/>
            </a:pPr>
            <a:r>
              <a:rPr lang="en-US" sz="2800" b="0" i="0" dirty="0">
                <a:solidFill>
                  <a:srgbClr val="202124"/>
                </a:solidFill>
                <a:effectLst/>
                <a:latin typeface="arial" panose="020B0604020202020204" pitchFamily="34" charset="0"/>
              </a:rPr>
              <a:t> antibiotic discovery</a:t>
            </a:r>
          </a:p>
          <a:p>
            <a:pPr marL="0" indent="0">
              <a:buClr>
                <a:schemeClr val="accent2"/>
              </a:buClr>
              <a:buNone/>
            </a:pPr>
            <a:r>
              <a:rPr lang="en-US" sz="2800" b="0" i="0" dirty="0">
                <a:solidFill>
                  <a:srgbClr val="202124"/>
                </a:solidFill>
                <a:effectLst/>
                <a:latin typeface="arial" panose="020B0604020202020204" pitchFamily="34" charset="0"/>
              </a:rPr>
              <a:t> that peaked in mid-1950s.</a:t>
            </a:r>
            <a:endParaRPr lang="en-US" sz="2800" b="0" i="0" dirty="0">
              <a:solidFill>
                <a:srgbClr val="2E2E2E"/>
              </a:solidFill>
              <a:effectLst/>
              <a:latin typeface="NexusSerif"/>
            </a:endParaRPr>
          </a:p>
          <a:p>
            <a:endParaRPr lang="en-IN" dirty="0"/>
          </a:p>
        </p:txBody>
      </p:sp>
      <p:pic>
        <p:nvPicPr>
          <p:cNvPr id="4" name="Picture 3">
            <a:extLst>
              <a:ext uri="{FF2B5EF4-FFF2-40B4-BE49-F238E27FC236}">
                <a16:creationId xmlns:a16="http://schemas.microsoft.com/office/drawing/2014/main" id="{B97562D2-2D98-A3FB-805F-E714E358CD65}"/>
              </a:ext>
            </a:extLst>
          </p:cNvPr>
          <p:cNvPicPr>
            <a:picLocks noChangeAspect="1"/>
          </p:cNvPicPr>
          <p:nvPr/>
        </p:nvPicPr>
        <p:blipFill>
          <a:blip r:embed="rId2"/>
          <a:stretch>
            <a:fillRect/>
          </a:stretch>
        </p:blipFill>
        <p:spPr>
          <a:xfrm>
            <a:off x="7371184" y="4484214"/>
            <a:ext cx="3955974" cy="2128948"/>
          </a:xfrm>
          <a:prstGeom prst="rect">
            <a:avLst/>
          </a:prstGeom>
        </p:spPr>
      </p:pic>
      <p:pic>
        <p:nvPicPr>
          <p:cNvPr id="5" name="Picture 4">
            <a:extLst>
              <a:ext uri="{FF2B5EF4-FFF2-40B4-BE49-F238E27FC236}">
                <a16:creationId xmlns:a16="http://schemas.microsoft.com/office/drawing/2014/main" id="{F8964E09-59ED-08A8-A2AF-8E1A2F5BD559}"/>
              </a:ext>
            </a:extLst>
          </p:cNvPr>
          <p:cNvPicPr>
            <a:picLocks noChangeAspect="1"/>
          </p:cNvPicPr>
          <p:nvPr/>
        </p:nvPicPr>
        <p:blipFill>
          <a:blip r:embed="rId3"/>
          <a:stretch>
            <a:fillRect/>
          </a:stretch>
        </p:blipFill>
        <p:spPr>
          <a:xfrm>
            <a:off x="6685935" y="256342"/>
            <a:ext cx="4843711" cy="2721378"/>
          </a:xfrm>
          <a:prstGeom prst="rect">
            <a:avLst/>
          </a:prstGeom>
        </p:spPr>
      </p:pic>
      <p:sp>
        <p:nvSpPr>
          <p:cNvPr id="6" name="Arrow: Right 5">
            <a:extLst>
              <a:ext uri="{FF2B5EF4-FFF2-40B4-BE49-F238E27FC236}">
                <a16:creationId xmlns:a16="http://schemas.microsoft.com/office/drawing/2014/main" id="{8A0BC182-80D4-055E-FEB7-A2411AEC089A}"/>
              </a:ext>
            </a:extLst>
          </p:cNvPr>
          <p:cNvSpPr/>
          <p:nvPr/>
        </p:nvSpPr>
        <p:spPr>
          <a:xfrm>
            <a:off x="223934" y="250723"/>
            <a:ext cx="3470987" cy="645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rPr>
              <a:t> Penicillin breakthrough</a:t>
            </a:r>
          </a:p>
        </p:txBody>
      </p:sp>
    </p:spTree>
    <p:extLst>
      <p:ext uri="{BB962C8B-B14F-4D97-AF65-F5344CB8AC3E}">
        <p14:creationId xmlns:p14="http://schemas.microsoft.com/office/powerpoint/2010/main" val="546386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15F2-03C9-D096-466F-85CAF0BE6237}"/>
              </a:ext>
            </a:extLst>
          </p:cNvPr>
          <p:cNvSpPr>
            <a:spLocks noGrp="1"/>
          </p:cNvSpPr>
          <p:nvPr>
            <p:ph type="title"/>
          </p:nvPr>
        </p:nvSpPr>
        <p:spPr>
          <a:xfrm>
            <a:off x="871887" y="-1160834"/>
            <a:ext cx="8596668" cy="1320800"/>
          </a:xfrm>
        </p:spPr>
        <p:txBody>
          <a:bodyPr/>
          <a:lstStyle/>
          <a:p>
            <a:endParaRPr lang="en-IN" dirty="0"/>
          </a:p>
        </p:txBody>
      </p:sp>
      <p:sp>
        <p:nvSpPr>
          <p:cNvPr id="3" name="Content Placeholder 2">
            <a:extLst>
              <a:ext uri="{FF2B5EF4-FFF2-40B4-BE49-F238E27FC236}">
                <a16:creationId xmlns:a16="http://schemas.microsoft.com/office/drawing/2014/main" id="{BEDB036A-86AA-3F1F-E009-A9C353761278}"/>
              </a:ext>
            </a:extLst>
          </p:cNvPr>
          <p:cNvSpPr>
            <a:spLocks noGrp="1"/>
          </p:cNvSpPr>
          <p:nvPr>
            <p:ph idx="1"/>
          </p:nvPr>
        </p:nvSpPr>
        <p:spPr>
          <a:xfrm>
            <a:off x="871887" y="159966"/>
            <a:ext cx="8596668" cy="6240834"/>
          </a:xfrm>
        </p:spPr>
        <p:txBody>
          <a:bodyPr>
            <a:normAutofit/>
          </a:bodyPr>
          <a:lstStyle/>
          <a:p>
            <a:pPr marL="0" indent="0">
              <a:buClr>
                <a:schemeClr val="accent2">
                  <a:lumMod val="75000"/>
                </a:schemeClr>
              </a:buClr>
              <a:buNone/>
            </a:pPr>
            <a:endParaRPr lang="en-US" sz="2800" b="0" i="0" dirty="0">
              <a:solidFill>
                <a:srgbClr val="2E2E2E"/>
              </a:solidFill>
              <a:effectLst/>
              <a:latin typeface="NexusSerif"/>
            </a:endParaRPr>
          </a:p>
          <a:p>
            <a:pPr>
              <a:buClr>
                <a:schemeClr val="accent2">
                  <a:lumMod val="75000"/>
                </a:schemeClr>
              </a:buClr>
            </a:pPr>
            <a:r>
              <a:rPr lang="en-US" sz="2800" b="0" i="0" dirty="0">
                <a:solidFill>
                  <a:srgbClr val="2E2E2E"/>
                </a:solidFill>
                <a:effectLst/>
                <a:latin typeface="NexusSerif"/>
              </a:rPr>
              <a:t> </a:t>
            </a:r>
            <a:r>
              <a:rPr lang="en-US" sz="2800" b="0" i="0" dirty="0">
                <a:solidFill>
                  <a:srgbClr val="2E2E2E"/>
                </a:solidFill>
                <a:effectLst/>
                <a:latin typeface="NexusSerif"/>
                <a:hlinkClick r:id="rId2" tooltip="Learn more about Penicillin from ScienceDirect's AI-generated Topic Pages"/>
              </a:rPr>
              <a:t>Penicillin</a:t>
            </a:r>
            <a:r>
              <a:rPr lang="en-US" sz="2800" b="0" i="0" dirty="0">
                <a:solidFill>
                  <a:srgbClr val="2E2E2E"/>
                </a:solidFill>
                <a:effectLst/>
                <a:latin typeface="NexusSerif"/>
              </a:rPr>
              <a:t> was later purified by Norman Heatley, Howard Florey, Ernst Chain and colleagues at Oxford, who were instrumental in the development of penicillin as a drug.</a:t>
            </a:r>
            <a:endParaRPr lang="en-IN" sz="2800" u="sng" dirty="0">
              <a:solidFill>
                <a:schemeClr val="accent2"/>
              </a:solidFill>
              <a:latin typeface="NexusSerif"/>
            </a:endParaRPr>
          </a:p>
          <a:p>
            <a:pPr marL="0" indent="0">
              <a:buClr>
                <a:schemeClr val="accent2">
                  <a:lumMod val="75000"/>
                </a:schemeClr>
              </a:buClr>
              <a:buNone/>
            </a:pPr>
            <a:r>
              <a:rPr lang="en-IN" sz="2800" u="sng" dirty="0">
                <a:solidFill>
                  <a:schemeClr val="accent2"/>
                </a:solidFill>
                <a:latin typeface="NexusSerif"/>
              </a:rPr>
              <a:t> </a:t>
            </a:r>
          </a:p>
          <a:p>
            <a:pPr>
              <a:buClr>
                <a:schemeClr val="accent2">
                  <a:lumMod val="75000"/>
                </a:schemeClr>
              </a:buClr>
            </a:pPr>
            <a:r>
              <a:rPr lang="en-IN" sz="2800" b="0" i="0" u="sng" dirty="0">
                <a:solidFill>
                  <a:schemeClr val="accent2"/>
                </a:solidFill>
                <a:effectLst/>
                <a:latin typeface="NexusSerif"/>
              </a:rPr>
              <a:t>Selman Waksman, </a:t>
            </a:r>
            <a:r>
              <a:rPr lang="en-IN" sz="2800" b="0" i="0" dirty="0">
                <a:solidFill>
                  <a:srgbClr val="2E2E2E"/>
                </a:solidFill>
                <a:effectLst/>
                <a:latin typeface="NexusSerif"/>
              </a:rPr>
              <a:t>in the late 1930s, defined an antibiotic as ‘</a:t>
            </a:r>
            <a:r>
              <a:rPr lang="en-IN" sz="2800" b="0" i="1" dirty="0">
                <a:solidFill>
                  <a:srgbClr val="2E2E2E"/>
                </a:solidFill>
                <a:effectLst/>
                <a:latin typeface="NexusSerif"/>
              </a:rPr>
              <a:t>a compound made by a microbe to destroy other microbes’</a:t>
            </a:r>
            <a:r>
              <a:rPr lang="en-IN" sz="2800" b="0" i="0" dirty="0">
                <a:solidFill>
                  <a:srgbClr val="2E2E2E"/>
                </a:solidFill>
                <a:effectLst/>
                <a:latin typeface="NexusSerif"/>
              </a:rPr>
              <a:t> and was instrumental in identifying soil-dwelling filamentous </a:t>
            </a:r>
            <a:r>
              <a:rPr lang="en-IN" sz="2800" b="0" i="0" dirty="0" err="1">
                <a:solidFill>
                  <a:srgbClr val="2E2E2E"/>
                </a:solidFill>
                <a:effectLst/>
                <a:latin typeface="NexusSerif"/>
                <a:hlinkClick r:id="rId3" tooltip="Learn more about Actinomycetales from ScienceDirect's AI-generated Topic Pages"/>
              </a:rPr>
              <a:t>Actinomycetales</a:t>
            </a:r>
            <a:r>
              <a:rPr lang="en-IN" sz="2800" b="0" i="0" dirty="0">
                <a:solidFill>
                  <a:srgbClr val="2E2E2E"/>
                </a:solidFill>
                <a:effectLst/>
                <a:latin typeface="NexusSerif"/>
              </a:rPr>
              <a:t> as prolific producers of antimicrobial compounds.</a:t>
            </a:r>
            <a:r>
              <a:rPr lang="en-US" sz="2800" b="0" i="0" dirty="0">
                <a:solidFill>
                  <a:srgbClr val="2E2E2E"/>
                </a:solidFill>
                <a:effectLst/>
                <a:latin typeface="NexusSerif"/>
              </a:rPr>
              <a:t> Waksman’s work initiated the Golden Age of antibiotic discovery from the 1940s to the 1960s.</a:t>
            </a:r>
            <a:endParaRPr lang="en-IN" sz="2800" b="0" i="0" u="sng" dirty="0">
              <a:solidFill>
                <a:schemeClr val="accent2"/>
              </a:solidFill>
              <a:effectLst/>
              <a:latin typeface="NexusSerif"/>
            </a:endParaRPr>
          </a:p>
          <a:p>
            <a:pPr>
              <a:buClr>
                <a:schemeClr val="accent2">
                  <a:lumMod val="75000"/>
                </a:schemeClr>
              </a:buClr>
            </a:pPr>
            <a:endParaRPr lang="en-IN" sz="2000" b="0" i="0" dirty="0">
              <a:solidFill>
                <a:srgbClr val="2E2E2E"/>
              </a:solidFill>
              <a:effectLst/>
              <a:latin typeface="NexusSerif"/>
            </a:endParaRPr>
          </a:p>
        </p:txBody>
      </p:sp>
      <p:sp>
        <p:nvSpPr>
          <p:cNvPr id="6" name="Arrow: Right 5">
            <a:extLst>
              <a:ext uri="{FF2B5EF4-FFF2-40B4-BE49-F238E27FC236}">
                <a16:creationId xmlns:a16="http://schemas.microsoft.com/office/drawing/2014/main" id="{BC0891E6-42A1-32CF-3488-C661802A1D79}"/>
              </a:ext>
            </a:extLst>
          </p:cNvPr>
          <p:cNvSpPr/>
          <p:nvPr/>
        </p:nvSpPr>
        <p:spPr>
          <a:xfrm>
            <a:off x="298580" y="2509934"/>
            <a:ext cx="4758612" cy="643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Identification of </a:t>
            </a:r>
            <a:r>
              <a:rPr lang="en-IN" dirty="0" err="1">
                <a:solidFill>
                  <a:schemeClr val="tx1"/>
                </a:solidFill>
              </a:rPr>
              <a:t>Actinomycetales</a:t>
            </a:r>
            <a:endParaRPr lang="en-IN" dirty="0">
              <a:solidFill>
                <a:schemeClr val="tx1"/>
              </a:solidFill>
            </a:endParaRPr>
          </a:p>
        </p:txBody>
      </p:sp>
    </p:spTree>
    <p:extLst>
      <p:ext uri="{BB962C8B-B14F-4D97-AF65-F5344CB8AC3E}">
        <p14:creationId xmlns:p14="http://schemas.microsoft.com/office/powerpoint/2010/main" val="258968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EF11-576A-564C-1456-AD4629DD6955}"/>
              </a:ext>
            </a:extLst>
          </p:cNvPr>
          <p:cNvSpPr>
            <a:spLocks noGrp="1"/>
          </p:cNvSpPr>
          <p:nvPr>
            <p:ph type="title"/>
          </p:nvPr>
        </p:nvSpPr>
        <p:spPr>
          <a:xfrm>
            <a:off x="1932202" y="24653"/>
            <a:ext cx="8596668" cy="1320800"/>
          </a:xfrm>
        </p:spPr>
        <p:txBody>
          <a:bodyPr/>
          <a:lstStyle/>
          <a:p>
            <a:r>
              <a:rPr lang="en-US" dirty="0">
                <a:solidFill>
                  <a:schemeClr val="tx1"/>
                </a:solidFill>
                <a:highlight>
                  <a:srgbClr val="FFFF00"/>
                </a:highlight>
                <a:latin typeface="-apple-system"/>
              </a:rPr>
              <a:t>S</a:t>
            </a:r>
            <a:r>
              <a:rPr lang="en-US" b="0" i="0" dirty="0">
                <a:solidFill>
                  <a:schemeClr val="tx1"/>
                </a:solidFill>
                <a:effectLst/>
                <a:highlight>
                  <a:srgbClr val="FFFF00"/>
                </a:highlight>
                <a:latin typeface="-apple-system"/>
              </a:rPr>
              <a:t>ocietal factors that contributed to the development of Anti-biotics-</a:t>
            </a:r>
            <a:endParaRPr lang="en-IN" dirty="0">
              <a:solidFill>
                <a:schemeClr val="tx1"/>
              </a:solidFill>
              <a:highlight>
                <a:srgbClr val="FFFF00"/>
              </a:highlight>
            </a:endParaRPr>
          </a:p>
        </p:txBody>
      </p:sp>
      <p:sp>
        <p:nvSpPr>
          <p:cNvPr id="3" name="Content Placeholder 2">
            <a:extLst>
              <a:ext uri="{FF2B5EF4-FFF2-40B4-BE49-F238E27FC236}">
                <a16:creationId xmlns:a16="http://schemas.microsoft.com/office/drawing/2014/main" id="{86F4D97F-9AD2-AD58-78FC-938AF6847854}"/>
              </a:ext>
            </a:extLst>
          </p:cNvPr>
          <p:cNvSpPr>
            <a:spLocks noGrp="1"/>
          </p:cNvSpPr>
          <p:nvPr>
            <p:ph idx="1"/>
          </p:nvPr>
        </p:nvSpPr>
        <p:spPr>
          <a:xfrm>
            <a:off x="1797666" y="1998493"/>
            <a:ext cx="8596668" cy="4358198"/>
          </a:xfrm>
        </p:spPr>
        <p:txBody>
          <a:bodyPr>
            <a:normAutofit fontScale="92500" lnSpcReduction="10000"/>
          </a:bodyPr>
          <a:lstStyle/>
          <a:p>
            <a:pPr>
              <a:buClr>
                <a:schemeClr val="accent2"/>
              </a:buClr>
              <a:buFont typeface="Wingdings 3" panose="05040102010807070707" pitchFamily="18" charset="2"/>
              <a:buChar char=""/>
            </a:pPr>
            <a:r>
              <a:rPr lang="en-US" sz="2800" b="0" i="0" dirty="0">
                <a:solidFill>
                  <a:srgbClr val="564D39"/>
                </a:solidFill>
                <a:effectLst/>
                <a:latin typeface="Arvo"/>
              </a:rPr>
              <a:t> Serious diseases that once affected thousands of people each year caused medicines called antibiotics to be used in many countries in current times. So the discovery of antimicrobial drugs (antibiotics) was one of the most significant medical achievements of the 20th century. In the</a:t>
            </a:r>
            <a:r>
              <a:rPr lang="en-US" sz="2800" b="0" i="0" u="sng" dirty="0">
                <a:solidFill>
                  <a:schemeClr val="accent2"/>
                </a:solidFill>
                <a:effectLst/>
                <a:latin typeface="Arvo"/>
              </a:rPr>
              <a:t> pre-antibiotic era </a:t>
            </a:r>
            <a:r>
              <a:rPr lang="en-US" sz="2800" b="0" i="0" dirty="0">
                <a:solidFill>
                  <a:srgbClr val="564D39"/>
                </a:solidFill>
                <a:effectLst/>
                <a:latin typeface="Arvo"/>
              </a:rPr>
              <a:t>of the early 1900s, people had no medicines against these common germs and as a result, human suffering was enormous.</a:t>
            </a:r>
          </a:p>
          <a:p>
            <a:pPr>
              <a:buClr>
                <a:schemeClr val="accent2"/>
              </a:buClr>
              <a:buFont typeface="Wingdings 3" panose="05040102010807070707" pitchFamily="18" charset="2"/>
              <a:buChar char=""/>
            </a:pPr>
            <a:r>
              <a:rPr lang="en-US" sz="2800" b="0" i="0" dirty="0">
                <a:solidFill>
                  <a:srgbClr val="564D39"/>
                </a:solidFill>
                <a:effectLst/>
                <a:latin typeface="Arvo"/>
              </a:rPr>
              <a:t>Before antibiotics, 90% of children with </a:t>
            </a:r>
            <a:r>
              <a:rPr lang="en-US" sz="2800" b="0" i="0" u="sng" dirty="0">
                <a:solidFill>
                  <a:schemeClr val="accent2"/>
                </a:solidFill>
                <a:effectLst/>
                <a:latin typeface="Arvo"/>
              </a:rPr>
              <a:t>bacterial meningitis </a:t>
            </a:r>
            <a:r>
              <a:rPr lang="en-US" sz="2800" b="0" i="0" dirty="0">
                <a:solidFill>
                  <a:srgbClr val="564D39"/>
                </a:solidFill>
                <a:effectLst/>
                <a:latin typeface="Arvo"/>
              </a:rPr>
              <a:t>died. Among those children who lived, most had severe and lasting disabilities, from deafness to mental retardation.</a:t>
            </a:r>
          </a:p>
          <a:p>
            <a:pPr>
              <a:buClr>
                <a:schemeClr val="accent2"/>
              </a:buClr>
              <a:buFont typeface="Wingdings 3" panose="05040102010807070707" pitchFamily="18" charset="2"/>
              <a:buChar char=""/>
            </a:pPr>
            <a:endParaRPr lang="en-US" sz="2800" b="0" i="0" dirty="0">
              <a:solidFill>
                <a:srgbClr val="564D39"/>
              </a:solidFill>
              <a:effectLst/>
              <a:latin typeface="Arvo"/>
            </a:endParaRPr>
          </a:p>
          <a:p>
            <a:endParaRPr lang="en-IN" dirty="0"/>
          </a:p>
        </p:txBody>
      </p:sp>
      <p:sp>
        <p:nvSpPr>
          <p:cNvPr id="13" name="Arrow: Right 12">
            <a:extLst>
              <a:ext uri="{FF2B5EF4-FFF2-40B4-BE49-F238E27FC236}">
                <a16:creationId xmlns:a16="http://schemas.microsoft.com/office/drawing/2014/main" id="{2F4B7B5E-F6F5-D0E2-0C70-9810434047CA}"/>
              </a:ext>
            </a:extLst>
          </p:cNvPr>
          <p:cNvSpPr/>
          <p:nvPr/>
        </p:nvSpPr>
        <p:spPr>
          <a:xfrm>
            <a:off x="267398" y="1345453"/>
            <a:ext cx="3488634" cy="644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2060"/>
                </a:solidFill>
              </a:rPr>
              <a:t>Fatal diseases having no cure</a:t>
            </a:r>
          </a:p>
        </p:txBody>
      </p:sp>
    </p:spTree>
    <p:extLst>
      <p:ext uri="{BB962C8B-B14F-4D97-AF65-F5344CB8AC3E}">
        <p14:creationId xmlns:p14="http://schemas.microsoft.com/office/powerpoint/2010/main" val="380190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1396-5192-71C4-5BB8-D3029B1E10CE}"/>
              </a:ext>
            </a:extLst>
          </p:cNvPr>
          <p:cNvSpPr>
            <a:spLocks noGrp="1"/>
          </p:cNvSpPr>
          <p:nvPr>
            <p:ph type="title"/>
          </p:nvPr>
        </p:nvSpPr>
        <p:spPr>
          <a:xfrm flipV="1">
            <a:off x="677334" y="-717755"/>
            <a:ext cx="8596668" cy="845574"/>
          </a:xfrm>
        </p:spPr>
        <p:txBody>
          <a:bodyPr/>
          <a:lstStyle/>
          <a:p>
            <a:endParaRPr lang="en-IN"/>
          </a:p>
        </p:txBody>
      </p:sp>
      <p:sp>
        <p:nvSpPr>
          <p:cNvPr id="3" name="Content Placeholder 2">
            <a:extLst>
              <a:ext uri="{FF2B5EF4-FFF2-40B4-BE49-F238E27FC236}">
                <a16:creationId xmlns:a16="http://schemas.microsoft.com/office/drawing/2014/main" id="{23A88D39-C71C-F6D9-3EAF-C8273E33A828}"/>
              </a:ext>
            </a:extLst>
          </p:cNvPr>
          <p:cNvSpPr>
            <a:spLocks noGrp="1"/>
          </p:cNvSpPr>
          <p:nvPr>
            <p:ph idx="1"/>
          </p:nvPr>
        </p:nvSpPr>
        <p:spPr>
          <a:xfrm>
            <a:off x="677334" y="432619"/>
            <a:ext cx="8596668" cy="6184491"/>
          </a:xfrm>
        </p:spPr>
        <p:txBody>
          <a:bodyPr/>
          <a:lstStyle/>
          <a:p>
            <a:pPr>
              <a:buClr>
                <a:schemeClr val="accent2"/>
              </a:buClr>
            </a:pPr>
            <a:r>
              <a:rPr lang="en-IN" sz="2800" dirty="0">
                <a:latin typeface="-apple-system"/>
              </a:rPr>
              <a:t> </a:t>
            </a:r>
            <a:r>
              <a:rPr lang="en-US" sz="2800" b="0" i="0" u="sng" dirty="0">
                <a:solidFill>
                  <a:schemeClr val="accent2"/>
                </a:solidFill>
                <a:effectLst/>
                <a:latin typeface="-apple-system"/>
              </a:rPr>
              <a:t>Strep throat </a:t>
            </a:r>
            <a:r>
              <a:rPr lang="en-US" sz="2800" b="0" i="0" dirty="0">
                <a:solidFill>
                  <a:srgbClr val="564D39"/>
                </a:solidFill>
                <a:effectLst/>
                <a:latin typeface="-apple-system"/>
              </a:rPr>
              <a:t>was at times a fatal disease, and ear infections sometimes spread from the ear to the brain, causing severe problems. Other serious infections, from </a:t>
            </a:r>
            <a:r>
              <a:rPr lang="en-US" sz="2800" b="0" i="0" u="sng" dirty="0">
                <a:solidFill>
                  <a:schemeClr val="accent2"/>
                </a:solidFill>
                <a:effectLst/>
                <a:latin typeface="-apple-system"/>
              </a:rPr>
              <a:t>tuberculosis</a:t>
            </a:r>
            <a:r>
              <a:rPr lang="en-US" sz="2800" b="0" i="0" dirty="0">
                <a:solidFill>
                  <a:srgbClr val="564D39"/>
                </a:solidFill>
                <a:effectLst/>
                <a:latin typeface="-apple-system"/>
              </a:rPr>
              <a:t> to </a:t>
            </a:r>
            <a:r>
              <a:rPr lang="en-US" sz="2800" b="0" i="0" u="sng" dirty="0">
                <a:solidFill>
                  <a:schemeClr val="accent2"/>
                </a:solidFill>
                <a:effectLst/>
                <a:latin typeface="-apple-system"/>
              </a:rPr>
              <a:t>pneumonia</a:t>
            </a:r>
            <a:r>
              <a:rPr lang="en-US" sz="2800" b="0" i="0" dirty="0">
                <a:solidFill>
                  <a:srgbClr val="564D39"/>
                </a:solidFill>
                <a:effectLst/>
                <a:latin typeface="-apple-system"/>
              </a:rPr>
              <a:t> to </a:t>
            </a:r>
            <a:r>
              <a:rPr lang="en-US" sz="2800" b="0" i="0" u="sng" dirty="0">
                <a:solidFill>
                  <a:schemeClr val="accent2"/>
                </a:solidFill>
                <a:effectLst/>
                <a:latin typeface="-apple-system"/>
              </a:rPr>
              <a:t>whooping cough</a:t>
            </a:r>
            <a:r>
              <a:rPr lang="en-US" sz="2800" b="0" i="0" dirty="0">
                <a:solidFill>
                  <a:srgbClr val="564D39"/>
                </a:solidFill>
                <a:effectLst/>
                <a:latin typeface="-apple-system"/>
              </a:rPr>
              <a:t>, were caused by aggressive bacteria that reproduced with extraordinary speed and led to serious illness and sometimes death</a:t>
            </a:r>
            <a:r>
              <a:rPr lang="en-US" sz="2800" b="0" i="0" dirty="0">
                <a:solidFill>
                  <a:srgbClr val="564D39"/>
                </a:solidFill>
                <a:effectLst/>
                <a:latin typeface="Arvo"/>
              </a:rPr>
              <a:t>.</a:t>
            </a:r>
          </a:p>
          <a:p>
            <a:pPr>
              <a:buClr>
                <a:schemeClr val="accent2"/>
              </a:buClr>
            </a:pPr>
            <a:r>
              <a:rPr lang="en-US" sz="2800" b="0" i="0" dirty="0">
                <a:solidFill>
                  <a:srgbClr val="373D3F"/>
                </a:solidFill>
                <a:effectLst/>
                <a:latin typeface="-apple-system"/>
              </a:rPr>
              <a:t>Penicillin made a difference during the first half of the 20th century. The first patient was successfully treated for streptococcal septicemia in the United States in 1942. However, supply was limited and demand was high in the early days of penicillin.</a:t>
            </a:r>
            <a:endParaRPr lang="en-US" sz="2800" b="0" i="0" dirty="0">
              <a:solidFill>
                <a:srgbClr val="564D39"/>
              </a:solidFill>
              <a:effectLst/>
              <a:latin typeface="-apple-system"/>
            </a:endParaRPr>
          </a:p>
          <a:p>
            <a:pPr>
              <a:buClr>
                <a:schemeClr val="accent2"/>
              </a:buClr>
            </a:pPr>
            <a:endParaRPr lang="en-IN" dirty="0"/>
          </a:p>
        </p:txBody>
      </p:sp>
    </p:spTree>
    <p:extLst>
      <p:ext uri="{BB962C8B-B14F-4D97-AF65-F5344CB8AC3E}">
        <p14:creationId xmlns:p14="http://schemas.microsoft.com/office/powerpoint/2010/main" val="63101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D8AEA-6C0A-66CD-0D16-6243FE5DD66C}"/>
              </a:ext>
            </a:extLst>
          </p:cNvPr>
          <p:cNvSpPr>
            <a:spLocks noGrp="1"/>
          </p:cNvSpPr>
          <p:nvPr>
            <p:ph type="title"/>
          </p:nvPr>
        </p:nvSpPr>
        <p:spPr>
          <a:xfrm flipV="1">
            <a:off x="677334" y="-78658"/>
            <a:ext cx="8596668" cy="23597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64C749B-964C-8D6D-0E31-8D799D9819DD}"/>
              </a:ext>
            </a:extLst>
          </p:cNvPr>
          <p:cNvSpPr>
            <a:spLocks noGrp="1"/>
          </p:cNvSpPr>
          <p:nvPr>
            <p:ph idx="1"/>
          </p:nvPr>
        </p:nvSpPr>
        <p:spPr>
          <a:xfrm>
            <a:off x="854315" y="707923"/>
            <a:ext cx="8596668" cy="5667736"/>
          </a:xfrm>
        </p:spPr>
        <p:txBody>
          <a:bodyPr>
            <a:normAutofit fontScale="70000" lnSpcReduction="20000"/>
          </a:bodyPr>
          <a:lstStyle/>
          <a:p>
            <a:pPr>
              <a:buClr>
                <a:schemeClr val="accent2"/>
              </a:buClr>
            </a:pPr>
            <a:r>
              <a:rPr lang="en-US" sz="4000" b="0" i="0" dirty="0">
                <a:solidFill>
                  <a:srgbClr val="373D3F"/>
                </a:solidFill>
                <a:effectLst/>
                <a:latin typeface="-apple-system"/>
              </a:rPr>
              <a:t>Penicillin helped reduce the number of deaths and amputations of troops during </a:t>
            </a:r>
            <a:r>
              <a:rPr lang="en-US" sz="4000" b="0" i="0" u="sng" dirty="0">
                <a:solidFill>
                  <a:schemeClr val="accent2"/>
                </a:solidFill>
                <a:effectLst/>
                <a:latin typeface="-apple-system"/>
              </a:rPr>
              <a:t>World War II</a:t>
            </a:r>
            <a:r>
              <a:rPr lang="en-US" sz="4000" b="0" i="0" dirty="0">
                <a:solidFill>
                  <a:srgbClr val="373D3F"/>
                </a:solidFill>
                <a:effectLst/>
                <a:latin typeface="-apple-system"/>
              </a:rPr>
              <a:t>. According to records, there were only 400 million units of penicillin available during the first five months of 1943; by the time World War II ended, U.S. companies were making 650 billion units a month.</a:t>
            </a:r>
          </a:p>
          <a:p>
            <a:pPr algn="l">
              <a:buClr>
                <a:schemeClr val="accent2"/>
              </a:buClr>
            </a:pPr>
            <a:r>
              <a:rPr lang="en-US" sz="4000" dirty="0">
                <a:solidFill>
                  <a:srgbClr val="373D3F"/>
                </a:solidFill>
                <a:latin typeface="-apple-system"/>
              </a:rPr>
              <a:t>In 1940s, </a:t>
            </a:r>
            <a:r>
              <a:rPr lang="en-US" sz="4000" b="0" i="0" dirty="0">
                <a:solidFill>
                  <a:srgbClr val="333333"/>
                </a:solidFill>
                <a:effectLst/>
                <a:latin typeface="Open Sans" panose="020B0606030504020204" pitchFamily="34" charset="0"/>
              </a:rPr>
              <a:t>there were plans to make penicillin available for British troops on the battlefield.</a:t>
            </a:r>
          </a:p>
          <a:p>
            <a:pPr algn="l">
              <a:buClr>
                <a:schemeClr val="accent2"/>
              </a:buClr>
            </a:pPr>
            <a:r>
              <a:rPr lang="en-US" sz="4000" b="0" i="0" dirty="0">
                <a:solidFill>
                  <a:srgbClr val="333333"/>
                </a:solidFill>
                <a:effectLst/>
                <a:latin typeface="Open Sans" panose="020B0606030504020204" pitchFamily="34" charset="0"/>
              </a:rPr>
              <a:t> The discovery of penicillin and the initial recognition of its therapeutic potential occurred in the United Kingdom, but, due to World War II, the United States played the major role in developing large-scale production of the drug, thus making a life-saving substance in limited supply into a widely available medicines.</a:t>
            </a:r>
          </a:p>
          <a:p>
            <a:pPr>
              <a:buClr>
                <a:schemeClr val="accent2"/>
              </a:buClr>
            </a:pPr>
            <a:endParaRPr lang="en-IN" sz="2800" dirty="0">
              <a:latin typeface="-apple-system"/>
            </a:endParaRPr>
          </a:p>
        </p:txBody>
      </p:sp>
      <p:sp>
        <p:nvSpPr>
          <p:cNvPr id="6" name="Arrow: Right 5">
            <a:extLst>
              <a:ext uri="{FF2B5EF4-FFF2-40B4-BE49-F238E27FC236}">
                <a16:creationId xmlns:a16="http://schemas.microsoft.com/office/drawing/2014/main" id="{3DADF3CB-4B6B-5F20-D8F4-73DB5CA1A329}"/>
              </a:ext>
            </a:extLst>
          </p:cNvPr>
          <p:cNvSpPr/>
          <p:nvPr/>
        </p:nvSpPr>
        <p:spPr>
          <a:xfrm>
            <a:off x="245807" y="68827"/>
            <a:ext cx="3549446"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2060"/>
                </a:solidFill>
              </a:rPr>
              <a:t> World War II and British firms</a:t>
            </a:r>
          </a:p>
        </p:txBody>
      </p:sp>
    </p:spTree>
    <p:extLst>
      <p:ext uri="{BB962C8B-B14F-4D97-AF65-F5344CB8AC3E}">
        <p14:creationId xmlns:p14="http://schemas.microsoft.com/office/powerpoint/2010/main" val="2957893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TM04033919[[fn=Circuit]]</Template>
  <TotalTime>410</TotalTime>
  <Words>1148</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-apple-system</vt:lpstr>
      <vt:lpstr>Arial</vt:lpstr>
      <vt:lpstr>Arial</vt:lpstr>
      <vt:lpstr>Arvo</vt:lpstr>
      <vt:lpstr>NexusSerif</vt:lpstr>
      <vt:lpstr>Open Sans</vt:lpstr>
      <vt:lpstr>Trebuchet MS</vt:lpstr>
      <vt:lpstr>Tw Cen MT</vt:lpstr>
      <vt:lpstr>Wingdings 3</vt:lpstr>
      <vt:lpstr>1_Circuit</vt:lpstr>
      <vt:lpstr>Facet</vt:lpstr>
      <vt:lpstr>1_Facet</vt:lpstr>
      <vt:lpstr>ANTI-BIOTICS</vt:lpstr>
      <vt:lpstr>Development of Anti-biotics</vt:lpstr>
      <vt:lpstr>Scientific milestones that contributed to the development of Anti-biotics-</vt:lpstr>
      <vt:lpstr>PowerPoint Presentation</vt:lpstr>
      <vt:lpstr>PowerPoint Presentation</vt:lpstr>
      <vt:lpstr>PowerPoint Presentation</vt:lpstr>
      <vt:lpstr>Societal factors that contributed to the development of Anti-biotics-</vt:lpstr>
      <vt:lpstr>PowerPoint Presentation</vt:lpstr>
      <vt:lpstr>PowerPoint Presentation</vt:lpstr>
      <vt:lpstr>PowerPoint Presentation</vt:lpstr>
      <vt:lpstr>PowerPoint Presentation</vt:lpstr>
      <vt:lpstr>Sources used for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ANTI-BIOTICS</dc:title>
  <dc:creator>Sharvanee sonawane</dc:creator>
  <cp:lastModifiedBy>Sharvanee sonawane</cp:lastModifiedBy>
  <cp:revision>2</cp:revision>
  <dcterms:created xsi:type="dcterms:W3CDTF">2022-12-03T17:53:34Z</dcterms:created>
  <dcterms:modified xsi:type="dcterms:W3CDTF">2022-12-24T11:16:46Z</dcterms:modified>
</cp:coreProperties>
</file>