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4912" r:id="rId3"/>
    <p:sldId id="4905" r:id="rId5"/>
    <p:sldId id="319" r:id="rId6"/>
    <p:sldId id="347" r:id="rId7"/>
    <p:sldId id="4930" r:id="rId8"/>
    <p:sldId id="352" r:id="rId9"/>
    <p:sldId id="4932" r:id="rId10"/>
    <p:sldId id="4938" r:id="rId11"/>
    <p:sldId id="4939" r:id="rId12"/>
    <p:sldId id="4941" r:id="rId13"/>
    <p:sldId id="4940" r:id="rId14"/>
    <p:sldId id="49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8D89"/>
    <a:srgbClr val="FFC769"/>
    <a:srgbClr val="FBD49A"/>
    <a:srgbClr val="A4D485"/>
    <a:srgbClr val="85DBFB"/>
    <a:srgbClr val="F5F5F5"/>
    <a:srgbClr val="97AED7"/>
    <a:srgbClr val="806A8F"/>
    <a:srgbClr val="EF8989"/>
    <a:srgbClr val="85C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p:scale>
          <a:sx n="75" d="100"/>
          <a:sy n="75" d="100"/>
        </p:scale>
        <p:origin x="121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181906B-2CD3-4EBA-A8BD-A11B0D0EA1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F424F62E-04D2-418B-8ABC-57BFBBC2862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16" name="Slide Number Placeholder 5"/>
          <p:cNvSpPr txBox="1"/>
          <p:nvPr userDrawn="1"/>
        </p:nvSpPr>
        <p:spPr>
          <a:xfrm>
            <a:off x="1025562" y="6158291"/>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400" b="0" i="0" smtClean="0">
                <a:solidFill>
                  <a:srgbClr val="FFFFFF"/>
                </a:solidFill>
                <a:latin typeface="Arial" panose="020B0604020202020204" pitchFamily="34" charset="0"/>
                <a:ea typeface="Arial" panose="020B0604020202020204" pitchFamily="34" charset="0"/>
                <a:cs typeface="Arial" panose="020B0604020202020204" pitchFamily="34" charset="0"/>
              </a:rPr>
            </a:fld>
            <a:endParaRPr lang="en-US" sz="1400" b="0" i="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7" name="TextBox 16"/>
          <p:cNvSpPr txBox="1"/>
          <p:nvPr userDrawn="1"/>
        </p:nvSpPr>
        <p:spPr>
          <a:xfrm>
            <a:off x="504035" y="6168552"/>
            <a:ext cx="732893" cy="307777"/>
          </a:xfrm>
          <a:prstGeom prst="rect">
            <a:avLst/>
          </a:prstGeom>
          <a:noFill/>
        </p:spPr>
        <p:txBody>
          <a:bodyPr wrap="none" rtlCol="0">
            <a:spAutoFit/>
          </a:bodyPr>
          <a:lstStyle/>
          <a:p>
            <a:r>
              <a:rPr lang="en-US" sz="1400" b="0" i="0" dirty="0">
                <a:solidFill>
                  <a:srgbClr val="FFFFFF"/>
                </a:solidFill>
                <a:latin typeface="Arial" panose="020B0604020202020204" pitchFamily="34" charset="0"/>
                <a:ea typeface="Arial" panose="020B0604020202020204" pitchFamily="34" charset="0"/>
                <a:cs typeface="Arial" panose="020B0604020202020204" pitchFamily="34" charset="0"/>
              </a:rPr>
              <a:t>Slide  /</a:t>
            </a:r>
            <a:endParaRPr lang="en-US" sz="1400" b="0" i="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401050" y="1905000"/>
            <a:ext cx="2552700" cy="3028950"/>
          </a:xfrm>
          <a:prstGeom prst="rect">
            <a:avLst/>
          </a:prstGeom>
          <a:solidFill>
            <a:schemeClr val="bg1">
              <a:lumMod val="8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9120F9A-0171-4894-B2C1-316B721483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2D28C7-8980-4A8E-81A6-FE48E02FD7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69120F9A-0171-4894-B2C1-316B7214835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B12D28C7-8980-4A8E-81A6-FE48E02FD72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天启设计原创模板"/>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10" name="稻壳天启设计原创模板"/>
          <p:cNvSpPr/>
          <p:nvPr/>
        </p:nvSpPr>
        <p:spPr>
          <a:xfrm>
            <a:off x="466725" y="437787"/>
            <a:ext cx="11258550" cy="598242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5" name="稻壳天启设计原创模板"/>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2667000"/>
            <a:ext cx="6858001" cy="12192001"/>
          </a:xfrm>
          <a:prstGeom prst="rect">
            <a:avLst/>
          </a:prstGeom>
        </p:spPr>
      </p:pic>
      <p:sp>
        <p:nvSpPr>
          <p:cNvPr id="15" name="稻壳天启设计原创模板"/>
          <p:cNvSpPr/>
          <p:nvPr/>
        </p:nvSpPr>
        <p:spPr>
          <a:xfrm>
            <a:off x="0" y="0"/>
            <a:ext cx="12192001" cy="685800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7" name="稻壳天启设计原创模板"/>
          <p:cNvSpPr txBox="1"/>
          <p:nvPr/>
        </p:nvSpPr>
        <p:spPr>
          <a:xfrm>
            <a:off x="1365568" y="1969233"/>
            <a:ext cx="8983345" cy="2122805"/>
          </a:xfrm>
          <a:prstGeom prst="rect">
            <a:avLst/>
          </a:prstGeom>
        </p:spPr>
        <p:style>
          <a:lnRef idx="2">
            <a:schemeClr val="accent1"/>
          </a:lnRef>
          <a:fillRef idx="0">
            <a:srgbClr val="FFFFFF"/>
          </a:fillRef>
          <a:effectRef idx="0">
            <a:srgbClr val="FFFFFF"/>
          </a:effectRef>
          <a:fontRef idx="minor">
            <a:schemeClr val="tx1"/>
          </a:fontRef>
        </p:style>
        <p:txBody>
          <a:bodyPr wrap="none" anchor="t">
            <a:spAutoFit/>
          </a:bodyPr>
          <a:lstStyle/>
          <a:p>
            <a:pPr algn="ctr">
              <a:buFont typeface="Arial" panose="020B0604020202020204" pitchFamily="34" charset="0"/>
            </a:pPr>
            <a:r>
              <a:rPr lang="en-US" altLang="zh-CN" sz="66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rPr>
              <a:t> PREDICTION OF KAP</a:t>
            </a:r>
            <a:endParaRPr lang="en-US" altLang="zh-CN" sz="66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endParaRPr>
          </a:p>
          <a:p>
            <a:pPr algn="ctr">
              <a:buFont typeface="Arial" panose="020B0604020202020204" pitchFamily="34" charset="0"/>
            </a:pPr>
            <a:r>
              <a:rPr lang="en-US" sz="66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rPr>
              <a:t>IN HYPOTHYROIDISM</a:t>
            </a:r>
            <a:endParaRPr lang="en-US" sz="66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endParaRPr>
          </a:p>
        </p:txBody>
      </p:sp>
      <p:sp>
        <p:nvSpPr>
          <p:cNvPr id="4" name="Text Box 3"/>
          <p:cNvSpPr txBox="1"/>
          <p:nvPr/>
        </p:nvSpPr>
        <p:spPr>
          <a:xfrm>
            <a:off x="4780280" y="4262755"/>
            <a:ext cx="6397625" cy="2067560"/>
          </a:xfrm>
          <a:prstGeom prst="rect">
            <a:avLst/>
          </a:prstGeom>
          <a:noFill/>
        </p:spPr>
        <p:txBody>
          <a:bodyPr wrap="square" rtlCol="0" anchor="t">
            <a:noAutofit/>
          </a:bodyPr>
          <a:p>
            <a:pPr algn="ctr">
              <a:buFont typeface="Arial" panose="020B0604020202020204" pitchFamily="34" charset="0"/>
            </a:pPr>
            <a:r>
              <a:rPr lang="en-US" altLang="zh-CN" sz="32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sym typeface="+mn-ea"/>
              </a:rPr>
              <a:t>GROUP NAME:</a:t>
            </a:r>
            <a:endParaRPr lang="en-US" altLang="zh-CN" sz="32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sym typeface="+mn-ea"/>
            </a:endParaRPr>
          </a:p>
          <a:p>
            <a:pPr algn="ctr">
              <a:buFont typeface="Arial" panose="020B0604020202020204" pitchFamily="34" charset="0"/>
            </a:pPr>
            <a:r>
              <a:rPr lang="en-US" sz="32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sym typeface="+mn-ea"/>
              </a:rPr>
              <a:t>BINGE THINKERS</a:t>
            </a:r>
            <a:endParaRPr lang="en-US" sz="32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0" y="0"/>
            <a:ext cx="12192001" cy="6858000"/>
            <a:chOff x="0" y="0"/>
            <a:chExt cx="12192001" cy="6858000"/>
          </a:xfrm>
        </p:grpSpPr>
        <p:pic>
          <p:nvPicPr>
            <p:cNvPr id="64" name="图片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65" name="矩形 64"/>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66"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27746"/>
              <a:ext cx="1669146" cy="1962731"/>
            </a:xfrm>
            <a:prstGeom prst="rect">
              <a:avLst/>
            </a:prstGeom>
          </p:spPr>
        </p:pic>
        <p:pic>
          <p:nvPicPr>
            <p:cNvPr id="67"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68" name="稻壳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sp>
        <p:nvSpPr>
          <p:cNvPr id="70" name="稻壳天启设计原创模板"/>
          <p:cNvSpPr/>
          <p:nvPr/>
        </p:nvSpPr>
        <p:spPr>
          <a:xfrm>
            <a:off x="6958965" y="2022475"/>
            <a:ext cx="3991610" cy="275590"/>
          </a:xfrm>
          <a:prstGeom prst="rect">
            <a:avLst/>
          </a:prstGeom>
        </p:spPr>
        <p:txBody>
          <a:bodyPr wrap="square">
            <a:spAutoFit/>
          </a:bodyPr>
          <a:lstStyle/>
          <a:p>
            <a:endParaRPr lang="en-US" sz="1200" dirty="0">
              <a:solidFill>
                <a:schemeClr val="tx1">
                  <a:lumMod val="65000"/>
                  <a:lumOff val="35000"/>
                </a:schemeClr>
              </a:solidFill>
              <a:latin typeface="Arial" panose="020B0604020202020204" pitchFamily="34" charset="0"/>
            </a:endParaRPr>
          </a:p>
        </p:txBody>
      </p:sp>
      <p:sp>
        <p:nvSpPr>
          <p:cNvPr id="71" name="稻壳天启设计原创模板"/>
          <p:cNvSpPr/>
          <p:nvPr/>
        </p:nvSpPr>
        <p:spPr>
          <a:xfrm>
            <a:off x="6937375" y="3157220"/>
            <a:ext cx="3991610" cy="275590"/>
          </a:xfrm>
          <a:prstGeom prst="rect">
            <a:avLst/>
          </a:prstGeom>
        </p:spPr>
        <p:txBody>
          <a:bodyPr wrap="square">
            <a:spAutoFit/>
          </a:bodyPr>
          <a:lstStyle/>
          <a:p>
            <a:r>
              <a:rPr lang="en-US" sz="1200" dirty="0">
                <a:solidFill>
                  <a:schemeClr val="tx1">
                    <a:lumMod val="65000"/>
                    <a:lumOff val="35000"/>
                  </a:schemeClr>
                </a:solidFill>
                <a:latin typeface="Arial" panose="020B0604020202020204" pitchFamily="34" charset="0"/>
              </a:rPr>
              <a:t>.</a:t>
            </a:r>
            <a:endParaRPr lang="en-US" sz="1200" dirty="0">
              <a:solidFill>
                <a:schemeClr val="tx1">
                  <a:lumMod val="65000"/>
                  <a:lumOff val="35000"/>
                </a:schemeClr>
              </a:solidFill>
              <a:latin typeface="Arial" panose="020B0604020202020204" pitchFamily="34" charset="0"/>
            </a:endParaRPr>
          </a:p>
        </p:txBody>
      </p:sp>
      <p:sp>
        <p:nvSpPr>
          <p:cNvPr id="7" name="Text Box 6"/>
          <p:cNvSpPr txBox="1"/>
          <p:nvPr/>
        </p:nvSpPr>
        <p:spPr>
          <a:xfrm>
            <a:off x="1089660" y="1450340"/>
            <a:ext cx="9860915" cy="476885"/>
          </a:xfrm>
          <a:prstGeom prst="rect">
            <a:avLst/>
          </a:prstGeom>
          <a:noFill/>
        </p:spPr>
        <p:txBody>
          <a:bodyPr wrap="square" rtlCol="0">
            <a:noAutofit/>
          </a:bodyPr>
          <a:p>
            <a:r>
              <a:rPr lang="en-US" sz="2000">
                <a:latin typeface="Times New Roman" panose="02020603050405020304" charset="0"/>
                <a:cs typeface="Times New Roman" panose="02020603050405020304" charset="0"/>
              </a:rPr>
              <a:t>RESULTS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 name="Text Box 9"/>
          <p:cNvSpPr txBox="1"/>
          <p:nvPr/>
        </p:nvSpPr>
        <p:spPr>
          <a:xfrm>
            <a:off x="1075690" y="2096135"/>
            <a:ext cx="9585325" cy="3727450"/>
          </a:xfrm>
          <a:prstGeom prst="rect">
            <a:avLst/>
          </a:prstGeom>
          <a:noFill/>
        </p:spPr>
        <p:txBody>
          <a:bodyPr wrap="square" rtlCol="0">
            <a:noAutofit/>
          </a:bodyPr>
          <a:p>
            <a:pPr indent="0" algn="l">
              <a:lnSpc>
                <a:spcPct val="150000"/>
              </a:lnSpc>
              <a:buFont typeface="SimSun" panose="02010600030101010101" pitchFamily="2" charset="-122"/>
              <a:buNone/>
            </a:pPr>
            <a:endParaRPr lang="en-US" sz="1600" b="1" dirty="0">
              <a:latin typeface="Times New Roman" panose="02020603050405020304" charset="0"/>
              <a:cs typeface="Times New Roman" panose="02020603050405020304" charset="0"/>
              <a:sym typeface="+mn-ea"/>
            </a:endParaRPr>
          </a:p>
          <a:p>
            <a:pPr indent="0" algn="l">
              <a:lnSpc>
                <a:spcPct val="150000"/>
              </a:lnSpc>
              <a:buFont typeface="SimSun" panose="02010600030101010101" pitchFamily="2" charset="-122"/>
              <a:buNone/>
            </a:pPr>
            <a:r>
              <a:rPr lang="en-US" sz="1600" b="1" dirty="0">
                <a:latin typeface="Times New Roman" panose="02020603050405020304" charset="0"/>
                <a:cs typeface="Times New Roman" panose="02020603050405020304" charset="0"/>
                <a:sym typeface="+mn-ea"/>
              </a:rPr>
              <a:t>BERT ( Bidirectional Encoder Representation from Transformers)</a:t>
            </a:r>
            <a:r>
              <a:rPr lang="en-US" sz="1600" dirty="0">
                <a:latin typeface="Times New Roman" panose="02020603050405020304" charset="0"/>
                <a:cs typeface="Times New Roman" panose="02020603050405020304" charset="0"/>
                <a:sym typeface="+mn-ea"/>
              </a:rPr>
              <a:t> :Validation Accuracy: 1.0  </a:t>
            </a:r>
            <a:br>
              <a:rPr lang="en-US" sz="1600" dirty="0">
                <a:latin typeface="Times New Roman" panose="02020603050405020304" charset="0"/>
                <a:cs typeface="Times New Roman" panose="02020603050405020304" charset="0"/>
                <a:sym typeface="+mn-ea"/>
              </a:rPr>
            </a:br>
            <a:br>
              <a:rPr lang="en-US" sz="1600" dirty="0">
                <a:latin typeface="Times New Roman" panose="02020603050405020304" charset="0"/>
                <a:cs typeface="Times New Roman" panose="02020603050405020304" charset="0"/>
                <a:sym typeface="+mn-ea"/>
              </a:rPr>
            </a:br>
            <a:r>
              <a:rPr lang="en-US" dirty="0">
                <a:sym typeface="+mn-ea"/>
              </a:rPr>
              <a:t> </a:t>
            </a:r>
            <a:endParaRPr lang="en-US"/>
          </a:p>
        </p:txBody>
      </p:sp>
    </p:spTree>
  </p:cSld>
  <p:clrMapOvr>
    <a:masterClrMapping/>
  </p:clrMapOvr>
  <mc:AlternateContent xmlns:mc="http://schemas.openxmlformats.org/markup-compatibility/2006">
    <mc:Choice xmlns:p14="http://schemas.microsoft.com/office/powerpoint/2010/main" Requires="p14">
      <p:transition spd="slow" advTm="0">
        <p14:warp dir="in"/>
      </p:transition>
    </mc:Choice>
    <mc:Fallback>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0" y="0"/>
            <a:ext cx="12192001" cy="6858000"/>
            <a:chOff x="0" y="0"/>
            <a:chExt cx="12192001" cy="6858000"/>
          </a:xfrm>
        </p:grpSpPr>
        <p:pic>
          <p:nvPicPr>
            <p:cNvPr id="64" name="图片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65" name="矩形 64"/>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66"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27746"/>
              <a:ext cx="1669146" cy="1962731"/>
            </a:xfrm>
            <a:prstGeom prst="rect">
              <a:avLst/>
            </a:prstGeom>
          </p:spPr>
        </p:pic>
        <p:pic>
          <p:nvPicPr>
            <p:cNvPr id="67"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68" name="稻壳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sp>
        <p:nvSpPr>
          <p:cNvPr id="70" name="稻壳天启设计原创模板"/>
          <p:cNvSpPr/>
          <p:nvPr/>
        </p:nvSpPr>
        <p:spPr>
          <a:xfrm>
            <a:off x="6958965" y="2022475"/>
            <a:ext cx="3991610" cy="275590"/>
          </a:xfrm>
          <a:prstGeom prst="rect">
            <a:avLst/>
          </a:prstGeom>
        </p:spPr>
        <p:txBody>
          <a:bodyPr wrap="square">
            <a:spAutoFit/>
          </a:bodyPr>
          <a:lstStyle/>
          <a:p>
            <a:endParaRPr lang="en-US" sz="1200" dirty="0">
              <a:solidFill>
                <a:schemeClr val="tx1">
                  <a:lumMod val="65000"/>
                  <a:lumOff val="35000"/>
                </a:schemeClr>
              </a:solidFill>
              <a:latin typeface="Arial" panose="020B0604020202020204" pitchFamily="34" charset="0"/>
            </a:endParaRPr>
          </a:p>
        </p:txBody>
      </p:sp>
      <p:sp>
        <p:nvSpPr>
          <p:cNvPr id="71" name="稻壳天启设计原创模板"/>
          <p:cNvSpPr/>
          <p:nvPr/>
        </p:nvSpPr>
        <p:spPr>
          <a:xfrm>
            <a:off x="6937375" y="3157220"/>
            <a:ext cx="3991610" cy="275590"/>
          </a:xfrm>
          <a:prstGeom prst="rect">
            <a:avLst/>
          </a:prstGeom>
        </p:spPr>
        <p:txBody>
          <a:bodyPr wrap="square">
            <a:spAutoFit/>
          </a:bodyPr>
          <a:lstStyle/>
          <a:p>
            <a:r>
              <a:rPr lang="en-US" sz="1200" dirty="0">
                <a:solidFill>
                  <a:schemeClr val="tx1">
                    <a:lumMod val="65000"/>
                    <a:lumOff val="35000"/>
                  </a:schemeClr>
                </a:solidFill>
                <a:latin typeface="Arial" panose="020B0604020202020204" pitchFamily="34" charset="0"/>
              </a:rPr>
              <a:t>.</a:t>
            </a:r>
            <a:endParaRPr lang="en-US" sz="1200" dirty="0">
              <a:solidFill>
                <a:schemeClr val="tx1">
                  <a:lumMod val="65000"/>
                  <a:lumOff val="35000"/>
                </a:schemeClr>
              </a:solidFill>
              <a:latin typeface="Arial" panose="020B0604020202020204" pitchFamily="34" charset="0"/>
            </a:endParaRPr>
          </a:p>
        </p:txBody>
      </p:sp>
      <p:sp>
        <p:nvSpPr>
          <p:cNvPr id="7" name="Text Box 6"/>
          <p:cNvSpPr txBox="1"/>
          <p:nvPr/>
        </p:nvSpPr>
        <p:spPr>
          <a:xfrm>
            <a:off x="1068070" y="899795"/>
            <a:ext cx="9860915" cy="476885"/>
          </a:xfrm>
          <a:prstGeom prst="rect">
            <a:avLst/>
          </a:prstGeom>
          <a:noFill/>
        </p:spPr>
        <p:txBody>
          <a:bodyPr wrap="square" rtlCol="0">
            <a:noAutofit/>
          </a:bodyPr>
          <a:p>
            <a:r>
              <a:rPr lang="en-US" sz="2000">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 name="Text Box 9"/>
          <p:cNvSpPr txBox="1"/>
          <p:nvPr/>
        </p:nvSpPr>
        <p:spPr>
          <a:xfrm>
            <a:off x="1129030" y="1298575"/>
            <a:ext cx="9531985" cy="4260850"/>
          </a:xfrm>
          <a:prstGeom prst="rect">
            <a:avLst/>
          </a:prstGeom>
          <a:noFill/>
        </p:spPr>
        <p:txBody>
          <a:bodyPr wrap="square" rtlCol="0">
            <a:noAutofit/>
          </a:bodyPr>
          <a:p>
            <a:pPr indent="0" algn="just">
              <a:lnSpc>
                <a:spcPct val="150000"/>
              </a:lnSpc>
              <a:buFont typeface="Arial" panose="020B0604020202020204" pitchFamily="34" charset="0"/>
              <a:buNone/>
            </a:pPr>
            <a:r>
              <a:rPr lang="en-US">
                <a:latin typeface="Times New Roman" panose="02020603050405020304" charset="0"/>
                <a:cs typeface="Times New Roman" panose="02020603050405020304" charset="0"/>
              </a:rPr>
              <a:t>we have learned a lot about the hypothyroidism and how people feel and know about it. We collected data by survey the people and we analyzes the data to see what people knew about it and how they felt about hypothyroidism. We preprocessed all the text we collected to make easier for the computer to understand. We turned the words into tokens,removed unnecessary stuff like punctuation,and made everything the same lowercase. After that, we imported some libraries and loaded a pre-trained BERT Tokenizier. This helped us understand the text even better. We split our data into training and validation sets and created data loaders to help the computer learn faster. Then we loaded a pre-trained BERT model and trained it on our data. After each training session, we checked how well it was doing on our validation set to make sure it was learning correctly. Lastly we had using about an LSTM model for time series forecasting, which is like predicting the future based on past patterns. By analyzing people’s knowledge and attitudes and using advanced techniques, we can help healthcare providers make better plans for managing hypothyroidism and improving patient outcomes .</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advTm="0">
        <p14:warp dir="in"/>
      </p:transition>
    </mc:Choice>
    <mc:Fallback>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稻壳儿天启设计原创模板"/>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10" name="稻壳儿天启设计原创模板"/>
          <p:cNvSpPr/>
          <p:nvPr/>
        </p:nvSpPr>
        <p:spPr>
          <a:xfrm>
            <a:off x="466725" y="437787"/>
            <a:ext cx="11258550" cy="598242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5" name="稻壳儿天启设计原创模板"/>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2667000"/>
            <a:ext cx="6858001" cy="12192001"/>
          </a:xfrm>
          <a:prstGeom prst="rect">
            <a:avLst/>
          </a:prstGeom>
        </p:spPr>
      </p:pic>
      <p:sp>
        <p:nvSpPr>
          <p:cNvPr id="15" name="稻壳儿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7" name="稻壳儿天启设计原创模板"/>
          <p:cNvSpPr txBox="1"/>
          <p:nvPr/>
        </p:nvSpPr>
        <p:spPr>
          <a:xfrm>
            <a:off x="3404870" y="2745838"/>
            <a:ext cx="5382260" cy="1106805"/>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B0604020202020204" pitchFamily="34" charset="0"/>
            </a:pPr>
            <a:r>
              <a:rPr lang="en-US" sz="66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rPr>
              <a:t>THANK YOU </a:t>
            </a:r>
            <a:endParaRPr lang="en-US" sz="66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稻壳天启设计原创模板"/>
          <p:cNvGrpSpPr/>
          <p:nvPr/>
        </p:nvGrpSpPr>
        <p:grpSpPr>
          <a:xfrm>
            <a:off x="0" y="-2"/>
            <a:ext cx="12192001" cy="6858002"/>
            <a:chOff x="0" y="-2"/>
            <a:chExt cx="12192001" cy="6858002"/>
          </a:xfrm>
        </p:grpSpPr>
        <p:pic>
          <p:nvPicPr>
            <p:cNvPr id="3" name="稻壳天启设计原创模板"/>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10" name="稻壳天启设计原创模板"/>
            <p:cNvSpPr/>
            <p:nvPr/>
          </p:nvSpPr>
          <p:spPr>
            <a:xfrm>
              <a:off x="466725" y="437787"/>
              <a:ext cx="11258550" cy="598242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26"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t="61667"/>
            <a:stretch>
              <a:fillRect/>
            </a:stretch>
          </p:blipFill>
          <p:spPr>
            <a:xfrm rot="16200000">
              <a:off x="7778092" y="836112"/>
              <a:ext cx="5250023" cy="3577795"/>
            </a:xfrm>
            <a:prstGeom prst="rect">
              <a:avLst/>
            </a:prstGeom>
          </p:spPr>
        </p:pic>
        <p:pic>
          <p:nvPicPr>
            <p:cNvPr id="27" name="稻壳天启设计原创模板"/>
            <p:cNvPicPr>
              <a:picLocks noChangeAspect="1"/>
            </p:cNvPicPr>
            <p:nvPr/>
          </p:nvPicPr>
          <p:blipFill rotWithShape="1">
            <a:blip r:embed="rId3">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15" name="稻壳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grpSp>
      <p:sp>
        <p:nvSpPr>
          <p:cNvPr id="17" name="稻壳天启设计原创模板"/>
          <p:cNvSpPr txBox="1"/>
          <p:nvPr/>
        </p:nvSpPr>
        <p:spPr>
          <a:xfrm>
            <a:off x="706755" y="3083560"/>
            <a:ext cx="3324860" cy="642620"/>
          </a:xfrm>
          <a:prstGeom prst="rect">
            <a:avLst/>
          </a:prstGeom>
          <a:noFill/>
          <a:ln w="9525">
            <a:noFill/>
          </a:ln>
          <a:effectLst>
            <a:outerShdw blurRad="50800" dist="50800" dir="5400000" sx="1000" sy="1000" algn="ctr" rotWithShape="0">
              <a:srgbClr val="000000"/>
            </a:outerShdw>
          </a:effectLst>
        </p:spPr>
        <p:txBody>
          <a:bodyPr vert="horz" wrap="none" anchor="t">
            <a:noAutofit/>
          </a:bodyPr>
          <a:lstStyle/>
          <a:p>
            <a:pPr algn="ctr">
              <a:buFont typeface="Arial" panose="020B0604020202020204" pitchFamily="34" charset="0"/>
            </a:pPr>
            <a:r>
              <a:rPr lang="en-US" sz="24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Times New Roman" panose="02020603050405020304" charset="0"/>
                <a:ea typeface="Arial" panose="020B0604020202020204" pitchFamily="34" charset="0"/>
                <a:cs typeface="Times New Roman" panose="02020603050405020304" charset="0"/>
              </a:rPr>
              <a:t>TEAM MEMBERS</a:t>
            </a:r>
            <a:endParaRPr lang="en-US" sz="2400" b="1" dirty="0">
              <a:gradFill>
                <a:gsLst>
                  <a:gs pos="14000">
                    <a:srgbClr val="97AED7"/>
                  </a:gs>
                  <a:gs pos="54000">
                    <a:srgbClr val="A4D585"/>
                  </a:gs>
                  <a:gs pos="100000">
                    <a:srgbClr val="EF8989"/>
                  </a:gs>
                </a:gsLst>
                <a:lin ang="10800000" scaled="0"/>
              </a:gradFill>
              <a:effectLst>
                <a:outerShdw dist="50800" sx="1000" sy="1000" algn="ctr" rotWithShape="0">
                  <a:srgbClr val="000000"/>
                </a:outerShdw>
              </a:effectLst>
              <a:latin typeface="Times New Roman" panose="02020603050405020304" charset="0"/>
              <a:ea typeface="Arial" panose="020B0604020202020204" pitchFamily="34" charset="0"/>
              <a:cs typeface="Times New Roman" panose="02020603050405020304" charset="0"/>
            </a:endParaRPr>
          </a:p>
        </p:txBody>
      </p:sp>
      <p:sp>
        <p:nvSpPr>
          <p:cNvPr id="7" name="矩形 6"/>
          <p:cNvSpPr/>
          <p:nvPr/>
        </p:nvSpPr>
        <p:spPr>
          <a:xfrm>
            <a:off x="6853614" y="722473"/>
            <a:ext cx="3657600" cy="536575"/>
          </a:xfrm>
          <a:prstGeom prst="rect">
            <a:avLst/>
          </a:prstGeom>
          <a:noFill/>
          <a:ln>
            <a:gradFill>
              <a:gsLst>
                <a:gs pos="0">
                  <a:srgbClr val="EB8D89"/>
                </a:gs>
                <a:gs pos="66000">
                  <a:srgbClr val="A4D485"/>
                </a:gs>
                <a:gs pos="100000">
                  <a:srgbClr val="97AED7"/>
                </a:gs>
              </a:gsLst>
              <a:lin ang="10800000" scaled="0"/>
            </a:gradFill>
            <a:prstDash val="dash"/>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latin typeface="Arial" panose="020B0604020202020204" pitchFamily="34" charset="0"/>
              <a:ea typeface="Arial" panose="020B0604020202020204" pitchFamily="34" charset="0"/>
            </a:endParaRPr>
          </a:p>
        </p:txBody>
      </p:sp>
      <p:sp>
        <p:nvSpPr>
          <p:cNvPr id="8" name="矩形 7"/>
          <p:cNvSpPr/>
          <p:nvPr/>
        </p:nvSpPr>
        <p:spPr>
          <a:xfrm>
            <a:off x="5005764" y="724378"/>
            <a:ext cx="1665288" cy="536575"/>
          </a:xfrm>
          <a:prstGeom prst="rect">
            <a:avLst/>
          </a:prstGeom>
          <a:gradFill>
            <a:gsLst>
              <a:gs pos="100000">
                <a:srgbClr val="A4D485"/>
              </a:gs>
              <a:gs pos="1000">
                <a:srgbClr val="85DBFB"/>
              </a:gs>
            </a:gsLst>
            <a:lin ang="10800000" scaled="0"/>
          </a:gra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latin typeface="Arial" panose="020B0604020202020204" pitchFamily="34" charset="0"/>
                <a:ea typeface="Arial" panose="020B0604020202020204" pitchFamily="34" charset="0"/>
              </a:rPr>
              <a:t>T1</a:t>
            </a:r>
            <a:endParaRPr lang="en-US" altLang="zh-CN">
              <a:latin typeface="Arial" panose="020B0604020202020204" pitchFamily="34" charset="0"/>
              <a:ea typeface="Arial" panose="020B0604020202020204" pitchFamily="34" charset="0"/>
            </a:endParaRPr>
          </a:p>
        </p:txBody>
      </p:sp>
      <p:sp>
        <p:nvSpPr>
          <p:cNvPr id="9" name="文本框 26"/>
          <p:cNvSpPr txBox="1"/>
          <p:nvPr/>
        </p:nvSpPr>
        <p:spPr>
          <a:xfrm>
            <a:off x="5129589" y="1790860"/>
            <a:ext cx="1493837" cy="460375"/>
          </a:xfrm>
          <a:prstGeom prst="rect">
            <a:avLst/>
          </a:prstGeom>
          <a:noFill/>
          <a:ln w="9525">
            <a:noFill/>
          </a:ln>
        </p:spPr>
        <p:txBody>
          <a:bodyPr anchor="t">
            <a:spAutoFit/>
          </a:bodyPr>
          <a:lstStyle/>
          <a:p>
            <a:pPr algn="ctr"/>
            <a:r>
              <a:rPr lang="en-US" altLang="zh-CN" sz="2400" dirty="0">
                <a:solidFill>
                  <a:schemeClr val="bg1"/>
                </a:solidFill>
                <a:latin typeface="Arial" panose="020B0604020202020204" pitchFamily="34" charset="0"/>
                <a:ea typeface="Arial" panose="020B0604020202020204" pitchFamily="34" charset="0"/>
              </a:rPr>
              <a:t>Team </a:t>
            </a:r>
            <a:r>
              <a:rPr lang="en-US" altLang="zh-CN" sz="2400" dirty="0">
                <a:solidFill>
                  <a:srgbClr val="FFFFFF"/>
                </a:solidFill>
                <a:latin typeface="Arial" panose="020B0604020202020204" pitchFamily="34" charset="0"/>
                <a:ea typeface="Arial" panose="020B0604020202020204" pitchFamily="34" charset="0"/>
              </a:rPr>
              <a:t>01</a:t>
            </a:r>
            <a:endParaRPr lang="en-US" altLang="zh-CN" sz="2400" dirty="0">
              <a:solidFill>
                <a:srgbClr val="FFFFFF"/>
              </a:solidFill>
              <a:latin typeface="Arial" panose="020B0604020202020204" pitchFamily="34" charset="0"/>
              <a:ea typeface="Arial" panose="020B0604020202020204" pitchFamily="34" charset="0"/>
            </a:endParaRPr>
          </a:p>
        </p:txBody>
      </p:sp>
      <p:sp>
        <p:nvSpPr>
          <p:cNvPr id="11" name="矩形 10"/>
          <p:cNvSpPr/>
          <p:nvPr/>
        </p:nvSpPr>
        <p:spPr>
          <a:xfrm>
            <a:off x="6853614" y="1552690"/>
            <a:ext cx="3657600" cy="534988"/>
          </a:xfrm>
          <a:prstGeom prst="rect">
            <a:avLst/>
          </a:prstGeom>
          <a:noFill/>
          <a:ln>
            <a:gradFill>
              <a:gsLst>
                <a:gs pos="0">
                  <a:srgbClr val="EB8D89"/>
                </a:gs>
                <a:gs pos="66000">
                  <a:srgbClr val="A4D485"/>
                </a:gs>
                <a:gs pos="100000">
                  <a:srgbClr val="97AED7"/>
                </a:gs>
              </a:gsLst>
              <a:lin ang="10800000" scaled="0"/>
            </a:gradFill>
            <a:prstDash val="dash"/>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latin typeface="Arial" panose="020B0604020202020204" pitchFamily="34" charset="0"/>
              <a:ea typeface="Arial" panose="020B0604020202020204" pitchFamily="34" charset="0"/>
            </a:endParaRPr>
          </a:p>
        </p:txBody>
      </p:sp>
      <p:sp>
        <p:nvSpPr>
          <p:cNvPr id="12" name="矩形 11"/>
          <p:cNvSpPr/>
          <p:nvPr/>
        </p:nvSpPr>
        <p:spPr>
          <a:xfrm>
            <a:off x="5005764" y="1552690"/>
            <a:ext cx="1665288" cy="534988"/>
          </a:xfrm>
          <a:prstGeom prst="rect">
            <a:avLst/>
          </a:prstGeom>
          <a:gradFill>
            <a:gsLst>
              <a:gs pos="100000">
                <a:srgbClr val="A4D485"/>
              </a:gs>
              <a:gs pos="1000">
                <a:srgbClr val="85DBFB"/>
              </a:gs>
            </a:gsLst>
            <a:lin ang="10800000" scaled="0"/>
          </a:gra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latin typeface="Arial" panose="020B0604020202020204" pitchFamily="34" charset="0"/>
                <a:ea typeface="Arial" panose="020B0604020202020204" pitchFamily="34" charset="0"/>
              </a:rPr>
              <a:t>T2</a:t>
            </a:r>
            <a:endParaRPr lang="en-US" altLang="zh-CN">
              <a:latin typeface="Arial" panose="020B0604020202020204" pitchFamily="34" charset="0"/>
              <a:ea typeface="Arial" panose="020B0604020202020204" pitchFamily="34" charset="0"/>
            </a:endParaRPr>
          </a:p>
        </p:txBody>
      </p:sp>
      <p:sp>
        <p:nvSpPr>
          <p:cNvPr id="13" name="文本框 34"/>
          <p:cNvSpPr txBox="1"/>
          <p:nvPr/>
        </p:nvSpPr>
        <p:spPr>
          <a:xfrm>
            <a:off x="5129589" y="2780780"/>
            <a:ext cx="1493837" cy="460375"/>
          </a:xfrm>
          <a:prstGeom prst="rect">
            <a:avLst/>
          </a:prstGeom>
          <a:noFill/>
          <a:ln w="9525">
            <a:noFill/>
          </a:ln>
        </p:spPr>
        <p:txBody>
          <a:bodyPr anchor="t">
            <a:spAutoFit/>
          </a:bodyPr>
          <a:lstStyle/>
          <a:p>
            <a:pPr algn="ctr"/>
            <a:r>
              <a:rPr lang="en-US" altLang="zh-CN" sz="2400" dirty="0">
                <a:solidFill>
                  <a:schemeClr val="bg1"/>
                </a:solidFill>
                <a:latin typeface="Arial" panose="020B0604020202020204" pitchFamily="34" charset="0"/>
                <a:ea typeface="Arial" panose="020B0604020202020204" pitchFamily="34" charset="0"/>
              </a:rPr>
              <a:t>Part </a:t>
            </a:r>
            <a:r>
              <a:rPr lang="en-US" altLang="zh-CN" sz="2400" dirty="0">
                <a:solidFill>
                  <a:srgbClr val="FFFFFF"/>
                </a:solidFill>
                <a:latin typeface="Arial" panose="020B0604020202020204" pitchFamily="34" charset="0"/>
                <a:ea typeface="Arial" panose="020B0604020202020204" pitchFamily="34" charset="0"/>
              </a:rPr>
              <a:t>02</a:t>
            </a:r>
            <a:endParaRPr lang="zh-CN" altLang="en-US" sz="2400" dirty="0">
              <a:solidFill>
                <a:srgbClr val="FFFFFF"/>
              </a:solidFill>
              <a:latin typeface="Arial" panose="020B0604020202020204" pitchFamily="34" charset="0"/>
              <a:ea typeface="Arial" panose="020B0604020202020204" pitchFamily="34" charset="0"/>
            </a:endParaRPr>
          </a:p>
        </p:txBody>
      </p:sp>
      <p:sp>
        <p:nvSpPr>
          <p:cNvPr id="14" name="稻壳天启设计原创模板"/>
          <p:cNvSpPr/>
          <p:nvPr/>
        </p:nvSpPr>
        <p:spPr>
          <a:xfrm>
            <a:off x="6903144" y="2446725"/>
            <a:ext cx="3657600" cy="534988"/>
          </a:xfrm>
          <a:prstGeom prst="rect">
            <a:avLst/>
          </a:prstGeom>
          <a:noFill/>
          <a:ln>
            <a:gradFill>
              <a:gsLst>
                <a:gs pos="0">
                  <a:srgbClr val="EB8D89"/>
                </a:gs>
                <a:gs pos="66000">
                  <a:srgbClr val="A4D485"/>
                </a:gs>
                <a:gs pos="100000">
                  <a:srgbClr val="97AED7"/>
                </a:gs>
              </a:gsLst>
              <a:lin ang="10800000" scaled="0"/>
            </a:gradFill>
            <a:prstDash val="dash"/>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latin typeface="Arial" panose="020B0604020202020204" pitchFamily="34" charset="0"/>
              <a:ea typeface="Arial" panose="020B0604020202020204" pitchFamily="34" charset="0"/>
            </a:endParaRPr>
          </a:p>
        </p:txBody>
      </p:sp>
      <p:sp>
        <p:nvSpPr>
          <p:cNvPr id="16" name="矩形 15"/>
          <p:cNvSpPr/>
          <p:nvPr/>
        </p:nvSpPr>
        <p:spPr>
          <a:xfrm>
            <a:off x="5005764" y="2453710"/>
            <a:ext cx="1665288" cy="534988"/>
          </a:xfrm>
          <a:prstGeom prst="rect">
            <a:avLst/>
          </a:prstGeom>
          <a:gradFill>
            <a:gsLst>
              <a:gs pos="100000">
                <a:srgbClr val="A4D485"/>
              </a:gs>
              <a:gs pos="1000">
                <a:srgbClr val="85DBFB"/>
              </a:gs>
            </a:gsLst>
            <a:lin ang="10800000" scaled="0"/>
          </a:gra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latin typeface="Arial" panose="020B0604020202020204" pitchFamily="34" charset="0"/>
                <a:ea typeface="Arial" panose="020B0604020202020204" pitchFamily="34" charset="0"/>
              </a:rPr>
              <a:t>T3</a:t>
            </a:r>
            <a:endParaRPr lang="en-US" altLang="zh-CN">
              <a:latin typeface="Arial" panose="020B0604020202020204" pitchFamily="34" charset="0"/>
              <a:ea typeface="Arial" panose="020B0604020202020204" pitchFamily="34" charset="0"/>
            </a:endParaRPr>
          </a:p>
        </p:txBody>
      </p:sp>
      <p:sp>
        <p:nvSpPr>
          <p:cNvPr id="18" name="文本框 41"/>
          <p:cNvSpPr txBox="1"/>
          <p:nvPr/>
        </p:nvSpPr>
        <p:spPr>
          <a:xfrm>
            <a:off x="5129589" y="3770700"/>
            <a:ext cx="1493837" cy="460375"/>
          </a:xfrm>
          <a:prstGeom prst="rect">
            <a:avLst/>
          </a:prstGeom>
          <a:noFill/>
          <a:ln w="9525">
            <a:noFill/>
          </a:ln>
        </p:spPr>
        <p:txBody>
          <a:bodyPr anchor="t">
            <a:spAutoFit/>
          </a:bodyPr>
          <a:lstStyle/>
          <a:p>
            <a:pPr algn="ctr"/>
            <a:r>
              <a:rPr lang="en-US" altLang="zh-CN" sz="2400" dirty="0">
                <a:solidFill>
                  <a:schemeClr val="bg1"/>
                </a:solidFill>
                <a:latin typeface="Arial" panose="020B0604020202020204" pitchFamily="34" charset="0"/>
                <a:ea typeface="Arial" panose="020B0604020202020204" pitchFamily="34" charset="0"/>
              </a:rPr>
              <a:t>Part </a:t>
            </a:r>
            <a:r>
              <a:rPr lang="en-US" altLang="zh-CN" sz="2400" dirty="0">
                <a:solidFill>
                  <a:srgbClr val="FFFFFF"/>
                </a:solidFill>
                <a:latin typeface="Arial" panose="020B0604020202020204" pitchFamily="34" charset="0"/>
                <a:ea typeface="Arial" panose="020B0604020202020204" pitchFamily="34" charset="0"/>
              </a:rPr>
              <a:t>03</a:t>
            </a:r>
            <a:endParaRPr lang="zh-CN" altLang="en-US" sz="2400" dirty="0">
              <a:solidFill>
                <a:srgbClr val="FFFFFF"/>
              </a:solidFill>
              <a:latin typeface="Arial" panose="020B0604020202020204" pitchFamily="34" charset="0"/>
              <a:ea typeface="Arial" panose="020B0604020202020204" pitchFamily="34" charset="0"/>
            </a:endParaRPr>
          </a:p>
        </p:txBody>
      </p:sp>
      <p:sp>
        <p:nvSpPr>
          <p:cNvPr id="19" name="稻壳天启设计原创模板"/>
          <p:cNvSpPr/>
          <p:nvPr/>
        </p:nvSpPr>
        <p:spPr>
          <a:xfrm>
            <a:off x="6903144" y="3317264"/>
            <a:ext cx="3657600" cy="534988"/>
          </a:xfrm>
          <a:prstGeom prst="rect">
            <a:avLst/>
          </a:prstGeom>
          <a:noFill/>
          <a:ln>
            <a:gradFill>
              <a:gsLst>
                <a:gs pos="0">
                  <a:srgbClr val="EB8D89"/>
                </a:gs>
                <a:gs pos="66000">
                  <a:srgbClr val="A4D485"/>
                </a:gs>
                <a:gs pos="100000">
                  <a:srgbClr val="97AED7"/>
                </a:gs>
              </a:gsLst>
              <a:lin ang="10800000" scaled="0"/>
            </a:gradFill>
            <a:prstDash val="dash"/>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latin typeface="Arial" panose="020B0604020202020204" pitchFamily="34" charset="0"/>
              <a:ea typeface="Arial" panose="020B0604020202020204" pitchFamily="34" charset="0"/>
            </a:endParaRPr>
          </a:p>
        </p:txBody>
      </p:sp>
      <p:sp>
        <p:nvSpPr>
          <p:cNvPr id="20" name="矩形 19"/>
          <p:cNvSpPr/>
          <p:nvPr/>
        </p:nvSpPr>
        <p:spPr>
          <a:xfrm>
            <a:off x="5005764" y="3317264"/>
            <a:ext cx="1665288" cy="534988"/>
          </a:xfrm>
          <a:prstGeom prst="rect">
            <a:avLst/>
          </a:prstGeom>
          <a:gradFill>
            <a:gsLst>
              <a:gs pos="100000">
                <a:srgbClr val="A4D485"/>
              </a:gs>
              <a:gs pos="1000">
                <a:srgbClr val="85DBFB"/>
              </a:gs>
            </a:gsLst>
            <a:lin ang="10800000" scaled="0"/>
          </a:gra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latin typeface="Arial" panose="020B0604020202020204" pitchFamily="34" charset="0"/>
                <a:ea typeface="Arial" panose="020B0604020202020204" pitchFamily="34" charset="0"/>
              </a:rPr>
              <a:t>T4</a:t>
            </a:r>
            <a:endParaRPr lang="en-US" altLang="zh-CN">
              <a:latin typeface="Arial" panose="020B0604020202020204" pitchFamily="34" charset="0"/>
              <a:ea typeface="Arial" panose="020B0604020202020204" pitchFamily="34" charset="0"/>
            </a:endParaRPr>
          </a:p>
        </p:txBody>
      </p:sp>
      <p:sp>
        <p:nvSpPr>
          <p:cNvPr id="21" name="文本框 48"/>
          <p:cNvSpPr txBox="1"/>
          <p:nvPr/>
        </p:nvSpPr>
        <p:spPr>
          <a:xfrm>
            <a:off x="5129589" y="4760619"/>
            <a:ext cx="1493837" cy="460375"/>
          </a:xfrm>
          <a:prstGeom prst="rect">
            <a:avLst/>
          </a:prstGeom>
          <a:noFill/>
          <a:ln w="9525">
            <a:noFill/>
          </a:ln>
        </p:spPr>
        <p:txBody>
          <a:bodyPr anchor="t">
            <a:spAutoFit/>
          </a:bodyPr>
          <a:lstStyle/>
          <a:p>
            <a:pPr algn="ctr"/>
            <a:r>
              <a:rPr lang="en-US" altLang="zh-CN" sz="2400" b="1" dirty="0">
                <a:solidFill>
                  <a:schemeClr val="bg1"/>
                </a:solidFill>
                <a:latin typeface="Arial" panose="020B0604020202020204" pitchFamily="34" charset="0"/>
                <a:ea typeface="Arial" panose="020B0604020202020204" pitchFamily="34" charset="0"/>
              </a:rPr>
              <a:t>Part </a:t>
            </a:r>
            <a:r>
              <a:rPr lang="en-US" altLang="zh-CN" sz="2400" b="1" dirty="0">
                <a:solidFill>
                  <a:srgbClr val="FFFFFF"/>
                </a:solidFill>
                <a:latin typeface="Arial" panose="020B0604020202020204" pitchFamily="34" charset="0"/>
                <a:ea typeface="Arial" panose="020B0604020202020204" pitchFamily="34" charset="0"/>
              </a:rPr>
              <a:t>04</a:t>
            </a:r>
            <a:endParaRPr lang="zh-CN" altLang="en-US" sz="2400" b="1" dirty="0">
              <a:solidFill>
                <a:srgbClr val="FFFFFF"/>
              </a:solidFill>
              <a:latin typeface="Arial" panose="020B0604020202020204" pitchFamily="34" charset="0"/>
              <a:ea typeface="Arial" panose="020B0604020202020204" pitchFamily="34" charset="0"/>
            </a:endParaRPr>
          </a:p>
        </p:txBody>
      </p:sp>
      <p:sp>
        <p:nvSpPr>
          <p:cNvPr id="22" name="文本框 17"/>
          <p:cNvSpPr txBox="1"/>
          <p:nvPr/>
        </p:nvSpPr>
        <p:spPr>
          <a:xfrm>
            <a:off x="6971089" y="757988"/>
            <a:ext cx="3254375" cy="429895"/>
          </a:xfrm>
          <a:prstGeom prst="rect">
            <a:avLst/>
          </a:prstGeom>
          <a:noFill/>
          <a:ln w="9525">
            <a:noFill/>
          </a:ln>
        </p:spPr>
        <p:txBody>
          <a:bodyPr anchor="t">
            <a:spAutoFit/>
          </a:bodyPr>
          <a:lstStyle/>
          <a:p>
            <a: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SHARVANI-2103A54024</a:t>
            </a:r>
            <a:endPar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a:p>
            <a:r>
              <a:rPr lang="en-US" sz="1000" dirty="0">
                <a:latin typeface="Times New Roman" panose="02020603050405020304" charset="0"/>
                <a:cs typeface="Times New Roman" panose="02020603050405020304" charset="0"/>
                <a:sym typeface="+mn-ea"/>
              </a:rPr>
              <a:t>Coding &amp; Literature survey</a:t>
            </a:r>
            <a:endParaRPr lang="en-US" altLang="zh-CN" sz="10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p:txBody>
      </p:sp>
      <p:sp>
        <p:nvSpPr>
          <p:cNvPr id="23" name="文本框 35"/>
          <p:cNvSpPr txBox="1"/>
          <p:nvPr/>
        </p:nvSpPr>
        <p:spPr>
          <a:xfrm>
            <a:off x="6971089" y="1586618"/>
            <a:ext cx="3254375" cy="460375"/>
          </a:xfrm>
          <a:prstGeom prst="rect">
            <a:avLst/>
          </a:prstGeom>
          <a:noFill/>
          <a:ln w="9525">
            <a:noFill/>
          </a:ln>
        </p:spPr>
        <p:txBody>
          <a:bodyPr anchor="t">
            <a:spAutoFit/>
          </a:bodyPr>
          <a:lstStyle/>
          <a:p>
            <a: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SHIVANSH-2203A54L03</a:t>
            </a:r>
            <a:br>
              <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br>
            <a:r>
              <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Coding</a:t>
            </a:r>
            <a:r>
              <a:rPr lang="en-US" sz="1200" dirty="0">
                <a:latin typeface="Times New Roman" panose="02020603050405020304" charset="0"/>
                <a:cs typeface="Times New Roman" panose="02020603050405020304" charset="0"/>
                <a:sym typeface="+mn-ea"/>
              </a:rPr>
              <a:t> </a:t>
            </a:r>
            <a:endPar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p:txBody>
      </p:sp>
      <p:sp>
        <p:nvSpPr>
          <p:cNvPr id="24" name="文本框 42"/>
          <p:cNvSpPr txBox="1"/>
          <p:nvPr/>
        </p:nvSpPr>
        <p:spPr>
          <a:xfrm>
            <a:off x="6971089" y="2521293"/>
            <a:ext cx="3254375" cy="460375"/>
          </a:xfrm>
          <a:prstGeom prst="rect">
            <a:avLst/>
          </a:prstGeom>
          <a:noFill/>
          <a:ln w="9525">
            <a:noFill/>
          </a:ln>
        </p:spPr>
        <p:txBody>
          <a:bodyPr anchor="t">
            <a:spAutoFit/>
          </a:bodyPr>
          <a:lstStyle/>
          <a:p>
            <a: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VARSHITHA-2103A54040</a:t>
            </a:r>
            <a:br>
              <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br>
            <a:r>
              <a:rPr lang="en-US" sz="1200" dirty="0">
                <a:latin typeface="Times New Roman" panose="02020603050405020304" charset="0"/>
                <a:cs typeface="Times New Roman" panose="02020603050405020304" charset="0"/>
                <a:sym typeface="+mn-ea"/>
              </a:rPr>
              <a:t>Data set Collection</a:t>
            </a:r>
            <a:r>
              <a:rPr lang="en-US" sz="1200" dirty="0">
                <a:sym typeface="+mn-ea"/>
              </a:rPr>
              <a:t> </a:t>
            </a:r>
            <a:r>
              <a:rPr lang="en-US" sz="1200" dirty="0">
                <a:latin typeface="Times New Roman" panose="02020603050405020304" charset="0"/>
                <a:cs typeface="Times New Roman" panose="02020603050405020304" charset="0"/>
                <a:sym typeface="+mn-ea"/>
              </a:rPr>
              <a:t>&amp; Process</a:t>
            </a:r>
            <a:endPar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p:txBody>
      </p:sp>
      <p:sp>
        <p:nvSpPr>
          <p:cNvPr id="25" name="文本框 49"/>
          <p:cNvSpPr txBox="1"/>
          <p:nvPr/>
        </p:nvSpPr>
        <p:spPr>
          <a:xfrm>
            <a:off x="6971089" y="3354367"/>
            <a:ext cx="3254375" cy="460375"/>
          </a:xfrm>
          <a:prstGeom prst="rect">
            <a:avLst/>
          </a:prstGeom>
          <a:noFill/>
          <a:ln w="9525">
            <a:noFill/>
          </a:ln>
        </p:spPr>
        <p:txBody>
          <a:bodyPr anchor="t">
            <a:spAutoFit/>
          </a:bodyPr>
          <a:lstStyle/>
          <a:p>
            <a: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SAHANA-2103A54022</a:t>
            </a:r>
            <a:br>
              <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br>
            <a:r>
              <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 Literature survey &amp; Process</a:t>
            </a:r>
            <a:endPar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p:txBody>
      </p:sp>
      <p:sp>
        <p:nvSpPr>
          <p:cNvPr id="4" name="矩形 19"/>
          <p:cNvSpPr/>
          <p:nvPr/>
        </p:nvSpPr>
        <p:spPr>
          <a:xfrm>
            <a:off x="5005764" y="4261509"/>
            <a:ext cx="1665288" cy="534988"/>
          </a:xfrm>
          <a:prstGeom prst="rect">
            <a:avLst/>
          </a:prstGeom>
          <a:gradFill>
            <a:gsLst>
              <a:gs pos="100000">
                <a:srgbClr val="A4D485"/>
              </a:gs>
              <a:gs pos="1000">
                <a:srgbClr val="85DBFB"/>
              </a:gs>
            </a:gsLst>
            <a:lin ang="10800000" scaled="0"/>
          </a:gra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latin typeface="Arial" panose="020B0604020202020204" pitchFamily="34" charset="0"/>
                <a:ea typeface="Arial" panose="020B0604020202020204" pitchFamily="34" charset="0"/>
              </a:rPr>
              <a:t>T5</a:t>
            </a:r>
            <a:endParaRPr lang="en-US" altLang="zh-CN">
              <a:latin typeface="Arial" panose="020B0604020202020204" pitchFamily="34" charset="0"/>
              <a:ea typeface="Arial" panose="020B0604020202020204" pitchFamily="34" charset="0"/>
            </a:endParaRPr>
          </a:p>
        </p:txBody>
      </p:sp>
      <p:sp>
        <p:nvSpPr>
          <p:cNvPr id="5" name="矩形 19"/>
          <p:cNvSpPr/>
          <p:nvPr/>
        </p:nvSpPr>
        <p:spPr>
          <a:xfrm>
            <a:off x="5005764" y="5081929"/>
            <a:ext cx="1665288" cy="534988"/>
          </a:xfrm>
          <a:prstGeom prst="rect">
            <a:avLst/>
          </a:prstGeom>
          <a:gradFill>
            <a:gsLst>
              <a:gs pos="100000">
                <a:srgbClr val="A4D485"/>
              </a:gs>
              <a:gs pos="1000">
                <a:srgbClr val="85DBFB"/>
              </a:gs>
            </a:gsLst>
            <a:lin ang="10800000" scaled="0"/>
          </a:gra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latin typeface="Arial" panose="020B0604020202020204" pitchFamily="34" charset="0"/>
                <a:ea typeface="Arial" panose="020B0604020202020204" pitchFamily="34" charset="0"/>
              </a:rPr>
              <a:t>T6</a:t>
            </a:r>
            <a:endParaRPr lang="en-US" altLang="zh-CN">
              <a:latin typeface="Arial" panose="020B0604020202020204" pitchFamily="34" charset="0"/>
              <a:ea typeface="Arial" panose="020B0604020202020204" pitchFamily="34" charset="0"/>
            </a:endParaRPr>
          </a:p>
        </p:txBody>
      </p:sp>
      <p:sp>
        <p:nvSpPr>
          <p:cNvPr id="6" name="稻壳天启设计原创模板"/>
          <p:cNvSpPr/>
          <p:nvPr/>
        </p:nvSpPr>
        <p:spPr>
          <a:xfrm>
            <a:off x="6903144" y="4261509"/>
            <a:ext cx="3657600" cy="534988"/>
          </a:xfrm>
          <a:prstGeom prst="rect">
            <a:avLst/>
          </a:prstGeom>
          <a:noFill/>
          <a:ln>
            <a:gradFill>
              <a:gsLst>
                <a:gs pos="0">
                  <a:srgbClr val="EB8D89"/>
                </a:gs>
                <a:gs pos="66000">
                  <a:srgbClr val="A4D485"/>
                </a:gs>
                <a:gs pos="100000">
                  <a:srgbClr val="97AED7"/>
                </a:gs>
              </a:gsLst>
              <a:lin ang="10800000" scaled="0"/>
            </a:gradFill>
            <a:prstDash val="dash"/>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lumMod val="65000"/>
                  <a:lumOff val="35000"/>
                </a:schemeClr>
              </a:solidFill>
              <a:latin typeface="Arial" panose="020B0604020202020204" pitchFamily="34" charset="0"/>
              <a:ea typeface="Arial" panose="020B0604020202020204" pitchFamily="34" charset="0"/>
            </a:endParaRPr>
          </a:p>
        </p:txBody>
      </p:sp>
      <p:sp>
        <p:nvSpPr>
          <p:cNvPr id="28" name="稻壳天启设计原创模板"/>
          <p:cNvSpPr/>
          <p:nvPr/>
        </p:nvSpPr>
        <p:spPr>
          <a:xfrm>
            <a:off x="6903144" y="5081929"/>
            <a:ext cx="3657600" cy="534988"/>
          </a:xfrm>
          <a:prstGeom prst="rect">
            <a:avLst/>
          </a:prstGeom>
          <a:noFill/>
          <a:ln>
            <a:gradFill>
              <a:gsLst>
                <a:gs pos="0">
                  <a:srgbClr val="EB8D89"/>
                </a:gs>
                <a:gs pos="66000">
                  <a:srgbClr val="A4D485"/>
                </a:gs>
                <a:gs pos="100000">
                  <a:srgbClr val="97AED7"/>
                </a:gs>
              </a:gsLst>
              <a:lin ang="10800000" scaled="0"/>
            </a:gradFill>
            <a:prstDash val="dash"/>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latin typeface="Arial" panose="020B0604020202020204" pitchFamily="34" charset="0"/>
              <a:ea typeface="Arial" panose="020B0604020202020204" pitchFamily="34" charset="0"/>
            </a:endParaRPr>
          </a:p>
        </p:txBody>
      </p:sp>
      <p:sp>
        <p:nvSpPr>
          <p:cNvPr id="30" name="文本框 49"/>
          <p:cNvSpPr txBox="1"/>
          <p:nvPr/>
        </p:nvSpPr>
        <p:spPr>
          <a:xfrm>
            <a:off x="6971089" y="4301152"/>
            <a:ext cx="3254375" cy="460375"/>
          </a:xfrm>
          <a:prstGeom prst="rect">
            <a:avLst/>
          </a:prstGeom>
          <a:noFill/>
          <a:ln w="9525">
            <a:noFill/>
          </a:ln>
        </p:spPr>
        <p:txBody>
          <a:bodyPr anchor="t">
            <a:spAutoFit/>
          </a:bodyPr>
          <a:p>
            <a: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VYSHNAVI-2103A54043</a:t>
            </a:r>
            <a:b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br>
            <a:r>
              <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Methodology &amp; Data set collection  </a:t>
            </a:r>
            <a:endParaRPr lang="en-US" altLang="zh-CN" sz="1200"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p:txBody>
      </p:sp>
      <p:sp>
        <p:nvSpPr>
          <p:cNvPr id="31" name="文本框 49"/>
          <p:cNvSpPr txBox="1"/>
          <p:nvPr/>
        </p:nvSpPr>
        <p:spPr>
          <a:xfrm>
            <a:off x="6971030" y="5081905"/>
            <a:ext cx="3589655" cy="460375"/>
          </a:xfrm>
          <a:prstGeom prst="rect">
            <a:avLst/>
          </a:prstGeom>
          <a:noFill/>
          <a:ln w="9525">
            <a:noFill/>
          </a:ln>
        </p:spPr>
        <p:txBody>
          <a:bodyPr wrap="square" anchor="t">
            <a:spAutoFit/>
          </a:bodyPr>
          <a:lstStyle/>
          <a:p>
            <a: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t>PARUSHURAM-2103A54019</a:t>
            </a:r>
            <a:br>
              <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rPr>
            </a:br>
            <a:r>
              <a:rPr lang="en-US" sz="1200" dirty="0">
                <a:latin typeface="Times New Roman" panose="02020603050405020304" charset="0"/>
                <a:cs typeface="Times New Roman" panose="02020603050405020304" charset="0"/>
                <a:sym typeface="+mn-ea"/>
              </a:rPr>
              <a:t>Data Set Collection</a:t>
            </a:r>
            <a:r>
              <a:rPr lang="en-US" sz="1200" dirty="0">
                <a:sym typeface="+mn-ea"/>
              </a:rPr>
              <a:t> </a:t>
            </a:r>
            <a:endParaRPr lang="en-US" altLang="zh-CN" sz="1200" b="1" dirty="0">
              <a:solidFill>
                <a:schemeClr val="tx1">
                  <a:lumMod val="65000"/>
                  <a:lumOff val="35000"/>
                </a:schemeClr>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0" y="0"/>
            <a:ext cx="12192001" cy="6858000"/>
            <a:chOff x="0" y="0"/>
            <a:chExt cx="12192001" cy="6858000"/>
          </a:xfrm>
        </p:grpSpPr>
        <p:pic>
          <p:nvPicPr>
            <p:cNvPr id="64" name="图片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65" name="矩形 64"/>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66"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27746"/>
              <a:ext cx="1669146" cy="1962731"/>
            </a:xfrm>
            <a:prstGeom prst="rect">
              <a:avLst/>
            </a:prstGeom>
          </p:spPr>
        </p:pic>
        <p:pic>
          <p:nvPicPr>
            <p:cNvPr id="67"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68" name="稻壳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sp>
        <p:nvSpPr>
          <p:cNvPr id="70" name="稻壳天启设计原创模板"/>
          <p:cNvSpPr/>
          <p:nvPr/>
        </p:nvSpPr>
        <p:spPr>
          <a:xfrm>
            <a:off x="6958965" y="2022475"/>
            <a:ext cx="3991610" cy="275590"/>
          </a:xfrm>
          <a:prstGeom prst="rect">
            <a:avLst/>
          </a:prstGeom>
        </p:spPr>
        <p:txBody>
          <a:bodyPr wrap="square">
            <a:spAutoFit/>
          </a:bodyPr>
          <a:lstStyle/>
          <a:p>
            <a:endParaRPr lang="en-US" sz="1200" dirty="0">
              <a:solidFill>
                <a:schemeClr val="tx1">
                  <a:lumMod val="65000"/>
                  <a:lumOff val="35000"/>
                </a:schemeClr>
              </a:solidFill>
              <a:latin typeface="Arial" panose="020B0604020202020204" pitchFamily="34" charset="0"/>
            </a:endParaRPr>
          </a:p>
        </p:txBody>
      </p:sp>
      <p:sp>
        <p:nvSpPr>
          <p:cNvPr id="71" name="稻壳天启设计原创模板"/>
          <p:cNvSpPr/>
          <p:nvPr/>
        </p:nvSpPr>
        <p:spPr>
          <a:xfrm>
            <a:off x="6937375" y="3157220"/>
            <a:ext cx="3991610" cy="275590"/>
          </a:xfrm>
          <a:prstGeom prst="rect">
            <a:avLst/>
          </a:prstGeom>
        </p:spPr>
        <p:txBody>
          <a:bodyPr wrap="square">
            <a:spAutoFit/>
          </a:bodyPr>
          <a:lstStyle/>
          <a:p>
            <a:r>
              <a:rPr lang="en-US" sz="1200" dirty="0">
                <a:solidFill>
                  <a:schemeClr val="tx1">
                    <a:lumMod val="65000"/>
                    <a:lumOff val="35000"/>
                  </a:schemeClr>
                </a:solidFill>
                <a:latin typeface="Arial" panose="020B0604020202020204" pitchFamily="34" charset="0"/>
              </a:rPr>
              <a:t>.</a:t>
            </a:r>
            <a:endParaRPr lang="en-US" sz="1200" dirty="0">
              <a:solidFill>
                <a:schemeClr val="tx1">
                  <a:lumMod val="65000"/>
                  <a:lumOff val="35000"/>
                </a:schemeClr>
              </a:solidFill>
              <a:latin typeface="Arial" panose="020B0604020202020204" pitchFamily="34" charset="0"/>
            </a:endParaRPr>
          </a:p>
        </p:txBody>
      </p:sp>
      <p:sp>
        <p:nvSpPr>
          <p:cNvPr id="7" name="Text Box 6"/>
          <p:cNvSpPr txBox="1"/>
          <p:nvPr/>
        </p:nvSpPr>
        <p:spPr>
          <a:xfrm>
            <a:off x="937895" y="686435"/>
            <a:ext cx="9860915" cy="476885"/>
          </a:xfrm>
          <a:prstGeom prst="rect">
            <a:avLst/>
          </a:prstGeom>
          <a:noFill/>
        </p:spPr>
        <p:txBody>
          <a:bodyPr wrap="square" rtlCol="0">
            <a:noAutofit/>
          </a:bodyPr>
          <a:p>
            <a:r>
              <a:rPr lang="en-US" sz="2000">
                <a:latin typeface="Times New Roman" panose="02020603050405020304" charset="0"/>
                <a:cs typeface="Times New Roman" panose="02020603050405020304" charset="0"/>
              </a:rPr>
              <a:t>DATASET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 name="Text Box 9"/>
          <p:cNvSpPr txBox="1"/>
          <p:nvPr/>
        </p:nvSpPr>
        <p:spPr>
          <a:xfrm>
            <a:off x="1075690" y="1305560"/>
            <a:ext cx="9585325" cy="1968500"/>
          </a:xfrm>
          <a:prstGeom prst="rect">
            <a:avLst/>
          </a:prstGeom>
          <a:noFill/>
        </p:spPr>
        <p:txBody>
          <a:bodyPr wrap="square" rtlCol="0">
            <a:noAutofit/>
          </a:bodyPr>
          <a:p>
            <a:pPr marL="285750" indent="-285750">
              <a:buFont typeface="Arial" panose="020B0604020202020204" pitchFamily="34" charset="0"/>
              <a:buChar char="•"/>
            </a:pPr>
            <a:r>
              <a:rPr lang="en-US" sz="1600" dirty="0">
                <a:latin typeface="Times New Roman" panose="02020603050405020304" charset="0"/>
                <a:cs typeface="Times New Roman" panose="02020603050405020304" charset="0"/>
                <a:sym typeface="+mn-ea"/>
              </a:rPr>
              <a:t>We have Collected our data set by creating a google form.</a:t>
            </a:r>
            <a:endParaRPr lang="en-US"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dirty="0">
                <a:latin typeface="Times New Roman" panose="02020603050405020304" charset="0"/>
                <a:cs typeface="Times New Roman" panose="02020603050405020304" charset="0"/>
                <a:sym typeface="+mn-ea"/>
              </a:rPr>
              <a:t>We got total responses of 114, so dataset consist of 114 columns</a:t>
            </a:r>
            <a:endParaRPr lang="en-US"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dirty="0">
                <a:latin typeface="Times New Roman" panose="02020603050405020304" charset="0"/>
                <a:cs typeface="Times New Roman" panose="02020603050405020304" charset="0"/>
                <a:sym typeface="+mn-ea"/>
              </a:rPr>
              <a:t>Our Dataset includes attributes of:</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Age</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Gender</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Knowledge: How familiar are you with the term "hypothyroidism" ?  </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common symptoms</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Have you ever been diagnosed with hypothyroidism</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How concerned are you about the impact of hypothyroidism on your overall health</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Do you feel well-informed about the available treatment options for hypothyroidism</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Are you comfortable discussing hypothyroidism with your healthcare provider</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Practices: How regularly do you </a:t>
            </a:r>
            <a:r>
              <a:rPr lang="en-US" sz="1600" dirty="0" err="1">
                <a:latin typeface="Times New Roman" panose="02020603050405020304" charset="0"/>
                <a:cs typeface="Times New Roman" panose="02020603050405020304" charset="0"/>
                <a:sym typeface="+mn-ea"/>
              </a:rPr>
              <a:t>takeyour</a:t>
            </a:r>
            <a:r>
              <a:rPr lang="en-US" sz="1600" dirty="0">
                <a:latin typeface="Times New Roman" panose="02020603050405020304" charset="0"/>
                <a:cs typeface="Times New Roman" panose="02020603050405020304" charset="0"/>
                <a:sym typeface="+mn-ea"/>
              </a:rPr>
              <a:t> prescribed medication for hypothyroidism</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Have you made any dietary or lifestyle changes to manage your hypothyroidism </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How often do you attend follow-up appointments with your healthcare provider for hypothyroidism</a:t>
            </a:r>
            <a:endParaRPr lang="en-US" sz="1600" dirty="0">
              <a:latin typeface="Times New Roman" panose="02020603050405020304" charset="0"/>
              <a:cs typeface="Times New Roman" panose="02020603050405020304" charset="0"/>
            </a:endParaRPr>
          </a:p>
          <a:p>
            <a:pPr marL="342900" indent="-342900">
              <a:buFont typeface="+mj-lt"/>
              <a:buAutoNum type="arabicPeriod"/>
            </a:pPr>
            <a:r>
              <a:rPr lang="en-US" sz="1600" dirty="0">
                <a:latin typeface="Times New Roman" panose="02020603050405020304" charset="0"/>
                <a:cs typeface="Times New Roman" panose="02020603050405020304" charset="0"/>
                <a:sym typeface="+mn-ea"/>
              </a:rPr>
              <a:t>experienced any challenges in managing hypothyroidism </a:t>
            </a:r>
            <a:endParaRPr lang="en-US" sz="1600" dirty="0">
              <a:latin typeface="Times New Roman" panose="02020603050405020304" charset="0"/>
              <a:cs typeface="Times New Roman" panose="02020603050405020304" charset="0"/>
              <a:sym typeface="+mn-ea"/>
            </a:endParaRPr>
          </a:p>
          <a:p>
            <a:pPr indent="0">
              <a:buFont typeface="+mj-lt"/>
              <a:buNone/>
            </a:pPr>
            <a:endParaRPr lang="en-US" sz="16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1600" dirty="0">
                <a:latin typeface="Times New Roman" panose="02020603050405020304" charset="0"/>
                <a:cs typeface="Times New Roman" panose="02020603050405020304" charset="0"/>
                <a:sym typeface="+mn-ea"/>
              </a:rPr>
              <a:t> Those are the details which help us out for our prediction </a:t>
            </a:r>
            <a:r>
              <a:rPr lang="en-US" dirty="0">
                <a:sym typeface="+mn-ea"/>
              </a:rPr>
              <a:t> </a:t>
            </a:r>
            <a:endParaRPr lang="en-US"/>
          </a:p>
        </p:txBody>
      </p:sp>
    </p:spTree>
  </p:cSld>
  <p:clrMapOvr>
    <a:masterClrMapping/>
  </p:clrMapOvr>
  <mc:AlternateContent xmlns:mc="http://schemas.openxmlformats.org/markup-compatibility/2006">
    <mc:Choice xmlns:p14="http://schemas.microsoft.com/office/powerpoint/2010/main" Requires="p14">
      <p:transition spd="slow" advTm="0">
        <p14:warp dir="in"/>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3"/>
            <a:ext cx="12192001" cy="6858003"/>
            <a:chOff x="0" y="-3"/>
            <a:chExt cx="12192001" cy="6858003"/>
          </a:xfrm>
        </p:grpSpPr>
        <p:pic>
          <p:nvPicPr>
            <p:cNvPr id="38" name="图片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39" name="矩形 38"/>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40" name="图片 39"/>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46796"/>
              <a:ext cx="1669146" cy="1962731"/>
            </a:xfrm>
            <a:prstGeom prst="rect">
              <a:avLst/>
            </a:prstGeom>
          </p:spPr>
        </p:pic>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42" name="矩形 41"/>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grpSp>
        <p:nvGrpSpPr>
          <p:cNvPr id="2" name="组合 1"/>
          <p:cNvGrpSpPr/>
          <p:nvPr/>
        </p:nvGrpSpPr>
        <p:grpSpPr>
          <a:xfrm>
            <a:off x="1212986" y="1749572"/>
            <a:ext cx="9766029" cy="3533140"/>
            <a:chOff x="1086481" y="1618932"/>
            <a:chExt cx="9766029" cy="3533140"/>
          </a:xfrm>
        </p:grpSpPr>
        <p:sp>
          <p:nvSpPr>
            <p:cNvPr id="10" name="稻壳天启设计原创模板"/>
            <p:cNvSpPr/>
            <p:nvPr/>
          </p:nvSpPr>
          <p:spPr bwMode="auto">
            <a:xfrm>
              <a:off x="1200720" y="1618932"/>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rgbClr val="EF8989"/>
            </a:solidFill>
            <a:ln>
              <a:noFill/>
            </a:ln>
          </p:spPr>
          <p:txBody>
            <a:bodyPr vert="horz" wrap="square" lIns="91440" tIns="45720" rIns="91440" bIns="45720" numCol="1" anchor="t" anchorCtr="0" compatLnSpc="1"/>
            <a:lstStyle/>
            <a:p>
              <a:endParaRPr lang="en-US" sz="1900" dirty="0">
                <a:latin typeface="Arial" panose="020B0604020202020204" pitchFamily="34" charset="0"/>
              </a:endParaRPr>
            </a:p>
          </p:txBody>
        </p:sp>
        <p:sp>
          <p:nvSpPr>
            <p:cNvPr id="4" name="稻壳天启设计原创模板"/>
            <p:cNvSpPr/>
            <p:nvPr/>
          </p:nvSpPr>
          <p:spPr>
            <a:xfrm>
              <a:off x="1513201" y="2314257"/>
              <a:ext cx="2486660" cy="2837815"/>
            </a:xfrm>
            <a:prstGeom prst="rect">
              <a:avLst/>
            </a:prstGeom>
            <a:solidFill>
              <a:schemeClr val="bg1">
                <a:lumMod val="95000"/>
              </a:schemeClr>
            </a:solidFill>
          </p:spPr>
          <p:txBody>
            <a:bodyPr wrap="square" lIns="182880" tIns="182880" rIns="182880" bIns="182880" anchor="ctr" anchorCtr="0">
              <a:noAutofit/>
            </a:bodyPr>
            <a:lstStyle/>
            <a:p>
              <a:pPr algn="just">
                <a:lnSpc>
                  <a:spcPct val="150000"/>
                </a:lnSpc>
                <a:spcAft>
                  <a:spcPts val="800"/>
                </a:spcAft>
                <a:buClr>
                  <a:schemeClr val="accent1"/>
                </a:buClr>
              </a:pPr>
              <a:r>
                <a:rPr lang="en-US" sz="1400" dirty="0">
                  <a:latin typeface="Times New Roman" panose="02020603050405020304" charset="0"/>
                  <a:cs typeface="Times New Roman" panose="02020603050405020304" charset="0"/>
                  <a:sym typeface="+mn-ea"/>
                </a:rPr>
                <a:t>an essential step in natural language processing (NLP) that involves cleaning and transforming unstructured text data to prepare it for analysis</a:t>
              </a:r>
              <a:endParaRPr lang="en-US" sz="1400" dirty="0">
                <a:solidFill>
                  <a:schemeClr val="tx1">
                    <a:lumMod val="65000"/>
                    <a:lumOff val="35000"/>
                  </a:schemeClr>
                </a:solidFill>
                <a:latin typeface="Times New Roman" panose="02020603050405020304" charset="0"/>
                <a:cs typeface="Times New Roman" panose="02020603050405020304" charset="0"/>
              </a:endParaRPr>
            </a:p>
          </p:txBody>
        </p:sp>
        <p:sp>
          <p:nvSpPr>
            <p:cNvPr id="5" name="稻壳天启设计原创模板"/>
            <p:cNvSpPr txBox="1"/>
            <p:nvPr/>
          </p:nvSpPr>
          <p:spPr>
            <a:xfrm>
              <a:off x="1513446" y="1764800"/>
              <a:ext cx="9339064" cy="612775"/>
            </a:xfrm>
            <a:prstGeom prst="rect">
              <a:avLst/>
            </a:prstGeom>
            <a:solidFill>
              <a:srgbClr val="85DBFB"/>
            </a:solidFill>
          </p:spPr>
          <p:txBody>
            <a:bodyPr wrap="square" lIns="243840" tIns="121920" rIns="243840" bIns="121920" rtlCol="0">
              <a:spAutoFit/>
            </a:bodyPr>
            <a:lstStyle/>
            <a:p>
              <a:r>
                <a:rPr lang="en-US" altLang="zh-CN" sz="2400" dirty="0">
                  <a:solidFill>
                    <a:srgbClr val="FFFFFF"/>
                  </a:solidFill>
                  <a:latin typeface="Arial" panose="020B0604020202020204" pitchFamily="34" charset="0"/>
                  <a:ea typeface="Arial" panose="020B0604020202020204" pitchFamily="34" charset="0"/>
                </a:rPr>
                <a:t>prerocessing</a:t>
              </a:r>
              <a:endParaRPr lang="en-US" altLang="zh-CN" sz="2400" dirty="0">
                <a:solidFill>
                  <a:srgbClr val="FFFFFF"/>
                </a:solidFill>
                <a:latin typeface="Arial" panose="020B0604020202020204" pitchFamily="34" charset="0"/>
                <a:ea typeface="Arial" panose="020B0604020202020204" pitchFamily="34" charset="0"/>
              </a:endParaRPr>
            </a:p>
          </p:txBody>
        </p:sp>
        <p:sp>
          <p:nvSpPr>
            <p:cNvPr id="11" name="稻壳天启设计原创模板"/>
            <p:cNvSpPr/>
            <p:nvPr/>
          </p:nvSpPr>
          <p:spPr bwMode="auto">
            <a:xfrm>
              <a:off x="1086481" y="1618932"/>
              <a:ext cx="571310"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rgbClr val="FFC769"/>
            </a:solidFill>
            <a:ln>
              <a:noFill/>
            </a:ln>
          </p:spPr>
          <p:txBody>
            <a:bodyPr vert="horz" wrap="square" lIns="91440" tIns="45720" rIns="91440" bIns="45720" numCol="1" anchor="ctr" anchorCtr="0" compatLnSpc="1"/>
            <a:lstStyle/>
            <a:p>
              <a:pPr algn="ctr"/>
              <a:endParaRPr lang="en-US" sz="2400" dirty="0">
                <a:solidFill>
                  <a:srgbClr val="FFFFFF"/>
                </a:solidFill>
                <a:latin typeface="Arial" panose="020B0604020202020204" pitchFamily="34" charset="0"/>
              </a:endParaRPr>
            </a:p>
          </p:txBody>
        </p:sp>
        <p:sp>
          <p:nvSpPr>
            <p:cNvPr id="16" name="稻壳天启设计原创模板"/>
            <p:cNvSpPr/>
            <p:nvPr/>
          </p:nvSpPr>
          <p:spPr bwMode="auto">
            <a:xfrm>
              <a:off x="4626881" y="1618932"/>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rgbClr val="EF8989"/>
            </a:solidFill>
            <a:ln>
              <a:noFill/>
            </a:ln>
          </p:spPr>
          <p:txBody>
            <a:bodyPr vert="horz" wrap="square" lIns="91440" tIns="45720" rIns="91440" bIns="45720" numCol="1" anchor="t" anchorCtr="0" compatLnSpc="1"/>
            <a:lstStyle/>
            <a:p>
              <a:endParaRPr lang="en-US" sz="1900" dirty="0">
                <a:latin typeface="Arial" panose="020B0604020202020204" pitchFamily="34" charset="0"/>
              </a:endParaRPr>
            </a:p>
          </p:txBody>
        </p:sp>
        <p:sp>
          <p:nvSpPr>
            <p:cNvPr id="18" name="稻壳天启设计原创模板"/>
            <p:cNvSpPr/>
            <p:nvPr/>
          </p:nvSpPr>
          <p:spPr>
            <a:xfrm>
              <a:off x="4939661" y="2314257"/>
              <a:ext cx="2486660" cy="2837815"/>
            </a:xfrm>
            <a:prstGeom prst="rect">
              <a:avLst/>
            </a:prstGeom>
            <a:solidFill>
              <a:schemeClr val="bg1">
                <a:lumMod val="95000"/>
              </a:schemeClr>
            </a:solidFill>
          </p:spPr>
          <p:txBody>
            <a:bodyPr wrap="square" lIns="182880" tIns="182880" rIns="182880" bIns="182880" anchor="ctr" anchorCtr="0">
              <a:noAutofit/>
            </a:bodyPr>
            <a:lstStyle/>
            <a:p>
              <a:pPr algn="just">
                <a:lnSpc>
                  <a:spcPct val="150000"/>
                </a:lnSpc>
                <a:spcAft>
                  <a:spcPts val="800"/>
                </a:spcAft>
                <a:buClr>
                  <a:schemeClr val="accent1"/>
                </a:buClr>
              </a:pPr>
              <a:r>
                <a:rPr lang="en-US" sz="1400" dirty="0">
                  <a:latin typeface="Times New Roman" panose="02020603050405020304" charset="0"/>
                  <a:cs typeface="Times New Roman" panose="02020603050405020304" charset="0"/>
                  <a:sym typeface="+mn-ea"/>
                </a:rPr>
                <a:t>the text is split into smaller units. We can use either sentence tokenization or word tokenization based on our problem statement.</a:t>
              </a:r>
              <a:endParaRPr lang="en-US" sz="1400" dirty="0">
                <a:latin typeface="Times New Roman" panose="02020603050405020304" charset="0"/>
                <a:cs typeface="Times New Roman" panose="02020603050405020304" charset="0"/>
              </a:endParaRPr>
            </a:p>
            <a:p>
              <a:pPr>
                <a:lnSpc>
                  <a:spcPct val="150000"/>
                </a:lnSpc>
                <a:spcAft>
                  <a:spcPts val="800"/>
                </a:spcAft>
                <a:buClr>
                  <a:schemeClr val="accent1"/>
                </a:buClr>
              </a:pPr>
              <a:r>
                <a:rPr lang="en-US" sz="1400" dirty="0">
                  <a:solidFill>
                    <a:schemeClr val="tx1">
                      <a:lumMod val="65000"/>
                      <a:lumOff val="35000"/>
                    </a:schemeClr>
                  </a:solidFill>
                  <a:latin typeface="Times New Roman" panose="02020603050405020304" charset="0"/>
                  <a:cs typeface="Times New Roman" panose="02020603050405020304" charset="0"/>
                </a:rPr>
                <a:t> </a:t>
              </a:r>
              <a:endParaRPr lang="en-US" sz="1400" dirty="0">
                <a:solidFill>
                  <a:schemeClr val="tx1">
                    <a:lumMod val="65000"/>
                    <a:lumOff val="35000"/>
                  </a:schemeClr>
                </a:solidFill>
                <a:latin typeface="Times New Roman" panose="02020603050405020304" charset="0"/>
                <a:cs typeface="Times New Roman" panose="02020603050405020304" charset="0"/>
              </a:endParaRPr>
            </a:p>
          </p:txBody>
        </p:sp>
        <p:sp>
          <p:nvSpPr>
            <p:cNvPr id="19" name="稻壳天启设计原创模板"/>
            <p:cNvSpPr txBox="1"/>
            <p:nvPr/>
          </p:nvSpPr>
          <p:spPr>
            <a:xfrm>
              <a:off x="4939607" y="1764800"/>
              <a:ext cx="2486739" cy="612775"/>
            </a:xfrm>
            <a:prstGeom prst="rect">
              <a:avLst/>
            </a:prstGeom>
            <a:solidFill>
              <a:srgbClr val="85DBFB"/>
            </a:solidFill>
          </p:spPr>
          <p:txBody>
            <a:bodyPr wrap="square" lIns="243840" tIns="121920" rIns="243840" bIns="121920" rtlCol="0">
              <a:spAutoFit/>
            </a:bodyPr>
            <a:lstStyle>
              <a:defPPr>
                <a:defRPr lang="zh-CN"/>
              </a:defPPr>
              <a:lvl1pPr>
                <a:defRPr sz="2400">
                  <a:solidFill>
                    <a:srgbClr val="FFFFFF"/>
                  </a:solidFill>
                  <a:latin typeface="Bebas Neue" charset="0"/>
                  <a:ea typeface="Bebas Neue" charset="0"/>
                  <a:cs typeface="Bebas Neue" charset="0"/>
                </a:defRPr>
              </a:lvl1pPr>
            </a:lstStyle>
            <a:p>
              <a:r>
                <a:rPr lang="en-US" altLang="zh-CN" dirty="0">
                  <a:latin typeface="Arial" panose="020B0604020202020204" pitchFamily="34" charset="0"/>
                  <a:ea typeface="Arial" panose="020B0604020202020204" pitchFamily="34" charset="0"/>
                  <a:cs typeface="Arial" panose="020B0604020202020204" pitchFamily="34" charset="0"/>
                </a:rPr>
                <a:t>tokenization</a:t>
              </a:r>
              <a:endParaRPr lang="en-US" altLang="zh-CN" dirty="0">
                <a:latin typeface="Arial" panose="020B0604020202020204" pitchFamily="34" charset="0"/>
                <a:ea typeface="Arial" panose="020B0604020202020204" pitchFamily="34" charset="0"/>
                <a:cs typeface="Arial" panose="020B0604020202020204" pitchFamily="34" charset="0"/>
              </a:endParaRPr>
            </a:p>
          </p:txBody>
        </p:sp>
        <p:sp>
          <p:nvSpPr>
            <p:cNvPr id="20" name="稻壳天启设计原创模板"/>
            <p:cNvSpPr/>
            <p:nvPr/>
          </p:nvSpPr>
          <p:spPr bwMode="auto">
            <a:xfrm>
              <a:off x="4512642" y="1618932"/>
              <a:ext cx="571310"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rgbClr val="FFC769"/>
            </a:solidFill>
            <a:ln>
              <a:noFill/>
            </a:ln>
          </p:spPr>
          <p:txBody>
            <a:bodyPr vert="horz" wrap="square" lIns="91440" tIns="45720" rIns="91440" bIns="45720" numCol="1" anchor="ctr" anchorCtr="0" compatLnSpc="1"/>
            <a:lstStyle/>
            <a:p>
              <a:pPr algn="ctr"/>
              <a:endParaRPr lang="en-US" sz="2800" dirty="0">
                <a:solidFill>
                  <a:srgbClr val="FFFFFF"/>
                </a:solidFill>
                <a:latin typeface="Arial" panose="020B0604020202020204" pitchFamily="34" charset="0"/>
              </a:endParaRPr>
            </a:p>
          </p:txBody>
        </p:sp>
        <p:sp>
          <p:nvSpPr>
            <p:cNvPr id="23" name="稻壳天启设计原创模板"/>
            <p:cNvSpPr/>
            <p:nvPr/>
          </p:nvSpPr>
          <p:spPr bwMode="auto">
            <a:xfrm>
              <a:off x="8053045" y="1618932"/>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rgbClr val="EF8989"/>
            </a:solidFill>
            <a:ln>
              <a:noFill/>
            </a:ln>
          </p:spPr>
          <p:txBody>
            <a:bodyPr vert="horz" wrap="square" lIns="91440" tIns="45720" rIns="91440" bIns="45720" numCol="1" anchor="t" anchorCtr="0" compatLnSpc="1"/>
            <a:lstStyle/>
            <a:p>
              <a:endParaRPr lang="en-US" sz="1900" dirty="0">
                <a:latin typeface="Arial" panose="020B0604020202020204" pitchFamily="34" charset="0"/>
              </a:endParaRPr>
            </a:p>
          </p:txBody>
        </p:sp>
        <p:sp>
          <p:nvSpPr>
            <p:cNvPr id="25" name="稻壳天启设计原创模板"/>
            <p:cNvSpPr/>
            <p:nvPr/>
          </p:nvSpPr>
          <p:spPr>
            <a:xfrm>
              <a:off x="8365486" y="2377757"/>
              <a:ext cx="2486660" cy="2773680"/>
            </a:xfrm>
            <a:prstGeom prst="rect">
              <a:avLst/>
            </a:prstGeom>
            <a:solidFill>
              <a:schemeClr val="bg1">
                <a:lumMod val="95000"/>
              </a:schemeClr>
            </a:solidFill>
          </p:spPr>
          <p:txBody>
            <a:bodyPr wrap="square" lIns="182880" tIns="182880" rIns="182880" bIns="182880" anchor="ctr" anchorCtr="0">
              <a:noAutofit/>
            </a:bodyPr>
            <a:lstStyle/>
            <a:p>
              <a:pPr algn="just">
                <a:lnSpc>
                  <a:spcPct val="150000"/>
                </a:lnSpc>
                <a:spcAft>
                  <a:spcPts val="800"/>
                </a:spcAft>
                <a:buClr>
                  <a:schemeClr val="accent1"/>
                </a:buClr>
              </a:pPr>
              <a:r>
                <a:rPr lang="en-US" sz="1400" dirty="0">
                  <a:latin typeface="Times New Roman" panose="02020603050405020304" charset="0"/>
                  <a:cs typeface="Times New Roman" panose="02020603050405020304" charset="0"/>
                  <a:sym typeface="+mn-ea"/>
                </a:rPr>
                <a:t>It is one of the most common text preprocessing Python steps where the text is converted into the same case preferably lower case</a:t>
              </a:r>
              <a:endParaRPr lang="en-US" sz="1200" dirty="0">
                <a:latin typeface="Times New Roman" panose="02020603050405020304" charset="0"/>
                <a:cs typeface="Times New Roman" panose="02020603050405020304" charset="0"/>
              </a:endParaRPr>
            </a:p>
            <a:p>
              <a:pPr algn="just">
                <a:lnSpc>
                  <a:spcPct val="130000"/>
                </a:lnSpc>
                <a:spcAft>
                  <a:spcPts val="800"/>
                </a:spcAft>
                <a:buClr>
                  <a:schemeClr val="accent1"/>
                </a:buClr>
              </a:pPr>
              <a:endParaRPr lang="en-US" sz="1200" dirty="0">
                <a:solidFill>
                  <a:schemeClr val="tx1">
                    <a:lumMod val="65000"/>
                    <a:lumOff val="35000"/>
                  </a:schemeClr>
                </a:solidFill>
                <a:latin typeface="Times New Roman" panose="02020603050405020304" charset="0"/>
                <a:cs typeface="Times New Roman" panose="02020603050405020304" charset="0"/>
              </a:endParaRPr>
            </a:p>
          </p:txBody>
        </p:sp>
        <p:sp>
          <p:nvSpPr>
            <p:cNvPr id="26" name="稻壳天启设计原创模板"/>
            <p:cNvSpPr txBox="1"/>
            <p:nvPr/>
          </p:nvSpPr>
          <p:spPr>
            <a:xfrm>
              <a:off x="8365771" y="1764800"/>
              <a:ext cx="2486739" cy="612775"/>
            </a:xfrm>
            <a:prstGeom prst="rect">
              <a:avLst/>
            </a:prstGeom>
            <a:solidFill>
              <a:srgbClr val="85DBFB"/>
            </a:solidFill>
          </p:spPr>
          <p:txBody>
            <a:bodyPr wrap="square" lIns="243840" tIns="121920" rIns="243840" bIns="121920" rtlCol="0">
              <a:spAutoFit/>
            </a:bodyPr>
            <a:lstStyle>
              <a:defPPr>
                <a:defRPr lang="zh-CN"/>
              </a:defPPr>
              <a:lvl1pPr>
                <a:defRPr sz="2400">
                  <a:solidFill>
                    <a:srgbClr val="FFFFFF"/>
                  </a:solidFill>
                  <a:latin typeface="Bebas Neue" charset="0"/>
                  <a:ea typeface="Bebas Neue" charset="0"/>
                  <a:cs typeface="Bebas Neue" charset="0"/>
                </a:defRPr>
              </a:lvl1pPr>
            </a:lstStyle>
            <a:p>
              <a:r>
                <a:rPr lang="en-US" altLang="zh-CN" dirty="0">
                  <a:latin typeface="Arial" panose="020B0604020202020204" pitchFamily="34" charset="0"/>
                  <a:ea typeface="Arial" panose="020B0604020202020204" pitchFamily="34" charset="0"/>
                  <a:cs typeface="Arial" panose="020B0604020202020204" pitchFamily="34" charset="0"/>
                </a:rPr>
                <a:t>lowercasing</a:t>
              </a:r>
              <a:endParaRPr lang="en-US" altLang="zh-CN" dirty="0">
                <a:latin typeface="Arial" panose="020B0604020202020204" pitchFamily="34" charset="0"/>
                <a:ea typeface="Arial" panose="020B0604020202020204" pitchFamily="34" charset="0"/>
                <a:cs typeface="Arial" panose="020B0604020202020204" pitchFamily="34" charset="0"/>
              </a:endParaRPr>
            </a:p>
          </p:txBody>
        </p:sp>
        <p:sp>
          <p:nvSpPr>
            <p:cNvPr id="27" name="稻壳天启设计原创模板"/>
            <p:cNvSpPr/>
            <p:nvPr/>
          </p:nvSpPr>
          <p:spPr bwMode="auto">
            <a:xfrm>
              <a:off x="7938806" y="1618932"/>
              <a:ext cx="571310"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rgbClr val="FFC769"/>
            </a:solidFill>
            <a:ln>
              <a:noFill/>
            </a:ln>
          </p:spPr>
          <p:txBody>
            <a:bodyPr vert="horz" wrap="square" lIns="91440" tIns="45720" rIns="91440" bIns="45720" numCol="1" anchor="ctr" anchorCtr="0" compatLnSpc="1"/>
            <a:lstStyle/>
            <a:p>
              <a:pPr algn="ctr"/>
              <a:endParaRPr lang="en-US" sz="2400" dirty="0">
                <a:solidFill>
                  <a:srgbClr val="FFFFFF"/>
                </a:solidFill>
                <a:latin typeface="Arial" panose="020B0604020202020204" pitchFamily="34" charset="0"/>
              </a:endParaRPr>
            </a:p>
          </p:txBody>
        </p:sp>
      </p:grpSp>
      <p:sp>
        <p:nvSpPr>
          <p:cNvPr id="3" name="Text Box 2"/>
          <p:cNvSpPr txBox="1"/>
          <p:nvPr/>
        </p:nvSpPr>
        <p:spPr>
          <a:xfrm>
            <a:off x="1254125" y="852170"/>
            <a:ext cx="738251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NLP TECHNIQUES</a:t>
            </a: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87633"/>
            <a:ext cx="12192001" cy="6858003"/>
            <a:chOff x="0" y="-3"/>
            <a:chExt cx="12192001" cy="6858003"/>
          </a:xfrm>
        </p:grpSpPr>
        <p:pic>
          <p:nvPicPr>
            <p:cNvPr id="38" name="图片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39" name="矩形 38"/>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40" name="图片 39"/>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46796"/>
              <a:ext cx="1669146" cy="1962731"/>
            </a:xfrm>
            <a:prstGeom prst="rect">
              <a:avLst/>
            </a:prstGeom>
          </p:spPr>
        </p:pic>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42" name="矩形 41"/>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grpSp>
        <p:nvGrpSpPr>
          <p:cNvPr id="2" name="组合 1"/>
          <p:cNvGrpSpPr/>
          <p:nvPr/>
        </p:nvGrpSpPr>
        <p:grpSpPr>
          <a:xfrm>
            <a:off x="1212215" y="1421765"/>
            <a:ext cx="9766300" cy="4271010"/>
            <a:chOff x="1086481" y="1618932"/>
            <a:chExt cx="9766029" cy="3483932"/>
          </a:xfrm>
        </p:grpSpPr>
        <p:sp>
          <p:nvSpPr>
            <p:cNvPr id="10" name="稻壳天启设计原创模板"/>
            <p:cNvSpPr/>
            <p:nvPr/>
          </p:nvSpPr>
          <p:spPr bwMode="auto">
            <a:xfrm>
              <a:off x="1200720" y="1618932"/>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rgbClr val="EF8989"/>
            </a:solidFill>
            <a:ln>
              <a:noFill/>
            </a:ln>
          </p:spPr>
          <p:txBody>
            <a:bodyPr vert="horz" wrap="square" lIns="91440" tIns="45720" rIns="91440" bIns="45720" numCol="1" anchor="t" anchorCtr="0" compatLnSpc="1"/>
            <a:lstStyle/>
            <a:p>
              <a:endParaRPr lang="en-US" sz="1900" dirty="0">
                <a:latin typeface="Arial" panose="020B0604020202020204" pitchFamily="34" charset="0"/>
              </a:endParaRPr>
            </a:p>
          </p:txBody>
        </p:sp>
        <p:sp>
          <p:nvSpPr>
            <p:cNvPr id="4" name="稻壳天启设计原创模板"/>
            <p:cNvSpPr/>
            <p:nvPr/>
          </p:nvSpPr>
          <p:spPr>
            <a:xfrm>
              <a:off x="1513201" y="2265049"/>
              <a:ext cx="2486660" cy="2837815"/>
            </a:xfrm>
            <a:prstGeom prst="rect">
              <a:avLst/>
            </a:prstGeom>
            <a:solidFill>
              <a:schemeClr val="bg1">
                <a:lumMod val="95000"/>
              </a:schemeClr>
            </a:solidFill>
          </p:spPr>
          <p:txBody>
            <a:bodyPr wrap="square" lIns="182880" tIns="182880" rIns="182880" bIns="182880" anchor="t" anchorCtr="0">
              <a:noAutofit/>
            </a:bodyPr>
            <a:lstStyle/>
            <a:p>
              <a:pPr algn="just">
                <a:lnSpc>
                  <a:spcPct val="150000"/>
                </a:lnSpc>
                <a:spcAft>
                  <a:spcPts val="800"/>
                </a:spcAft>
                <a:buClr>
                  <a:schemeClr val="accent1"/>
                </a:buClr>
              </a:pPr>
              <a:r>
                <a:rPr lang="en-US" sz="1200" dirty="0">
                  <a:latin typeface="Times New Roman" panose="02020603050405020304" charset="0"/>
                  <a:cs typeface="Times New Roman" panose="02020603050405020304" charset="0"/>
                  <a:sym typeface="+mn-ea"/>
                </a:rPr>
                <a:t>Stop word removal is typically one of the initial steps in preprocessing text data for tasks such as text classification, sentiment analysis, information retrieval, and topic modeling. After stop word removal, the remaining words, often referred to as content words, carry more weight in representing the semantic content of the document.</a:t>
              </a:r>
              <a:endParaRPr lang="en-US" sz="1200" dirty="0">
                <a:solidFill>
                  <a:schemeClr val="tx1">
                    <a:lumMod val="65000"/>
                    <a:lumOff val="35000"/>
                  </a:schemeClr>
                </a:solidFill>
                <a:latin typeface="Times New Roman" panose="02020603050405020304" charset="0"/>
                <a:cs typeface="Times New Roman" panose="02020603050405020304" charset="0"/>
              </a:endParaRPr>
            </a:p>
          </p:txBody>
        </p:sp>
        <p:sp>
          <p:nvSpPr>
            <p:cNvPr id="5" name="稻壳天启设计原创模板"/>
            <p:cNvSpPr txBox="1"/>
            <p:nvPr/>
          </p:nvSpPr>
          <p:spPr>
            <a:xfrm>
              <a:off x="1513446" y="1764800"/>
              <a:ext cx="9339064" cy="499850"/>
            </a:xfrm>
            <a:prstGeom prst="rect">
              <a:avLst/>
            </a:prstGeom>
            <a:solidFill>
              <a:srgbClr val="85DBFB"/>
            </a:solidFill>
          </p:spPr>
          <p:txBody>
            <a:bodyPr wrap="square" lIns="243840" tIns="121920" rIns="243840" bIns="121920" rtlCol="0">
              <a:spAutoFit/>
            </a:bodyPr>
            <a:lstStyle/>
            <a:p>
              <a:r>
                <a:rPr lang="en-US" altLang="zh-CN" sz="2400" dirty="0">
                  <a:solidFill>
                    <a:srgbClr val="FFFFFF"/>
                  </a:solidFill>
                  <a:latin typeface="Arial" panose="020B0604020202020204" pitchFamily="34" charset="0"/>
                  <a:ea typeface="Arial" panose="020B0604020202020204" pitchFamily="34" charset="0"/>
                </a:rPr>
                <a:t>stop word removal</a:t>
              </a:r>
              <a:endParaRPr lang="en-US" altLang="zh-CN" sz="2400" dirty="0">
                <a:solidFill>
                  <a:srgbClr val="FFFFFF"/>
                </a:solidFill>
                <a:latin typeface="Arial" panose="020B0604020202020204" pitchFamily="34" charset="0"/>
                <a:ea typeface="Arial" panose="020B0604020202020204" pitchFamily="34" charset="0"/>
              </a:endParaRPr>
            </a:p>
          </p:txBody>
        </p:sp>
        <p:sp>
          <p:nvSpPr>
            <p:cNvPr id="11" name="稻壳天启设计原创模板"/>
            <p:cNvSpPr/>
            <p:nvPr/>
          </p:nvSpPr>
          <p:spPr bwMode="auto">
            <a:xfrm>
              <a:off x="1086481" y="1618932"/>
              <a:ext cx="571310"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rgbClr val="FFC769"/>
            </a:solidFill>
            <a:ln>
              <a:noFill/>
            </a:ln>
          </p:spPr>
          <p:txBody>
            <a:bodyPr vert="horz" wrap="square" lIns="91440" tIns="45720" rIns="91440" bIns="45720" numCol="1" anchor="ctr" anchorCtr="0" compatLnSpc="1"/>
            <a:lstStyle/>
            <a:p>
              <a:pPr algn="ctr"/>
              <a:endParaRPr lang="en-US" sz="2400" dirty="0">
                <a:solidFill>
                  <a:srgbClr val="FFFFFF"/>
                </a:solidFill>
                <a:latin typeface="Arial" panose="020B0604020202020204" pitchFamily="34" charset="0"/>
              </a:endParaRPr>
            </a:p>
          </p:txBody>
        </p:sp>
        <p:sp>
          <p:nvSpPr>
            <p:cNvPr id="16" name="稻壳天启设计原创模板"/>
            <p:cNvSpPr/>
            <p:nvPr/>
          </p:nvSpPr>
          <p:spPr bwMode="auto">
            <a:xfrm>
              <a:off x="4626881" y="1618932"/>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rgbClr val="EF8989"/>
            </a:solidFill>
            <a:ln>
              <a:noFill/>
            </a:ln>
          </p:spPr>
          <p:txBody>
            <a:bodyPr vert="horz" wrap="square" lIns="91440" tIns="45720" rIns="91440" bIns="45720" numCol="1" anchor="t" anchorCtr="0" compatLnSpc="1"/>
            <a:lstStyle/>
            <a:p>
              <a:endParaRPr lang="en-US" sz="1900" dirty="0">
                <a:latin typeface="Arial" panose="020B0604020202020204" pitchFamily="34" charset="0"/>
              </a:endParaRPr>
            </a:p>
          </p:txBody>
        </p:sp>
        <p:sp>
          <p:nvSpPr>
            <p:cNvPr id="18" name="稻壳天启设计原创模板"/>
            <p:cNvSpPr/>
            <p:nvPr/>
          </p:nvSpPr>
          <p:spPr>
            <a:xfrm>
              <a:off x="4939661" y="2265049"/>
              <a:ext cx="2486660" cy="2837815"/>
            </a:xfrm>
            <a:prstGeom prst="rect">
              <a:avLst/>
            </a:prstGeom>
            <a:solidFill>
              <a:schemeClr val="bg1">
                <a:lumMod val="95000"/>
              </a:schemeClr>
            </a:solidFill>
          </p:spPr>
          <p:txBody>
            <a:bodyPr wrap="square" lIns="182880" tIns="182880" rIns="182880" bIns="182880" anchor="t" anchorCtr="0">
              <a:noAutofit/>
            </a:bodyPr>
            <a:lstStyle/>
            <a:p>
              <a:pPr algn="just">
                <a:lnSpc>
                  <a:spcPct val="150000"/>
                </a:lnSpc>
                <a:spcAft>
                  <a:spcPts val="800"/>
                </a:spcAft>
                <a:buClr>
                  <a:schemeClr val="accent1"/>
                </a:buClr>
              </a:pPr>
              <a:r>
                <a:rPr lang="en-US" sz="1200" dirty="0">
                  <a:latin typeface="Times New Roman" panose="02020603050405020304" charset="0"/>
                  <a:cs typeface="Times New Roman" panose="02020603050405020304" charset="0"/>
                  <a:sym typeface="+mn-ea"/>
                </a:rPr>
                <a:t>stemming is a text processing approach that reduces words to their stem, or base form. By normalizing words, stemming helps to reduce the quantity of a vocabulary and increase the effectiveness of text analysis by treating multiple forms of the same word as equal</a:t>
              </a:r>
              <a:r>
                <a:rPr lang="en-US" sz="1400" dirty="0">
                  <a:sym typeface="+mn-ea"/>
                </a:rPr>
                <a:t>.</a:t>
              </a:r>
              <a:endParaRPr lang="en-US" sz="1400" dirty="0"/>
            </a:p>
            <a:p>
              <a:pPr algn="just">
                <a:lnSpc>
                  <a:spcPct val="150000"/>
                </a:lnSpc>
                <a:spcAft>
                  <a:spcPts val="800"/>
                </a:spcAft>
                <a:buClr>
                  <a:schemeClr val="accent1"/>
                </a:buClr>
              </a:pPr>
              <a:r>
                <a:rPr lang="en-US" sz="1400" dirty="0">
                  <a:latin typeface="Times New Roman" panose="02020603050405020304" charset="0"/>
                  <a:cs typeface="Times New Roman" panose="02020603050405020304" charset="0"/>
                  <a:sym typeface="+mn-ea"/>
                </a:rPr>
                <a:t>.</a:t>
              </a:r>
              <a:endParaRPr lang="en-US" sz="1400" dirty="0">
                <a:latin typeface="Times New Roman" panose="02020603050405020304" charset="0"/>
                <a:cs typeface="Times New Roman" panose="02020603050405020304" charset="0"/>
              </a:endParaRPr>
            </a:p>
            <a:p>
              <a:pPr>
                <a:lnSpc>
                  <a:spcPct val="150000"/>
                </a:lnSpc>
                <a:spcAft>
                  <a:spcPts val="800"/>
                </a:spcAft>
                <a:buClr>
                  <a:schemeClr val="accent1"/>
                </a:buClr>
              </a:pPr>
              <a:r>
                <a:rPr lang="en-US" sz="1400" dirty="0">
                  <a:solidFill>
                    <a:schemeClr val="tx1">
                      <a:lumMod val="65000"/>
                      <a:lumOff val="35000"/>
                    </a:schemeClr>
                  </a:solidFill>
                  <a:latin typeface="Times New Roman" panose="02020603050405020304" charset="0"/>
                  <a:cs typeface="Times New Roman" panose="02020603050405020304" charset="0"/>
                </a:rPr>
                <a:t> </a:t>
              </a:r>
              <a:endParaRPr lang="en-US" sz="1400" dirty="0">
                <a:solidFill>
                  <a:schemeClr val="tx1">
                    <a:lumMod val="65000"/>
                    <a:lumOff val="35000"/>
                  </a:schemeClr>
                </a:solidFill>
                <a:latin typeface="Times New Roman" panose="02020603050405020304" charset="0"/>
                <a:cs typeface="Times New Roman" panose="02020603050405020304" charset="0"/>
              </a:endParaRPr>
            </a:p>
          </p:txBody>
        </p:sp>
        <p:sp>
          <p:nvSpPr>
            <p:cNvPr id="19" name="稻壳天启设计原创模板"/>
            <p:cNvSpPr txBox="1"/>
            <p:nvPr/>
          </p:nvSpPr>
          <p:spPr>
            <a:xfrm>
              <a:off x="4939607" y="1764800"/>
              <a:ext cx="2486739" cy="499850"/>
            </a:xfrm>
            <a:prstGeom prst="rect">
              <a:avLst/>
            </a:prstGeom>
            <a:solidFill>
              <a:srgbClr val="85DBFB"/>
            </a:solidFill>
          </p:spPr>
          <p:txBody>
            <a:bodyPr wrap="square" lIns="243840" tIns="121920" rIns="243840" bIns="121920" rtlCol="0">
              <a:spAutoFit/>
            </a:bodyPr>
            <a:lstStyle>
              <a:defPPr>
                <a:defRPr lang="zh-CN"/>
              </a:defPPr>
              <a:lvl1pPr>
                <a:defRPr sz="2400">
                  <a:solidFill>
                    <a:srgbClr val="FFFFFF"/>
                  </a:solidFill>
                  <a:latin typeface="Bebas Neue" charset="0"/>
                  <a:ea typeface="Bebas Neue" charset="0"/>
                  <a:cs typeface="Bebas Neue" charset="0"/>
                </a:defRPr>
              </a:lvl1pPr>
            </a:lstStyle>
            <a:p>
              <a:r>
                <a:rPr lang="en-US" altLang="zh-CN" dirty="0">
                  <a:latin typeface="Arial" panose="020B0604020202020204" pitchFamily="34" charset="0"/>
                  <a:ea typeface="Arial" panose="020B0604020202020204" pitchFamily="34" charset="0"/>
                  <a:cs typeface="Arial" panose="020B0604020202020204" pitchFamily="34" charset="0"/>
                </a:rPr>
                <a:t>stemming</a:t>
              </a:r>
              <a:endParaRPr lang="en-US" altLang="zh-CN" dirty="0">
                <a:latin typeface="Arial" panose="020B0604020202020204" pitchFamily="34" charset="0"/>
                <a:ea typeface="Arial" panose="020B0604020202020204" pitchFamily="34" charset="0"/>
                <a:cs typeface="Arial" panose="020B0604020202020204" pitchFamily="34" charset="0"/>
              </a:endParaRPr>
            </a:p>
          </p:txBody>
        </p:sp>
        <p:sp>
          <p:nvSpPr>
            <p:cNvPr id="20" name="稻壳天启设计原创模板"/>
            <p:cNvSpPr/>
            <p:nvPr/>
          </p:nvSpPr>
          <p:spPr bwMode="auto">
            <a:xfrm>
              <a:off x="4512642" y="1618932"/>
              <a:ext cx="571310"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rgbClr val="FFC769"/>
            </a:solidFill>
            <a:ln>
              <a:noFill/>
            </a:ln>
          </p:spPr>
          <p:txBody>
            <a:bodyPr vert="horz" wrap="square" lIns="91440" tIns="45720" rIns="91440" bIns="45720" numCol="1" anchor="ctr" anchorCtr="0" compatLnSpc="1"/>
            <a:lstStyle/>
            <a:p>
              <a:pPr algn="ctr"/>
              <a:endParaRPr lang="en-US" sz="2800" dirty="0">
                <a:solidFill>
                  <a:srgbClr val="FFFFFF"/>
                </a:solidFill>
                <a:latin typeface="Arial" panose="020B0604020202020204" pitchFamily="34" charset="0"/>
              </a:endParaRPr>
            </a:p>
          </p:txBody>
        </p:sp>
        <p:sp>
          <p:nvSpPr>
            <p:cNvPr id="23" name="稻壳天启设计原创模板"/>
            <p:cNvSpPr/>
            <p:nvPr/>
          </p:nvSpPr>
          <p:spPr bwMode="auto">
            <a:xfrm>
              <a:off x="8053045" y="1618932"/>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rgbClr val="EF8989"/>
            </a:solidFill>
            <a:ln>
              <a:noFill/>
            </a:ln>
          </p:spPr>
          <p:txBody>
            <a:bodyPr vert="horz" wrap="square" lIns="91440" tIns="45720" rIns="91440" bIns="45720" numCol="1" anchor="t" anchorCtr="0" compatLnSpc="1"/>
            <a:lstStyle/>
            <a:p>
              <a:endParaRPr lang="en-US" sz="1900" dirty="0">
                <a:latin typeface="Arial" panose="020B0604020202020204" pitchFamily="34" charset="0"/>
              </a:endParaRPr>
            </a:p>
          </p:txBody>
        </p:sp>
        <p:sp>
          <p:nvSpPr>
            <p:cNvPr id="25" name="稻壳天启设计原创模板"/>
            <p:cNvSpPr/>
            <p:nvPr/>
          </p:nvSpPr>
          <p:spPr>
            <a:xfrm>
              <a:off x="8365919" y="2264853"/>
              <a:ext cx="2486591" cy="2838011"/>
            </a:xfrm>
            <a:prstGeom prst="rect">
              <a:avLst/>
            </a:prstGeom>
            <a:solidFill>
              <a:schemeClr val="bg1">
                <a:lumMod val="95000"/>
              </a:schemeClr>
            </a:solidFill>
          </p:spPr>
          <p:txBody>
            <a:bodyPr wrap="square" lIns="182880" tIns="182880" rIns="182880" bIns="182880" anchor="t" anchorCtr="0">
              <a:noAutofit/>
            </a:bodyPr>
            <a:lstStyle/>
            <a:p>
              <a:pPr algn="just">
                <a:lnSpc>
                  <a:spcPct val="150000"/>
                </a:lnSpc>
                <a:spcAft>
                  <a:spcPts val="800"/>
                </a:spcAft>
                <a:buClr>
                  <a:schemeClr val="accent1"/>
                </a:buClr>
              </a:pPr>
              <a:r>
                <a:rPr lang="en-US" sz="1200" dirty="0">
                  <a:latin typeface="Times New Roman" panose="02020603050405020304" charset="0"/>
                  <a:cs typeface="Times New Roman" panose="02020603050405020304" charset="0"/>
                  <a:sym typeface="+mn-ea"/>
                </a:rPr>
                <a:t>Lemmatization is the process of determining a word's lemma based on its intended meaning and grammatical function within a phrase. Usually, this calls for having access to a lexicon or dictionary that lists words' basic forms and part-of-speech (POS) labels.</a:t>
              </a:r>
              <a:endParaRPr lang="en-US" sz="1200" dirty="0">
                <a:latin typeface="Times New Roman" panose="02020603050405020304" charset="0"/>
                <a:cs typeface="Times New Roman" panose="02020603050405020304" charset="0"/>
              </a:endParaRPr>
            </a:p>
            <a:p>
              <a:pPr algn="just">
                <a:lnSpc>
                  <a:spcPct val="150000"/>
                </a:lnSpc>
                <a:spcAft>
                  <a:spcPts val="800"/>
                </a:spcAft>
                <a:buClr>
                  <a:schemeClr val="accent1"/>
                </a:buClr>
              </a:pPr>
              <a:endParaRPr lang="en-US" sz="1200" dirty="0">
                <a:solidFill>
                  <a:schemeClr val="tx1">
                    <a:lumMod val="65000"/>
                    <a:lumOff val="35000"/>
                  </a:schemeClr>
                </a:solidFill>
                <a:latin typeface="Times New Roman" panose="02020603050405020304" charset="0"/>
                <a:cs typeface="Times New Roman" panose="02020603050405020304" charset="0"/>
              </a:endParaRPr>
            </a:p>
          </p:txBody>
        </p:sp>
        <p:sp>
          <p:nvSpPr>
            <p:cNvPr id="26" name="稻壳天启设计原创模板"/>
            <p:cNvSpPr txBox="1"/>
            <p:nvPr/>
          </p:nvSpPr>
          <p:spPr>
            <a:xfrm>
              <a:off x="8365771" y="1764800"/>
              <a:ext cx="2486739" cy="499850"/>
            </a:xfrm>
            <a:prstGeom prst="rect">
              <a:avLst/>
            </a:prstGeom>
            <a:solidFill>
              <a:srgbClr val="85DBFB"/>
            </a:solidFill>
          </p:spPr>
          <p:txBody>
            <a:bodyPr wrap="square" lIns="243840" tIns="121920" rIns="243840" bIns="121920" rtlCol="0">
              <a:spAutoFit/>
            </a:bodyPr>
            <a:lstStyle>
              <a:defPPr>
                <a:defRPr lang="zh-CN"/>
              </a:defPPr>
              <a:lvl1pPr>
                <a:defRPr sz="2400">
                  <a:solidFill>
                    <a:srgbClr val="FFFFFF"/>
                  </a:solidFill>
                  <a:latin typeface="Bebas Neue" charset="0"/>
                  <a:ea typeface="Bebas Neue" charset="0"/>
                  <a:cs typeface="Bebas Neue" charset="0"/>
                </a:defRPr>
              </a:lvl1pPr>
            </a:lstStyle>
            <a:p>
              <a:r>
                <a:rPr lang="en-US" altLang="zh-CN" dirty="0">
                  <a:latin typeface="Arial" panose="020B0604020202020204" pitchFamily="34" charset="0"/>
                  <a:ea typeface="Arial" panose="020B0604020202020204" pitchFamily="34" charset="0"/>
                  <a:cs typeface="Arial" panose="020B0604020202020204" pitchFamily="34" charset="0"/>
                </a:rPr>
                <a:t>lemmatization</a:t>
              </a:r>
              <a:endParaRPr lang="en-US" altLang="zh-CN" dirty="0">
                <a:latin typeface="Arial" panose="020B0604020202020204" pitchFamily="34" charset="0"/>
                <a:ea typeface="Arial" panose="020B0604020202020204" pitchFamily="34" charset="0"/>
                <a:cs typeface="Arial" panose="020B0604020202020204" pitchFamily="34" charset="0"/>
              </a:endParaRPr>
            </a:p>
          </p:txBody>
        </p:sp>
        <p:sp>
          <p:nvSpPr>
            <p:cNvPr id="27" name="稻壳天启设计原创模板"/>
            <p:cNvSpPr/>
            <p:nvPr/>
          </p:nvSpPr>
          <p:spPr bwMode="auto">
            <a:xfrm>
              <a:off x="7938806" y="1618932"/>
              <a:ext cx="571310"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rgbClr val="FFC769"/>
            </a:solidFill>
            <a:ln>
              <a:noFill/>
            </a:ln>
          </p:spPr>
          <p:txBody>
            <a:bodyPr vert="horz" wrap="square" lIns="91440" tIns="45720" rIns="91440" bIns="45720" numCol="1" anchor="ctr" anchorCtr="0" compatLnSpc="1"/>
            <a:lstStyle/>
            <a:p>
              <a:pPr algn="ctr"/>
              <a:endParaRPr lang="en-US" sz="2400" dirty="0">
                <a:solidFill>
                  <a:srgbClr val="FFFFFF"/>
                </a:solidFill>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p>
            <a:endParaRPr lang="en-US"/>
          </a:p>
        </p:txBody>
      </p:sp>
      <p:grpSp>
        <p:nvGrpSpPr>
          <p:cNvPr id="27" name="组合 26"/>
          <p:cNvGrpSpPr/>
          <p:nvPr/>
        </p:nvGrpSpPr>
        <p:grpSpPr>
          <a:xfrm>
            <a:off x="0" y="-3"/>
            <a:ext cx="12192001" cy="6858003"/>
            <a:chOff x="0" y="-3"/>
            <a:chExt cx="12192001" cy="6858003"/>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29" name="矩形 28"/>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Arial" panose="020B0604020202020204" pitchFamily="34" charset="0"/>
              </a:endParaRPr>
            </a:p>
          </p:txBody>
        </p:sp>
        <p:pic>
          <p:nvPicPr>
            <p:cNvPr id="30" name="图片 29"/>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46796"/>
              <a:ext cx="1669146" cy="1962731"/>
            </a:xfrm>
            <a:prstGeom prst="rect">
              <a:avLst/>
            </a:prstGeom>
          </p:spPr>
        </p:pic>
        <p:pic>
          <p:nvPicPr>
            <p:cNvPr id="31" name="图片 30"/>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32" name="矩形 31"/>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Arial" panose="020B0604020202020204" pitchFamily="34" charset="0"/>
              </a:endParaRPr>
            </a:p>
          </p:txBody>
        </p:sp>
      </p:grpSp>
      <p:sp>
        <p:nvSpPr>
          <p:cNvPr id="4" name="Text Box 3"/>
          <p:cNvSpPr txBox="1"/>
          <p:nvPr/>
        </p:nvSpPr>
        <p:spPr>
          <a:xfrm>
            <a:off x="849630" y="559435"/>
            <a:ext cx="85369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DATA VISULIZATION</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71245" y="1163320"/>
            <a:ext cx="10145395" cy="737235"/>
          </a:xfrm>
          <a:prstGeom prst="rect">
            <a:avLst/>
          </a:prstGeom>
          <a:noFill/>
        </p:spPr>
        <p:txBody>
          <a:bodyPr wrap="square" rtlCol="0">
            <a:spAutoFit/>
          </a:bodyPr>
          <a:p>
            <a:r>
              <a:rPr lang="en-US" sz="1400">
                <a:latin typeface="Times New Roman" panose="02020603050405020304" charset="0"/>
                <a:cs typeface="Times New Roman" panose="02020603050405020304" charset="0"/>
              </a:rPr>
              <a:t>the representation of data through use of common graphics, such as charts, plots, infographics and even animations. These visual displays of information communicate complex data relationships and data-driven insights in a way that is easy to understand.</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in this project we used bar chart, heat map, count map,distplot,jointplot</a:t>
            </a:r>
            <a:endParaRPr lang="en-US" sz="1400">
              <a:latin typeface="Times New Roman" panose="02020603050405020304" charset="0"/>
              <a:cs typeface="Times New Roman" panose="02020603050405020304" charset="0"/>
            </a:endParaRPr>
          </a:p>
        </p:txBody>
      </p:sp>
      <p:pic>
        <p:nvPicPr>
          <p:cNvPr id="6" name="Content Placeholder 5" descr="Screenshot (41)"/>
          <p:cNvPicPr>
            <a:picLocks noChangeAspect="1"/>
          </p:cNvPicPr>
          <p:nvPr>
            <p:ph sz="half" idx="2"/>
          </p:nvPr>
        </p:nvPicPr>
        <p:blipFill>
          <a:blip r:embed="rId3"/>
          <a:srcRect l="19838" t="22324" r="37835" b="12091"/>
          <a:stretch>
            <a:fillRect/>
          </a:stretch>
        </p:blipFill>
        <p:spPr>
          <a:xfrm>
            <a:off x="8182610" y="2217420"/>
            <a:ext cx="3034030" cy="1706880"/>
          </a:xfrm>
          <a:prstGeom prst="rect">
            <a:avLst/>
          </a:prstGeom>
        </p:spPr>
      </p:pic>
      <p:pic>
        <p:nvPicPr>
          <p:cNvPr id="18" name="Content Placeholder 17" descr="Screenshot (42)"/>
          <p:cNvPicPr>
            <a:picLocks noChangeAspect="1"/>
          </p:cNvPicPr>
          <p:nvPr>
            <p:ph sz="half" idx="1"/>
          </p:nvPr>
        </p:nvPicPr>
        <p:blipFill>
          <a:blip r:embed="rId4"/>
          <a:srcRect l="17537" t="20610" r="34975" b="4118"/>
          <a:stretch>
            <a:fillRect/>
          </a:stretch>
        </p:blipFill>
        <p:spPr>
          <a:xfrm>
            <a:off x="1169670" y="2291080"/>
            <a:ext cx="1997075" cy="1781175"/>
          </a:xfrm>
          <a:prstGeom prst="rect">
            <a:avLst/>
          </a:prstGeom>
        </p:spPr>
      </p:pic>
      <p:sp>
        <p:nvSpPr>
          <p:cNvPr id="19" name="Text Box 18"/>
          <p:cNvSpPr txBox="1"/>
          <p:nvPr/>
        </p:nvSpPr>
        <p:spPr>
          <a:xfrm>
            <a:off x="1071245" y="1922780"/>
            <a:ext cx="3224530" cy="368300"/>
          </a:xfrm>
          <a:prstGeom prst="rect">
            <a:avLst/>
          </a:prstGeom>
          <a:noFill/>
        </p:spPr>
        <p:txBody>
          <a:bodyPr wrap="square" rtlCol="0">
            <a:spAutoFit/>
          </a:bodyPr>
          <a:p>
            <a:r>
              <a:rPr lang="en-US">
                <a:latin typeface="Times New Roman" panose="02020603050405020304" charset="0"/>
                <a:cs typeface="Times New Roman" panose="02020603050405020304" charset="0"/>
              </a:rPr>
              <a:t>joint plot :</a:t>
            </a:r>
            <a:endParaRPr lang="en-US">
              <a:latin typeface="Times New Roman" panose="02020603050405020304" charset="0"/>
              <a:cs typeface="Times New Roman" panose="02020603050405020304" charset="0"/>
            </a:endParaRPr>
          </a:p>
        </p:txBody>
      </p:sp>
      <p:sp>
        <p:nvSpPr>
          <p:cNvPr id="20" name="Text Box 19"/>
          <p:cNvSpPr txBox="1"/>
          <p:nvPr/>
        </p:nvSpPr>
        <p:spPr>
          <a:xfrm>
            <a:off x="8367395" y="1849120"/>
            <a:ext cx="3224530" cy="368300"/>
          </a:xfrm>
          <a:prstGeom prst="rect">
            <a:avLst/>
          </a:prstGeom>
          <a:noFill/>
        </p:spPr>
        <p:txBody>
          <a:bodyPr wrap="square" rtlCol="0">
            <a:spAutoFit/>
          </a:bodyPr>
          <a:p>
            <a:r>
              <a:rPr lang="en-US">
                <a:latin typeface="Times New Roman" panose="02020603050405020304" charset="0"/>
                <a:cs typeface="Times New Roman" panose="02020603050405020304" charset="0"/>
              </a:rPr>
              <a:t>dist plot :</a:t>
            </a:r>
            <a:endParaRPr lang="en-US">
              <a:latin typeface="Times New Roman" panose="02020603050405020304" charset="0"/>
              <a:cs typeface="Times New Roman" panose="02020603050405020304" charset="0"/>
            </a:endParaRPr>
          </a:p>
        </p:txBody>
      </p:sp>
      <p:pic>
        <p:nvPicPr>
          <p:cNvPr id="21" name="Picture 20" descr="Screenshot (44)"/>
          <p:cNvPicPr>
            <a:picLocks noChangeAspect="1"/>
          </p:cNvPicPr>
          <p:nvPr/>
        </p:nvPicPr>
        <p:blipFill>
          <a:blip r:embed="rId5"/>
          <a:srcRect l="20375" t="24657" r="42104" b="11148"/>
          <a:stretch>
            <a:fillRect/>
          </a:stretch>
        </p:blipFill>
        <p:spPr>
          <a:xfrm>
            <a:off x="4130675" y="2585720"/>
            <a:ext cx="3088005" cy="2972435"/>
          </a:xfrm>
          <a:prstGeom prst="rect">
            <a:avLst/>
          </a:prstGeom>
        </p:spPr>
      </p:pic>
      <p:sp>
        <p:nvSpPr>
          <p:cNvPr id="22" name="Text Box 21"/>
          <p:cNvSpPr txBox="1"/>
          <p:nvPr/>
        </p:nvSpPr>
        <p:spPr>
          <a:xfrm>
            <a:off x="4130675" y="2217420"/>
            <a:ext cx="3224530" cy="368300"/>
          </a:xfrm>
          <a:prstGeom prst="rect">
            <a:avLst/>
          </a:prstGeom>
          <a:noFill/>
        </p:spPr>
        <p:txBody>
          <a:bodyPr wrap="square" rtlCol="0">
            <a:spAutoFit/>
          </a:bodyPr>
          <a:p>
            <a:r>
              <a:rPr lang="en-US">
                <a:latin typeface="Times New Roman" panose="02020603050405020304" charset="0"/>
                <a:cs typeface="Times New Roman" panose="02020603050405020304" charset="0"/>
              </a:rPr>
              <a:t>heat map :</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p>
            <a:endParaRPr lang="en-US"/>
          </a:p>
        </p:txBody>
      </p:sp>
      <p:grpSp>
        <p:nvGrpSpPr>
          <p:cNvPr id="27" name="组合 26"/>
          <p:cNvGrpSpPr/>
          <p:nvPr/>
        </p:nvGrpSpPr>
        <p:grpSpPr>
          <a:xfrm>
            <a:off x="0" y="-3"/>
            <a:ext cx="12192001" cy="6858003"/>
            <a:chOff x="0" y="-3"/>
            <a:chExt cx="12192001" cy="6858003"/>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29" name="矩形 28"/>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Arial" panose="020B0604020202020204" pitchFamily="34" charset="0"/>
              </a:endParaRPr>
            </a:p>
          </p:txBody>
        </p:sp>
        <p:pic>
          <p:nvPicPr>
            <p:cNvPr id="30" name="图片 29"/>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46796"/>
              <a:ext cx="1669146" cy="1962731"/>
            </a:xfrm>
            <a:prstGeom prst="rect">
              <a:avLst/>
            </a:prstGeom>
          </p:spPr>
        </p:pic>
        <p:pic>
          <p:nvPicPr>
            <p:cNvPr id="31" name="图片 30"/>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32" name="矩形 31"/>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Arial" panose="020B0604020202020204" pitchFamily="34" charset="0"/>
              </a:endParaRPr>
            </a:p>
          </p:txBody>
        </p:sp>
      </p:grpSp>
      <p:sp>
        <p:nvSpPr>
          <p:cNvPr id="19" name="Text Box 18"/>
          <p:cNvSpPr txBox="1"/>
          <p:nvPr/>
        </p:nvSpPr>
        <p:spPr>
          <a:xfrm>
            <a:off x="1599565" y="2007870"/>
            <a:ext cx="3224530" cy="368300"/>
          </a:xfrm>
          <a:prstGeom prst="rect">
            <a:avLst/>
          </a:prstGeom>
          <a:noFill/>
        </p:spPr>
        <p:txBody>
          <a:bodyPr wrap="square" rtlCol="0">
            <a:spAutoFit/>
          </a:bodyPr>
          <a:p>
            <a:r>
              <a:rPr lang="en-US">
                <a:latin typeface="Times New Roman" panose="02020603050405020304" charset="0"/>
                <a:cs typeface="Times New Roman" panose="02020603050405020304" charset="0"/>
              </a:rPr>
              <a:t>bar plot :</a:t>
            </a:r>
            <a:endParaRPr lang="en-US">
              <a:latin typeface="Times New Roman" panose="02020603050405020304" charset="0"/>
              <a:cs typeface="Times New Roman" panose="02020603050405020304" charset="0"/>
            </a:endParaRPr>
          </a:p>
        </p:txBody>
      </p:sp>
      <p:sp>
        <p:nvSpPr>
          <p:cNvPr id="20" name="Text Box 19"/>
          <p:cNvSpPr txBox="1"/>
          <p:nvPr/>
        </p:nvSpPr>
        <p:spPr>
          <a:xfrm>
            <a:off x="7496810" y="1849120"/>
            <a:ext cx="3224530" cy="368300"/>
          </a:xfrm>
          <a:prstGeom prst="rect">
            <a:avLst/>
          </a:prstGeom>
          <a:noFill/>
        </p:spPr>
        <p:txBody>
          <a:bodyPr wrap="square" rtlCol="0">
            <a:spAutoFit/>
          </a:bodyPr>
          <a:p>
            <a:r>
              <a:rPr lang="en-US">
                <a:latin typeface="Times New Roman" panose="02020603050405020304" charset="0"/>
                <a:cs typeface="Times New Roman" panose="02020603050405020304" charset="0"/>
              </a:rPr>
              <a:t>count plot :</a:t>
            </a:r>
            <a:endParaRPr lang="en-US">
              <a:latin typeface="Times New Roman" panose="02020603050405020304" charset="0"/>
              <a:cs typeface="Times New Roman" panose="02020603050405020304" charset="0"/>
            </a:endParaRPr>
          </a:p>
        </p:txBody>
      </p:sp>
      <p:pic>
        <p:nvPicPr>
          <p:cNvPr id="10" name="Content Placeholder 9" descr="Screenshot (43)"/>
          <p:cNvPicPr>
            <a:picLocks noChangeAspect="1"/>
          </p:cNvPicPr>
          <p:nvPr>
            <p:ph sz="half" idx="2"/>
          </p:nvPr>
        </p:nvPicPr>
        <p:blipFill>
          <a:blip r:embed="rId3"/>
          <a:srcRect l="18652" t="23638" r="35735" b="10218"/>
          <a:stretch>
            <a:fillRect/>
          </a:stretch>
        </p:blipFill>
        <p:spPr>
          <a:xfrm>
            <a:off x="7138670" y="2376170"/>
            <a:ext cx="3509010" cy="2784475"/>
          </a:xfrm>
          <a:prstGeom prst="rect">
            <a:avLst/>
          </a:prstGeom>
        </p:spPr>
      </p:pic>
      <p:pic>
        <p:nvPicPr>
          <p:cNvPr id="9" name="Content Placeholder 8" descr="Screenshot (39)"/>
          <p:cNvPicPr>
            <a:picLocks noChangeAspect="1"/>
          </p:cNvPicPr>
          <p:nvPr>
            <p:ph sz="half" idx="1"/>
          </p:nvPr>
        </p:nvPicPr>
        <p:blipFill>
          <a:blip r:embed="rId4"/>
          <a:srcRect l="18694" t="31019" r="32811" b="25412"/>
          <a:stretch>
            <a:fillRect/>
          </a:stretch>
        </p:blipFill>
        <p:spPr>
          <a:xfrm>
            <a:off x="982980" y="2480945"/>
            <a:ext cx="4457065" cy="2220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0" y="0"/>
            <a:ext cx="12192001" cy="6858000"/>
            <a:chOff x="0" y="0"/>
            <a:chExt cx="12192001" cy="6858000"/>
          </a:xfrm>
        </p:grpSpPr>
        <p:pic>
          <p:nvPicPr>
            <p:cNvPr id="64" name="图片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65" name="矩形 64"/>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66"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27746"/>
              <a:ext cx="1669146" cy="1962731"/>
            </a:xfrm>
            <a:prstGeom prst="rect">
              <a:avLst/>
            </a:prstGeom>
          </p:spPr>
        </p:pic>
        <p:pic>
          <p:nvPicPr>
            <p:cNvPr id="67"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68" name="稻壳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sp>
        <p:nvSpPr>
          <p:cNvPr id="70" name="稻壳天启设计原创模板"/>
          <p:cNvSpPr/>
          <p:nvPr/>
        </p:nvSpPr>
        <p:spPr>
          <a:xfrm>
            <a:off x="6958965" y="2022475"/>
            <a:ext cx="3991610" cy="275590"/>
          </a:xfrm>
          <a:prstGeom prst="rect">
            <a:avLst/>
          </a:prstGeom>
        </p:spPr>
        <p:txBody>
          <a:bodyPr wrap="square">
            <a:spAutoFit/>
          </a:bodyPr>
          <a:lstStyle/>
          <a:p>
            <a:endParaRPr lang="en-US" sz="1200" dirty="0">
              <a:solidFill>
                <a:schemeClr val="tx1">
                  <a:lumMod val="65000"/>
                  <a:lumOff val="35000"/>
                </a:schemeClr>
              </a:solidFill>
              <a:latin typeface="Arial" panose="020B0604020202020204" pitchFamily="34" charset="0"/>
            </a:endParaRPr>
          </a:p>
        </p:txBody>
      </p:sp>
      <p:sp>
        <p:nvSpPr>
          <p:cNvPr id="71" name="稻壳天启设计原创模板"/>
          <p:cNvSpPr/>
          <p:nvPr/>
        </p:nvSpPr>
        <p:spPr>
          <a:xfrm>
            <a:off x="6937375" y="3157220"/>
            <a:ext cx="3991610" cy="275590"/>
          </a:xfrm>
          <a:prstGeom prst="rect">
            <a:avLst/>
          </a:prstGeom>
        </p:spPr>
        <p:txBody>
          <a:bodyPr wrap="square">
            <a:spAutoFit/>
          </a:bodyPr>
          <a:lstStyle/>
          <a:p>
            <a:r>
              <a:rPr lang="en-US" sz="1200" dirty="0">
                <a:solidFill>
                  <a:schemeClr val="tx1">
                    <a:lumMod val="65000"/>
                    <a:lumOff val="35000"/>
                  </a:schemeClr>
                </a:solidFill>
                <a:latin typeface="Arial" panose="020B0604020202020204" pitchFamily="34" charset="0"/>
              </a:rPr>
              <a:t>.</a:t>
            </a:r>
            <a:endParaRPr lang="en-US" sz="1200" dirty="0">
              <a:solidFill>
                <a:schemeClr val="tx1">
                  <a:lumMod val="65000"/>
                  <a:lumOff val="35000"/>
                </a:schemeClr>
              </a:solidFill>
              <a:latin typeface="Arial" panose="020B0604020202020204" pitchFamily="34" charset="0"/>
            </a:endParaRPr>
          </a:p>
        </p:txBody>
      </p:sp>
      <p:sp>
        <p:nvSpPr>
          <p:cNvPr id="7" name="Text Box 6"/>
          <p:cNvSpPr txBox="1"/>
          <p:nvPr/>
        </p:nvSpPr>
        <p:spPr>
          <a:xfrm>
            <a:off x="937895" y="686435"/>
            <a:ext cx="9860915" cy="476885"/>
          </a:xfrm>
          <a:prstGeom prst="rect">
            <a:avLst/>
          </a:prstGeom>
          <a:noFill/>
        </p:spPr>
        <p:txBody>
          <a:bodyPr wrap="square" rtlCol="0">
            <a:noAutofit/>
          </a:bodyPr>
          <a:p>
            <a:r>
              <a:rPr lang="en-US" sz="2000">
                <a:latin typeface="Times New Roman" panose="02020603050405020304" charset="0"/>
                <a:cs typeface="Times New Roman" panose="02020603050405020304" charset="0"/>
              </a:rPr>
              <a:t>METHODOLOGY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2" name="Rectangles 1"/>
          <p:cNvSpPr/>
          <p:nvPr/>
        </p:nvSpPr>
        <p:spPr>
          <a:xfrm>
            <a:off x="1151255" y="1492250"/>
            <a:ext cx="2565400" cy="5816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1348740" y="4664075"/>
            <a:ext cx="2565400" cy="5816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4585970" y="4664075"/>
            <a:ext cx="2565400" cy="5816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4585970" y="1492250"/>
            <a:ext cx="2565400" cy="5816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1284605" y="1607185"/>
            <a:ext cx="2070100" cy="368300"/>
          </a:xfrm>
          <a:prstGeom prst="rect">
            <a:avLst/>
          </a:prstGeom>
          <a:noFill/>
        </p:spPr>
        <p:txBody>
          <a:bodyPr wrap="square" rtlCol="0">
            <a:spAutoFit/>
          </a:bodyPr>
          <a:p>
            <a:r>
              <a:rPr lang="en-US">
                <a:solidFill>
                  <a:schemeClr val="bg1"/>
                </a:solidFill>
              </a:rPr>
              <a:t>input data</a:t>
            </a:r>
            <a:r>
              <a:rPr lang="en-US"/>
              <a:t> </a:t>
            </a:r>
            <a:endParaRPr lang="en-US"/>
          </a:p>
        </p:txBody>
      </p:sp>
      <p:sp>
        <p:nvSpPr>
          <p:cNvPr id="13" name="Text Box 12"/>
          <p:cNvSpPr txBox="1"/>
          <p:nvPr/>
        </p:nvSpPr>
        <p:spPr>
          <a:xfrm>
            <a:off x="4867275" y="1607185"/>
            <a:ext cx="2070100" cy="368300"/>
          </a:xfrm>
          <a:prstGeom prst="rect">
            <a:avLst/>
          </a:prstGeom>
          <a:noFill/>
        </p:spPr>
        <p:txBody>
          <a:bodyPr wrap="square" rtlCol="0">
            <a:spAutoFit/>
          </a:bodyPr>
          <a:p>
            <a:r>
              <a:rPr lang="en-US">
                <a:solidFill>
                  <a:schemeClr val="bg1"/>
                </a:solidFill>
              </a:rPr>
              <a:t>preprocessing</a:t>
            </a:r>
            <a:r>
              <a:rPr lang="en-US"/>
              <a:t> </a:t>
            </a:r>
            <a:endParaRPr lang="en-US"/>
          </a:p>
        </p:txBody>
      </p:sp>
      <p:sp>
        <p:nvSpPr>
          <p:cNvPr id="15" name="Text Box 14"/>
          <p:cNvSpPr txBox="1"/>
          <p:nvPr/>
        </p:nvSpPr>
        <p:spPr>
          <a:xfrm>
            <a:off x="5523230" y="4770755"/>
            <a:ext cx="2070100" cy="368300"/>
          </a:xfrm>
          <a:prstGeom prst="rect">
            <a:avLst/>
          </a:prstGeom>
          <a:noFill/>
        </p:spPr>
        <p:txBody>
          <a:bodyPr wrap="square" rtlCol="0">
            <a:spAutoFit/>
          </a:bodyPr>
          <a:p>
            <a:r>
              <a:rPr lang="en-US"/>
              <a:t> </a:t>
            </a:r>
            <a:endParaRPr lang="en-US"/>
          </a:p>
        </p:txBody>
      </p:sp>
      <p:sp>
        <p:nvSpPr>
          <p:cNvPr id="17" name="Rectangles 16"/>
          <p:cNvSpPr/>
          <p:nvPr/>
        </p:nvSpPr>
        <p:spPr>
          <a:xfrm>
            <a:off x="7663815" y="1492250"/>
            <a:ext cx="2565400" cy="5816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Rectangles 17"/>
          <p:cNvSpPr/>
          <p:nvPr/>
        </p:nvSpPr>
        <p:spPr>
          <a:xfrm>
            <a:off x="7663815" y="4664075"/>
            <a:ext cx="2565400" cy="5816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7806055" y="1607185"/>
            <a:ext cx="2282190" cy="368300"/>
          </a:xfrm>
          <a:prstGeom prst="rect">
            <a:avLst/>
          </a:prstGeom>
          <a:noFill/>
        </p:spPr>
        <p:txBody>
          <a:bodyPr wrap="square" rtlCol="0">
            <a:spAutoFit/>
          </a:bodyPr>
          <a:p>
            <a:r>
              <a:rPr lang="en-US">
                <a:solidFill>
                  <a:schemeClr val="bg1"/>
                </a:solidFill>
              </a:rPr>
              <a:t>feature extraction</a:t>
            </a:r>
            <a:r>
              <a:rPr lang="en-US"/>
              <a:t> </a:t>
            </a:r>
            <a:endParaRPr lang="en-US"/>
          </a:p>
        </p:txBody>
      </p:sp>
      <p:sp>
        <p:nvSpPr>
          <p:cNvPr id="21" name="Rectangles 20"/>
          <p:cNvSpPr/>
          <p:nvPr/>
        </p:nvSpPr>
        <p:spPr>
          <a:xfrm>
            <a:off x="8826500" y="2893695"/>
            <a:ext cx="2675255" cy="6267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Text Box 21"/>
          <p:cNvSpPr txBox="1"/>
          <p:nvPr/>
        </p:nvSpPr>
        <p:spPr>
          <a:xfrm>
            <a:off x="9023350" y="2988310"/>
            <a:ext cx="2282190" cy="368300"/>
          </a:xfrm>
          <a:prstGeom prst="rect">
            <a:avLst/>
          </a:prstGeom>
          <a:noFill/>
        </p:spPr>
        <p:txBody>
          <a:bodyPr wrap="square" rtlCol="0">
            <a:spAutoFit/>
          </a:bodyPr>
          <a:p>
            <a:r>
              <a:rPr lang="en-US">
                <a:solidFill>
                  <a:schemeClr val="bg1"/>
                </a:solidFill>
              </a:rPr>
              <a:t>model training</a:t>
            </a:r>
            <a:r>
              <a:rPr lang="en-US"/>
              <a:t> </a:t>
            </a:r>
            <a:endParaRPr lang="en-US"/>
          </a:p>
        </p:txBody>
      </p:sp>
      <p:sp>
        <p:nvSpPr>
          <p:cNvPr id="23" name="Text Box 22"/>
          <p:cNvSpPr txBox="1"/>
          <p:nvPr/>
        </p:nvSpPr>
        <p:spPr>
          <a:xfrm>
            <a:off x="7806055" y="4761865"/>
            <a:ext cx="2282190" cy="368300"/>
          </a:xfrm>
          <a:prstGeom prst="rect">
            <a:avLst/>
          </a:prstGeom>
          <a:noFill/>
        </p:spPr>
        <p:txBody>
          <a:bodyPr wrap="square" rtlCol="0">
            <a:spAutoFit/>
          </a:bodyPr>
          <a:p>
            <a:r>
              <a:rPr lang="en-US">
                <a:solidFill>
                  <a:schemeClr val="bg1"/>
                </a:solidFill>
              </a:rPr>
              <a:t>model evalution</a:t>
            </a:r>
            <a:r>
              <a:rPr lang="en-US"/>
              <a:t> </a:t>
            </a:r>
            <a:endParaRPr lang="en-US"/>
          </a:p>
        </p:txBody>
      </p:sp>
      <p:sp>
        <p:nvSpPr>
          <p:cNvPr id="24" name="Text Box 23"/>
          <p:cNvSpPr txBox="1"/>
          <p:nvPr/>
        </p:nvSpPr>
        <p:spPr>
          <a:xfrm>
            <a:off x="4719320" y="4770755"/>
            <a:ext cx="2282190" cy="368300"/>
          </a:xfrm>
          <a:prstGeom prst="rect">
            <a:avLst/>
          </a:prstGeom>
          <a:noFill/>
        </p:spPr>
        <p:txBody>
          <a:bodyPr wrap="square" rtlCol="0">
            <a:spAutoFit/>
          </a:bodyPr>
          <a:p>
            <a:r>
              <a:rPr lang="en-US">
                <a:solidFill>
                  <a:schemeClr val="bg1"/>
                </a:solidFill>
              </a:rPr>
              <a:t>prediction</a:t>
            </a:r>
            <a:r>
              <a:rPr lang="en-US"/>
              <a:t> </a:t>
            </a:r>
            <a:endParaRPr lang="en-US"/>
          </a:p>
        </p:txBody>
      </p:sp>
      <p:sp>
        <p:nvSpPr>
          <p:cNvPr id="25" name="Text Box 24"/>
          <p:cNvSpPr txBox="1"/>
          <p:nvPr/>
        </p:nvSpPr>
        <p:spPr>
          <a:xfrm>
            <a:off x="1434465" y="4770755"/>
            <a:ext cx="2282190" cy="368300"/>
          </a:xfrm>
          <a:prstGeom prst="rect">
            <a:avLst/>
          </a:prstGeom>
          <a:noFill/>
        </p:spPr>
        <p:txBody>
          <a:bodyPr wrap="square" rtlCol="0">
            <a:spAutoFit/>
          </a:bodyPr>
          <a:p>
            <a:r>
              <a:rPr lang="en-US">
                <a:solidFill>
                  <a:schemeClr val="bg1"/>
                </a:solidFill>
              </a:rPr>
              <a:t>Output</a:t>
            </a:r>
            <a:r>
              <a:rPr lang="en-US"/>
              <a:t> </a:t>
            </a:r>
            <a:endParaRPr lang="en-US"/>
          </a:p>
        </p:txBody>
      </p:sp>
      <p:cxnSp>
        <p:nvCxnSpPr>
          <p:cNvPr id="26" name="Straight Arrow Connector 25"/>
          <p:cNvCxnSpPr>
            <a:stCxn id="2" idx="3"/>
            <a:endCxn id="9" idx="1"/>
          </p:cNvCxnSpPr>
          <p:nvPr/>
        </p:nvCxnSpPr>
        <p:spPr>
          <a:xfrm>
            <a:off x="3716655" y="1783080"/>
            <a:ext cx="8693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a:stCxn id="9" idx="3"/>
            <a:endCxn id="17" idx="1"/>
          </p:cNvCxnSpPr>
          <p:nvPr/>
        </p:nvCxnSpPr>
        <p:spPr>
          <a:xfrm>
            <a:off x="7151370" y="1783080"/>
            <a:ext cx="51244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a:stCxn id="17" idx="3"/>
            <a:endCxn id="21" idx="0"/>
          </p:cNvCxnSpPr>
          <p:nvPr/>
        </p:nvCxnSpPr>
        <p:spPr>
          <a:xfrm flipH="1">
            <a:off x="10164445" y="1783080"/>
            <a:ext cx="64770" cy="11106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21" idx="2"/>
            <a:endCxn id="18" idx="0"/>
          </p:cNvCxnSpPr>
          <p:nvPr/>
        </p:nvCxnSpPr>
        <p:spPr>
          <a:xfrm flipH="1">
            <a:off x="8946515" y="3520440"/>
            <a:ext cx="1217930" cy="11436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2" name="Straight Arrow Connector 31"/>
          <p:cNvCxnSpPr>
            <a:stCxn id="18" idx="1"/>
          </p:cNvCxnSpPr>
          <p:nvPr/>
        </p:nvCxnSpPr>
        <p:spPr>
          <a:xfrm flipH="1">
            <a:off x="7103110" y="4954905"/>
            <a:ext cx="56070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a:stCxn id="8" idx="1"/>
            <a:endCxn id="6" idx="3"/>
          </p:cNvCxnSpPr>
          <p:nvPr/>
        </p:nvCxnSpPr>
        <p:spPr>
          <a:xfrm flipH="1">
            <a:off x="3914140" y="4954905"/>
            <a:ext cx="67183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3505200" y="2022475"/>
            <a:ext cx="1214120" cy="202565"/>
          </a:xfrm>
          <a:prstGeom prst="rect">
            <a:avLst/>
          </a:prstGeom>
          <a:noFill/>
        </p:spPr>
        <p:txBody>
          <a:bodyPr wrap="square" rtlCol="0">
            <a:noAutofit/>
          </a:bodyPr>
          <a:p>
            <a:r>
              <a:rPr lang="en-US" sz="1200">
                <a:latin typeface="Times New Roman" panose="02020603050405020304" charset="0"/>
                <a:cs typeface="Times New Roman" panose="02020603050405020304" charset="0"/>
              </a:rPr>
              <a:t>loading the data</a:t>
            </a:r>
            <a:r>
              <a:rPr lang="en-US"/>
              <a:t> </a:t>
            </a:r>
            <a:endParaRPr lang="en-US"/>
          </a:p>
        </p:txBody>
      </p:sp>
      <p:sp>
        <p:nvSpPr>
          <p:cNvPr id="35" name="Text Box 34"/>
          <p:cNvSpPr txBox="1"/>
          <p:nvPr/>
        </p:nvSpPr>
        <p:spPr>
          <a:xfrm>
            <a:off x="6517005" y="2167255"/>
            <a:ext cx="2033905" cy="829945"/>
          </a:xfrm>
          <a:prstGeom prst="rect">
            <a:avLst/>
          </a:prstGeom>
          <a:noFill/>
        </p:spPr>
        <p:txBody>
          <a:bodyPr wrap="square" rtlCol="0">
            <a:spAutoFit/>
          </a:bodyPr>
          <a:p>
            <a:pPr lvl="0"/>
            <a:r>
              <a:rPr lang="en-US" sz="1200" dirty="0">
                <a:latin typeface="Times New Roman" panose="02020603050405020304" charset="0"/>
                <a:cs typeface="Times New Roman" panose="02020603050405020304" charset="0"/>
                <a:sym typeface="+mn-ea"/>
              </a:rPr>
              <a:t>Tokenization,stop word removal,stemming,</a:t>
            </a:r>
            <a:endParaRPr lang="en-US" sz="1200" dirty="0">
              <a:latin typeface="Times New Roman" panose="02020603050405020304" charset="0"/>
              <a:cs typeface="Times New Roman" panose="02020603050405020304" charset="0"/>
            </a:endParaRPr>
          </a:p>
          <a:p>
            <a:pPr lvl="0"/>
            <a:r>
              <a:rPr lang="en-US" sz="1200" dirty="0">
                <a:latin typeface="Times New Roman" panose="02020603050405020304" charset="0"/>
                <a:cs typeface="Times New Roman" panose="02020603050405020304" charset="0"/>
                <a:sym typeface="+mn-ea"/>
              </a:rPr>
              <a:t>lemmatization</a:t>
            </a:r>
            <a:endParaRPr lang="en-US" sz="1200" dirty="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p:txBody>
      </p:sp>
      <p:sp>
        <p:nvSpPr>
          <p:cNvPr id="37" name="Text Box 36"/>
          <p:cNvSpPr txBox="1"/>
          <p:nvPr/>
        </p:nvSpPr>
        <p:spPr>
          <a:xfrm>
            <a:off x="10301605" y="1580515"/>
            <a:ext cx="1687830" cy="706755"/>
          </a:xfrm>
          <a:prstGeom prst="rect">
            <a:avLst/>
          </a:prstGeom>
          <a:noFill/>
        </p:spPr>
        <p:txBody>
          <a:bodyPr wrap="square" rtlCol="0">
            <a:spAutoFit/>
          </a:bodyPr>
          <a:p>
            <a:r>
              <a:rPr lang="en-US" sz="1000">
                <a:latin typeface="Times New Roman" panose="02020603050405020304" charset="0"/>
                <a:cs typeface="Times New Roman" panose="02020603050405020304" charset="0"/>
              </a:rPr>
              <a:t>Use BERT to extract contextual embeddings for each word or token in the text data</a:t>
            </a:r>
            <a:endParaRPr lang="en-US"/>
          </a:p>
        </p:txBody>
      </p:sp>
      <p:sp>
        <p:nvSpPr>
          <p:cNvPr id="38" name="Text Box 37"/>
          <p:cNvSpPr txBox="1"/>
          <p:nvPr/>
        </p:nvSpPr>
        <p:spPr>
          <a:xfrm>
            <a:off x="10186035" y="3650615"/>
            <a:ext cx="1332230" cy="953135"/>
          </a:xfrm>
          <a:prstGeom prst="rect">
            <a:avLst/>
          </a:prstGeom>
          <a:noFill/>
        </p:spPr>
        <p:txBody>
          <a:bodyPr wrap="square" rtlCol="0">
            <a:spAutoFit/>
          </a:bodyPr>
          <a:p>
            <a:r>
              <a:rPr lang="en-US" sz="1400">
                <a:latin typeface="Times New Roman" panose="02020603050405020304" charset="0"/>
                <a:cs typeface="Times New Roman" panose="02020603050405020304" charset="0"/>
              </a:rPr>
              <a:t>Split the data into training and validation sets.</a:t>
            </a:r>
            <a:endParaRPr lang="en-US" sz="1400">
              <a:latin typeface="Times New Roman" panose="02020603050405020304" charset="0"/>
              <a:cs typeface="Times New Roman" panose="02020603050405020304" charset="0"/>
            </a:endParaRPr>
          </a:p>
        </p:txBody>
      </p:sp>
      <p:sp>
        <p:nvSpPr>
          <p:cNvPr id="39" name="Text Box 38"/>
          <p:cNvSpPr txBox="1"/>
          <p:nvPr/>
        </p:nvSpPr>
        <p:spPr>
          <a:xfrm>
            <a:off x="6854825" y="5374005"/>
            <a:ext cx="2167255" cy="798830"/>
          </a:xfrm>
          <a:prstGeom prst="rect">
            <a:avLst/>
          </a:prstGeom>
          <a:noFill/>
        </p:spPr>
        <p:txBody>
          <a:bodyPr wrap="square" rtlCol="0">
            <a:spAutoFit/>
          </a:bodyPr>
          <a:p>
            <a:r>
              <a:rPr lang="en-US" sz="1400">
                <a:latin typeface="Times New Roman" panose="02020603050405020304" charset="0"/>
                <a:cs typeface="Times New Roman" panose="02020603050405020304" charset="0"/>
              </a:rPr>
              <a:t>Evaluate the trained models on the validation set to assess their performance</a:t>
            </a:r>
            <a:r>
              <a:rPr lang="en-US"/>
              <a:t>.</a:t>
            </a:r>
            <a:endParaRPr lang="en-US"/>
          </a:p>
        </p:txBody>
      </p:sp>
      <p:sp>
        <p:nvSpPr>
          <p:cNvPr id="40" name="Text Box 39"/>
          <p:cNvSpPr txBox="1"/>
          <p:nvPr/>
        </p:nvSpPr>
        <p:spPr>
          <a:xfrm>
            <a:off x="3416935" y="5409565"/>
            <a:ext cx="2051685" cy="953135"/>
          </a:xfrm>
          <a:prstGeom prst="rect">
            <a:avLst/>
          </a:prstGeom>
          <a:noFill/>
        </p:spPr>
        <p:txBody>
          <a:bodyPr wrap="square" rtlCol="0">
            <a:spAutoFit/>
          </a:bodyPr>
          <a:p>
            <a:r>
              <a:rPr lang="en-US" sz="1400">
                <a:latin typeface="Times New Roman" panose="02020603050405020304" charset="0"/>
                <a:cs typeface="Times New Roman" panose="02020603050405020304" charset="0"/>
              </a:rPr>
              <a:t>Apply the selected model to new or unseen textual data to predict KAP levels related to hypothyroidism.</a:t>
            </a:r>
            <a:endParaRPr lang="en-US" sz="1400">
              <a:latin typeface="Times New Roman" panose="02020603050405020304" charset="0"/>
              <a:cs typeface="Times New Roman" panose="02020603050405020304" charset="0"/>
            </a:endParaRPr>
          </a:p>
        </p:txBody>
      </p:sp>
      <p:sp>
        <p:nvSpPr>
          <p:cNvPr id="41" name="Text Box 40"/>
          <p:cNvSpPr txBox="1"/>
          <p:nvPr/>
        </p:nvSpPr>
        <p:spPr>
          <a:xfrm>
            <a:off x="965200" y="5374005"/>
            <a:ext cx="2104390" cy="798830"/>
          </a:xfrm>
          <a:prstGeom prst="rect">
            <a:avLst/>
          </a:prstGeom>
          <a:noFill/>
        </p:spPr>
        <p:txBody>
          <a:bodyPr wrap="square" rtlCol="0">
            <a:noAutofit/>
          </a:bodyPr>
          <a:p>
            <a:r>
              <a:rPr lang="en-US" sz="1000">
                <a:latin typeface="Times New Roman" panose="02020603050405020304" charset="0"/>
                <a:cs typeface="Times New Roman" panose="02020603050405020304" charset="0"/>
              </a:rPr>
              <a:t>Analyze the predicted KAP levels to gain insights into individuals' knowledge, attitudes, and practices regarding hypothyroidism.</a:t>
            </a:r>
            <a:endParaRPr lang="en-US" sz="1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advTm="0">
        <p14:warp dir="in"/>
      </p:transition>
    </mc:Choice>
    <mc:Fallback>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0" y="0"/>
            <a:ext cx="12192001" cy="6858000"/>
            <a:chOff x="0" y="0"/>
            <a:chExt cx="12192001" cy="6858000"/>
          </a:xfrm>
        </p:grpSpPr>
        <p:pic>
          <p:nvPicPr>
            <p:cNvPr id="64" name="图片 6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65" name="矩形 64"/>
            <p:cNvSpPr/>
            <p:nvPr/>
          </p:nvSpPr>
          <p:spPr>
            <a:xfrm>
              <a:off x="285750" y="247650"/>
              <a:ext cx="11620500" cy="63627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pic>
          <p:nvPicPr>
            <p:cNvPr id="66"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l="49216" t="66411"/>
            <a:stretch>
              <a:fillRect/>
            </a:stretch>
          </p:blipFill>
          <p:spPr>
            <a:xfrm rot="16200000">
              <a:off x="10376063" y="-127746"/>
              <a:ext cx="1669146" cy="1962731"/>
            </a:xfrm>
            <a:prstGeom prst="rect">
              <a:avLst/>
            </a:prstGeom>
          </p:spPr>
        </p:pic>
        <p:pic>
          <p:nvPicPr>
            <p:cNvPr id="67" name="稻壳天启设计原创模板"/>
            <p:cNvPicPr>
              <a:picLocks noChangeAspect="1"/>
            </p:cNvPicPr>
            <p:nvPr/>
          </p:nvPicPr>
          <p:blipFill rotWithShape="1">
            <a:blip r:embed="rId2">
              <a:extLst>
                <a:ext uri="{28A0092B-C50C-407E-A947-70E740481C1C}">
                  <a14:useLocalDpi xmlns:a14="http://schemas.microsoft.com/office/drawing/2010/main" val="0"/>
                </a:ext>
              </a:extLst>
            </a:blip>
            <a:srcRect r="40548" b="53744"/>
            <a:stretch>
              <a:fillRect/>
            </a:stretch>
          </p:blipFill>
          <p:spPr>
            <a:xfrm rot="16200000">
              <a:off x="376803" y="4514511"/>
              <a:ext cx="1966686" cy="2720292"/>
            </a:xfrm>
            <a:prstGeom prst="rect">
              <a:avLst/>
            </a:prstGeom>
          </p:spPr>
        </p:pic>
        <p:sp>
          <p:nvSpPr>
            <p:cNvPr id="68" name="稻壳天启设计原创模板"/>
            <p:cNvSpPr/>
            <p:nvPr/>
          </p:nvSpPr>
          <p:spPr>
            <a:xfrm>
              <a:off x="0" y="0"/>
              <a:ext cx="12192001"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grpSp>
      <p:sp>
        <p:nvSpPr>
          <p:cNvPr id="70" name="稻壳天启设计原创模板"/>
          <p:cNvSpPr/>
          <p:nvPr/>
        </p:nvSpPr>
        <p:spPr>
          <a:xfrm>
            <a:off x="6958965" y="2022475"/>
            <a:ext cx="3991610" cy="275590"/>
          </a:xfrm>
          <a:prstGeom prst="rect">
            <a:avLst/>
          </a:prstGeom>
        </p:spPr>
        <p:txBody>
          <a:bodyPr wrap="square">
            <a:spAutoFit/>
          </a:bodyPr>
          <a:lstStyle/>
          <a:p>
            <a:endParaRPr lang="en-US" sz="1200" dirty="0">
              <a:solidFill>
                <a:schemeClr val="tx1">
                  <a:lumMod val="65000"/>
                  <a:lumOff val="35000"/>
                </a:schemeClr>
              </a:solidFill>
              <a:latin typeface="Arial" panose="020B0604020202020204" pitchFamily="34" charset="0"/>
            </a:endParaRPr>
          </a:p>
        </p:txBody>
      </p:sp>
      <p:sp>
        <p:nvSpPr>
          <p:cNvPr id="71" name="稻壳天启设计原创模板"/>
          <p:cNvSpPr/>
          <p:nvPr/>
        </p:nvSpPr>
        <p:spPr>
          <a:xfrm>
            <a:off x="6937375" y="3157220"/>
            <a:ext cx="3991610" cy="275590"/>
          </a:xfrm>
          <a:prstGeom prst="rect">
            <a:avLst/>
          </a:prstGeom>
        </p:spPr>
        <p:txBody>
          <a:bodyPr wrap="square">
            <a:spAutoFit/>
          </a:bodyPr>
          <a:lstStyle/>
          <a:p>
            <a:r>
              <a:rPr lang="en-US" sz="1200" dirty="0">
                <a:solidFill>
                  <a:schemeClr val="tx1">
                    <a:lumMod val="65000"/>
                    <a:lumOff val="35000"/>
                  </a:schemeClr>
                </a:solidFill>
                <a:latin typeface="Arial" panose="020B0604020202020204" pitchFamily="34" charset="0"/>
              </a:rPr>
              <a:t>.</a:t>
            </a:r>
            <a:endParaRPr lang="en-US" sz="1200" dirty="0">
              <a:solidFill>
                <a:schemeClr val="tx1">
                  <a:lumMod val="65000"/>
                  <a:lumOff val="35000"/>
                </a:schemeClr>
              </a:solidFill>
              <a:latin typeface="Arial" panose="020B0604020202020204" pitchFamily="34" charset="0"/>
            </a:endParaRPr>
          </a:p>
        </p:txBody>
      </p:sp>
      <p:sp>
        <p:nvSpPr>
          <p:cNvPr id="7" name="Text Box 6"/>
          <p:cNvSpPr txBox="1"/>
          <p:nvPr/>
        </p:nvSpPr>
        <p:spPr>
          <a:xfrm>
            <a:off x="1089660" y="1450340"/>
            <a:ext cx="9860915" cy="476885"/>
          </a:xfrm>
          <a:prstGeom prst="rect">
            <a:avLst/>
          </a:prstGeom>
          <a:noFill/>
        </p:spPr>
        <p:txBody>
          <a:bodyPr wrap="square" rtlCol="0">
            <a:noAutofit/>
          </a:bodyPr>
          <a:p>
            <a:r>
              <a:rPr lang="en-US" sz="2000">
                <a:latin typeface="Times New Roman" panose="02020603050405020304" charset="0"/>
                <a:cs typeface="Times New Roman" panose="02020603050405020304" charset="0"/>
              </a:rPr>
              <a:t>TYPES OF TECHNIQUES WE USED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 name="Text Box 9"/>
          <p:cNvSpPr txBox="1"/>
          <p:nvPr/>
        </p:nvSpPr>
        <p:spPr>
          <a:xfrm>
            <a:off x="1075690" y="2096135"/>
            <a:ext cx="9585325" cy="3727450"/>
          </a:xfrm>
          <a:prstGeom prst="rect">
            <a:avLst/>
          </a:prstGeom>
          <a:noFill/>
        </p:spPr>
        <p:txBody>
          <a:bodyPr wrap="square" rtlCol="0">
            <a:noAutofit/>
          </a:bodyPr>
          <a:p>
            <a:pPr indent="0" algn="l">
              <a:lnSpc>
                <a:spcPct val="150000"/>
              </a:lnSpc>
              <a:buFont typeface="SimSun" panose="02010600030101010101" pitchFamily="2" charset="-122"/>
              <a:buNone/>
            </a:pPr>
            <a:r>
              <a:rPr lang="en-US" sz="1600" b="1" dirty="0">
                <a:latin typeface="Times New Roman" panose="02020603050405020304" charset="0"/>
                <a:cs typeface="Times New Roman" panose="02020603050405020304" charset="0"/>
                <a:sym typeface="+mn-ea"/>
              </a:rPr>
              <a:t>BERT ( Bidirectional Encoder Representation from Transformers)</a:t>
            </a:r>
            <a:r>
              <a:rPr lang="en-US" sz="1600" dirty="0">
                <a:latin typeface="Times New Roman" panose="02020603050405020304" charset="0"/>
                <a:cs typeface="Times New Roman" panose="02020603050405020304" charset="0"/>
                <a:sym typeface="+mn-ea"/>
              </a:rPr>
              <a:t> : is a powerful tool in natural language processinf that helps computers understand and process human language more effectively by capturing context from both directions of a sentence.</a:t>
            </a:r>
            <a:br>
              <a:rPr lang="en-US" sz="1600" dirty="0">
                <a:latin typeface="Times New Roman" panose="02020603050405020304" charset="0"/>
                <a:cs typeface="Times New Roman" panose="02020603050405020304" charset="0"/>
                <a:sym typeface="+mn-ea"/>
              </a:rPr>
            </a:br>
            <a:r>
              <a:rPr lang="en-US" sz="1600" b="1" dirty="0">
                <a:latin typeface="Times New Roman" panose="02020603050405020304" charset="0"/>
                <a:cs typeface="Times New Roman" panose="02020603050405020304" charset="0"/>
                <a:sym typeface="+mn-ea"/>
              </a:rPr>
              <a:t>LSTM (Long Short Term Memory) </a:t>
            </a:r>
            <a:r>
              <a:rPr lang="en-US" sz="1600" dirty="0">
                <a:latin typeface="Times New Roman" panose="02020603050405020304" charset="0"/>
                <a:cs typeface="Times New Roman" panose="02020603050405020304" charset="0"/>
                <a:sym typeface="+mn-ea"/>
              </a:rPr>
              <a:t>: is like a special brain for understanding and remembering words in sentences. it helps computers understand the meaning of words in context and remember important information for tasks like translation sentiment analysis, and text generation.</a:t>
            </a:r>
            <a:endParaRPr lang="en-US" sz="1600" dirty="0">
              <a:latin typeface="Times New Roman" panose="02020603050405020304" charset="0"/>
              <a:cs typeface="Times New Roman" panose="02020603050405020304" charset="0"/>
              <a:sym typeface="+mn-ea"/>
            </a:endParaRPr>
          </a:p>
          <a:p>
            <a:pPr indent="0" algn="l">
              <a:lnSpc>
                <a:spcPct val="150000"/>
              </a:lnSpc>
              <a:buFont typeface="SimSun" panose="02010600030101010101" pitchFamily="2" charset="-122"/>
              <a:buNone/>
            </a:pPr>
            <a:br>
              <a:rPr lang="en-US" sz="1600" dirty="0">
                <a:latin typeface="Times New Roman" panose="02020603050405020304" charset="0"/>
                <a:cs typeface="Times New Roman" panose="02020603050405020304" charset="0"/>
                <a:sym typeface="+mn-ea"/>
              </a:rPr>
            </a:br>
            <a:br>
              <a:rPr lang="en-US" sz="1600" dirty="0">
                <a:latin typeface="Times New Roman" panose="02020603050405020304" charset="0"/>
                <a:cs typeface="Times New Roman" panose="02020603050405020304" charset="0"/>
                <a:sym typeface="+mn-ea"/>
              </a:rPr>
            </a:br>
            <a:br>
              <a:rPr lang="en-US" sz="1600" dirty="0">
                <a:latin typeface="Times New Roman" panose="02020603050405020304" charset="0"/>
                <a:cs typeface="Times New Roman" panose="02020603050405020304" charset="0"/>
                <a:sym typeface="+mn-ea"/>
              </a:rPr>
            </a:br>
            <a:r>
              <a:rPr lang="en-US" dirty="0">
                <a:sym typeface="+mn-ea"/>
              </a:rPr>
              <a:t> </a:t>
            </a:r>
            <a:endParaRPr lang="en-US"/>
          </a:p>
        </p:txBody>
      </p:sp>
    </p:spTree>
  </p:cSld>
  <p:clrMapOvr>
    <a:masterClrMapping/>
  </p:clrMapOvr>
  <mc:AlternateContent xmlns:mc="http://schemas.openxmlformats.org/markup-compatibility/2006">
    <mc:Choice xmlns:p14="http://schemas.microsoft.com/office/powerpoint/2010/main" Requires="p14">
      <p:transition spd="slow" advTm="0">
        <p14:warp dir="in"/>
      </p:transition>
    </mc:Choice>
    <mc:Fallback>
      <p:transition spd="slow" advTm="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5519</Words>
  <Application>WPS Presentation</Application>
  <PresentationFormat>宽屏</PresentationFormat>
  <Paragraphs>170</Paragraphs>
  <Slides>12</Slides>
  <Notes>17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12</vt:i4>
      </vt:variant>
    </vt:vector>
  </HeadingPairs>
  <TitlesOfParts>
    <vt:vector size="33" baseType="lpstr">
      <vt:lpstr>Arial</vt:lpstr>
      <vt:lpstr>SimSun</vt:lpstr>
      <vt:lpstr>Wingdings</vt:lpstr>
      <vt:lpstr>Gill Sans</vt:lpstr>
      <vt:lpstr>Roboto Medium</vt:lpstr>
      <vt:lpstr>Segoe Print</vt:lpstr>
      <vt:lpstr>Bebas Neue</vt:lpstr>
      <vt:lpstr>Microsoft YaHei</vt:lpstr>
      <vt:lpstr>Arial Unicode MS</vt:lpstr>
      <vt:lpstr>Calibri</vt:lpstr>
      <vt:lpstr>Bahnschrift Light SemiCondensed</vt:lpstr>
      <vt:lpstr>Times New Roman</vt:lpstr>
      <vt:lpstr>等线</vt:lpstr>
      <vt:lpstr>Segoe UI Black</vt:lpstr>
      <vt:lpstr>Arial Black</vt:lpstr>
      <vt:lpstr>Microsoft Yi Baiti</vt:lpstr>
      <vt:lpstr>Constantia</vt:lpstr>
      <vt:lpstr>Bahnschrift Light Condensed</vt:lpstr>
      <vt:lpstr>Sitka Text</vt:lpstr>
      <vt:lpstr>PMingLiU-ExtB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DC</cp:lastModifiedBy>
  <cp:revision>20</cp:revision>
  <dcterms:created xsi:type="dcterms:W3CDTF">2019-09-17T05:42:00Z</dcterms:created>
  <dcterms:modified xsi:type="dcterms:W3CDTF">2024-05-05T13:11:35Z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F437A927FB9748EEAB2869FF28A5644A_13</vt:lpwstr>
  </property>
</Properties>
</file>