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56" r:id="rId2"/>
    <p:sldId id="320" r:id="rId3"/>
    <p:sldId id="321" r:id="rId4"/>
    <p:sldId id="336" r:id="rId5"/>
    <p:sldId id="335" r:id="rId6"/>
    <p:sldId id="323" r:id="rId7"/>
    <p:sldId id="322" r:id="rId8"/>
    <p:sldId id="324" r:id="rId9"/>
    <p:sldId id="325" r:id="rId10"/>
    <p:sldId id="326" r:id="rId11"/>
    <p:sldId id="32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C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66" autoAdjust="0"/>
    <p:restoredTop sz="92636" autoAdjust="0"/>
  </p:normalViewPr>
  <p:slideViewPr>
    <p:cSldViewPr snapToGrid="0">
      <p:cViewPr varScale="1">
        <p:scale>
          <a:sx n="51" d="100"/>
          <a:sy n="51" d="100"/>
        </p:scale>
        <p:origin x="92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9B2C2-3260-4A16-8317-5FD4DBABC5AD}" type="datetimeFigureOut">
              <a:rPr lang="en-US" smtClean="0"/>
              <a:pPr/>
              <a:t>5/24/2021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BBD8-364B-4CC4-ABDE-1B72168976B4}" type="slidenum">
              <a:rPr lang="en-US" smtClean="0"/>
              <a:pPr/>
              <a:t>‹#›</a:t>
            </a:fld>
            <a:endParaRPr lang="en-US" dirty="0"/>
          </a:p>
        </p:txBody>
      </p:sp>
    </p:spTree>
    <p:extLst>
      <p:ext uri="{BB962C8B-B14F-4D97-AF65-F5344CB8AC3E}">
        <p14:creationId xmlns:p14="http://schemas.microsoft.com/office/powerpoint/2010/main" val="40193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D88BCF-CE4B-4DA2-AA27-2352B0669941}" type="datetime1">
              <a:rPr lang="en-US" smtClean="0"/>
              <a:pPr/>
              <a:t>5/24/2021</a:t>
            </a:fld>
            <a:endParaRPr lang="en-US" dirty="0"/>
          </a:p>
        </p:txBody>
      </p:sp>
      <p:sp>
        <p:nvSpPr>
          <p:cNvPr id="5" name="Footer Placeholder 4"/>
          <p:cNvSpPr>
            <a:spLocks noGrp="1"/>
          </p:cNvSpPr>
          <p:nvPr>
            <p:ph type="ftr" sz="quarter" idx="11"/>
          </p:nvPr>
        </p:nvSpPr>
        <p:spPr/>
        <p:txBody>
          <a:bodyPr/>
          <a:lstStyle/>
          <a:p>
            <a:r>
              <a:rPr lang="en-US" dirty="0" smtClean="0"/>
              <a:t>KVAH Billing</a:t>
            </a:r>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74C1C8-F02A-43D6-B9C4-118B24C434E6}" type="datetime1">
              <a:rPr lang="en-US" smtClean="0"/>
              <a:pPr/>
              <a:t>5/24/2021</a:t>
            </a:fld>
            <a:endParaRPr lang="en-US" dirty="0"/>
          </a:p>
        </p:txBody>
      </p:sp>
      <p:sp>
        <p:nvSpPr>
          <p:cNvPr id="5" name="Footer Placeholder 4"/>
          <p:cNvSpPr>
            <a:spLocks noGrp="1"/>
          </p:cNvSpPr>
          <p:nvPr>
            <p:ph type="ftr" sz="quarter" idx="11"/>
          </p:nvPr>
        </p:nvSpPr>
        <p:spPr/>
        <p:txBody>
          <a:bodyPr/>
          <a:lstStyle/>
          <a:p>
            <a:r>
              <a:rPr lang="en-US" dirty="0" smtClean="0"/>
              <a:t>KVAH Billing</a:t>
            </a:r>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B045D-E2F7-449F-BF1F-695BC8B02B6F}" type="datetime1">
              <a:rPr lang="en-US" smtClean="0"/>
              <a:pPr/>
              <a:t>5/24/2021</a:t>
            </a:fld>
            <a:endParaRPr lang="en-US" dirty="0"/>
          </a:p>
        </p:txBody>
      </p:sp>
      <p:sp>
        <p:nvSpPr>
          <p:cNvPr id="5" name="Footer Placeholder 4"/>
          <p:cNvSpPr>
            <a:spLocks noGrp="1"/>
          </p:cNvSpPr>
          <p:nvPr>
            <p:ph type="ftr" sz="quarter" idx="11"/>
          </p:nvPr>
        </p:nvSpPr>
        <p:spPr/>
        <p:txBody>
          <a:bodyPr/>
          <a:lstStyle/>
          <a:p>
            <a:r>
              <a:rPr lang="en-US" dirty="0" smtClean="0"/>
              <a:t>KVAH Billing</a:t>
            </a:r>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F:\Niranjan Work\A I S S M S\AISSMS PPT Profile Page\PPT Design 6\04.jpg04"/>
          <p:cNvPicPr>
            <a:picLocks noChangeAspect="1"/>
          </p:cNvPicPr>
          <p:nvPr userDrawn="1"/>
        </p:nvPicPr>
        <p:blipFill>
          <a:blip r:embed="rId2" cstate="print"/>
          <a:srcRect/>
          <a:stretch>
            <a:fillRect/>
          </a:stretch>
        </p:blipFill>
        <p:spPr>
          <a:xfrm>
            <a:off x="0" y="0"/>
            <a:ext cx="12186920" cy="6858635"/>
          </a:xfrm>
          <a:prstGeom prst="rect">
            <a:avLst/>
          </a:prstGeom>
        </p:spPr>
      </p:pic>
      <p:sp>
        <p:nvSpPr>
          <p:cNvPr id="2" name="Title 1"/>
          <p:cNvSpPr>
            <a:spLocks noGrp="1"/>
          </p:cNvSpPr>
          <p:nvPr>
            <p:ph type="title"/>
          </p:nvPr>
        </p:nvSpPr>
        <p:spPr>
          <a:xfrm>
            <a:off x="257287" y="510186"/>
            <a:ext cx="11350214" cy="856036"/>
          </a:xfrm>
        </p:spPr>
        <p:txBody>
          <a:bodyPr/>
          <a:lstStyle>
            <a:lvl1pPr>
              <a:defRPr b="1">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257287" y="1527586"/>
            <a:ext cx="11834308" cy="4781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232616" y="6481089"/>
            <a:ext cx="1012712" cy="365125"/>
          </a:xfrm>
        </p:spPr>
        <p:txBody>
          <a:bodyPr/>
          <a:lstStyle/>
          <a:p>
            <a:fld id="{B7ECAA2D-F9D5-4AAB-9191-40BF0C7233F9}" type="datetime1">
              <a:rPr lang="en-US" smtClean="0"/>
              <a:pPr/>
              <a:t>5/24/2021</a:t>
            </a:fld>
            <a:endParaRPr lang="en-US" dirty="0"/>
          </a:p>
        </p:txBody>
      </p:sp>
      <p:sp>
        <p:nvSpPr>
          <p:cNvPr id="5" name="Footer Placeholder 4"/>
          <p:cNvSpPr>
            <a:spLocks noGrp="1"/>
          </p:cNvSpPr>
          <p:nvPr>
            <p:ph type="ftr" sz="quarter" idx="11"/>
          </p:nvPr>
        </p:nvSpPr>
        <p:spPr>
          <a:xfrm>
            <a:off x="743772" y="6401370"/>
            <a:ext cx="4114800" cy="365125"/>
          </a:xfrm>
        </p:spPr>
        <p:txBody>
          <a:bodyPr/>
          <a:lstStyle>
            <a:lvl1pPr algn="l">
              <a:defRPr/>
            </a:lvl1pPr>
          </a:lstStyle>
          <a:p>
            <a:r>
              <a:rPr lang="en-US" dirty="0" smtClean="0"/>
              <a:t>KVAH Billing</a:t>
            </a:r>
            <a:endParaRPr lang="en-US" dirty="0"/>
          </a:p>
        </p:txBody>
      </p:sp>
      <p:sp>
        <p:nvSpPr>
          <p:cNvPr id="6" name="Slide Number Placeholder 5"/>
          <p:cNvSpPr>
            <a:spLocks noGrp="1"/>
          </p:cNvSpPr>
          <p:nvPr>
            <p:ph type="sldNum" sz="quarter" idx="12"/>
          </p:nvPr>
        </p:nvSpPr>
        <p:spPr>
          <a:xfrm>
            <a:off x="11246821" y="6519134"/>
            <a:ext cx="721360" cy="265308"/>
          </a:xfrm>
        </p:spPr>
        <p:txBody>
          <a:bodyPr/>
          <a:lstStyle/>
          <a:p>
            <a:fld id="{9B618960-8005-486C-9A75-10CB2AAC16F9}" type="slidenum">
              <a:rPr lang="en-US" smtClean="0"/>
              <a:pPr/>
              <a:t>‹#›</a:t>
            </a:fld>
            <a:endParaRPr lang="en-US" dirty="0"/>
          </a:p>
        </p:txBody>
      </p:sp>
      <p:pic>
        <p:nvPicPr>
          <p:cNvPr id="8" name="Picture 7" descr="IOIT 2"/>
          <p:cNvPicPr/>
          <p:nvPr userDrawn="1"/>
        </p:nvPicPr>
        <p:blipFill>
          <a:blip r:embed="rId3" cstate="print">
            <a:extLst>
              <a:ext uri="{28A0092B-C50C-407E-A947-70E740481C1C}">
                <a14:useLocalDpi xmlns:a14="http://schemas.microsoft.com/office/drawing/2010/main" val="0"/>
              </a:ext>
            </a:extLst>
          </a:blip>
          <a:srcRect b="15068"/>
          <a:stretch>
            <a:fillRect/>
          </a:stretch>
        </p:blipFill>
        <p:spPr bwMode="auto">
          <a:xfrm>
            <a:off x="5125421" y="6401370"/>
            <a:ext cx="2098040" cy="3876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64183-3CED-4BFD-B1EE-8E1D99CE113E}" type="datetime1">
              <a:rPr lang="en-US" smtClean="0"/>
              <a:pPr/>
              <a:t>5/24/2021</a:t>
            </a:fld>
            <a:endParaRPr lang="en-US" dirty="0"/>
          </a:p>
        </p:txBody>
      </p:sp>
      <p:sp>
        <p:nvSpPr>
          <p:cNvPr id="5" name="Footer Placeholder 4"/>
          <p:cNvSpPr>
            <a:spLocks noGrp="1"/>
          </p:cNvSpPr>
          <p:nvPr>
            <p:ph type="ftr" sz="quarter" idx="11"/>
          </p:nvPr>
        </p:nvSpPr>
        <p:spPr/>
        <p:txBody>
          <a:bodyPr/>
          <a:lstStyle/>
          <a:p>
            <a:r>
              <a:rPr lang="en-US" dirty="0" smtClean="0"/>
              <a:t>KVAH Billing</a:t>
            </a:r>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E05FEB-5051-4574-A2FC-274E301CD6C3}" type="datetime1">
              <a:rPr lang="en-US" smtClean="0"/>
              <a:pPr/>
              <a:t>5/24/2021</a:t>
            </a:fld>
            <a:endParaRPr lang="en-US" dirty="0"/>
          </a:p>
        </p:txBody>
      </p:sp>
      <p:sp>
        <p:nvSpPr>
          <p:cNvPr id="6" name="Footer Placeholder 5"/>
          <p:cNvSpPr>
            <a:spLocks noGrp="1"/>
          </p:cNvSpPr>
          <p:nvPr>
            <p:ph type="ftr" sz="quarter" idx="11"/>
          </p:nvPr>
        </p:nvSpPr>
        <p:spPr/>
        <p:txBody>
          <a:bodyPr/>
          <a:lstStyle/>
          <a:p>
            <a:r>
              <a:rPr lang="en-US" dirty="0" smtClean="0"/>
              <a:t>KVAH Billing</a:t>
            </a:r>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6BD0BD-0D0B-4DBD-8772-816AF5B5005D}" type="datetime1">
              <a:rPr lang="en-US" smtClean="0"/>
              <a:pPr/>
              <a:t>5/24/2021</a:t>
            </a:fld>
            <a:endParaRPr lang="en-US" dirty="0"/>
          </a:p>
        </p:txBody>
      </p:sp>
      <p:sp>
        <p:nvSpPr>
          <p:cNvPr id="8" name="Footer Placeholder 7"/>
          <p:cNvSpPr>
            <a:spLocks noGrp="1"/>
          </p:cNvSpPr>
          <p:nvPr>
            <p:ph type="ftr" sz="quarter" idx="11"/>
          </p:nvPr>
        </p:nvSpPr>
        <p:spPr/>
        <p:txBody>
          <a:bodyPr/>
          <a:lstStyle/>
          <a:p>
            <a:r>
              <a:rPr lang="en-US" dirty="0" smtClean="0"/>
              <a:t>KVAH Billing</a:t>
            </a:r>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1CC12C-2B9F-424F-AB2E-DBDB4C714413}" type="datetime1">
              <a:rPr lang="en-US" smtClean="0"/>
              <a:pPr/>
              <a:t>5/24/2021</a:t>
            </a:fld>
            <a:endParaRPr lang="en-US" dirty="0"/>
          </a:p>
        </p:txBody>
      </p:sp>
      <p:sp>
        <p:nvSpPr>
          <p:cNvPr id="4" name="Footer Placeholder 3"/>
          <p:cNvSpPr>
            <a:spLocks noGrp="1"/>
          </p:cNvSpPr>
          <p:nvPr>
            <p:ph type="ftr" sz="quarter" idx="11"/>
          </p:nvPr>
        </p:nvSpPr>
        <p:spPr/>
        <p:txBody>
          <a:bodyPr/>
          <a:lstStyle/>
          <a:p>
            <a:r>
              <a:rPr lang="en-US" dirty="0" smtClean="0"/>
              <a:t>KVAH Billing</a:t>
            </a:r>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CDD94-3DF6-4E84-A573-B1784C390F8A}" type="datetime1">
              <a:rPr lang="en-US" smtClean="0"/>
              <a:pPr/>
              <a:t>5/24/2021</a:t>
            </a:fld>
            <a:endParaRPr lang="en-US" dirty="0"/>
          </a:p>
        </p:txBody>
      </p:sp>
      <p:sp>
        <p:nvSpPr>
          <p:cNvPr id="3" name="Footer Placeholder 2"/>
          <p:cNvSpPr>
            <a:spLocks noGrp="1"/>
          </p:cNvSpPr>
          <p:nvPr>
            <p:ph type="ftr" sz="quarter" idx="11"/>
          </p:nvPr>
        </p:nvSpPr>
        <p:spPr/>
        <p:txBody>
          <a:bodyPr/>
          <a:lstStyle/>
          <a:p>
            <a:r>
              <a:rPr lang="en-US" dirty="0" smtClean="0"/>
              <a:t>KVAH Billing</a:t>
            </a: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94D07-C0AC-4D2D-B8FA-1E2E9676975C}" type="datetime1">
              <a:rPr lang="en-US" smtClean="0"/>
              <a:pPr/>
              <a:t>5/24/2021</a:t>
            </a:fld>
            <a:endParaRPr lang="en-US" dirty="0"/>
          </a:p>
        </p:txBody>
      </p:sp>
      <p:sp>
        <p:nvSpPr>
          <p:cNvPr id="6" name="Footer Placeholder 5"/>
          <p:cNvSpPr>
            <a:spLocks noGrp="1"/>
          </p:cNvSpPr>
          <p:nvPr>
            <p:ph type="ftr" sz="quarter" idx="11"/>
          </p:nvPr>
        </p:nvSpPr>
        <p:spPr/>
        <p:txBody>
          <a:bodyPr/>
          <a:lstStyle/>
          <a:p>
            <a:r>
              <a:rPr lang="en-US" dirty="0" smtClean="0"/>
              <a:t>KVAH Billing</a:t>
            </a:r>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C9F2A-D7AA-4FD8-BFC1-8DFF3884E819}" type="datetime1">
              <a:rPr lang="en-US" smtClean="0"/>
              <a:pPr/>
              <a:t>5/24/2021</a:t>
            </a:fld>
            <a:endParaRPr lang="en-US" dirty="0"/>
          </a:p>
        </p:txBody>
      </p:sp>
      <p:sp>
        <p:nvSpPr>
          <p:cNvPr id="6" name="Footer Placeholder 5"/>
          <p:cNvSpPr>
            <a:spLocks noGrp="1"/>
          </p:cNvSpPr>
          <p:nvPr>
            <p:ph type="ftr" sz="quarter" idx="11"/>
          </p:nvPr>
        </p:nvSpPr>
        <p:spPr/>
        <p:txBody>
          <a:bodyPr/>
          <a:lstStyle/>
          <a:p>
            <a:r>
              <a:rPr lang="en-US" dirty="0" smtClean="0"/>
              <a:t>KVAH Billing</a:t>
            </a:r>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E0F2-79C9-45D7-80D6-2CB57ECC5CFD}" type="datetime1">
              <a:rPr lang="en-US" smtClean="0"/>
              <a:pPr/>
              <a:t>5/24/2021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KVAH Billing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url?sa=t&amp;source=web&amp;rct=j&amp;url=https://www.nature.com/articles/s41598-017-12853-y&amp;ved=2ahUKEwiYm6qq3t_wAhXP4XMBHdmXC0sQFjADegQIHRAC&amp;usg=AOvVaw0oinXAu2ABeNvniZ_Q_j_j&amp;cshid=1621770935595" TargetMode="External"/><Relationship Id="rId2" Type="http://schemas.openxmlformats.org/officeDocument/2006/relationships/hyperlink" Target="https://www.hindawi.com/journals/abb/2020/6659314/" TargetMode="External"/><Relationship Id="rId1" Type="http://schemas.openxmlformats.org/officeDocument/2006/relationships/slideLayout" Target="../slideLayouts/slideLayout2.xml"/><Relationship Id="rId5" Type="http://schemas.openxmlformats.org/officeDocument/2006/relationships/hyperlink" Target="https://www.google.com/url?sa=t&amp;rct=j&amp;q=&amp;esrc=s&amp;source=web&amp;cd=&amp;cad=rja&amp;uact=8&amp;ved=2ahUKEwiZgfmPueLwAhUOSX0KHbihDOUQFjACegQIFRAD&amp;url=https%3A%2F%2Fnke-instrumentation.com%2Funderwater-monitoring-instruments%2F&amp;usg=AOvVaw3VfE-jkaHJCoqjmYW8zqJo" TargetMode="External"/><Relationship Id="rId4" Type="http://schemas.openxmlformats.org/officeDocument/2006/relationships/hyperlink" Target="https://www.azosensors.com/article.aspx?ArticleID=1444"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hindawi.com/journals/abb/2020/6659314/#EEq1" TargetMode="External"/><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hindawi.com/journals/abb/2020/6659314/#EEq2" TargetMode="Externa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nke-instrumentation.com/oceanographic-studies-environmental-monitoring/" TargetMode="External"/><Relationship Id="rId7" Type="http://schemas.openxmlformats.org/officeDocument/2006/relationships/image" Target="../media/image22.png"/><Relationship Id="rId2" Type="http://schemas.openxmlformats.org/officeDocument/2006/relationships/hyperlink" Target="https://nke-instrumentation.com/lakes-rivers/" TargetMode="External"/><Relationship Id="rId1" Type="http://schemas.openxmlformats.org/officeDocument/2006/relationships/slideLayout" Target="../slideLayouts/slideLayout2.xml"/><Relationship Id="rId6" Type="http://schemas.openxmlformats.org/officeDocument/2006/relationships/hyperlink" Target="https://nke-instrumentation.com/corrosion-immersed-system-behaviour/" TargetMode="External"/><Relationship Id="rId11" Type="http://schemas.openxmlformats.org/officeDocument/2006/relationships/image" Target="../media/image26.png"/><Relationship Id="rId5" Type="http://schemas.openxmlformats.org/officeDocument/2006/relationships/hyperlink" Target="https://nke-instrumentation.com/deep-sea/" TargetMode="External"/><Relationship Id="rId10" Type="http://schemas.openxmlformats.org/officeDocument/2006/relationships/image" Target="../media/image25.png"/><Relationship Id="rId4" Type="http://schemas.openxmlformats.org/officeDocument/2006/relationships/hyperlink" Target="https://nke-instrumentation.com/fishing-oysterfarming/" TargetMode="Externa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Niranjan Work\A I S S M S\AISSMS PPT Profile Page\PPT Design 6\01.jpg01"/>
          <p:cNvPicPr>
            <a:picLocks noChangeAspect="1"/>
          </p:cNvPicPr>
          <p:nvPr/>
        </p:nvPicPr>
        <p:blipFill>
          <a:blip r:embed="rId2" cstate="print"/>
          <a:srcRect/>
          <a:stretch>
            <a:fillRect/>
          </a:stretch>
        </p:blipFill>
        <p:spPr>
          <a:xfrm>
            <a:off x="1270" y="-317"/>
            <a:ext cx="12189460" cy="6859270"/>
          </a:xfrm>
          <a:prstGeom prst="rect">
            <a:avLst/>
          </a:prstGeom>
        </p:spPr>
      </p:pic>
      <p:sp>
        <p:nvSpPr>
          <p:cNvPr id="2" name="Title 1"/>
          <p:cNvSpPr>
            <a:spLocks noGrp="1"/>
          </p:cNvSpPr>
          <p:nvPr>
            <p:ph type="ctrTitle"/>
          </p:nvPr>
        </p:nvSpPr>
        <p:spPr>
          <a:xfrm>
            <a:off x="1657249" y="2408828"/>
            <a:ext cx="8851378" cy="1100455"/>
          </a:xfrm>
        </p:spPr>
        <p:txBody>
          <a:bodyPr>
            <a:normAutofit/>
          </a:bodyPr>
          <a:lstStyle/>
          <a:p>
            <a:r>
              <a:rPr lang="en-US" sz="4000" b="1" dirty="0" smtClean="0">
                <a:solidFill>
                  <a:srgbClr val="FF0000"/>
                </a:solidFill>
              </a:rPr>
              <a:t>UNDER Water </a:t>
            </a:r>
            <a:r>
              <a:rPr lang="en-US" sz="4000" b="1" dirty="0" smtClean="0">
                <a:solidFill>
                  <a:srgbClr val="FF0000"/>
                </a:solidFill>
              </a:rPr>
              <a:t>Quality Monitoring SENSORS</a:t>
            </a:r>
            <a:endParaRPr lang="en-US" sz="4000" b="1" dirty="0">
              <a:solidFill>
                <a:srgbClr val="FF0000"/>
              </a:solidFill>
              <a:latin typeface="Times New Roman" pitchFamily="18" charset="0"/>
              <a:cs typeface="Times New Roman" pitchFamily="18" charset="0"/>
            </a:endParaRPr>
          </a:p>
        </p:txBody>
      </p:sp>
      <p:pic>
        <p:nvPicPr>
          <p:cNvPr id="5" name="Picture 4" descr="IOIT 2"/>
          <p:cNvPicPr/>
          <p:nvPr/>
        </p:nvPicPr>
        <p:blipFill>
          <a:blip r:embed="rId3" cstate="print">
            <a:extLst>
              <a:ext uri="{28A0092B-C50C-407E-A947-70E740481C1C}">
                <a14:useLocalDpi xmlns:a14="http://schemas.microsoft.com/office/drawing/2010/main" val="0"/>
              </a:ext>
            </a:extLst>
          </a:blip>
          <a:srcRect b="15068"/>
          <a:stretch>
            <a:fillRect/>
          </a:stretch>
        </p:blipFill>
        <p:spPr bwMode="auto">
          <a:xfrm>
            <a:off x="3620994" y="997984"/>
            <a:ext cx="5103458" cy="1008699"/>
          </a:xfrm>
          <a:prstGeom prst="rect">
            <a:avLst/>
          </a:prstGeom>
          <a:noFill/>
          <a:ln>
            <a:noFill/>
          </a:ln>
        </p:spPr>
      </p:pic>
      <p:sp>
        <p:nvSpPr>
          <p:cNvPr id="6" name="Title 1"/>
          <p:cNvSpPr txBox="1">
            <a:spLocks/>
          </p:cNvSpPr>
          <p:nvPr/>
        </p:nvSpPr>
        <p:spPr>
          <a:xfrm>
            <a:off x="1695552" y="4715691"/>
            <a:ext cx="8839200" cy="12145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1600" b="1" dirty="0" smtClean="0">
                <a:solidFill>
                  <a:schemeClr val="bg1"/>
                </a:solidFill>
                <a:latin typeface="Times New Roman" pitchFamily="18" charset="0"/>
                <a:cs typeface="Times New Roman" pitchFamily="18" charset="0"/>
                <a:sym typeface="+mn-ea"/>
              </a:rPr>
              <a:t>Project Group Members &amp; Roll Numbers:</a:t>
            </a:r>
          </a:p>
          <a:p>
            <a:pPr algn="just"/>
            <a:r>
              <a:rPr lang="en-US" sz="1600" b="1" dirty="0" smtClean="0">
                <a:solidFill>
                  <a:schemeClr val="bg1"/>
                </a:solidFill>
                <a:latin typeface="Times New Roman" pitchFamily="18" charset="0"/>
                <a:cs typeface="Times New Roman" pitchFamily="18" charset="0"/>
                <a:sym typeface="+mn-ea"/>
              </a:rPr>
              <a:t>1]Ms. Sharvari kamble[42]			Guided By</a:t>
            </a:r>
            <a:r>
              <a:rPr lang="en-US" sz="1600" b="1" dirty="0">
                <a:solidFill>
                  <a:schemeClr val="bg1"/>
                </a:solidFill>
                <a:latin typeface="Times New Roman" pitchFamily="18" charset="0"/>
                <a:cs typeface="Times New Roman" pitchFamily="18" charset="0"/>
                <a:sym typeface="+mn-ea"/>
              </a:rPr>
              <a:t>: Ms</a:t>
            </a:r>
            <a:r>
              <a:rPr lang="en-US" sz="1600" b="1" dirty="0" smtClean="0">
                <a:solidFill>
                  <a:schemeClr val="bg1"/>
                </a:solidFill>
                <a:latin typeface="Times New Roman" pitchFamily="18" charset="0"/>
                <a:cs typeface="Times New Roman" pitchFamily="18" charset="0"/>
                <a:sym typeface="+mn-ea"/>
              </a:rPr>
              <a:t>. Anuradha </a:t>
            </a:r>
            <a:r>
              <a:rPr lang="en-US" sz="1600" b="1" dirty="0" err="1">
                <a:solidFill>
                  <a:schemeClr val="bg1"/>
                </a:solidFill>
                <a:latin typeface="Times New Roman" pitchFamily="18" charset="0"/>
                <a:cs typeface="Times New Roman" pitchFamily="18" charset="0"/>
                <a:sym typeface="+mn-ea"/>
              </a:rPr>
              <a:t>Varal</a:t>
            </a:r>
            <a:endParaRPr lang="en-US" sz="1600" b="1" dirty="0" smtClean="0">
              <a:solidFill>
                <a:schemeClr val="bg1"/>
              </a:solidFill>
              <a:latin typeface="Times New Roman" pitchFamily="18" charset="0"/>
              <a:cs typeface="Times New Roman" pitchFamily="18" charset="0"/>
              <a:sym typeface="+mn-ea"/>
            </a:endParaRPr>
          </a:p>
          <a:p>
            <a:pPr algn="just"/>
            <a:r>
              <a:rPr lang="en-US" sz="1600" b="1" dirty="0">
                <a:solidFill>
                  <a:schemeClr val="bg1"/>
                </a:solidFill>
                <a:latin typeface="Times New Roman" pitchFamily="18" charset="0"/>
                <a:cs typeface="Times New Roman" pitchFamily="18" charset="0"/>
                <a:sym typeface="+mn-ea"/>
              </a:rPr>
              <a:t>2</a:t>
            </a:r>
            <a:r>
              <a:rPr lang="en-US" sz="1600" b="1" dirty="0" smtClean="0">
                <a:solidFill>
                  <a:schemeClr val="bg1"/>
                </a:solidFill>
                <a:latin typeface="Times New Roman" pitchFamily="18" charset="0"/>
                <a:cs typeface="Times New Roman" pitchFamily="18" charset="0"/>
                <a:sym typeface="+mn-ea"/>
              </a:rPr>
              <a:t>] Ms. </a:t>
            </a:r>
            <a:r>
              <a:rPr lang="en-US" sz="1600" b="1" dirty="0" err="1" smtClean="0">
                <a:solidFill>
                  <a:schemeClr val="bg1"/>
                </a:solidFill>
                <a:latin typeface="Times New Roman" pitchFamily="18" charset="0"/>
                <a:cs typeface="Times New Roman" pitchFamily="18" charset="0"/>
                <a:sym typeface="+mn-ea"/>
              </a:rPr>
              <a:t>Suvarna</a:t>
            </a:r>
            <a:r>
              <a:rPr lang="en-US" sz="1600" b="1" dirty="0" smtClean="0">
                <a:solidFill>
                  <a:schemeClr val="bg1"/>
                </a:solidFill>
                <a:latin typeface="Times New Roman" pitchFamily="18" charset="0"/>
                <a:cs typeface="Times New Roman" pitchFamily="18" charset="0"/>
                <a:sym typeface="+mn-ea"/>
              </a:rPr>
              <a:t> Pawar[52]				</a:t>
            </a:r>
          </a:p>
          <a:p>
            <a:pPr algn="just"/>
            <a:r>
              <a:rPr lang="en-US" sz="1600" b="1" dirty="0">
                <a:solidFill>
                  <a:schemeClr val="bg1"/>
                </a:solidFill>
                <a:latin typeface="Times New Roman" pitchFamily="18" charset="0"/>
                <a:cs typeface="Times New Roman" pitchFamily="18" charset="0"/>
                <a:sym typeface="+mn-ea"/>
              </a:rPr>
              <a:t>3</a:t>
            </a:r>
            <a:r>
              <a:rPr lang="en-US" sz="1600" b="1" dirty="0" smtClean="0">
                <a:solidFill>
                  <a:schemeClr val="bg1"/>
                </a:solidFill>
                <a:latin typeface="Times New Roman" pitchFamily="18" charset="0"/>
                <a:cs typeface="Times New Roman" pitchFamily="18" charset="0"/>
                <a:sym typeface="+mn-ea"/>
              </a:rPr>
              <a:t>] Ms. Komal Kamble [69]	</a:t>
            </a:r>
          </a:p>
          <a:p>
            <a:pPr algn="just"/>
            <a:r>
              <a:rPr lang="en-US" sz="1600" b="1" dirty="0">
                <a:solidFill>
                  <a:schemeClr val="bg1"/>
                </a:solidFill>
                <a:latin typeface="Times New Roman" pitchFamily="18" charset="0"/>
                <a:cs typeface="Times New Roman" pitchFamily="18" charset="0"/>
                <a:sym typeface="+mn-ea"/>
              </a:rPr>
              <a:t>4</a:t>
            </a:r>
            <a:r>
              <a:rPr lang="en-US" sz="1600" b="1" dirty="0" smtClean="0">
                <a:solidFill>
                  <a:schemeClr val="bg1"/>
                </a:solidFill>
                <a:latin typeface="Times New Roman" pitchFamily="18" charset="0"/>
                <a:cs typeface="Times New Roman" pitchFamily="18" charset="0"/>
                <a:sym typeface="+mn-ea"/>
              </a:rPr>
              <a:t>] Mr. Yash </a:t>
            </a:r>
            <a:r>
              <a:rPr lang="en-US" sz="1600" b="1" dirty="0" err="1" smtClean="0">
                <a:solidFill>
                  <a:schemeClr val="bg1"/>
                </a:solidFill>
                <a:latin typeface="Times New Roman" pitchFamily="18" charset="0"/>
                <a:cs typeface="Times New Roman" pitchFamily="18" charset="0"/>
                <a:sym typeface="+mn-ea"/>
              </a:rPr>
              <a:t>Mohite</a:t>
            </a:r>
            <a:r>
              <a:rPr lang="en-US" sz="1600" b="1" dirty="0" smtClean="0">
                <a:solidFill>
                  <a:schemeClr val="bg1"/>
                </a:solidFill>
                <a:latin typeface="Times New Roman" pitchFamily="18" charset="0"/>
                <a:cs typeface="Times New Roman" pitchFamily="18" charset="0"/>
                <a:sym typeface="+mn-ea"/>
              </a:rPr>
              <a:t>[68]</a:t>
            </a:r>
          </a:p>
        </p:txBody>
      </p:sp>
      <p:sp>
        <p:nvSpPr>
          <p:cNvPr id="8" name="Title 1"/>
          <p:cNvSpPr txBox="1">
            <a:spLocks/>
          </p:cNvSpPr>
          <p:nvPr/>
        </p:nvSpPr>
        <p:spPr>
          <a:xfrm>
            <a:off x="1691197" y="5930536"/>
            <a:ext cx="8839200" cy="439533"/>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b="1" dirty="0" smtClean="0">
                <a:solidFill>
                  <a:schemeClr val="bg1"/>
                </a:solidFill>
                <a:latin typeface="Times New Roman" pitchFamily="18" charset="0"/>
                <a:cs typeface="Times New Roman" pitchFamily="18" charset="0"/>
                <a:sym typeface="+mn-ea"/>
              </a:rPr>
              <a:t>Department of Computer Engineering</a:t>
            </a:r>
            <a:endParaRPr lang="en-US" sz="2000" b="1" dirty="0" smtClean="0">
              <a:solidFill>
                <a:schemeClr val="bg1"/>
              </a:solidFill>
              <a:latin typeface="Times New Roman" pitchFamily="18" charset="0"/>
              <a:cs typeface="Times New Roman" pitchFamily="18" charset="0"/>
              <a:sym typeface="+mn-ea"/>
            </a:endParaRPr>
          </a:p>
        </p:txBody>
      </p:sp>
      <p:sp>
        <p:nvSpPr>
          <p:cNvPr id="9" name="Title 1"/>
          <p:cNvSpPr txBox="1">
            <a:spLocks/>
          </p:cNvSpPr>
          <p:nvPr/>
        </p:nvSpPr>
        <p:spPr>
          <a:xfrm>
            <a:off x="1699905" y="4245428"/>
            <a:ext cx="8839200" cy="474367"/>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600" b="1" dirty="0" smtClean="0">
                <a:solidFill>
                  <a:schemeClr val="bg1"/>
                </a:solidFill>
                <a:latin typeface="Times New Roman" pitchFamily="18" charset="0"/>
                <a:cs typeface="Times New Roman" pitchFamily="18" charset="0"/>
                <a:sym typeface="+mn-ea"/>
              </a:rPr>
              <a:t>GroupID:0	Year: TE	Shift: llnd	          Semester:06	          A.Y.: 2020-2021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759744" y="1631950"/>
            <a:ext cx="8829675" cy="4572000"/>
          </a:xfrm>
          <a:prstGeom prst="rect">
            <a:avLst/>
          </a:prstGeom>
        </p:spPr>
      </p:pic>
      <p:sp>
        <p:nvSpPr>
          <p:cNvPr id="4" name="Slide Number Placeholder 3"/>
          <p:cNvSpPr>
            <a:spLocks noGrp="1"/>
          </p:cNvSpPr>
          <p:nvPr>
            <p:ph type="sldNum" sz="quarter" idx="12"/>
          </p:nvPr>
        </p:nvSpPr>
        <p:spPr/>
        <p:txBody>
          <a:bodyPr/>
          <a:lstStyle/>
          <a:p>
            <a:fld id="{9B618960-8005-486C-9A75-10CB2AAC16F9}" type="slidenum">
              <a:rPr lang="en-US" smtClean="0"/>
              <a:pPr/>
              <a:t>10</a:t>
            </a:fld>
            <a:endParaRPr lang="en-US" dirty="0"/>
          </a:p>
        </p:txBody>
      </p:sp>
      <p:sp>
        <p:nvSpPr>
          <p:cNvPr id="5" name="Rectangle 4"/>
          <p:cNvSpPr/>
          <p:nvPr/>
        </p:nvSpPr>
        <p:spPr>
          <a:xfrm>
            <a:off x="854558" y="980820"/>
            <a:ext cx="10511852" cy="646331"/>
          </a:xfrm>
          <a:prstGeom prst="rect">
            <a:avLst/>
          </a:prstGeom>
        </p:spPr>
        <p:txBody>
          <a:bodyPr wrap="none">
            <a:spAutoFit/>
          </a:bodyPr>
          <a:lstStyle/>
          <a:p>
            <a:r>
              <a:rPr lang="en-US" sz="3600" dirty="0" smtClean="0"/>
              <a:t>components/Architecture </a:t>
            </a:r>
            <a:r>
              <a:rPr lang="en-US" sz="3600" dirty="0" smtClean="0"/>
              <a:t>of underwater </a:t>
            </a:r>
            <a:r>
              <a:rPr lang="en-US" sz="3600" dirty="0" smtClean="0"/>
              <a:t>monitoring:- </a:t>
            </a:r>
            <a:endParaRPr lang="en-US" sz="3600" dirty="0"/>
          </a:p>
        </p:txBody>
      </p:sp>
    </p:spTree>
    <p:extLst>
      <p:ext uri="{BB962C8B-B14F-4D97-AF65-F5344CB8AC3E}">
        <p14:creationId xmlns:p14="http://schemas.microsoft.com/office/powerpoint/2010/main" val="973552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87" y="510186"/>
            <a:ext cx="11350214" cy="1579480"/>
          </a:xfrm>
        </p:spPr>
        <p:txBody>
          <a:bodyPr>
            <a:normAutofit/>
          </a:bodyPr>
          <a:lstStyle/>
          <a:p>
            <a:r>
              <a:rPr lang="en-US" dirty="0" err="1" smtClean="0"/>
              <a:t>Refrences</a:t>
            </a:r>
            <a:r>
              <a:rPr lang="en-US" dirty="0" smtClean="0"/>
              <a:t>:- </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11</a:t>
            </a:fld>
            <a:endParaRPr lang="en-US" dirty="0"/>
          </a:p>
        </p:txBody>
      </p:sp>
      <p:sp>
        <p:nvSpPr>
          <p:cNvPr id="30" name="TextBox 29"/>
          <p:cNvSpPr txBox="1"/>
          <p:nvPr/>
        </p:nvSpPr>
        <p:spPr>
          <a:xfrm>
            <a:off x="8448430" y="1720334"/>
            <a:ext cx="1234830" cy="369332"/>
          </a:xfrm>
          <a:prstGeom prst="rect">
            <a:avLst/>
          </a:prstGeom>
          <a:noFill/>
        </p:spPr>
        <p:txBody>
          <a:bodyPr wrap="square" rtlCol="0">
            <a:spAutoFit/>
          </a:bodyPr>
          <a:lstStyle/>
          <a:p>
            <a:r>
              <a:rPr lang="en-US" dirty="0" smtClean="0">
                <a:solidFill>
                  <a:schemeClr val="accent1">
                    <a:lumMod val="75000"/>
                  </a:schemeClr>
                </a:solidFill>
              </a:rPr>
              <a:t>Evaluate</a:t>
            </a:r>
            <a:endParaRPr lang="en-IN" dirty="0">
              <a:solidFill>
                <a:schemeClr val="accent1">
                  <a:lumMod val="75000"/>
                </a:schemeClr>
              </a:solidFill>
            </a:endParaRPr>
          </a:p>
        </p:txBody>
      </p:sp>
      <p:sp>
        <p:nvSpPr>
          <p:cNvPr id="3" name="Content Placeholder 2"/>
          <p:cNvSpPr>
            <a:spLocks noGrp="1"/>
          </p:cNvSpPr>
          <p:nvPr>
            <p:ph idx="1"/>
          </p:nvPr>
        </p:nvSpPr>
        <p:spPr>
          <a:xfrm>
            <a:off x="257287" y="1274164"/>
            <a:ext cx="11834308" cy="5035066"/>
          </a:xfrm>
        </p:spPr>
        <p:txBody>
          <a:bodyPr/>
          <a:lstStyle/>
          <a:p>
            <a:r>
              <a:rPr lang="en-US" dirty="0">
                <a:hlinkClick r:id="rId2"/>
              </a:rPr>
              <a:t>https://www.hindawi.com/journals/abb/2020/6659314</a:t>
            </a:r>
            <a:r>
              <a:rPr lang="en-US" dirty="0" smtClean="0">
                <a:hlinkClick r:id="rId2"/>
              </a:rPr>
              <a:t>/</a:t>
            </a:r>
            <a:endParaRPr lang="en-US" dirty="0" smtClean="0"/>
          </a:p>
          <a:p>
            <a:r>
              <a:rPr lang="en-US" dirty="0">
                <a:hlinkClick r:id="rId3"/>
              </a:rPr>
              <a:t>https://www.google.com/url?sa=t&amp;source=web&amp;rct=j&amp;url=https://</a:t>
            </a:r>
            <a:r>
              <a:rPr lang="en-US" dirty="0" smtClean="0">
                <a:hlinkClick r:id="rId3"/>
              </a:rPr>
              <a:t>www.nature.com/articles/s41598-017-12853-y&amp;ved=2ahUKEwiYm6qq3t_wAhXP4XMBHdmXC0sQFjADegQIHRAC&amp;usg=AOvVaw0oinXAu2ABeNvniZ_Q_j_j&amp;cshid=1621770935595</a:t>
            </a:r>
            <a:endParaRPr lang="en-US" dirty="0" smtClean="0"/>
          </a:p>
          <a:p>
            <a:r>
              <a:rPr lang="en-US" dirty="0">
                <a:hlinkClick r:id="rId4"/>
              </a:rPr>
              <a:t>https://</a:t>
            </a:r>
            <a:r>
              <a:rPr lang="en-US" dirty="0" smtClean="0">
                <a:hlinkClick r:id="rId4"/>
              </a:rPr>
              <a:t>www.azosensors.com/article.aspx?ArticleID=1444</a:t>
            </a:r>
            <a:endParaRPr lang="en-US" dirty="0" smtClean="0"/>
          </a:p>
          <a:p>
            <a:r>
              <a:rPr lang="en-US" dirty="0">
                <a:hlinkClick r:id="rId5"/>
              </a:rPr>
              <a:t>https://www.google.com/url?sa=t&amp;rct=j&amp;q=&amp;esrc=s&amp;source=web&amp;cd=&amp;</a:t>
            </a:r>
            <a:r>
              <a:rPr lang="en-US" dirty="0" smtClean="0">
                <a:hlinkClick r:id="rId5"/>
              </a:rPr>
              <a:t>cad=rja&amp;uact=8&amp;ved=2ahUKEwiZgfmPueLwAhUOSX0KHbihDOUQFjACegQIFRAD&amp;url=https%3A%2F%2Fnke-instrumentation.com%2Funderwater-monitoring-instruments%2F&amp;usg=AOvVaw3VfE-jkaHJCoqjmYW8zqJo</a:t>
            </a:r>
            <a:endParaRPr lang="en-US" dirty="0" smtClean="0"/>
          </a:p>
          <a:p>
            <a:endParaRPr lang="en-US" dirty="0"/>
          </a:p>
        </p:txBody>
      </p:sp>
    </p:spTree>
    <p:extLst>
      <p:ext uri="{BB962C8B-B14F-4D97-AF65-F5344CB8AC3E}">
        <p14:creationId xmlns:p14="http://schemas.microsoft.com/office/powerpoint/2010/main" val="3921450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Niranjan Work\A I S S M S\AISSMS PPT Profile Page\PPT Design 6\06.jpg06"/>
          <p:cNvPicPr>
            <a:picLocks noChangeAspect="1"/>
          </p:cNvPicPr>
          <p:nvPr/>
        </p:nvPicPr>
        <p:blipFill>
          <a:blip r:embed="rId2" cstate="print"/>
          <a:srcRect/>
          <a:stretch>
            <a:fillRect/>
          </a:stretch>
        </p:blipFill>
        <p:spPr>
          <a:xfrm>
            <a:off x="1270" y="-317"/>
            <a:ext cx="12189460" cy="6859270"/>
          </a:xfrm>
          <a:prstGeom prst="rect">
            <a:avLst/>
          </a:prstGeom>
        </p:spPr>
      </p:pic>
      <p:sp>
        <p:nvSpPr>
          <p:cNvPr id="2" name="Title 1"/>
          <p:cNvSpPr>
            <a:spLocks noGrp="1"/>
          </p:cNvSpPr>
          <p:nvPr>
            <p:ph type="ctrTitle"/>
          </p:nvPr>
        </p:nvSpPr>
        <p:spPr>
          <a:xfrm>
            <a:off x="1713865" y="3029585"/>
            <a:ext cx="8764905" cy="1100455"/>
          </a:xfrm>
        </p:spPr>
        <p:txBody>
          <a:bodyPr>
            <a:normAutofit/>
          </a:bodyPr>
          <a:lstStyle/>
          <a:p>
            <a:r>
              <a:rPr lang="en-US" b="1" dirty="0">
                <a:solidFill>
                  <a:srgbClr val="002060"/>
                </a:solidFill>
                <a:latin typeface="Bahnschrift" panose="020B0502040204020203" charset="0"/>
                <a:sym typeface="+mn-ea"/>
              </a:rPr>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2</a:t>
            </a:fld>
            <a:endParaRPr lang="en-US" dirty="0"/>
          </a:p>
        </p:txBody>
      </p:sp>
      <p:sp>
        <p:nvSpPr>
          <p:cNvPr id="9" name="Content Placeholder 8"/>
          <p:cNvSpPr>
            <a:spLocks noGrp="1"/>
          </p:cNvSpPr>
          <p:nvPr>
            <p:ph idx="1"/>
          </p:nvPr>
        </p:nvSpPr>
        <p:spPr>
          <a:xfrm>
            <a:off x="257287" y="886691"/>
            <a:ext cx="11834308" cy="5422539"/>
          </a:xfrm>
        </p:spPr>
        <p:txBody>
          <a:bodyPr>
            <a:normAutofit/>
          </a:bodyPr>
          <a:lstStyle/>
          <a:p>
            <a:endParaRPr lang="en-US" dirty="0" smtClean="0"/>
          </a:p>
          <a:p>
            <a:pPr marL="0" indent="0">
              <a:buNone/>
            </a:pPr>
            <a:r>
              <a:rPr lang="en-US" dirty="0" smtClean="0"/>
              <a:t>This project focuses on sea, river/lake water quality monitoring with inexpensive sensor nodes using hierarchical communication structure. Therefore, a large number of the sensor nodes can be deployed to cover a large monitoring area with enough density. The ultimate goal of this project is to implement a hierarchical water quality sensor network structure to reduce the cost of water quality sensor networks and increase the density of the sensor node deployment.</a:t>
            </a:r>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a:p>
        </p:txBody>
      </p:sp>
      <p:pic>
        <p:nvPicPr>
          <p:cNvPr id="3" name="Picture 2"/>
          <p:cNvPicPr>
            <a:picLocks noChangeAspect="1"/>
          </p:cNvPicPr>
          <p:nvPr/>
        </p:nvPicPr>
        <p:blipFill>
          <a:blip r:embed="rId2"/>
          <a:stretch>
            <a:fillRect/>
          </a:stretch>
        </p:blipFill>
        <p:spPr>
          <a:xfrm>
            <a:off x="3255818" y="3990109"/>
            <a:ext cx="7702694" cy="205999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TYPES OF UNDERWATER MONITORING SENSORS.</a:t>
            </a:r>
            <a:endParaRPr lang="en-US" i="1" dirty="0"/>
          </a:p>
        </p:txBody>
      </p:sp>
      <p:sp>
        <p:nvSpPr>
          <p:cNvPr id="3" name="Content Placeholder 2"/>
          <p:cNvSpPr>
            <a:spLocks noGrp="1"/>
          </p:cNvSpPr>
          <p:nvPr>
            <p:ph idx="1"/>
          </p:nvPr>
        </p:nvSpPr>
        <p:spPr>
          <a:xfrm>
            <a:off x="257287" y="1282700"/>
            <a:ext cx="11834308" cy="4305300"/>
          </a:xfrm>
        </p:spPr>
        <p:txBody>
          <a:bodyPr/>
          <a:lstStyle/>
          <a:p>
            <a:pPr>
              <a:buNone/>
            </a:pPr>
            <a:endParaRPr lang="en-US" b="1" dirty="0"/>
          </a:p>
          <a:p>
            <a:pPr>
              <a:buNone/>
            </a:pPr>
            <a:endParaRPr lang="en-US" b="1" dirty="0"/>
          </a:p>
          <a:p>
            <a:pPr>
              <a:buNone/>
            </a:pPr>
            <a:endParaRPr lang="en-US" dirty="0" smtClean="0"/>
          </a:p>
          <a:p>
            <a:pPr>
              <a:buNone/>
            </a:pPr>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9B618960-8005-486C-9A75-10CB2AAC16F9}" type="slidenum">
              <a:rPr lang="en-US" smtClean="0"/>
              <a:pPr/>
              <a:t>3</a:t>
            </a:fld>
            <a:endParaRPr lang="en-US" dirty="0"/>
          </a:p>
        </p:txBody>
      </p:sp>
      <p:sp>
        <p:nvSpPr>
          <p:cNvPr id="7" name="Rectangle 6"/>
          <p:cNvSpPr/>
          <p:nvPr/>
        </p:nvSpPr>
        <p:spPr>
          <a:xfrm>
            <a:off x="565706" y="1121100"/>
            <a:ext cx="3169073" cy="461665"/>
          </a:xfrm>
          <a:prstGeom prst="rect">
            <a:avLst/>
          </a:prstGeom>
        </p:spPr>
        <p:txBody>
          <a:bodyPr wrap="none">
            <a:spAutoFit/>
          </a:bodyPr>
          <a:lstStyle/>
          <a:p>
            <a:pPr algn="ctr"/>
            <a:r>
              <a:rPr lang="en-US" sz="2400" b="1" dirty="0" err="1"/>
              <a:t>Multiparameter</a:t>
            </a:r>
            <a:r>
              <a:rPr lang="en-US" sz="2400" b="1" dirty="0"/>
              <a:t> </a:t>
            </a:r>
            <a:r>
              <a:rPr lang="en-US" sz="2400" b="1" dirty="0" smtClean="0"/>
              <a:t>probes</a:t>
            </a:r>
            <a:endParaRPr lang="en-US" sz="2400" b="1" dirty="0">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25" y="1595534"/>
            <a:ext cx="2590800" cy="962134"/>
          </a:xfrm>
          <a:prstGeom prst="rect">
            <a:avLst/>
          </a:prstGeom>
        </p:spPr>
      </p:pic>
      <p:sp>
        <p:nvSpPr>
          <p:cNvPr id="12" name="Rectangle 11"/>
          <p:cNvSpPr/>
          <p:nvPr/>
        </p:nvSpPr>
        <p:spPr>
          <a:xfrm>
            <a:off x="2935136" y="1231624"/>
            <a:ext cx="4217951" cy="369332"/>
          </a:xfrm>
          <a:prstGeom prst="rect">
            <a:avLst/>
          </a:prstGeom>
        </p:spPr>
        <p:txBody>
          <a:bodyPr wrap="none">
            <a:spAutoFit/>
          </a:bodyPr>
          <a:lstStyle/>
          <a:p>
            <a:pPr algn="ctr"/>
            <a:r>
              <a:rPr lang="en-US" b="1" dirty="0" smtClean="0"/>
              <a:t>                                    2)Underwater </a:t>
            </a:r>
            <a:r>
              <a:rPr lang="en-US" b="1" dirty="0"/>
              <a:t>loggers</a:t>
            </a:r>
            <a:endParaRPr lang="en-US" b="1" dirty="0">
              <a:effectLst/>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760" y="1567905"/>
            <a:ext cx="2337474" cy="1272804"/>
          </a:xfrm>
          <a:prstGeom prst="rect">
            <a:avLst/>
          </a:prstGeom>
        </p:spPr>
      </p:pic>
      <p:sp>
        <p:nvSpPr>
          <p:cNvPr id="14" name="Rectangle 13"/>
          <p:cNvSpPr/>
          <p:nvPr/>
        </p:nvSpPr>
        <p:spPr>
          <a:xfrm>
            <a:off x="8765722" y="1213433"/>
            <a:ext cx="2245038" cy="369332"/>
          </a:xfrm>
          <a:prstGeom prst="rect">
            <a:avLst/>
          </a:prstGeom>
        </p:spPr>
        <p:txBody>
          <a:bodyPr wrap="none">
            <a:spAutoFit/>
          </a:bodyPr>
          <a:lstStyle/>
          <a:p>
            <a:pPr>
              <a:buNone/>
            </a:pPr>
            <a:r>
              <a:rPr lang="en-US" b="1" dirty="0" smtClean="0"/>
              <a:t>3)Specific </a:t>
            </a:r>
            <a:r>
              <a:rPr lang="en-US" b="1" dirty="0"/>
              <a:t>parameters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331" y="1582766"/>
            <a:ext cx="3111820" cy="1395961"/>
          </a:xfrm>
          <a:prstGeom prst="rect">
            <a:avLst/>
          </a:prstGeom>
        </p:spPr>
      </p:pic>
      <p:sp>
        <p:nvSpPr>
          <p:cNvPr id="17" name="Rectangle 16"/>
          <p:cNvSpPr/>
          <p:nvPr/>
        </p:nvSpPr>
        <p:spPr>
          <a:xfrm>
            <a:off x="636191" y="2570437"/>
            <a:ext cx="3042472" cy="3693319"/>
          </a:xfrm>
          <a:prstGeom prst="rect">
            <a:avLst/>
          </a:prstGeom>
        </p:spPr>
        <p:txBody>
          <a:bodyPr wrap="square">
            <a:spAutoFit/>
          </a:bodyPr>
          <a:lstStyle/>
          <a:p>
            <a:r>
              <a:rPr lang="en-US" dirty="0"/>
              <a:t>Temperature and conductivity are measured by the CT sensor thanks to a thermistor and a 4 carbon electrodes cell. This sensor </a:t>
            </a:r>
            <a:r>
              <a:rPr lang="en-US" dirty="0" smtClean="0"/>
              <a:t>gives </a:t>
            </a:r>
            <a:r>
              <a:rPr lang="en-US" dirty="0"/>
              <a:t>access to calculated parameters: salinity, specific conductivity, sound velocity, total dissolved solids or chlorides. The 3G/4G modem enables the </a:t>
            </a:r>
            <a:r>
              <a:rPr lang="en-US" dirty="0" err="1"/>
              <a:t>WiMo</a:t>
            </a:r>
            <a:r>
              <a:rPr lang="en-US" dirty="0"/>
              <a:t> </a:t>
            </a:r>
            <a:r>
              <a:rPr lang="en-US" dirty="0" err="1"/>
              <a:t>multiparameter</a:t>
            </a:r>
            <a:r>
              <a:rPr lang="en-US" dirty="0"/>
              <a:t> probe range to transmit its data using the deployed the 3G/4G networks</a:t>
            </a:r>
          </a:p>
        </p:txBody>
      </p:sp>
      <p:sp>
        <p:nvSpPr>
          <p:cNvPr id="5" name="Rectangle 4"/>
          <p:cNvSpPr/>
          <p:nvPr/>
        </p:nvSpPr>
        <p:spPr>
          <a:xfrm>
            <a:off x="4189316" y="2825815"/>
            <a:ext cx="3495571" cy="3693319"/>
          </a:xfrm>
          <a:prstGeom prst="rect">
            <a:avLst/>
          </a:prstGeom>
        </p:spPr>
        <p:txBody>
          <a:bodyPr wrap="square">
            <a:spAutoFit/>
          </a:bodyPr>
          <a:lstStyle/>
          <a:p>
            <a:r>
              <a:rPr lang="en-US" dirty="0" smtClean="0"/>
              <a:t> </a:t>
            </a:r>
            <a:r>
              <a:rPr lang="en-US" dirty="0"/>
              <a:t>Instrumentation launched the most compact </a:t>
            </a:r>
            <a:r>
              <a:rPr lang="en-US" dirty="0" err="1"/>
              <a:t>WiFi</a:t>
            </a:r>
            <a:r>
              <a:rPr lang="en-US" dirty="0"/>
              <a:t> remote water-sensing loggers range on the market. </a:t>
            </a:r>
            <a:r>
              <a:rPr lang="en-US" dirty="0" err="1"/>
              <a:t>Developped</a:t>
            </a:r>
            <a:r>
              <a:rPr lang="en-US" dirty="0"/>
              <a:t> and designed by </a:t>
            </a:r>
            <a:r>
              <a:rPr lang="en-US" dirty="0" smtClean="0"/>
              <a:t>, </a:t>
            </a:r>
            <a:r>
              <a:rPr lang="en-US" dirty="0"/>
              <a:t>these new autonomous data loggers allows a very high </a:t>
            </a:r>
            <a:r>
              <a:rPr lang="en-US" dirty="0" smtClean="0"/>
              <a:t>ease. </a:t>
            </a:r>
            <a:r>
              <a:rPr lang="en-US" dirty="0"/>
              <a:t/>
            </a:r>
            <a:br>
              <a:rPr lang="en-US" dirty="0"/>
            </a:br>
            <a:r>
              <a:rPr lang="en-US" dirty="0"/>
              <a:t>So far, the </a:t>
            </a:r>
            <a:r>
              <a:rPr lang="en-US" dirty="0" err="1"/>
              <a:t>WiSens</a:t>
            </a:r>
            <a:r>
              <a:rPr lang="en-US" dirty="0"/>
              <a:t> range has been uses to measure temperature, pressure, conductivity, salinity, turbidity, acceleration and even tide and wave. </a:t>
            </a:r>
            <a:r>
              <a:rPr lang="en-US" dirty="0" smtClean="0"/>
              <a:t> </a:t>
            </a:r>
            <a:r>
              <a:rPr lang="en-US" dirty="0"/>
              <a:t>Instrumentation will soon presents new parameters as dissolved oxygen.</a:t>
            </a:r>
          </a:p>
        </p:txBody>
      </p:sp>
      <p:sp>
        <p:nvSpPr>
          <p:cNvPr id="6" name="Rectangle 5"/>
          <p:cNvSpPr/>
          <p:nvPr/>
        </p:nvSpPr>
        <p:spPr>
          <a:xfrm>
            <a:off x="8001920" y="3026300"/>
            <a:ext cx="3772641" cy="3693319"/>
          </a:xfrm>
          <a:prstGeom prst="rect">
            <a:avLst/>
          </a:prstGeom>
        </p:spPr>
        <p:txBody>
          <a:bodyPr wrap="square">
            <a:spAutoFit/>
          </a:bodyPr>
          <a:lstStyle/>
          <a:p>
            <a:r>
              <a:rPr lang="en-US" dirty="0" smtClean="0"/>
              <a:t>parameters</a:t>
            </a:r>
            <a:r>
              <a:rPr lang="en-US" dirty="0"/>
              <a:t>:</a:t>
            </a:r>
            <a:br>
              <a:rPr lang="en-US" dirty="0"/>
            </a:br>
            <a:r>
              <a:rPr lang="en-US" dirty="0"/>
              <a:t>• Density and absolute salinity: NOSS sensor</a:t>
            </a:r>
            <a:br>
              <a:rPr lang="en-US" dirty="0"/>
            </a:br>
            <a:r>
              <a:rPr lang="en-US" dirty="0"/>
              <a:t>• PCO2 concentration in seawater: pCO2 sensor</a:t>
            </a:r>
            <a:br>
              <a:rPr lang="en-US" dirty="0"/>
            </a:br>
            <a:r>
              <a:rPr lang="en-US" dirty="0"/>
              <a:t>• Sedimentology: ALTUS</a:t>
            </a:r>
            <a:br>
              <a:rPr lang="en-US" dirty="0"/>
            </a:br>
            <a:r>
              <a:rPr lang="en-US" dirty="0"/>
              <a:t>• Effort recorder: SF</a:t>
            </a:r>
            <a:br>
              <a:rPr lang="en-US" dirty="0"/>
            </a:br>
            <a:r>
              <a:rPr lang="en-US" dirty="0"/>
              <a:t>• Deep sea temperature measurement: S2T6000 DH-TI</a:t>
            </a:r>
            <a:br>
              <a:rPr lang="en-US" dirty="0"/>
            </a:br>
            <a:r>
              <a:rPr lang="en-US" dirty="0"/>
              <a:t>• Irradiance measurement: SPAR</a:t>
            </a:r>
            <a:br>
              <a:rPr lang="en-US" dirty="0"/>
            </a:br>
            <a:r>
              <a:rPr lang="en-US" dirty="0"/>
              <a:t>• </a:t>
            </a:r>
            <a:r>
              <a:rPr lang="en-US" dirty="0" err="1"/>
              <a:t>Corrosivity</a:t>
            </a:r>
            <a:r>
              <a:rPr lang="en-US" dirty="0"/>
              <a:t> sensors: SPCT, SCPC, </a:t>
            </a:r>
            <a:r>
              <a:rPr lang="en-US" dirty="0" err="1"/>
              <a:t>AirCorr</a:t>
            </a:r>
            <a:r>
              <a:rPr lang="en-US" dirty="0"/>
              <a:t/>
            </a:r>
            <a:br>
              <a:rPr lang="en-US" dirty="0"/>
            </a:br>
            <a:r>
              <a:rPr lang="en-US" dirty="0"/>
              <a:t>• Fishing sensors: SF, Hook Timers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87" y="809468"/>
            <a:ext cx="11350214" cy="556753"/>
          </a:xfrm>
        </p:spPr>
        <p:txBody>
          <a:bodyPr>
            <a:normAutofit fontScale="90000"/>
          </a:bodyPr>
          <a:lstStyle/>
          <a:p>
            <a:r>
              <a:rPr lang="en-US" dirty="0"/>
              <a:t>How Sensors Can Measure Water Quality</a:t>
            </a:r>
            <a:br>
              <a:rPr lang="en-US" dirty="0"/>
            </a:br>
            <a:endParaRPr lang="en-US" dirty="0"/>
          </a:p>
        </p:txBody>
      </p:sp>
      <p:sp>
        <p:nvSpPr>
          <p:cNvPr id="3" name="Content Placeholder 2"/>
          <p:cNvSpPr>
            <a:spLocks noGrp="1"/>
          </p:cNvSpPr>
          <p:nvPr>
            <p:ph idx="1"/>
          </p:nvPr>
        </p:nvSpPr>
        <p:spPr>
          <a:xfrm>
            <a:off x="257287" y="1079291"/>
            <a:ext cx="11834308" cy="5561351"/>
          </a:xfrm>
        </p:spPr>
        <p:txBody>
          <a:bodyPr>
            <a:normAutofit fontScale="92500" lnSpcReduction="10000"/>
          </a:bodyPr>
          <a:lstStyle/>
          <a:p>
            <a:r>
              <a:rPr lang="en-US" sz="2000" b="1" dirty="0"/>
              <a:t>Sensors can indicate water quality conditions for various applications. In particular, a water quality monitoring system can supply crucial data to researchers, operators and engineers for use in laboratory research, quality control, hydraulic model calibration, compliance and tracking shifts in the quality of a water system over a period time</a:t>
            </a:r>
            <a:r>
              <a:rPr lang="en-US" sz="2000" b="1" dirty="0" smtClean="0"/>
              <a:t>.</a:t>
            </a:r>
          </a:p>
          <a:p>
            <a:r>
              <a:rPr lang="en-US" sz="2000" b="1" dirty="0" smtClean="0"/>
              <a:t>1)Residual </a:t>
            </a:r>
            <a:r>
              <a:rPr lang="en-US" sz="2000" b="1" dirty="0"/>
              <a:t>Chlorine </a:t>
            </a:r>
            <a:r>
              <a:rPr lang="en-US" sz="2000" b="1" dirty="0" smtClean="0"/>
              <a:t>Sensor:- </a:t>
            </a:r>
            <a:r>
              <a:rPr lang="en-US" sz="2000" dirty="0" smtClean="0"/>
              <a:t>Determining </a:t>
            </a:r>
            <a:r>
              <a:rPr lang="en-US" sz="2000" dirty="0"/>
              <a:t>residual chlorine in water treatment centers and distribution systems is essential and has been important as long as chlorine has been used to disinfect water.</a:t>
            </a:r>
          </a:p>
          <a:p>
            <a:r>
              <a:rPr lang="en-US" sz="2000" b="1" dirty="0" smtClean="0"/>
              <a:t>2)Turbidity Sensor:- </a:t>
            </a:r>
            <a:r>
              <a:rPr lang="en-US" sz="2000" dirty="0" smtClean="0"/>
              <a:t>Turbidity </a:t>
            </a:r>
            <a:r>
              <a:rPr lang="en-US" sz="2000" dirty="0"/>
              <a:t>sensors gauge suspended solids in water, normally by determining the amount of light that is able to pass through the water. These sensors are used in river and stream testing, wastewater measurements, drinking water treatment operations, settling ponds management, sediment transport study and laboratory testing</a:t>
            </a:r>
            <a:r>
              <a:rPr lang="en-US" sz="2000" dirty="0" smtClean="0"/>
              <a:t>.</a:t>
            </a:r>
          </a:p>
          <a:p>
            <a:r>
              <a:rPr lang="en-US" sz="2000" b="1" dirty="0" smtClean="0"/>
              <a:t>3)Conductivity Sensor:- </a:t>
            </a:r>
            <a:r>
              <a:rPr lang="en-US" sz="2000" dirty="0" smtClean="0"/>
              <a:t>Conductivity </a:t>
            </a:r>
            <a:r>
              <a:rPr lang="en-US" sz="2000" dirty="0"/>
              <a:t>testing is often conducted in industrial settings to obtain data on total ionic concentrations, such as the amount of dissolved compounds, in aqueous solutions. Common applications include water purification, clean in place (CIP) control, and measuring concentration amounts in solutions</a:t>
            </a:r>
            <a:r>
              <a:rPr lang="en-US" sz="2000" dirty="0" smtClean="0"/>
              <a:t>.</a:t>
            </a:r>
          </a:p>
          <a:p>
            <a:r>
              <a:rPr lang="en-US" sz="2000" b="1" dirty="0" smtClean="0"/>
              <a:t>4)pH Sensor :- </a:t>
            </a:r>
            <a:r>
              <a:rPr lang="en-US" sz="2000" dirty="0" smtClean="0"/>
              <a:t>The </a:t>
            </a:r>
            <a:r>
              <a:rPr lang="en-US" sz="2000" dirty="0"/>
              <a:t>pH of a solution, how acidic or basic it is, a major indicator of water quality. Sensors used to determine pH are usually a single electrode, typically made of glass and quite delicate. An electrode is typically attached to an analyzer that has an interface for data collection, calibration, and alerts.</a:t>
            </a:r>
          </a:p>
          <a:p>
            <a:r>
              <a:rPr lang="en-US" sz="2000" b="1" dirty="0" smtClean="0"/>
              <a:t>5)ORP Sensor:- </a:t>
            </a:r>
            <a:r>
              <a:rPr lang="en-US" sz="2000" dirty="0" smtClean="0"/>
              <a:t>ORP </a:t>
            </a:r>
            <a:r>
              <a:rPr lang="en-US" sz="2000" dirty="0"/>
              <a:t>sensors gauge the Oxygen-Reduction Potential of a water sample. Used in conjunction with a pH sensor, an ORP measurement can offer insight into the degree of oxidation/reduction reactions taking place in the solution. An ORP Sensor should be connected to an effective interface and software to gather data.</a:t>
            </a:r>
          </a:p>
          <a:p>
            <a:endParaRPr lang="en-US" sz="2000" dirty="0"/>
          </a:p>
          <a:p>
            <a:endParaRPr lang="en-US" sz="1800" dirty="0"/>
          </a:p>
          <a:p>
            <a:endParaRPr lang="en-US" sz="1800" dirty="0"/>
          </a:p>
          <a:p>
            <a:endParaRPr lang="en-US" sz="1800"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4</a:t>
            </a:fld>
            <a:endParaRPr lang="en-US" dirty="0"/>
          </a:p>
        </p:txBody>
      </p:sp>
    </p:spTree>
    <p:extLst>
      <p:ext uri="{BB962C8B-B14F-4D97-AF65-F5344CB8AC3E}">
        <p14:creationId xmlns:p14="http://schemas.microsoft.com/office/powerpoint/2010/main" val="43367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87" y="939921"/>
            <a:ext cx="11350214" cy="856036"/>
          </a:xfrm>
        </p:spPr>
        <p:txBody>
          <a:bodyPr>
            <a:normAutofit fontScale="90000"/>
          </a:bodyPr>
          <a:lstStyle/>
          <a:p>
            <a:r>
              <a:rPr lang="en-US" dirty="0" smtClean="0"/>
              <a:t> </a:t>
            </a:r>
            <a:r>
              <a:rPr lang="en-US" dirty="0"/>
              <a:t>Water </a:t>
            </a:r>
            <a:r>
              <a:rPr lang="en-US" dirty="0" smtClean="0"/>
              <a:t>mathematical Quality</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223968" y="1367939"/>
            <a:ext cx="11834308" cy="4781644"/>
          </a:xfrm>
        </p:spPr>
        <p:txBody>
          <a:bodyPr>
            <a:normAutofit/>
          </a:bodyPr>
          <a:lstStyle/>
          <a:p>
            <a:r>
              <a:rPr lang="en-US" sz="1400" b="1" dirty="0"/>
              <a:t>Water Quality Index Calculation</a:t>
            </a:r>
          </a:p>
          <a:p>
            <a:r>
              <a:rPr lang="en-US" sz="1800" dirty="0"/>
              <a:t>To measure water quality, WQI is used to be calculated using various parameters that significantly affect WQ </a:t>
            </a:r>
            <a:endParaRPr lang="en-US" sz="1800" dirty="0" smtClean="0"/>
          </a:p>
          <a:p>
            <a:endParaRPr lang="en-US" sz="1800" dirty="0"/>
          </a:p>
        </p:txBody>
      </p:sp>
      <p:sp>
        <p:nvSpPr>
          <p:cNvPr id="4" name="Slide Number Placeholder 3"/>
          <p:cNvSpPr>
            <a:spLocks noGrp="1"/>
          </p:cNvSpPr>
          <p:nvPr>
            <p:ph type="sldNum" sz="quarter" idx="12"/>
          </p:nvPr>
        </p:nvSpPr>
        <p:spPr>
          <a:xfrm>
            <a:off x="11697596" y="7067774"/>
            <a:ext cx="721360" cy="265308"/>
          </a:xfrm>
        </p:spPr>
        <p:txBody>
          <a:bodyPr/>
          <a:lstStyle/>
          <a:p>
            <a:fld id="{9B618960-8005-486C-9A75-10CB2AAC16F9}"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587115" y="1922654"/>
            <a:ext cx="4572000" cy="565714"/>
          </a:xfrm>
          <a:prstGeom prst="rect">
            <a:avLst/>
          </a:prstGeom>
        </p:spPr>
      </p:pic>
      <p:sp>
        <p:nvSpPr>
          <p:cNvPr id="6" name="Rectangle 5"/>
          <p:cNvSpPr/>
          <p:nvPr/>
        </p:nvSpPr>
        <p:spPr>
          <a:xfrm>
            <a:off x="223968" y="2349790"/>
            <a:ext cx="11968032" cy="646331"/>
          </a:xfrm>
          <a:prstGeom prst="rect">
            <a:avLst/>
          </a:prstGeom>
        </p:spPr>
        <p:txBody>
          <a:bodyPr wrap="square">
            <a:spAutoFit/>
          </a:bodyPr>
          <a:lstStyle/>
          <a:p>
            <a:r>
              <a:rPr lang="en-US" dirty="0" smtClean="0"/>
              <a:t>Where Nis </a:t>
            </a:r>
            <a:r>
              <a:rPr lang="en-US" dirty="0"/>
              <a:t>the total number of parameters included in the </a:t>
            </a:r>
            <a:r>
              <a:rPr lang="en-US" dirty="0" smtClean="0"/>
              <a:t>Wi QI </a:t>
            </a:r>
            <a:r>
              <a:rPr lang="en-US" dirty="0" err="1"/>
              <a:t>Q</a:t>
            </a:r>
            <a:r>
              <a:rPr lang="en-US" dirty="0" err="1" smtClean="0"/>
              <a:t>calculations</a:t>
            </a:r>
            <a:r>
              <a:rPr lang="en-US" dirty="0" smtClean="0"/>
              <a:t> </a:t>
            </a:r>
            <a:r>
              <a:rPr lang="en-US" dirty="0"/>
              <a:t>is the quality rating scale for each parameter calculated by equation (</a:t>
            </a:r>
            <a:r>
              <a:rPr lang="en-US" dirty="0">
                <a:hlinkClick r:id="rId3"/>
              </a:rPr>
              <a:t>2</a:t>
            </a:r>
            <a:r>
              <a:rPr lang="en-US" dirty="0"/>
              <a:t>) </a:t>
            </a:r>
            <a:r>
              <a:rPr lang="en-US" dirty="0" err="1" smtClean="0"/>
              <a:t>below,wi</a:t>
            </a:r>
            <a:r>
              <a:rPr lang="en-US" dirty="0" smtClean="0"/>
              <a:t> </a:t>
            </a:r>
            <a:r>
              <a:rPr lang="en-US" dirty="0"/>
              <a:t>and is the unit weight for each parameter calculated by equation (</a:t>
            </a:r>
            <a:r>
              <a:rPr lang="en-US" dirty="0">
                <a:hlinkClick r:id="rId4"/>
              </a:rPr>
              <a:t>3</a:t>
            </a:r>
            <a:r>
              <a:rPr lang="en-US" dirty="0"/>
              <a:t>). </a:t>
            </a:r>
          </a:p>
        </p:txBody>
      </p:sp>
      <p:pic>
        <p:nvPicPr>
          <p:cNvPr id="7" name="Picture 6"/>
          <p:cNvPicPr>
            <a:picLocks noChangeAspect="1"/>
          </p:cNvPicPr>
          <p:nvPr/>
        </p:nvPicPr>
        <p:blipFill>
          <a:blip r:embed="rId5"/>
          <a:stretch>
            <a:fillRect/>
          </a:stretch>
        </p:blipFill>
        <p:spPr>
          <a:xfrm>
            <a:off x="257287" y="2921304"/>
            <a:ext cx="4733925" cy="548915"/>
          </a:xfrm>
          <a:prstGeom prst="rect">
            <a:avLst/>
          </a:prstGeom>
        </p:spPr>
      </p:pic>
      <p:pic>
        <p:nvPicPr>
          <p:cNvPr id="8" name="Picture 7"/>
          <p:cNvPicPr>
            <a:picLocks noChangeAspect="1"/>
          </p:cNvPicPr>
          <p:nvPr/>
        </p:nvPicPr>
        <p:blipFill>
          <a:blip r:embed="rId6"/>
          <a:stretch>
            <a:fillRect/>
          </a:stretch>
        </p:blipFill>
        <p:spPr>
          <a:xfrm>
            <a:off x="257287" y="3448226"/>
            <a:ext cx="6218464" cy="898921"/>
          </a:xfrm>
          <a:prstGeom prst="rect">
            <a:avLst/>
          </a:prstGeom>
        </p:spPr>
      </p:pic>
      <p:pic>
        <p:nvPicPr>
          <p:cNvPr id="9" name="Picture 8"/>
          <p:cNvPicPr>
            <a:picLocks noChangeAspect="1"/>
          </p:cNvPicPr>
          <p:nvPr/>
        </p:nvPicPr>
        <p:blipFill>
          <a:blip r:embed="rId7"/>
          <a:stretch>
            <a:fillRect/>
          </a:stretch>
        </p:blipFill>
        <p:spPr>
          <a:xfrm>
            <a:off x="6628346" y="3448226"/>
            <a:ext cx="4114800" cy="895350"/>
          </a:xfrm>
          <a:prstGeom prst="rect">
            <a:avLst/>
          </a:prstGeom>
        </p:spPr>
      </p:pic>
      <p:sp>
        <p:nvSpPr>
          <p:cNvPr id="10" name="Rectangle 9"/>
          <p:cNvSpPr/>
          <p:nvPr/>
        </p:nvSpPr>
        <p:spPr>
          <a:xfrm>
            <a:off x="318519" y="4416551"/>
            <a:ext cx="6096000" cy="646331"/>
          </a:xfrm>
          <a:prstGeom prst="rect">
            <a:avLst/>
          </a:prstGeom>
        </p:spPr>
        <p:txBody>
          <a:bodyPr>
            <a:spAutoFit/>
          </a:bodyPr>
          <a:lstStyle/>
          <a:p>
            <a:r>
              <a:rPr lang="en-US" dirty="0"/>
              <a:t>where </a:t>
            </a:r>
            <a:r>
              <a:rPr lang="en-US" dirty="0" smtClean="0"/>
              <a:t>K is </a:t>
            </a:r>
            <a:r>
              <a:rPr lang="en-US" dirty="0"/>
              <a:t>the proportionality constant that can be calculated as follows: </a:t>
            </a:r>
          </a:p>
        </p:txBody>
      </p:sp>
      <p:pic>
        <p:nvPicPr>
          <p:cNvPr id="11" name="Picture 10"/>
          <p:cNvPicPr>
            <a:picLocks noChangeAspect="1"/>
          </p:cNvPicPr>
          <p:nvPr/>
        </p:nvPicPr>
        <p:blipFill>
          <a:blip r:embed="rId8"/>
          <a:stretch>
            <a:fillRect/>
          </a:stretch>
        </p:blipFill>
        <p:spPr>
          <a:xfrm>
            <a:off x="223968" y="5035964"/>
            <a:ext cx="4714875" cy="657225"/>
          </a:xfrm>
          <a:prstGeom prst="rect">
            <a:avLst/>
          </a:prstGeom>
        </p:spPr>
      </p:pic>
      <p:sp>
        <p:nvSpPr>
          <p:cNvPr id="13" name="Rectangle 12"/>
          <p:cNvSpPr/>
          <p:nvPr/>
        </p:nvSpPr>
        <p:spPr>
          <a:xfrm>
            <a:off x="532346" y="5593785"/>
            <a:ext cx="6096000" cy="1200329"/>
          </a:xfrm>
          <a:prstGeom prst="rect">
            <a:avLst/>
          </a:prstGeom>
        </p:spPr>
        <p:txBody>
          <a:bodyPr>
            <a:spAutoFit/>
          </a:bodyPr>
          <a:lstStyle/>
          <a:p>
            <a:r>
              <a:rPr lang="en-US" b="1" dirty="0" smtClean="0"/>
              <a:t>Normalization  METHOD</a:t>
            </a:r>
            <a:r>
              <a:rPr lang="en-US" dirty="0" smtClean="0"/>
              <a:t> </a:t>
            </a:r>
            <a:r>
              <a:rPr lang="en-US" dirty="0"/>
              <a:t>is a normalization method used to normalize parameters by using the mean (</a:t>
            </a:r>
            <a:r>
              <a:rPr lang="en-US" i="1" dirty="0"/>
              <a:t>μ</a:t>
            </a:r>
            <a:r>
              <a:rPr lang="en-US" dirty="0"/>
              <a:t>) and standard deviation (</a:t>
            </a:r>
            <a:r>
              <a:rPr lang="en-US" i="1" dirty="0"/>
              <a:t>σ</a:t>
            </a:r>
            <a:r>
              <a:rPr lang="en-US" dirty="0"/>
              <a:t>) values of the tested data. It can be calculated as follows: </a:t>
            </a:r>
          </a:p>
        </p:txBody>
      </p:sp>
      <p:pic>
        <p:nvPicPr>
          <p:cNvPr id="14" name="Picture 13"/>
          <p:cNvPicPr>
            <a:picLocks noChangeAspect="1"/>
          </p:cNvPicPr>
          <p:nvPr/>
        </p:nvPicPr>
        <p:blipFill>
          <a:blip r:embed="rId9"/>
          <a:stretch>
            <a:fillRect/>
          </a:stretch>
        </p:blipFill>
        <p:spPr>
          <a:xfrm>
            <a:off x="6414519" y="5501662"/>
            <a:ext cx="4667250" cy="733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B618960-8005-486C-9A75-10CB2AAC16F9}"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257287" y="641799"/>
            <a:ext cx="5621311" cy="5482765"/>
          </a:xfrm>
          <a:prstGeom prst="rect">
            <a:avLst/>
          </a:prstGeom>
        </p:spPr>
      </p:pic>
      <p:sp>
        <p:nvSpPr>
          <p:cNvPr id="6" name="Rectangle 5"/>
          <p:cNvSpPr/>
          <p:nvPr/>
        </p:nvSpPr>
        <p:spPr>
          <a:xfrm>
            <a:off x="6056026" y="457133"/>
            <a:ext cx="4105547" cy="369332"/>
          </a:xfrm>
          <a:prstGeom prst="rect">
            <a:avLst/>
          </a:prstGeom>
        </p:spPr>
        <p:txBody>
          <a:bodyPr wrap="none">
            <a:spAutoFit/>
          </a:bodyPr>
          <a:lstStyle/>
          <a:p>
            <a:r>
              <a:rPr lang="en-US" b="1" dirty="0"/>
              <a:t>Prediction of Water Quality Classification</a:t>
            </a:r>
          </a:p>
        </p:txBody>
      </p:sp>
      <p:sp>
        <p:nvSpPr>
          <p:cNvPr id="7" name="Rectangle 6"/>
          <p:cNvSpPr/>
          <p:nvPr/>
        </p:nvSpPr>
        <p:spPr>
          <a:xfrm>
            <a:off x="5995595" y="715361"/>
            <a:ext cx="6096000" cy="923330"/>
          </a:xfrm>
          <a:prstGeom prst="rect">
            <a:avLst/>
          </a:prstGeom>
        </p:spPr>
        <p:txBody>
          <a:bodyPr>
            <a:spAutoFit/>
          </a:bodyPr>
          <a:lstStyle/>
          <a:p>
            <a:r>
              <a:rPr lang="en-US" b="1" dirty="0"/>
              <a:t>2.4.1. Support Vector Machine (SVM) Model</a:t>
            </a:r>
          </a:p>
          <a:p>
            <a:r>
              <a:rPr lang="en-US" dirty="0"/>
              <a:t>The SVM model was developed in 1995 by </a:t>
            </a:r>
            <a:r>
              <a:rPr lang="en-US" dirty="0" err="1"/>
              <a:t>Corinna</a:t>
            </a:r>
            <a:r>
              <a:rPr lang="en-US" dirty="0"/>
              <a:t> Cortes and </a:t>
            </a:r>
            <a:r>
              <a:rPr lang="en-US" dirty="0" err="1"/>
              <a:t>Vapnik</a:t>
            </a:r>
            <a:r>
              <a:rPr lang="en-US" dirty="0"/>
              <a:t>.</a:t>
            </a:r>
          </a:p>
        </p:txBody>
      </p:sp>
      <p:pic>
        <p:nvPicPr>
          <p:cNvPr id="8" name="Picture 7"/>
          <p:cNvPicPr>
            <a:picLocks noChangeAspect="1"/>
          </p:cNvPicPr>
          <p:nvPr/>
        </p:nvPicPr>
        <p:blipFill>
          <a:blip r:embed="rId3"/>
          <a:stretch>
            <a:fillRect/>
          </a:stretch>
        </p:blipFill>
        <p:spPr>
          <a:xfrm>
            <a:off x="6987290" y="1317682"/>
            <a:ext cx="3733800" cy="876300"/>
          </a:xfrm>
          <a:prstGeom prst="rect">
            <a:avLst/>
          </a:prstGeom>
        </p:spPr>
      </p:pic>
      <p:sp>
        <p:nvSpPr>
          <p:cNvPr id="9" name="Rectangle 8"/>
          <p:cNvSpPr/>
          <p:nvPr/>
        </p:nvSpPr>
        <p:spPr>
          <a:xfrm>
            <a:off x="5806190" y="2129908"/>
            <a:ext cx="6385810" cy="1200329"/>
          </a:xfrm>
          <a:prstGeom prst="rect">
            <a:avLst/>
          </a:prstGeom>
        </p:spPr>
        <p:txBody>
          <a:bodyPr wrap="square">
            <a:spAutoFit/>
          </a:bodyPr>
          <a:lstStyle/>
          <a:p>
            <a:r>
              <a:rPr lang="en-US" b="1" dirty="0"/>
              <a:t>2.4.2. -Nearest Neighbor (K-NN) Model</a:t>
            </a:r>
          </a:p>
          <a:p>
            <a:r>
              <a:rPr lang="en-US" dirty="0"/>
              <a:t>The K-NN algorithm is a basic classification and regression method. It is used to </a:t>
            </a:r>
            <a:r>
              <a:rPr lang="en-US" dirty="0" smtClean="0"/>
              <a:t>find k </a:t>
            </a:r>
            <a:r>
              <a:rPr lang="en-US" dirty="0"/>
              <a:t>the values that are close to values in the training dataset. </a:t>
            </a:r>
          </a:p>
        </p:txBody>
      </p:sp>
      <p:pic>
        <p:nvPicPr>
          <p:cNvPr id="10" name="Picture 9"/>
          <p:cNvPicPr>
            <a:picLocks noChangeAspect="1"/>
          </p:cNvPicPr>
          <p:nvPr/>
        </p:nvPicPr>
        <p:blipFill>
          <a:blip r:embed="rId4"/>
          <a:stretch>
            <a:fillRect/>
          </a:stretch>
        </p:blipFill>
        <p:spPr>
          <a:xfrm>
            <a:off x="6174441" y="3023058"/>
            <a:ext cx="4619625" cy="895350"/>
          </a:xfrm>
          <a:prstGeom prst="rect">
            <a:avLst/>
          </a:prstGeom>
        </p:spPr>
      </p:pic>
      <p:sp>
        <p:nvSpPr>
          <p:cNvPr id="11" name="Rectangle 10"/>
          <p:cNvSpPr/>
          <p:nvPr/>
        </p:nvSpPr>
        <p:spPr>
          <a:xfrm>
            <a:off x="5279955" y="3875900"/>
            <a:ext cx="2594749" cy="369332"/>
          </a:xfrm>
          <a:prstGeom prst="rect">
            <a:avLst/>
          </a:prstGeom>
        </p:spPr>
        <p:txBody>
          <a:bodyPr wrap="none">
            <a:spAutoFit/>
          </a:bodyPr>
          <a:lstStyle/>
          <a:p>
            <a:r>
              <a:rPr lang="en-US" b="1" dirty="0"/>
              <a:t>2.4.3. Naive Bayes Model</a:t>
            </a:r>
          </a:p>
        </p:txBody>
      </p:sp>
      <p:pic>
        <p:nvPicPr>
          <p:cNvPr id="12" name="Picture 11"/>
          <p:cNvPicPr>
            <a:picLocks noChangeAspect="1"/>
          </p:cNvPicPr>
          <p:nvPr/>
        </p:nvPicPr>
        <p:blipFill>
          <a:blip r:embed="rId5"/>
          <a:stretch>
            <a:fillRect/>
          </a:stretch>
        </p:blipFill>
        <p:spPr>
          <a:xfrm>
            <a:off x="5279955" y="4171983"/>
            <a:ext cx="6442353" cy="2066894"/>
          </a:xfrm>
          <a:prstGeom prst="rect">
            <a:avLst/>
          </a:prstGeom>
        </p:spPr>
      </p:pic>
    </p:spTree>
    <p:extLst>
      <p:ext uri="{BB962C8B-B14F-4D97-AF65-F5344CB8AC3E}">
        <p14:creationId xmlns:p14="http://schemas.microsoft.com/office/powerpoint/2010/main" val="523785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287" y="479685"/>
            <a:ext cx="11834308" cy="5829545"/>
          </a:xfrm>
        </p:spPr>
        <p:txBody>
          <a:bodyPr/>
          <a:lstStyle/>
          <a:p>
            <a:r>
              <a:rPr lang="en-US" b="1" dirty="0"/>
              <a:t>2.5. Performance Measurement</a:t>
            </a:r>
          </a:p>
          <a:p>
            <a:r>
              <a:rPr lang="en-US" sz="1800" dirty="0"/>
              <a:t>The statistical analysis, namely, mean square error (MSE), has been used to evaluate the robustness of the developed models to predict the WQI. However, the accuracy, specificity, sensitivity, precision, and </a:t>
            </a:r>
          </a:p>
          <a:p>
            <a:r>
              <a:rPr lang="en-US" sz="1800" dirty="0"/>
              <a:t>-score evaluation matrices were employed to evaluate the developed classification model to predict the WQC. The used statistical parameters were defined as follows: </a:t>
            </a:r>
            <a:endParaRPr lang="en-US" sz="1800"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7</a:t>
            </a:fld>
            <a:endParaRPr lang="en-US" dirty="0"/>
          </a:p>
        </p:txBody>
      </p:sp>
      <p:pic>
        <p:nvPicPr>
          <p:cNvPr id="2" name="Picture 1"/>
          <p:cNvPicPr>
            <a:picLocks noChangeAspect="1"/>
          </p:cNvPicPr>
          <p:nvPr/>
        </p:nvPicPr>
        <p:blipFill>
          <a:blip r:embed="rId2"/>
          <a:stretch>
            <a:fillRect/>
          </a:stretch>
        </p:blipFill>
        <p:spPr>
          <a:xfrm>
            <a:off x="257287" y="2203554"/>
            <a:ext cx="7181850" cy="4210628"/>
          </a:xfrm>
          <a:prstGeom prst="rect">
            <a:avLst/>
          </a:prstGeom>
        </p:spPr>
      </p:pic>
      <p:sp>
        <p:nvSpPr>
          <p:cNvPr id="5" name="Rectangle 4"/>
          <p:cNvSpPr/>
          <p:nvPr/>
        </p:nvSpPr>
        <p:spPr>
          <a:xfrm>
            <a:off x="7439137" y="1917129"/>
            <a:ext cx="4652458" cy="1477328"/>
          </a:xfrm>
          <a:prstGeom prst="rect">
            <a:avLst/>
          </a:prstGeom>
        </p:spPr>
        <p:txBody>
          <a:bodyPr wrap="square">
            <a:spAutoFit/>
          </a:bodyPr>
          <a:lstStyle/>
          <a:p>
            <a:r>
              <a:rPr lang="en-US" b="1" dirty="0"/>
              <a:t>2.6. Correlation Analysis</a:t>
            </a:r>
          </a:p>
          <a:p>
            <a:r>
              <a:rPr lang="en-US" dirty="0"/>
              <a:t>Pearson’s correlation coefficient approach is applied to analyze the correlation between the significant parameters of the dataset used for the prediction of the QWI values. </a:t>
            </a:r>
          </a:p>
        </p:txBody>
      </p:sp>
      <p:pic>
        <p:nvPicPr>
          <p:cNvPr id="6" name="Picture 5"/>
          <p:cNvPicPr>
            <a:picLocks noChangeAspect="1"/>
          </p:cNvPicPr>
          <p:nvPr/>
        </p:nvPicPr>
        <p:blipFill>
          <a:blip r:embed="rId3"/>
          <a:stretch>
            <a:fillRect/>
          </a:stretch>
        </p:blipFill>
        <p:spPr>
          <a:xfrm>
            <a:off x="7300931" y="3328457"/>
            <a:ext cx="4667250" cy="704850"/>
          </a:xfrm>
          <a:prstGeom prst="rect">
            <a:avLst/>
          </a:prstGeom>
        </p:spPr>
      </p:pic>
      <p:sp>
        <p:nvSpPr>
          <p:cNvPr id="7" name="Rectangle 6"/>
          <p:cNvSpPr/>
          <p:nvPr/>
        </p:nvSpPr>
        <p:spPr>
          <a:xfrm>
            <a:off x="7884826" y="4033307"/>
            <a:ext cx="4307174" cy="2308324"/>
          </a:xfrm>
          <a:prstGeom prst="rect">
            <a:avLst/>
          </a:prstGeom>
        </p:spPr>
        <p:txBody>
          <a:bodyPr wrap="square">
            <a:spAutoFit/>
          </a:bodyPr>
          <a:lstStyle/>
          <a:p>
            <a:r>
              <a:rPr lang="en-US" dirty="0"/>
              <a:t>where:</a:t>
            </a:r>
          </a:p>
          <a:p>
            <a:r>
              <a:rPr lang="en-US" dirty="0"/>
              <a:t>: </a:t>
            </a:r>
            <a:r>
              <a:rPr lang="en-US" dirty="0" smtClean="0"/>
              <a:t>r:Pearson’s </a:t>
            </a:r>
            <a:r>
              <a:rPr lang="en-US" dirty="0"/>
              <a:t>correlation coefficient approach</a:t>
            </a:r>
          </a:p>
          <a:p>
            <a:r>
              <a:rPr lang="en-US" dirty="0"/>
              <a:t>: </a:t>
            </a:r>
            <a:r>
              <a:rPr lang="en-US" dirty="0" smtClean="0"/>
              <a:t>x:input </a:t>
            </a:r>
            <a:r>
              <a:rPr lang="en-US" dirty="0"/>
              <a:t>values in the first set of the training data</a:t>
            </a:r>
          </a:p>
          <a:p>
            <a:r>
              <a:rPr lang="en-US" dirty="0"/>
              <a:t>: </a:t>
            </a:r>
            <a:r>
              <a:rPr lang="en-US" dirty="0" smtClean="0"/>
              <a:t>n:input </a:t>
            </a:r>
            <a:r>
              <a:rPr lang="en-US" dirty="0"/>
              <a:t>values of the second set of the training data</a:t>
            </a:r>
          </a:p>
          <a:p>
            <a:r>
              <a:rPr lang="en-US" dirty="0"/>
              <a:t>: </a:t>
            </a:r>
            <a:r>
              <a:rPr lang="en-US" dirty="0" smtClean="0"/>
              <a:t>y:total </a:t>
            </a:r>
            <a:r>
              <a:rPr lang="en-US" dirty="0"/>
              <a:t>number of input variables</a:t>
            </a:r>
          </a:p>
        </p:txBody>
      </p:sp>
    </p:spTree>
    <p:extLst>
      <p:ext uri="{BB962C8B-B14F-4D97-AF65-F5344CB8AC3E}">
        <p14:creationId xmlns:p14="http://schemas.microsoft.com/office/powerpoint/2010/main" val="1189874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a:t>study </a:t>
            </a:r>
            <a:r>
              <a:rPr lang="en-US" dirty="0" smtClean="0"/>
              <a:t>WQI algorithm</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8</a:t>
            </a:fld>
            <a:endParaRPr lang="en-US" dirty="0"/>
          </a:p>
        </p:txBody>
      </p:sp>
      <p:pic>
        <p:nvPicPr>
          <p:cNvPr id="8" name="Picture 7"/>
          <p:cNvPicPr>
            <a:picLocks noChangeAspect="1"/>
          </p:cNvPicPr>
          <p:nvPr/>
        </p:nvPicPr>
        <p:blipFill>
          <a:blip r:embed="rId2"/>
          <a:stretch>
            <a:fillRect/>
          </a:stretch>
        </p:blipFill>
        <p:spPr>
          <a:xfrm>
            <a:off x="404733" y="1169233"/>
            <a:ext cx="11686861" cy="5139997"/>
          </a:xfrm>
          <a:prstGeom prst="rect">
            <a:avLst/>
          </a:prstGeom>
        </p:spPr>
      </p:pic>
    </p:spTree>
    <p:extLst>
      <p:ext uri="{BB962C8B-B14F-4D97-AF65-F5344CB8AC3E}">
        <p14:creationId xmlns:p14="http://schemas.microsoft.com/office/powerpoint/2010/main" val="1734432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endParaRPr lang="en-US" dirty="0"/>
          </a:p>
        </p:txBody>
      </p:sp>
      <p:sp>
        <p:nvSpPr>
          <p:cNvPr id="3" name="Content Placeholder 2"/>
          <p:cNvSpPr>
            <a:spLocks noGrp="1"/>
          </p:cNvSpPr>
          <p:nvPr>
            <p:ph idx="1"/>
          </p:nvPr>
        </p:nvSpPr>
        <p:spPr>
          <a:xfrm>
            <a:off x="300186" y="1244184"/>
            <a:ext cx="11834308" cy="5065046"/>
          </a:xfrm>
        </p:spPr>
        <p:txBody>
          <a:bodyPr/>
          <a:lstStyle/>
          <a:p>
            <a:pPr marL="0" indent="0">
              <a:buNone/>
            </a:pPr>
            <a:endParaRPr lang="en-US" dirty="0" smtClean="0"/>
          </a:p>
          <a:p>
            <a:endParaRPr lang="en-US" dirty="0" smtClean="0"/>
          </a:p>
          <a:p>
            <a:endParaRPr lang="en-US" dirty="0" smtClean="0"/>
          </a:p>
          <a:p>
            <a:pPr marL="0" lvl="0" indent="0" eaLnBrk="0" fontAlgn="base" hangingPunct="0">
              <a:lnSpc>
                <a:spcPct val="100000"/>
              </a:lnSpc>
              <a:spcBef>
                <a:spcPct val="0"/>
              </a:spcBef>
              <a:spcAft>
                <a:spcPct val="0"/>
              </a:spcAft>
              <a:buFontTx/>
              <a:buChar char="•"/>
            </a:pPr>
            <a:r>
              <a:rPr lang="en-US" dirty="0">
                <a:latin typeface="Arial" panose="020B0604020202020204" pitchFamily="34" charset="0"/>
                <a:hlinkClick r:id="rId2"/>
              </a:rPr>
              <a:t>Lakes &amp; Rivers</a:t>
            </a:r>
            <a:r>
              <a:rPr lang="en-US" dirty="0">
                <a:latin typeface="Arial" panose="020B0604020202020204" pitchFamily="34" charset="0"/>
              </a:rPr>
              <a:t> </a:t>
            </a:r>
          </a:p>
        </p:txBody>
      </p:sp>
      <p:sp>
        <p:nvSpPr>
          <p:cNvPr id="4" name="Slide Number Placeholder 3"/>
          <p:cNvSpPr>
            <a:spLocks noGrp="1"/>
          </p:cNvSpPr>
          <p:nvPr>
            <p:ph type="sldNum" sz="quarter" idx="12"/>
          </p:nvPr>
        </p:nvSpPr>
        <p:spPr/>
        <p:txBody>
          <a:bodyPr/>
          <a:lstStyle/>
          <a:p>
            <a:fld id="{9B618960-8005-486C-9A75-10CB2AAC16F9}" type="slidenum">
              <a:rPr lang="en-US" smtClean="0"/>
              <a:pPr/>
              <a:t>9</a:t>
            </a:fld>
            <a:endParaRPr lang="en-US" dirty="0"/>
          </a:p>
        </p:txBody>
      </p:sp>
      <p:sp>
        <p:nvSpPr>
          <p:cNvPr id="6" name="Rectangle 1"/>
          <p:cNvSpPr>
            <a:spLocks noChangeArrowheads="1"/>
          </p:cNvSpPr>
          <p:nvPr/>
        </p:nvSpPr>
        <p:spPr bwMode="auto">
          <a:xfrm>
            <a:off x="257287" y="1099051"/>
            <a:ext cx="552266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hlinkClick r:id="rId3"/>
              </a:rPr>
              <a:t>Oceanographic studies &amp; Environmental monitoring</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hlinkClick r:id="rId4"/>
              </a:rPr>
              <a:t>Fishing &amp; </a:t>
            </a:r>
            <a:r>
              <a:rPr kumimoji="0" lang="en-US" sz="1800" b="0" i="0" u="none" strike="noStrike" cap="none" normalizeH="0" baseline="0" dirty="0" smtClean="0">
                <a:ln>
                  <a:noFill/>
                </a:ln>
                <a:solidFill>
                  <a:schemeClr val="tx1"/>
                </a:solidFill>
                <a:effectLst/>
                <a:latin typeface="Arial" panose="020B0604020202020204" pitchFamily="34" charset="0"/>
                <a:hlinkClick r:id="rId4"/>
              </a:rPr>
              <a:t>Oysterfarming</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hlinkClick r:id="rId2"/>
              </a:rPr>
              <a:t>Lakes &amp; Rivers</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hlinkClick r:id="rId5"/>
              </a:rPr>
              <a:t>Deep sea</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hlinkClick r:id="rId6"/>
              </a:rPr>
              <a:t>Corrosion &amp; Immersed system </a:t>
            </a:r>
            <a:r>
              <a:rPr kumimoji="0" lang="en-US" sz="1800" b="0" i="0" u="none" strike="noStrike" cap="none" normalizeH="0" baseline="0" dirty="0" err="1" smtClean="0">
                <a:ln>
                  <a:noFill/>
                </a:ln>
                <a:solidFill>
                  <a:schemeClr val="tx1"/>
                </a:solidFill>
                <a:effectLst/>
                <a:latin typeface="Arial" panose="020B0604020202020204" pitchFamily="34" charset="0"/>
                <a:hlinkClick r:id="rId6"/>
              </a:rPr>
              <a:t>behaviour</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7" name="Picture 6"/>
          <p:cNvPicPr>
            <a:picLocks noChangeAspect="1"/>
          </p:cNvPicPr>
          <p:nvPr/>
        </p:nvPicPr>
        <p:blipFill>
          <a:blip r:embed="rId7"/>
          <a:stretch>
            <a:fillRect/>
          </a:stretch>
        </p:blipFill>
        <p:spPr>
          <a:xfrm>
            <a:off x="479684" y="1511355"/>
            <a:ext cx="2983043" cy="1696540"/>
          </a:xfrm>
          <a:prstGeom prst="rect">
            <a:avLst/>
          </a:prstGeom>
        </p:spPr>
      </p:pic>
      <p:pic>
        <p:nvPicPr>
          <p:cNvPr id="8" name="Picture 7"/>
          <p:cNvPicPr>
            <a:picLocks noChangeAspect="1"/>
          </p:cNvPicPr>
          <p:nvPr/>
        </p:nvPicPr>
        <p:blipFill>
          <a:blip r:embed="rId8"/>
          <a:stretch>
            <a:fillRect/>
          </a:stretch>
        </p:blipFill>
        <p:spPr>
          <a:xfrm>
            <a:off x="479684" y="3776707"/>
            <a:ext cx="2416617" cy="1558976"/>
          </a:xfrm>
          <a:prstGeom prst="rect">
            <a:avLst/>
          </a:prstGeom>
        </p:spPr>
      </p:pic>
      <p:pic>
        <p:nvPicPr>
          <p:cNvPr id="9" name="Picture 8"/>
          <p:cNvPicPr>
            <a:picLocks noChangeAspect="1"/>
          </p:cNvPicPr>
          <p:nvPr/>
        </p:nvPicPr>
        <p:blipFill>
          <a:blip r:embed="rId9"/>
          <a:stretch>
            <a:fillRect/>
          </a:stretch>
        </p:blipFill>
        <p:spPr>
          <a:xfrm>
            <a:off x="5932394" y="779020"/>
            <a:ext cx="2828925" cy="2428875"/>
          </a:xfrm>
          <a:prstGeom prst="rect">
            <a:avLst/>
          </a:prstGeom>
        </p:spPr>
      </p:pic>
      <p:pic>
        <p:nvPicPr>
          <p:cNvPr id="10" name="Picture 9"/>
          <p:cNvPicPr>
            <a:picLocks noChangeAspect="1"/>
          </p:cNvPicPr>
          <p:nvPr/>
        </p:nvPicPr>
        <p:blipFill>
          <a:blip r:embed="rId10"/>
          <a:stretch>
            <a:fillRect/>
          </a:stretch>
        </p:blipFill>
        <p:spPr>
          <a:xfrm>
            <a:off x="5107976" y="3476729"/>
            <a:ext cx="2695575" cy="2581275"/>
          </a:xfrm>
          <a:prstGeom prst="rect">
            <a:avLst/>
          </a:prstGeom>
        </p:spPr>
      </p:pic>
      <p:pic>
        <p:nvPicPr>
          <p:cNvPr id="11" name="Picture 10"/>
          <p:cNvPicPr>
            <a:picLocks noChangeAspect="1"/>
          </p:cNvPicPr>
          <p:nvPr/>
        </p:nvPicPr>
        <p:blipFill>
          <a:blip r:embed="rId11"/>
          <a:stretch>
            <a:fillRect/>
          </a:stretch>
        </p:blipFill>
        <p:spPr>
          <a:xfrm>
            <a:off x="8654751" y="3351282"/>
            <a:ext cx="2952750" cy="2409825"/>
          </a:xfrm>
          <a:prstGeom prst="rect">
            <a:avLst/>
          </a:prstGeom>
        </p:spPr>
      </p:pic>
    </p:spTree>
    <p:extLst>
      <p:ext uri="{BB962C8B-B14F-4D97-AF65-F5344CB8AC3E}">
        <p14:creationId xmlns:p14="http://schemas.microsoft.com/office/powerpoint/2010/main" val="339633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917</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vt:lpstr>
      <vt:lpstr>Calibri</vt:lpstr>
      <vt:lpstr>Calibri Light</vt:lpstr>
      <vt:lpstr>Times New Roman</vt:lpstr>
      <vt:lpstr>Office Theme</vt:lpstr>
      <vt:lpstr>UNDER Water Quality Monitoring SENSORS</vt:lpstr>
      <vt:lpstr>Project Goal:-</vt:lpstr>
      <vt:lpstr>TYPES OF UNDERWATER MONITORING SENSORS.</vt:lpstr>
      <vt:lpstr>How Sensors Can Measure Water Quality </vt:lpstr>
      <vt:lpstr> Water mathematical Quality  </vt:lpstr>
      <vt:lpstr>PowerPoint Presentation</vt:lpstr>
      <vt:lpstr>PowerPoint Presentation</vt:lpstr>
      <vt:lpstr> study WQI algorithm</vt:lpstr>
      <vt:lpstr>APPLICATIONS </vt:lpstr>
      <vt:lpstr>PowerPoint Presentation</vt:lpstr>
      <vt:lpstr>Refrences:-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SACHIN</dc:creator>
  <cp:lastModifiedBy>Admin</cp:lastModifiedBy>
  <cp:revision>264</cp:revision>
  <dcterms:created xsi:type="dcterms:W3CDTF">2019-07-22T04:39:00Z</dcterms:created>
  <dcterms:modified xsi:type="dcterms:W3CDTF">2021-05-24T13:50:30Z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