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72" r:id="rId14"/>
    <p:sldId id="267" r:id="rId15"/>
    <p:sldId id="268" r:id="rId16"/>
    <p:sldId id="269" r:id="rId17"/>
    <p:sldId id="270" r:id="rId18"/>
    <p:sldId id="275" r:id="rId19"/>
    <p:sldId id="273" r:id="rId20"/>
    <p:sldId id="274" r:id="rId21"/>
    <p:sldId id="276" r:id="rId22"/>
    <p:sldId id="279" r:id="rId23"/>
    <p:sldId id="281" r:id="rId24"/>
    <p:sldId id="280" r:id="rId25"/>
    <p:sldId id="277"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EB86-6E7B-CC7D-2B00-9A4E95198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D8E46-A1F2-A509-B7DC-60BEF5CF5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D197E9-6247-3A11-5ACF-0F8C9C00FD80}"/>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95DA99BD-8311-F92C-547A-35C6D5C6B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A03EA-507B-14DC-7A1B-4A81C156C508}"/>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89484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B0B9-4CD3-88AC-E847-1A5D141302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9CB9F5-9C3F-B85F-8249-81A4E5B3A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0174E-56E1-2D33-B35A-BB344309EE9F}"/>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619D0363-2E1F-81DA-9E4E-0B8C89F21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9D3A2-9CFC-8FF2-DFFA-7D2F431CD854}"/>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04674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268BF-D60B-9574-D563-F2BA1574E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C257EF-7A67-1898-B9D8-9C03817DA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DBB40-CBDF-FC85-E676-8FA387556852}"/>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54CC40CB-FDC7-EDD7-7A96-10A7651A0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F7813-E585-59F4-84C5-C539D8FF7AEE}"/>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96719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9CA0-09B6-E45B-7830-CC2BDE1022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35BE95-EA08-8D84-355E-BD7F0B710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FED51-064C-D721-6A69-B01C09014EA9}"/>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80B29F96-5E68-AB0E-1A37-1B50E7803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FA79A-9018-E26B-D59E-B73B705CF892}"/>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89560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A014-D766-0159-150B-5F7667194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4917B6-8E27-25D4-A122-76AD3FA72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722E4-500B-8B67-5D59-3DFE10A302AA}"/>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29FC3A98-5589-84AC-0D37-FD88CADC5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0F07A-8BB4-F715-B40D-594077F8BD25}"/>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62092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50D0-C32A-C13E-A1EA-2C1059EC5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3255CA-9D53-7DBB-3B6E-B3C4B3FB2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253020-BF4E-386F-AA69-FDD51A9C5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C92CA5-9718-4DF3-1D51-EFDBAEC65CBE}"/>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6" name="Footer Placeholder 5">
            <a:extLst>
              <a:ext uri="{FF2B5EF4-FFF2-40B4-BE49-F238E27FC236}">
                <a16:creationId xmlns:a16="http://schemas.microsoft.com/office/drawing/2014/main" id="{95B93CD0-B085-7B18-EE17-99CC05D98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12232-C1F5-7ABD-8ADB-027729269E34}"/>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01927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9537-3293-19C5-A455-47D97227B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EE930-366C-63F7-8840-90384AC90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4EB92-BB99-2090-F417-CC50A9ADF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4CB0CB-7673-94E3-457B-5E5686709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42AA2-6487-90A0-C061-B0E133D51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15871-6AE3-089B-1E69-920B2D400D4C}"/>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8" name="Footer Placeholder 7">
            <a:extLst>
              <a:ext uri="{FF2B5EF4-FFF2-40B4-BE49-F238E27FC236}">
                <a16:creationId xmlns:a16="http://schemas.microsoft.com/office/drawing/2014/main" id="{A95133E4-72AC-6D2A-5240-174C195085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114EDA-85FE-EF68-6D0B-FBE239EF51BB}"/>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238985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6F90-1447-5BC2-DC3A-0682C86A66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9632AA-07AF-A324-72CC-F9E2702CF14D}"/>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4" name="Footer Placeholder 3">
            <a:extLst>
              <a:ext uri="{FF2B5EF4-FFF2-40B4-BE49-F238E27FC236}">
                <a16:creationId xmlns:a16="http://schemas.microsoft.com/office/drawing/2014/main" id="{87664CE5-3F68-8984-65D0-34AE5C7638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ED68CD-D745-EDAD-A093-25043E893D83}"/>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312007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55846-AAA2-B048-A345-2D76AF6CF4B6}"/>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3" name="Footer Placeholder 2">
            <a:extLst>
              <a:ext uri="{FF2B5EF4-FFF2-40B4-BE49-F238E27FC236}">
                <a16:creationId xmlns:a16="http://schemas.microsoft.com/office/drawing/2014/main" id="{BC34360A-B09E-8E1A-33DA-0A92B59D3D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0C44A4-8BE6-8464-B224-D859A805734B}"/>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104832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42DF-2296-3BC8-9FA1-3EE33609A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6137DD-86D2-6476-0024-0BA76A564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33C49E-99CA-54CD-EE89-4B23E8230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72787-2E52-B911-AEB8-31B881C75F2E}"/>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6" name="Footer Placeholder 5">
            <a:extLst>
              <a:ext uri="{FF2B5EF4-FFF2-40B4-BE49-F238E27FC236}">
                <a16:creationId xmlns:a16="http://schemas.microsoft.com/office/drawing/2014/main" id="{7A2272C8-81FA-72E2-259E-9C8FD3297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BDEC1E-8A18-FA72-AF76-4B3D00158A37}"/>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143312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2153-B42C-354C-82C4-D0785802A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166FC2-D8FB-060E-CAA7-A89CBA061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C3A3A-F413-FA12-EBB5-C0D1DD1E7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249E5-2D3F-2653-FC07-822D51CE1021}"/>
              </a:ext>
            </a:extLst>
          </p:cNvPr>
          <p:cNvSpPr>
            <a:spLocks noGrp="1"/>
          </p:cNvSpPr>
          <p:nvPr>
            <p:ph type="dt" sz="half" idx="10"/>
          </p:nvPr>
        </p:nvSpPr>
        <p:spPr/>
        <p:txBody>
          <a:bodyPr/>
          <a:lstStyle/>
          <a:p>
            <a:fld id="{3F1E421D-0CE7-4111-ABB7-BDE5EDAD9F48}" type="datetimeFigureOut">
              <a:rPr lang="en-IN" smtClean="0"/>
              <a:t>15-01-2023</a:t>
            </a:fld>
            <a:endParaRPr lang="en-IN"/>
          </a:p>
        </p:txBody>
      </p:sp>
      <p:sp>
        <p:nvSpPr>
          <p:cNvPr id="6" name="Footer Placeholder 5">
            <a:extLst>
              <a:ext uri="{FF2B5EF4-FFF2-40B4-BE49-F238E27FC236}">
                <a16:creationId xmlns:a16="http://schemas.microsoft.com/office/drawing/2014/main" id="{67023887-D101-997C-F006-AFFDD3E3C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605C0-03B7-9826-3284-A4C38BBFFA75}"/>
              </a:ext>
            </a:extLst>
          </p:cNvPr>
          <p:cNvSpPr>
            <a:spLocks noGrp="1"/>
          </p:cNvSpPr>
          <p:nvPr>
            <p:ph type="sldNum" sz="quarter" idx="12"/>
          </p:nvPr>
        </p:nvSpPr>
        <p:spPr/>
        <p:txBody>
          <a:bodyPr/>
          <a:lstStyle/>
          <a:p>
            <a:fld id="{47F0F582-D32B-45A0-AF40-85E7B1750BCF}" type="slidenum">
              <a:rPr lang="en-IN" smtClean="0"/>
              <a:t>‹#›</a:t>
            </a:fld>
            <a:endParaRPr lang="en-IN"/>
          </a:p>
        </p:txBody>
      </p:sp>
    </p:spTree>
    <p:extLst>
      <p:ext uri="{BB962C8B-B14F-4D97-AF65-F5344CB8AC3E}">
        <p14:creationId xmlns:p14="http://schemas.microsoft.com/office/powerpoint/2010/main" val="300602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4B9EA-8021-A432-F7C7-6C567F074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9094A-0982-4E06-BFF4-28A7CDE38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74491-567E-74E2-F192-E2DD44CAF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E421D-0CE7-4111-ABB7-BDE5EDAD9F48}" type="datetimeFigureOut">
              <a:rPr lang="en-IN" smtClean="0"/>
              <a:t>15-01-2023</a:t>
            </a:fld>
            <a:endParaRPr lang="en-IN"/>
          </a:p>
        </p:txBody>
      </p:sp>
      <p:sp>
        <p:nvSpPr>
          <p:cNvPr id="5" name="Footer Placeholder 4">
            <a:extLst>
              <a:ext uri="{FF2B5EF4-FFF2-40B4-BE49-F238E27FC236}">
                <a16:creationId xmlns:a16="http://schemas.microsoft.com/office/drawing/2014/main" id="{E3EED5F3-EB80-006F-D789-889E499EA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40FFD6-471C-839F-8DDE-BB352DAF55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0F582-D32B-45A0-AF40-85E7B1750BCF}" type="slidenum">
              <a:rPr lang="en-IN" smtClean="0"/>
              <a:t>‹#›</a:t>
            </a:fld>
            <a:endParaRPr lang="en-IN"/>
          </a:p>
        </p:txBody>
      </p:sp>
    </p:spTree>
    <p:extLst>
      <p:ext uri="{BB962C8B-B14F-4D97-AF65-F5344CB8AC3E}">
        <p14:creationId xmlns:p14="http://schemas.microsoft.com/office/powerpoint/2010/main" val="122037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4F88-A26C-EB80-5D61-91429657D544}"/>
              </a:ext>
            </a:extLst>
          </p:cNvPr>
          <p:cNvSpPr>
            <a:spLocks noGrp="1"/>
          </p:cNvSpPr>
          <p:nvPr>
            <p:ph type="ctrTitle"/>
          </p:nvPr>
        </p:nvSpPr>
        <p:spPr>
          <a:xfrm>
            <a:off x="1524000" y="304800"/>
            <a:ext cx="9144000" cy="3205163"/>
          </a:xfrm>
        </p:spPr>
        <p:txBody>
          <a:bodyPr>
            <a:normAutofit fontScale="90000"/>
          </a:bodyPr>
          <a:lstStyle/>
          <a:p>
            <a:r>
              <a:rPr lang="fr-FR" b="1" i="1" dirty="0" err="1">
                <a:solidFill>
                  <a:schemeClr val="accent2">
                    <a:lumMod val="75000"/>
                  </a:schemeClr>
                </a:solidFill>
                <a:effectLst/>
                <a:latin typeface="Bahnschrift Light SemiCondensed" panose="020B0502040204020203" pitchFamily="34" charset="0"/>
              </a:rPr>
              <a:t>Malignant</a:t>
            </a:r>
            <a:r>
              <a:rPr lang="fr-FR" b="1" i="1" dirty="0">
                <a:solidFill>
                  <a:schemeClr val="accent2">
                    <a:lumMod val="75000"/>
                  </a:schemeClr>
                </a:solidFill>
                <a:effectLst/>
                <a:latin typeface="Bahnschrift Light SemiCondensed" panose="020B0502040204020203" pitchFamily="34" charset="0"/>
              </a:rPr>
              <a:t> </a:t>
            </a:r>
            <a:r>
              <a:rPr lang="fr-FR" b="1" i="1" dirty="0" err="1">
                <a:solidFill>
                  <a:schemeClr val="accent2">
                    <a:lumMod val="75000"/>
                  </a:schemeClr>
                </a:solidFill>
                <a:effectLst/>
                <a:latin typeface="Bahnschrift Light SemiCondensed" panose="020B0502040204020203" pitchFamily="34" charset="0"/>
              </a:rPr>
              <a:t>Comments</a:t>
            </a:r>
            <a:r>
              <a:rPr lang="fr-FR" b="1" i="1" dirty="0">
                <a:solidFill>
                  <a:schemeClr val="accent2">
                    <a:lumMod val="75000"/>
                  </a:schemeClr>
                </a:solidFill>
                <a:effectLst/>
                <a:latin typeface="Bahnschrift Light SemiCondensed" panose="020B0502040204020203" pitchFamily="34" charset="0"/>
              </a:rPr>
              <a:t> Classifier - Multi Label Classification Project </a:t>
            </a:r>
            <a:r>
              <a:rPr lang="fr-FR" b="1" i="1" dirty="0" err="1">
                <a:solidFill>
                  <a:schemeClr val="accent2">
                    <a:lumMod val="75000"/>
                  </a:schemeClr>
                </a:solidFill>
                <a:effectLst/>
                <a:latin typeface="Bahnschrift Light SemiCondensed" panose="020B0502040204020203" pitchFamily="34" charset="0"/>
              </a:rPr>
              <a:t>Using</a:t>
            </a:r>
            <a:r>
              <a:rPr lang="fr-FR" b="1" i="1" dirty="0">
                <a:solidFill>
                  <a:schemeClr val="accent2">
                    <a:lumMod val="75000"/>
                  </a:schemeClr>
                </a:solidFill>
                <a:effectLst/>
                <a:latin typeface="Bahnschrift Light SemiCondensed" panose="020B0502040204020203" pitchFamily="34" charset="0"/>
              </a:rPr>
              <a:t> NLP</a:t>
            </a:r>
            <a:br>
              <a:rPr lang="fr-FR" b="1" i="0" dirty="0">
                <a:effectLst/>
                <a:latin typeface="-apple-system"/>
              </a:rPr>
            </a:br>
            <a:endParaRPr lang="en-IN" dirty="0"/>
          </a:p>
        </p:txBody>
      </p:sp>
      <p:sp>
        <p:nvSpPr>
          <p:cNvPr id="3" name="Subtitle 2">
            <a:extLst>
              <a:ext uri="{FF2B5EF4-FFF2-40B4-BE49-F238E27FC236}">
                <a16:creationId xmlns:a16="http://schemas.microsoft.com/office/drawing/2014/main" id="{169C1739-B064-CCEA-9B31-DC191B74A1E2}"/>
              </a:ext>
            </a:extLst>
          </p:cNvPr>
          <p:cNvSpPr>
            <a:spLocks noGrp="1"/>
          </p:cNvSpPr>
          <p:nvPr>
            <p:ph type="subTitle" idx="1"/>
          </p:nvPr>
        </p:nvSpPr>
        <p:spPr/>
        <p:txBody>
          <a:bodyPr>
            <a:normAutofit/>
          </a:bodyPr>
          <a:lstStyle/>
          <a:p>
            <a:r>
              <a:rPr lang="en-IN" sz="4400" i="1" dirty="0">
                <a:solidFill>
                  <a:srgbClr val="002060"/>
                </a:solidFill>
                <a:latin typeface="Bodoni MT Black" panose="02070A03080606020203" pitchFamily="18" charset="0"/>
              </a:rPr>
              <a:t>BY </a:t>
            </a:r>
          </a:p>
          <a:p>
            <a:r>
              <a:rPr lang="en-IN" sz="4400" i="1" dirty="0">
                <a:solidFill>
                  <a:srgbClr val="002060"/>
                </a:solidFill>
                <a:latin typeface="Bodoni MT Black" panose="02070A03080606020203" pitchFamily="18" charset="0"/>
              </a:rPr>
              <a:t>POOJA MANDAOKAR</a:t>
            </a:r>
          </a:p>
        </p:txBody>
      </p:sp>
    </p:spTree>
    <p:extLst>
      <p:ext uri="{BB962C8B-B14F-4D97-AF65-F5344CB8AC3E}">
        <p14:creationId xmlns:p14="http://schemas.microsoft.com/office/powerpoint/2010/main" val="150521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5D9-DBD0-0144-0F9F-698A248D03C7}"/>
              </a:ext>
            </a:extLst>
          </p:cNvPr>
          <p:cNvSpPr>
            <a:spLocks noGrp="1"/>
          </p:cNvSpPr>
          <p:nvPr>
            <p:ph type="ctrTitle"/>
          </p:nvPr>
        </p:nvSpPr>
        <p:spPr/>
        <p:txBody>
          <a:bodyPr/>
          <a:lstStyle/>
          <a:p>
            <a:r>
              <a:rPr lang="en-IN" b="1" dirty="0">
                <a:latin typeface="Arial Rounded MT Bold" panose="020F0704030504030204" pitchFamily="34" charset="0"/>
              </a:rPr>
              <a:t>Word Cloud</a:t>
            </a:r>
          </a:p>
        </p:txBody>
      </p:sp>
    </p:spTree>
    <p:extLst>
      <p:ext uri="{BB962C8B-B14F-4D97-AF65-F5344CB8AC3E}">
        <p14:creationId xmlns:p14="http://schemas.microsoft.com/office/powerpoint/2010/main" val="47122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12E6-F706-1AE8-C6DD-3884CAB6DC98}"/>
              </a:ext>
            </a:extLst>
          </p:cNvPr>
          <p:cNvSpPr>
            <a:spLocks noGrp="1"/>
          </p:cNvSpPr>
          <p:nvPr>
            <p:ph type="title"/>
          </p:nvPr>
        </p:nvSpPr>
        <p:spPr/>
        <p:txBody>
          <a:bodyPr/>
          <a:lstStyle/>
          <a:p>
            <a:r>
              <a:rPr lang="en-US" b="1" dirty="0"/>
              <a:t>Word Cloud</a:t>
            </a:r>
            <a:br>
              <a:rPr lang="en-US" b="1" dirty="0"/>
            </a:br>
            <a:r>
              <a:rPr lang="en-US" b="1" dirty="0"/>
              <a:t>Word Cloud for getting word sense</a:t>
            </a:r>
            <a:endParaRPr lang="en-IN" b="1" dirty="0"/>
          </a:p>
        </p:txBody>
      </p:sp>
      <p:sp>
        <p:nvSpPr>
          <p:cNvPr id="3" name="Content Placeholder 2">
            <a:extLst>
              <a:ext uri="{FF2B5EF4-FFF2-40B4-BE49-F238E27FC236}">
                <a16:creationId xmlns:a16="http://schemas.microsoft.com/office/drawing/2014/main" id="{3990F7A3-B3A3-3A08-38F2-A0B5C71417B1}"/>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endParaRPr lang="en-IN" dirty="0"/>
          </a:p>
        </p:txBody>
      </p:sp>
    </p:spTree>
    <p:extLst>
      <p:ext uri="{BB962C8B-B14F-4D97-AF65-F5344CB8AC3E}">
        <p14:creationId xmlns:p14="http://schemas.microsoft.com/office/powerpoint/2010/main" val="96751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7923-49D2-B5A1-9C5D-7EFA63464680}"/>
              </a:ext>
            </a:extLst>
          </p:cNvPr>
          <p:cNvSpPr>
            <a:spLocks noGrp="1"/>
          </p:cNvSpPr>
          <p:nvPr>
            <p:ph type="title"/>
          </p:nvPr>
        </p:nvSpPr>
        <p:spPr>
          <a:xfrm>
            <a:off x="609600" y="287869"/>
            <a:ext cx="10490200" cy="762000"/>
          </a:xfrm>
        </p:spPr>
        <p:txBody>
          <a:bodyPr>
            <a:normAutofit fontScale="90000"/>
          </a:bodyPr>
          <a:lstStyle/>
          <a:p>
            <a:r>
              <a:rPr lang="en-IN" dirty="0"/>
              <a:t>Here we can see word cloud for Malignant Category</a:t>
            </a:r>
          </a:p>
        </p:txBody>
      </p:sp>
      <p:pic>
        <p:nvPicPr>
          <p:cNvPr id="1028" name="Picture 4">
            <a:extLst>
              <a:ext uri="{FF2B5EF4-FFF2-40B4-BE49-F238E27FC236}">
                <a16:creationId xmlns:a16="http://schemas.microsoft.com/office/drawing/2014/main" id="{91FC30E0-E2DB-AC1E-73E5-C124DF707B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00" y="1337733"/>
            <a:ext cx="8331199"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313E-9B8B-9386-8E5C-2572D802086F}"/>
              </a:ext>
            </a:extLst>
          </p:cNvPr>
          <p:cNvSpPr>
            <a:spLocks noGrp="1"/>
          </p:cNvSpPr>
          <p:nvPr>
            <p:ph type="title"/>
          </p:nvPr>
        </p:nvSpPr>
        <p:spPr/>
        <p:txBody>
          <a:bodyPr/>
          <a:lstStyle/>
          <a:p>
            <a:r>
              <a:rPr lang="en-IN" dirty="0"/>
              <a:t>Here we can see word cloud for Highly Malignant Category</a:t>
            </a:r>
          </a:p>
        </p:txBody>
      </p:sp>
      <p:pic>
        <p:nvPicPr>
          <p:cNvPr id="2050" name="Picture 2">
            <a:extLst>
              <a:ext uri="{FF2B5EF4-FFF2-40B4-BE49-F238E27FC236}">
                <a16:creationId xmlns:a16="http://schemas.microsoft.com/office/drawing/2014/main" id="{3CB5D28C-62B1-6797-9683-355AA3B2BB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690688"/>
            <a:ext cx="9812866"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8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F2E1-7B5D-5B09-EAD4-F49B7264DF05}"/>
              </a:ext>
            </a:extLst>
          </p:cNvPr>
          <p:cNvSpPr>
            <a:spLocks noGrp="1"/>
          </p:cNvSpPr>
          <p:nvPr>
            <p:ph type="title"/>
          </p:nvPr>
        </p:nvSpPr>
        <p:spPr/>
        <p:txBody>
          <a:bodyPr/>
          <a:lstStyle/>
          <a:p>
            <a:r>
              <a:rPr lang="en-IN" dirty="0"/>
              <a:t>Here we can see word cloud for Rude Category</a:t>
            </a:r>
          </a:p>
        </p:txBody>
      </p:sp>
      <p:pic>
        <p:nvPicPr>
          <p:cNvPr id="3074" name="Picture 2">
            <a:extLst>
              <a:ext uri="{FF2B5EF4-FFF2-40B4-BE49-F238E27FC236}">
                <a16:creationId xmlns:a16="http://schemas.microsoft.com/office/drawing/2014/main" id="{B1148149-4DB7-D99E-68D6-542C8E701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5333" y="1690688"/>
            <a:ext cx="9448800" cy="496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84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8926-C346-5DF1-6223-5FDFD2299075}"/>
              </a:ext>
            </a:extLst>
          </p:cNvPr>
          <p:cNvSpPr>
            <a:spLocks noGrp="1"/>
          </p:cNvSpPr>
          <p:nvPr>
            <p:ph type="title"/>
          </p:nvPr>
        </p:nvSpPr>
        <p:spPr/>
        <p:txBody>
          <a:bodyPr/>
          <a:lstStyle/>
          <a:p>
            <a:r>
              <a:rPr lang="en-IN" dirty="0"/>
              <a:t>Here we can see word cloud for Threat Category</a:t>
            </a:r>
          </a:p>
        </p:txBody>
      </p:sp>
      <p:pic>
        <p:nvPicPr>
          <p:cNvPr id="4098" name="Picture 2">
            <a:extLst>
              <a:ext uri="{FF2B5EF4-FFF2-40B4-BE49-F238E27FC236}">
                <a16:creationId xmlns:a16="http://schemas.microsoft.com/office/drawing/2014/main" id="{DF7C56B9-6E71-3B03-E1B2-5065E9F2D4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19267"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5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F84B-E2FB-D64F-1973-70478979742A}"/>
              </a:ext>
            </a:extLst>
          </p:cNvPr>
          <p:cNvSpPr>
            <a:spLocks noGrp="1"/>
          </p:cNvSpPr>
          <p:nvPr>
            <p:ph type="title"/>
          </p:nvPr>
        </p:nvSpPr>
        <p:spPr/>
        <p:txBody>
          <a:bodyPr/>
          <a:lstStyle/>
          <a:p>
            <a:r>
              <a:rPr lang="en-IN" dirty="0"/>
              <a:t>Here we can see word cloud for Abuse Category</a:t>
            </a:r>
          </a:p>
        </p:txBody>
      </p:sp>
      <p:pic>
        <p:nvPicPr>
          <p:cNvPr id="5122" name="Picture 2">
            <a:extLst>
              <a:ext uri="{FF2B5EF4-FFF2-40B4-BE49-F238E27FC236}">
                <a16:creationId xmlns:a16="http://schemas.microsoft.com/office/drawing/2014/main" id="{9AE8A03C-D981-C183-20FF-08039D0D7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690688"/>
            <a:ext cx="9558866"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9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E416-ECCA-9B7D-ADDB-E7EB5DED2564}"/>
              </a:ext>
            </a:extLst>
          </p:cNvPr>
          <p:cNvSpPr>
            <a:spLocks noGrp="1"/>
          </p:cNvSpPr>
          <p:nvPr>
            <p:ph type="title"/>
          </p:nvPr>
        </p:nvSpPr>
        <p:spPr/>
        <p:txBody>
          <a:bodyPr/>
          <a:lstStyle/>
          <a:p>
            <a:r>
              <a:rPr lang="en-IN" dirty="0"/>
              <a:t>Here we can see word cloud for Loathe Category</a:t>
            </a:r>
          </a:p>
        </p:txBody>
      </p:sp>
      <p:pic>
        <p:nvPicPr>
          <p:cNvPr id="6146" name="Picture 2">
            <a:extLst>
              <a:ext uri="{FF2B5EF4-FFF2-40B4-BE49-F238E27FC236}">
                <a16:creationId xmlns:a16="http://schemas.microsoft.com/office/drawing/2014/main" id="{9AF94D86-A200-903A-CB6B-F36300FE87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524000"/>
            <a:ext cx="9795932" cy="514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5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299171-4E16-69ED-BE60-20B4D505A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749335"/>
          </a:xfrm>
          <a:prstGeom prst="rect">
            <a:avLst/>
          </a:prstGeom>
          <a:ln w="12700">
            <a:solidFill>
              <a:schemeClr val="tx1"/>
            </a:solidFill>
          </a:ln>
        </p:spPr>
      </p:pic>
      <p:sp>
        <p:nvSpPr>
          <p:cNvPr id="5" name="TextBox 4">
            <a:extLst>
              <a:ext uri="{FF2B5EF4-FFF2-40B4-BE49-F238E27FC236}">
                <a16:creationId xmlns:a16="http://schemas.microsoft.com/office/drawing/2014/main" id="{42493F36-B5C2-2382-8E00-F7F6A631D0BE}"/>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18EC0A39-B2A4-C929-25FA-0A885F3A187E}"/>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4DA249A9-F21B-BF15-DE6F-1CE58402B44A}"/>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274C8DC7-75A8-2805-3D62-56AB5EF15659}"/>
              </a:ext>
            </a:extLst>
          </p:cNvPr>
          <p:cNvPicPr>
            <a:picLocks noChangeAspect="1"/>
          </p:cNvPicPr>
          <p:nvPr/>
        </p:nvPicPr>
        <p:blipFill>
          <a:blip r:embed="rId3"/>
          <a:stretch>
            <a:fillRect/>
          </a:stretch>
        </p:blipFill>
        <p:spPr>
          <a:xfrm>
            <a:off x="4930376" y="4277200"/>
            <a:ext cx="6550424" cy="2580800"/>
          </a:xfrm>
          <a:prstGeom prst="rect">
            <a:avLst/>
          </a:prstGeom>
          <a:ln w="12700">
            <a:solidFill>
              <a:schemeClr val="tx1"/>
            </a:solidFill>
          </a:ln>
        </p:spPr>
      </p:pic>
      <p:pic>
        <p:nvPicPr>
          <p:cNvPr id="9" name="Picture 8">
            <a:extLst>
              <a:ext uri="{FF2B5EF4-FFF2-40B4-BE49-F238E27FC236}">
                <a16:creationId xmlns:a16="http://schemas.microsoft.com/office/drawing/2014/main" id="{544E6ADE-0B64-960F-989C-BABF02289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459900"/>
            <a:ext cx="6550424" cy="1749335"/>
          </a:xfrm>
          <a:prstGeom prst="rect">
            <a:avLst/>
          </a:prstGeom>
          <a:ln w="12700">
            <a:solidFill>
              <a:schemeClr val="tx1"/>
            </a:solidFill>
          </a:ln>
        </p:spPr>
      </p:pic>
    </p:spTree>
    <p:extLst>
      <p:ext uri="{BB962C8B-B14F-4D97-AF65-F5344CB8AC3E}">
        <p14:creationId xmlns:p14="http://schemas.microsoft.com/office/powerpoint/2010/main" val="92853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18D-0888-243C-FA7A-63B7AACCF691}"/>
              </a:ext>
            </a:extLst>
          </p:cNvPr>
          <p:cNvSpPr>
            <a:spLocks noGrp="1"/>
          </p:cNvSpPr>
          <p:nvPr>
            <p:ph type="title"/>
          </p:nvPr>
        </p:nvSpPr>
        <p:spPr>
          <a:xfrm>
            <a:off x="838200" y="1964267"/>
            <a:ext cx="10515600" cy="2827866"/>
          </a:xfrm>
        </p:spPr>
        <p:txBody>
          <a:bodyPr>
            <a:normAutofit/>
          </a:bodyPr>
          <a:lstStyle/>
          <a:p>
            <a:r>
              <a:rPr lang="en-IN" sz="6600" b="1" dirty="0">
                <a:latin typeface="Brush Script MT" panose="03060802040406070304" pitchFamily="66" charset="0"/>
              </a:rPr>
              <a:t>Machine Learning Model Building</a:t>
            </a:r>
          </a:p>
        </p:txBody>
      </p:sp>
    </p:spTree>
    <p:extLst>
      <p:ext uri="{BB962C8B-B14F-4D97-AF65-F5344CB8AC3E}">
        <p14:creationId xmlns:p14="http://schemas.microsoft.com/office/powerpoint/2010/main" val="320201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4EAC-BE7D-0BBD-1EF0-A43D5FD83D1D}"/>
              </a:ext>
            </a:extLst>
          </p:cNvPr>
          <p:cNvSpPr>
            <a:spLocks noGrp="1"/>
          </p:cNvSpPr>
          <p:nvPr>
            <p:ph type="title"/>
          </p:nvPr>
        </p:nvSpPr>
        <p:spPr/>
        <p:txBody>
          <a:bodyPr/>
          <a:lstStyle/>
          <a:p>
            <a:r>
              <a:rPr lang="fr-FR" sz="4400" dirty="0" err="1"/>
              <a:t>Malignant</a:t>
            </a:r>
            <a:r>
              <a:rPr lang="fr-FR" sz="4400" dirty="0"/>
              <a: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0A2E6BC-FE5A-EDB2-68A8-A595C6B030E0}"/>
              </a:ext>
            </a:extLst>
          </p:cNvPr>
          <p:cNvSpPr>
            <a:spLocks noGrp="1"/>
          </p:cNvSpPr>
          <p:nvPr>
            <p:ph idx="1"/>
          </p:nvPr>
        </p:nvSpPr>
        <p:spPr/>
        <p:txBody>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a:p>
            <a:endParaRPr lang="en-IN" dirty="0"/>
          </a:p>
        </p:txBody>
      </p:sp>
    </p:spTree>
    <p:extLst>
      <p:ext uri="{BB962C8B-B14F-4D97-AF65-F5344CB8AC3E}">
        <p14:creationId xmlns:p14="http://schemas.microsoft.com/office/powerpoint/2010/main" val="328716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96CB-288E-BB51-F7AC-03B128A52988}"/>
              </a:ext>
            </a:extLst>
          </p:cNvPr>
          <p:cNvSpPr>
            <a:spLocks noGrp="1"/>
          </p:cNvSpPr>
          <p:nvPr>
            <p:ph type="title"/>
          </p:nvPr>
        </p:nvSpPr>
        <p:spPr/>
        <p:txBody>
          <a:bodyPr>
            <a:normAutofit/>
          </a:bodyPr>
          <a:lstStyle/>
          <a:p>
            <a:r>
              <a:rPr lang="en-IN" sz="6600" b="1" dirty="0">
                <a:latin typeface="Brush Script MT" panose="03060802040406070304" pitchFamily="66" charset="0"/>
              </a:rPr>
              <a:t>Machine Learning Model Building</a:t>
            </a:r>
            <a:endParaRPr lang="en-IN" sz="6600" dirty="0"/>
          </a:p>
        </p:txBody>
      </p:sp>
      <p:sp>
        <p:nvSpPr>
          <p:cNvPr id="3" name="Content Placeholder 2">
            <a:extLst>
              <a:ext uri="{FF2B5EF4-FFF2-40B4-BE49-F238E27FC236}">
                <a16:creationId xmlns:a16="http://schemas.microsoft.com/office/drawing/2014/main" id="{D0F65965-0497-D4FC-9D8A-D9C1DEC2A2BF}"/>
              </a:ext>
            </a:extLst>
          </p:cNvPr>
          <p:cNvSpPr>
            <a:spLocks noGrp="1"/>
          </p:cNvSpPr>
          <p:nvPr>
            <p:ph idx="1"/>
          </p:nvPr>
        </p:nvSpPr>
        <p:spPr/>
        <p:txBody>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a:p>
            <a:endParaRPr lang="en-IN" dirty="0"/>
          </a:p>
        </p:txBody>
      </p:sp>
    </p:spTree>
    <p:extLst>
      <p:ext uri="{BB962C8B-B14F-4D97-AF65-F5344CB8AC3E}">
        <p14:creationId xmlns:p14="http://schemas.microsoft.com/office/powerpoint/2010/main" val="346522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F205-AA0C-53A9-AD9D-083383432A44}"/>
              </a:ext>
            </a:extLst>
          </p:cNvPr>
          <p:cNvSpPr>
            <a:spLocks noGrp="1"/>
          </p:cNvSpPr>
          <p:nvPr>
            <p:ph type="title"/>
          </p:nvPr>
        </p:nvSpPr>
        <p:spPr/>
        <p:txBody>
          <a:bodyPr/>
          <a:lstStyle/>
          <a:p>
            <a:r>
              <a:rPr lang="en-IN" dirty="0"/>
              <a:t>Resulting Output</a:t>
            </a:r>
          </a:p>
        </p:txBody>
      </p:sp>
      <p:sp>
        <p:nvSpPr>
          <p:cNvPr id="3" name="Content Placeholder 2">
            <a:extLst>
              <a:ext uri="{FF2B5EF4-FFF2-40B4-BE49-F238E27FC236}">
                <a16:creationId xmlns:a16="http://schemas.microsoft.com/office/drawing/2014/main" id="{126250E2-3FEA-9F93-2569-C286E623982A}"/>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endParaRPr lang="en-IN" dirty="0"/>
          </a:p>
        </p:txBody>
      </p:sp>
      <p:pic>
        <p:nvPicPr>
          <p:cNvPr id="4" name="Picture 3">
            <a:extLst>
              <a:ext uri="{FF2B5EF4-FFF2-40B4-BE49-F238E27FC236}">
                <a16:creationId xmlns:a16="http://schemas.microsoft.com/office/drawing/2014/main" id="{0EFDF674-D5C4-A316-13B9-8B2802F090B3}"/>
              </a:ext>
            </a:extLst>
          </p:cNvPr>
          <p:cNvPicPr>
            <a:picLocks noChangeAspect="1"/>
          </p:cNvPicPr>
          <p:nvPr/>
        </p:nvPicPr>
        <p:blipFill>
          <a:blip r:embed="rId2"/>
          <a:stretch>
            <a:fillRect/>
          </a:stretch>
        </p:blipFill>
        <p:spPr>
          <a:xfrm>
            <a:off x="838200" y="3860799"/>
            <a:ext cx="11069788" cy="1811867"/>
          </a:xfrm>
          <a:prstGeom prst="rect">
            <a:avLst/>
          </a:prstGeom>
          <a:ln w="12700">
            <a:solidFill>
              <a:schemeClr val="tx1"/>
            </a:solidFill>
          </a:ln>
        </p:spPr>
      </p:pic>
    </p:spTree>
    <p:extLst>
      <p:ext uri="{BB962C8B-B14F-4D97-AF65-F5344CB8AC3E}">
        <p14:creationId xmlns:p14="http://schemas.microsoft.com/office/powerpoint/2010/main" val="1485927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5822-03A5-A644-898F-488D4D33803B}"/>
              </a:ext>
            </a:extLst>
          </p:cNvPr>
          <p:cNvSpPr>
            <a:spLocks noGrp="1"/>
          </p:cNvSpPr>
          <p:nvPr>
            <p:ph type="title"/>
          </p:nvPr>
        </p:nvSpPr>
        <p:spPr/>
        <p:txBody>
          <a:bodyPr/>
          <a:lstStyle/>
          <a:p>
            <a:r>
              <a:rPr lang="en-US" dirty="0"/>
              <a:t>Final Machine Learning Model</a:t>
            </a:r>
            <a:endParaRPr lang="en-IN" dirty="0"/>
          </a:p>
        </p:txBody>
      </p:sp>
      <p:pic>
        <p:nvPicPr>
          <p:cNvPr id="4" name="Content Placeholder 3">
            <a:extLst>
              <a:ext uri="{FF2B5EF4-FFF2-40B4-BE49-F238E27FC236}">
                <a16:creationId xmlns:a16="http://schemas.microsoft.com/office/drawing/2014/main" id="{D2C54AB9-5DE1-63EB-7A54-26F804EC1976}"/>
              </a:ext>
            </a:extLst>
          </p:cNvPr>
          <p:cNvPicPr>
            <a:picLocks noGrp="1" noChangeAspect="1"/>
          </p:cNvPicPr>
          <p:nvPr>
            <p:ph idx="1"/>
          </p:nvPr>
        </p:nvPicPr>
        <p:blipFill>
          <a:blip r:embed="rId2"/>
          <a:stretch>
            <a:fillRect/>
          </a:stretch>
        </p:blipFill>
        <p:spPr>
          <a:xfrm>
            <a:off x="310091" y="1690689"/>
            <a:ext cx="6480175" cy="4802186"/>
          </a:xfrm>
          <a:prstGeom prst="rect">
            <a:avLst/>
          </a:prstGeom>
          <a:ln w="12700">
            <a:solidFill>
              <a:schemeClr val="tx1"/>
            </a:solidFill>
          </a:ln>
        </p:spPr>
      </p:pic>
      <p:sp>
        <p:nvSpPr>
          <p:cNvPr id="7" name="TextBox 6">
            <a:extLst>
              <a:ext uri="{FF2B5EF4-FFF2-40B4-BE49-F238E27FC236}">
                <a16:creationId xmlns:a16="http://schemas.microsoft.com/office/drawing/2014/main" id="{A3689EB0-E67E-624E-D2EC-AF0EC1E006D6}"/>
              </a:ext>
            </a:extLst>
          </p:cNvPr>
          <p:cNvSpPr txBox="1"/>
          <p:nvPr/>
        </p:nvSpPr>
        <p:spPr>
          <a:xfrm>
            <a:off x="6790266" y="2459504"/>
            <a:ext cx="5960333" cy="1569660"/>
          </a:xfrm>
          <a:prstGeom prst="rect">
            <a:avLst/>
          </a:prstGeom>
          <a:noFill/>
        </p:spPr>
        <p:txBody>
          <a:bodyPr wrap="square" rtlCol="0">
            <a:spAutoFit/>
          </a:bodyPr>
          <a:lstStyle/>
          <a:p>
            <a:r>
              <a:rPr lang="en-IN" sz="2400" dirty="0"/>
              <a:t>Final Model is giving us Accuracy score of 91.26%</a:t>
            </a:r>
          </a:p>
          <a:p>
            <a:r>
              <a:rPr lang="en-IN" sz="2400" dirty="0"/>
              <a:t>Which is slightly improved compared to </a:t>
            </a:r>
          </a:p>
          <a:p>
            <a:r>
              <a:rPr lang="en-IN" sz="2400" dirty="0"/>
              <a:t>earlier Accuracy score of 91.15%</a:t>
            </a:r>
          </a:p>
        </p:txBody>
      </p:sp>
    </p:spTree>
    <p:extLst>
      <p:ext uri="{BB962C8B-B14F-4D97-AF65-F5344CB8AC3E}">
        <p14:creationId xmlns:p14="http://schemas.microsoft.com/office/powerpoint/2010/main" val="300887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655C-16F5-2898-7551-B972CEEA4E17}"/>
              </a:ext>
            </a:extLst>
          </p:cNvPr>
          <p:cNvSpPr>
            <a:spLocks noGrp="1"/>
          </p:cNvSpPr>
          <p:nvPr>
            <p:ph type="title"/>
          </p:nvPr>
        </p:nvSpPr>
        <p:spPr/>
        <p:txBody>
          <a:bodyPr/>
          <a:lstStyle/>
          <a:p>
            <a:r>
              <a:rPr lang="en-US" dirty="0"/>
              <a:t>AOC-ROC Curve</a:t>
            </a:r>
            <a:br>
              <a:rPr lang="en-IN" dirty="0"/>
            </a:br>
            <a:endParaRPr lang="en-IN" dirty="0"/>
          </a:p>
        </p:txBody>
      </p:sp>
      <p:pic>
        <p:nvPicPr>
          <p:cNvPr id="4" name="Content Placeholder 3">
            <a:extLst>
              <a:ext uri="{FF2B5EF4-FFF2-40B4-BE49-F238E27FC236}">
                <a16:creationId xmlns:a16="http://schemas.microsoft.com/office/drawing/2014/main" id="{01ADDE3D-9A0A-CC1D-944F-D7BF3DCC1B3A}"/>
              </a:ext>
            </a:extLst>
          </p:cNvPr>
          <p:cNvPicPr>
            <a:picLocks noGrp="1" noChangeAspect="1"/>
          </p:cNvPicPr>
          <p:nvPr>
            <p:ph idx="1"/>
          </p:nvPr>
        </p:nvPicPr>
        <p:blipFill>
          <a:blip r:embed="rId2"/>
          <a:stretch>
            <a:fillRect/>
          </a:stretch>
        </p:blipFill>
        <p:spPr>
          <a:xfrm>
            <a:off x="405798" y="1085723"/>
            <a:ext cx="6271786" cy="5194300"/>
          </a:xfrm>
          <a:prstGeom prst="rect">
            <a:avLst/>
          </a:prstGeom>
          <a:ln w="12700">
            <a:solidFill>
              <a:schemeClr val="tx1"/>
            </a:solidFill>
          </a:ln>
        </p:spPr>
      </p:pic>
    </p:spTree>
    <p:extLst>
      <p:ext uri="{BB962C8B-B14F-4D97-AF65-F5344CB8AC3E}">
        <p14:creationId xmlns:p14="http://schemas.microsoft.com/office/powerpoint/2010/main" val="242731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E01-07ED-C9C4-E0E7-BCB21B108FFC}"/>
              </a:ext>
            </a:extLst>
          </p:cNvPr>
          <p:cNvSpPr>
            <a:spLocks noGrp="1"/>
          </p:cNvSpPr>
          <p:nvPr>
            <p:ph type="title"/>
          </p:nvPr>
        </p:nvSpPr>
        <p:spPr/>
        <p:txBody>
          <a:bodyPr/>
          <a:lstStyle/>
          <a:p>
            <a:r>
              <a:rPr lang="en-US" dirty="0"/>
              <a:t>Machine Learning Evaluation Matrix</a:t>
            </a:r>
            <a:endParaRPr lang="en-IN" dirty="0"/>
          </a:p>
        </p:txBody>
      </p:sp>
      <p:graphicFrame>
        <p:nvGraphicFramePr>
          <p:cNvPr id="4" name="Table 4">
            <a:extLst>
              <a:ext uri="{FF2B5EF4-FFF2-40B4-BE49-F238E27FC236}">
                <a16:creationId xmlns:a16="http://schemas.microsoft.com/office/drawing/2014/main" id="{D5344F78-9457-F1A4-5313-79451202454D}"/>
              </a:ext>
            </a:extLst>
          </p:cNvPr>
          <p:cNvGraphicFramePr>
            <a:graphicFrameLocks noGrp="1"/>
          </p:cNvGraphicFramePr>
          <p:nvPr>
            <p:ph idx="1"/>
            <p:extLst>
              <p:ext uri="{D42A27DB-BD31-4B8C-83A1-F6EECF244321}">
                <p14:modId xmlns:p14="http://schemas.microsoft.com/office/powerpoint/2010/main" val="1521368046"/>
              </p:ext>
            </p:extLst>
          </p:nvPr>
        </p:nvGraphicFramePr>
        <p:xfrm>
          <a:off x="838200" y="1371600"/>
          <a:ext cx="10744200" cy="4775200"/>
        </p:xfrm>
        <a:graphic>
          <a:graphicData uri="http://schemas.openxmlformats.org/drawingml/2006/table">
            <a:tbl>
              <a:tblPr firstRow="1" bandRow="1">
                <a:tableStyleId>{21E4AEA4-8DFA-4A89-87EB-49C32662AFE0}</a:tableStyleId>
              </a:tblPr>
              <a:tblGrid>
                <a:gridCol w="1790700">
                  <a:extLst>
                    <a:ext uri="{9D8B030D-6E8A-4147-A177-3AD203B41FA5}">
                      <a16:colId xmlns:a16="http://schemas.microsoft.com/office/drawing/2014/main" val="1552752333"/>
                    </a:ext>
                  </a:extLst>
                </a:gridCol>
                <a:gridCol w="1790700">
                  <a:extLst>
                    <a:ext uri="{9D8B030D-6E8A-4147-A177-3AD203B41FA5}">
                      <a16:colId xmlns:a16="http://schemas.microsoft.com/office/drawing/2014/main" val="1448433126"/>
                    </a:ext>
                  </a:extLst>
                </a:gridCol>
                <a:gridCol w="1790700">
                  <a:extLst>
                    <a:ext uri="{9D8B030D-6E8A-4147-A177-3AD203B41FA5}">
                      <a16:colId xmlns:a16="http://schemas.microsoft.com/office/drawing/2014/main" val="2401168684"/>
                    </a:ext>
                  </a:extLst>
                </a:gridCol>
                <a:gridCol w="1790700">
                  <a:extLst>
                    <a:ext uri="{9D8B030D-6E8A-4147-A177-3AD203B41FA5}">
                      <a16:colId xmlns:a16="http://schemas.microsoft.com/office/drawing/2014/main" val="4074431873"/>
                    </a:ext>
                  </a:extLst>
                </a:gridCol>
                <a:gridCol w="1790700">
                  <a:extLst>
                    <a:ext uri="{9D8B030D-6E8A-4147-A177-3AD203B41FA5}">
                      <a16:colId xmlns:a16="http://schemas.microsoft.com/office/drawing/2014/main" val="2646745724"/>
                    </a:ext>
                  </a:extLst>
                </a:gridCol>
                <a:gridCol w="1790700">
                  <a:extLst>
                    <a:ext uri="{9D8B030D-6E8A-4147-A177-3AD203B41FA5}">
                      <a16:colId xmlns:a16="http://schemas.microsoft.com/office/drawing/2014/main" val="4073071560"/>
                    </a:ext>
                  </a:extLst>
                </a:gridCol>
              </a:tblGrid>
              <a:tr h="955040">
                <a:tc>
                  <a:txBody>
                    <a:bodyPr/>
                    <a:lstStyle/>
                    <a:p>
                      <a:pPr algn="ctr"/>
                      <a:r>
                        <a:rPr lang="en-IN" dirty="0"/>
                        <a:t>ALGORITHM</a:t>
                      </a:r>
                    </a:p>
                  </a:txBody>
                  <a:tcPr/>
                </a:tc>
                <a:tc>
                  <a:txBody>
                    <a:bodyPr/>
                    <a:lstStyle/>
                    <a:p>
                      <a:r>
                        <a:rPr lang="en-IN" dirty="0"/>
                        <a:t>ACCURACY SCORE</a:t>
                      </a:r>
                    </a:p>
                  </a:txBody>
                  <a:tcPr/>
                </a:tc>
                <a:tc>
                  <a:txBody>
                    <a:bodyPr/>
                    <a:lstStyle/>
                    <a:p>
                      <a:r>
                        <a:rPr lang="en-IN" dirty="0"/>
                        <a:t>RECALL</a:t>
                      </a:r>
                    </a:p>
                    <a:p>
                      <a:r>
                        <a:rPr lang="en-IN" dirty="0"/>
                        <a:t>(MICRO)</a:t>
                      </a:r>
                    </a:p>
                  </a:txBody>
                  <a:tcPr/>
                </a:tc>
                <a:tc>
                  <a:txBody>
                    <a:bodyPr/>
                    <a:lstStyle/>
                    <a:p>
                      <a:r>
                        <a:rPr lang="en-IN" dirty="0"/>
                        <a:t>PRECISION</a:t>
                      </a:r>
                    </a:p>
                    <a:p>
                      <a:r>
                        <a:rPr lang="en-IN" dirty="0"/>
                        <a:t>(MICRO)</a:t>
                      </a:r>
                    </a:p>
                  </a:txBody>
                  <a:tcPr/>
                </a:tc>
                <a:tc>
                  <a:txBody>
                    <a:bodyPr/>
                    <a:lstStyle/>
                    <a:p>
                      <a:r>
                        <a:rPr lang="en-IN" dirty="0"/>
                        <a:t>F1 SCORE</a:t>
                      </a:r>
                    </a:p>
                    <a:p>
                      <a:r>
                        <a:rPr lang="en-IN" dirty="0"/>
                        <a:t>(MICRO)</a:t>
                      </a:r>
                    </a:p>
                  </a:txBody>
                  <a:tcPr/>
                </a:tc>
                <a:tc>
                  <a:txBody>
                    <a:bodyPr/>
                    <a:lstStyle/>
                    <a:p>
                      <a:r>
                        <a:rPr lang="en-IN" dirty="0"/>
                        <a:t>HUMMING  </a:t>
                      </a:r>
                    </a:p>
                    <a:p>
                      <a:r>
                        <a:rPr lang="en-IN" dirty="0"/>
                        <a:t>LOSS</a:t>
                      </a:r>
                    </a:p>
                  </a:txBody>
                  <a:tcPr/>
                </a:tc>
                <a:extLst>
                  <a:ext uri="{0D108BD9-81ED-4DB2-BD59-A6C34878D82A}">
                    <a16:rowId xmlns:a16="http://schemas.microsoft.com/office/drawing/2014/main" val="2317520469"/>
                  </a:ext>
                </a:extLst>
              </a:tr>
              <a:tr h="955040">
                <a:tc>
                  <a:txBody>
                    <a:bodyPr/>
                    <a:lstStyle/>
                    <a:p>
                      <a:r>
                        <a:rPr lang="en-IN" dirty="0"/>
                        <a:t>LOGISTIC</a:t>
                      </a:r>
                    </a:p>
                    <a:p>
                      <a:r>
                        <a:rPr lang="en-IN" dirty="0"/>
                        <a:t>REGRESSION</a:t>
                      </a:r>
                    </a:p>
                  </a:txBody>
                  <a:tcPr/>
                </a:tc>
                <a:tc>
                  <a:txBody>
                    <a:bodyPr/>
                    <a:lstStyle/>
                    <a:p>
                      <a:r>
                        <a:rPr lang="en-IN" dirty="0"/>
                        <a:t>0.91</a:t>
                      </a:r>
                    </a:p>
                  </a:txBody>
                  <a:tcPr/>
                </a:tc>
                <a:tc>
                  <a:txBody>
                    <a:bodyPr/>
                    <a:lstStyle/>
                    <a:p>
                      <a:r>
                        <a:rPr lang="en-IN" dirty="0"/>
                        <a:t>0.47</a:t>
                      </a:r>
                    </a:p>
                  </a:txBody>
                  <a:tcPr/>
                </a:tc>
                <a:tc>
                  <a:txBody>
                    <a:bodyPr/>
                    <a:lstStyle/>
                    <a:p>
                      <a:r>
                        <a:rPr lang="en-IN" dirty="0"/>
                        <a:t>0.89</a:t>
                      </a:r>
                    </a:p>
                  </a:txBody>
                  <a:tcPr/>
                </a:tc>
                <a:tc>
                  <a:txBody>
                    <a:bodyPr/>
                    <a:lstStyle/>
                    <a:p>
                      <a:r>
                        <a:rPr lang="en-IN" dirty="0"/>
                        <a:t>0.61</a:t>
                      </a:r>
                    </a:p>
                  </a:txBody>
                  <a:tcPr/>
                </a:tc>
                <a:tc>
                  <a:txBody>
                    <a:bodyPr/>
                    <a:lstStyle/>
                    <a:p>
                      <a:r>
                        <a:rPr lang="en-IN" dirty="0"/>
                        <a:t>0.022</a:t>
                      </a:r>
                    </a:p>
                  </a:txBody>
                  <a:tcPr/>
                </a:tc>
                <a:extLst>
                  <a:ext uri="{0D108BD9-81ED-4DB2-BD59-A6C34878D82A}">
                    <a16:rowId xmlns:a16="http://schemas.microsoft.com/office/drawing/2014/main" val="2007416363"/>
                  </a:ext>
                </a:extLst>
              </a:tr>
              <a:tr h="955040">
                <a:tc>
                  <a:txBody>
                    <a:bodyPr/>
                    <a:lstStyle/>
                    <a:p>
                      <a:r>
                        <a:rPr lang="en-IN" dirty="0"/>
                        <a:t>RANDOM</a:t>
                      </a:r>
                    </a:p>
                    <a:p>
                      <a:r>
                        <a:rPr lang="en-IN" dirty="0"/>
                        <a:t>FOREST</a:t>
                      </a:r>
                    </a:p>
                    <a:p>
                      <a:r>
                        <a:rPr lang="en-IN" dirty="0"/>
                        <a:t>CLASSIFIER</a:t>
                      </a:r>
                    </a:p>
                  </a:txBody>
                  <a:tcPr/>
                </a:tc>
                <a:tc>
                  <a:txBody>
                    <a:bodyPr/>
                    <a:lstStyle/>
                    <a:p>
                      <a:r>
                        <a:rPr lang="en-IN" dirty="0"/>
                        <a:t>0.90</a:t>
                      </a:r>
                    </a:p>
                  </a:txBody>
                  <a:tcPr/>
                </a:tc>
                <a:tc>
                  <a:txBody>
                    <a:bodyPr/>
                    <a:lstStyle/>
                    <a:p>
                      <a:r>
                        <a:rPr lang="en-IN" dirty="0"/>
                        <a:t>0.55</a:t>
                      </a:r>
                    </a:p>
                  </a:txBody>
                  <a:tcPr/>
                </a:tc>
                <a:tc>
                  <a:txBody>
                    <a:bodyPr/>
                    <a:lstStyle/>
                    <a:p>
                      <a:r>
                        <a:rPr lang="en-IN" dirty="0"/>
                        <a:t>0.79</a:t>
                      </a:r>
                    </a:p>
                  </a:txBody>
                  <a:tcPr/>
                </a:tc>
                <a:tc>
                  <a:txBody>
                    <a:bodyPr/>
                    <a:lstStyle/>
                    <a:p>
                      <a:r>
                        <a:rPr lang="en-IN" dirty="0"/>
                        <a:t>0.65</a:t>
                      </a:r>
                    </a:p>
                  </a:txBody>
                  <a:tcPr/>
                </a:tc>
                <a:tc>
                  <a:txBody>
                    <a:bodyPr/>
                    <a:lstStyle/>
                    <a:p>
                      <a:r>
                        <a:rPr lang="en-IN" dirty="0"/>
                        <a:t>0.022</a:t>
                      </a:r>
                    </a:p>
                  </a:txBody>
                  <a:tcPr/>
                </a:tc>
                <a:extLst>
                  <a:ext uri="{0D108BD9-81ED-4DB2-BD59-A6C34878D82A}">
                    <a16:rowId xmlns:a16="http://schemas.microsoft.com/office/drawing/2014/main" val="2687052089"/>
                  </a:ext>
                </a:extLst>
              </a:tr>
              <a:tr h="955040">
                <a:tc>
                  <a:txBody>
                    <a:bodyPr/>
                    <a:lstStyle/>
                    <a:p>
                      <a:r>
                        <a:rPr lang="en-IN" dirty="0"/>
                        <a:t>SUPPORT VECTOR</a:t>
                      </a:r>
                    </a:p>
                    <a:p>
                      <a:r>
                        <a:rPr lang="en-IN" dirty="0"/>
                        <a:t>CLASSIFIER</a:t>
                      </a:r>
                    </a:p>
                  </a:txBody>
                  <a:tcPr/>
                </a:tc>
                <a:tc>
                  <a:txBody>
                    <a:bodyPr/>
                    <a:lstStyle/>
                    <a:p>
                      <a:r>
                        <a:rPr lang="en-IN" dirty="0"/>
                        <a:t>0.91</a:t>
                      </a:r>
                    </a:p>
                  </a:txBody>
                  <a:tcPr/>
                </a:tc>
                <a:tc>
                  <a:txBody>
                    <a:bodyPr/>
                    <a:lstStyle/>
                    <a:p>
                      <a:r>
                        <a:rPr lang="en-IN" dirty="0"/>
                        <a:t>0.56</a:t>
                      </a:r>
                    </a:p>
                  </a:txBody>
                  <a:tcPr/>
                </a:tc>
                <a:tc>
                  <a:txBody>
                    <a:bodyPr/>
                    <a:lstStyle/>
                    <a:p>
                      <a:r>
                        <a:rPr lang="en-IN" dirty="0"/>
                        <a:t>0.82</a:t>
                      </a:r>
                    </a:p>
                  </a:txBody>
                  <a:tcPr/>
                </a:tc>
                <a:tc>
                  <a:txBody>
                    <a:bodyPr/>
                    <a:lstStyle/>
                    <a:p>
                      <a:r>
                        <a:rPr lang="en-IN" dirty="0"/>
                        <a:t>0.67</a:t>
                      </a:r>
                    </a:p>
                  </a:txBody>
                  <a:tcPr/>
                </a:tc>
                <a:tc>
                  <a:txBody>
                    <a:bodyPr/>
                    <a:lstStyle/>
                    <a:p>
                      <a:r>
                        <a:rPr lang="en-IN" dirty="0"/>
                        <a:t>0.021</a:t>
                      </a:r>
                    </a:p>
                  </a:txBody>
                  <a:tcPr/>
                </a:tc>
                <a:extLst>
                  <a:ext uri="{0D108BD9-81ED-4DB2-BD59-A6C34878D82A}">
                    <a16:rowId xmlns:a16="http://schemas.microsoft.com/office/drawing/2014/main" val="2866256009"/>
                  </a:ext>
                </a:extLst>
              </a:tr>
              <a:tr h="955040">
                <a:tc>
                  <a:txBody>
                    <a:bodyPr/>
                    <a:lstStyle/>
                    <a:p>
                      <a:r>
                        <a:rPr lang="en-IN" dirty="0"/>
                        <a:t>ADA BOOST CLASSIFIER</a:t>
                      </a:r>
                    </a:p>
                  </a:txBody>
                  <a:tcPr/>
                </a:tc>
                <a:tc>
                  <a:txBody>
                    <a:bodyPr/>
                    <a:lstStyle/>
                    <a:p>
                      <a:r>
                        <a:rPr lang="en-IN" dirty="0"/>
                        <a:t>0.90</a:t>
                      </a:r>
                    </a:p>
                  </a:txBody>
                  <a:tcPr/>
                </a:tc>
                <a:tc>
                  <a:txBody>
                    <a:bodyPr/>
                    <a:lstStyle/>
                    <a:p>
                      <a:r>
                        <a:rPr lang="en-IN" dirty="0"/>
                        <a:t>0.51</a:t>
                      </a:r>
                    </a:p>
                  </a:txBody>
                  <a:tcPr/>
                </a:tc>
                <a:tc>
                  <a:txBody>
                    <a:bodyPr/>
                    <a:lstStyle/>
                    <a:p>
                      <a:r>
                        <a:rPr lang="en-IN" dirty="0"/>
                        <a:t>0.80</a:t>
                      </a:r>
                    </a:p>
                  </a:txBody>
                  <a:tcPr/>
                </a:tc>
                <a:tc>
                  <a:txBody>
                    <a:bodyPr/>
                    <a:lstStyle/>
                    <a:p>
                      <a:r>
                        <a:rPr lang="en-IN" dirty="0"/>
                        <a:t>0.62</a:t>
                      </a:r>
                    </a:p>
                  </a:txBody>
                  <a:tcPr/>
                </a:tc>
                <a:tc>
                  <a:txBody>
                    <a:bodyPr/>
                    <a:lstStyle/>
                    <a:p>
                      <a:r>
                        <a:rPr lang="en-IN" dirty="0"/>
                        <a:t>0.023</a:t>
                      </a:r>
                    </a:p>
                  </a:txBody>
                  <a:tcPr/>
                </a:tc>
                <a:extLst>
                  <a:ext uri="{0D108BD9-81ED-4DB2-BD59-A6C34878D82A}">
                    <a16:rowId xmlns:a16="http://schemas.microsoft.com/office/drawing/2014/main" val="2340809678"/>
                  </a:ext>
                </a:extLst>
              </a:tr>
            </a:tbl>
          </a:graphicData>
        </a:graphic>
      </p:graphicFrame>
    </p:spTree>
    <p:extLst>
      <p:ext uri="{BB962C8B-B14F-4D97-AF65-F5344CB8AC3E}">
        <p14:creationId xmlns:p14="http://schemas.microsoft.com/office/powerpoint/2010/main" val="102928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12D7-4CED-2DAE-7251-3ABA8B8C4F42}"/>
              </a:ext>
            </a:extLst>
          </p:cNvPr>
          <p:cNvSpPr>
            <a:spLocks noGrp="1"/>
          </p:cNvSpPr>
          <p:nvPr>
            <p:ph type="title"/>
          </p:nvPr>
        </p:nvSpPr>
        <p:spPr/>
        <p:txBody>
          <a:bodyPr/>
          <a:lstStyle/>
          <a:p>
            <a:r>
              <a:rPr lang="en-US" sz="4400" b="1" i="1" dirty="0">
                <a:solidFill>
                  <a:schemeClr val="tx1"/>
                </a:solidFill>
                <a:cs typeface="Arial" panose="020B0604020202020204" pitchFamily="34" charset="0"/>
              </a:rPr>
              <a:t>                              </a:t>
            </a:r>
            <a:r>
              <a:rPr lang="en-US" sz="4400" dirty="0">
                <a:solidFill>
                  <a:schemeClr val="tx1"/>
                </a:solidFill>
                <a:latin typeface="Castellar" panose="020A0402060406010301" pitchFamily="18" charset="0"/>
                <a:cs typeface="Arial" panose="020B0604020202020204" pitchFamily="34" charset="0"/>
              </a:rPr>
              <a:t>CONCLUSION</a:t>
            </a:r>
            <a:endParaRPr lang="en-IN" dirty="0">
              <a:latin typeface="Castellar" panose="020A0402060406010301" pitchFamily="18" charset="0"/>
            </a:endParaRPr>
          </a:p>
        </p:txBody>
      </p:sp>
      <p:sp>
        <p:nvSpPr>
          <p:cNvPr id="3" name="Content Placeholder 2">
            <a:extLst>
              <a:ext uri="{FF2B5EF4-FFF2-40B4-BE49-F238E27FC236}">
                <a16:creationId xmlns:a16="http://schemas.microsoft.com/office/drawing/2014/main" id="{260762BC-9077-AC7D-20EC-F683D23874F7}"/>
              </a:ext>
            </a:extLst>
          </p:cNvPr>
          <p:cNvSpPr>
            <a:spLocks noGrp="1"/>
          </p:cNvSpPr>
          <p:nvPr>
            <p:ph idx="1"/>
          </p:nvPr>
        </p:nvSpPr>
        <p:spPr/>
        <p:txBody>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a:p>
            <a:endParaRPr lang="en-IN" dirty="0"/>
          </a:p>
        </p:txBody>
      </p:sp>
    </p:spTree>
    <p:extLst>
      <p:ext uri="{BB962C8B-B14F-4D97-AF65-F5344CB8AC3E}">
        <p14:creationId xmlns:p14="http://schemas.microsoft.com/office/powerpoint/2010/main" val="3497683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E0683-D44E-6E48-ACA9-337168383ED9}"/>
              </a:ext>
            </a:extLst>
          </p:cNvPr>
          <p:cNvSpPr txBox="1"/>
          <p:nvPr/>
        </p:nvSpPr>
        <p:spPr>
          <a:xfrm>
            <a:off x="2613891" y="3059668"/>
            <a:ext cx="4684451" cy="1323439"/>
          </a:xfrm>
          <a:prstGeom prst="rect">
            <a:avLst/>
          </a:prstGeom>
          <a:noFill/>
        </p:spPr>
        <p:txBody>
          <a:bodyPr wrap="square" rtlCol="0">
            <a:spAutoFit/>
          </a:bodyPr>
          <a:lstStyle/>
          <a:p>
            <a:r>
              <a:rPr lang="en-IN" sz="8000" dirty="0">
                <a:latin typeface="Bodoni MT Poster Compressed" panose="02070706080601050204" pitchFamily="18" charset="0"/>
              </a:rPr>
              <a:t>           </a:t>
            </a:r>
            <a:r>
              <a:rPr lang="en-IN" sz="8000" dirty="0">
                <a:solidFill>
                  <a:srgbClr val="FF0000"/>
                </a:solidFill>
                <a:latin typeface="Bodoni MT Poster Compressed" panose="02070706080601050204" pitchFamily="18" charset="0"/>
              </a:rPr>
              <a:t>THANK YOU</a:t>
            </a:r>
          </a:p>
        </p:txBody>
      </p:sp>
    </p:spTree>
    <p:extLst>
      <p:ext uri="{BB962C8B-B14F-4D97-AF65-F5344CB8AC3E}">
        <p14:creationId xmlns:p14="http://schemas.microsoft.com/office/powerpoint/2010/main" val="200214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52D2-8596-F657-119C-4475ED8E1222}"/>
              </a:ext>
            </a:extLst>
          </p:cNvPr>
          <p:cNvSpPr>
            <a:spLocks noGrp="1"/>
          </p:cNvSpPr>
          <p:nvPr>
            <p:ph type="title"/>
          </p:nvPr>
        </p:nvSpPr>
        <p:spPr/>
        <p:txBody>
          <a:bodyPr/>
          <a:lstStyle/>
          <a:p>
            <a:r>
              <a:rPr lang="fr-FR" sz="4400" dirty="0" err="1"/>
              <a:t>Malignant</a:t>
            </a:r>
            <a:r>
              <a:rPr lang="fr-FR" sz="4400" dirty="0"/>
              <a: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38A56FB9-A9BB-F904-0250-762C686E7561}"/>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dirty="0"/>
          </a:p>
        </p:txBody>
      </p:sp>
    </p:spTree>
    <p:extLst>
      <p:ext uri="{BB962C8B-B14F-4D97-AF65-F5344CB8AC3E}">
        <p14:creationId xmlns:p14="http://schemas.microsoft.com/office/powerpoint/2010/main" val="229963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0AE5F-7F1C-E8FE-714A-303445B0CCBB}"/>
              </a:ext>
            </a:extLst>
          </p:cNvPr>
          <p:cNvSpPr txBox="1"/>
          <p:nvPr/>
        </p:nvSpPr>
        <p:spPr>
          <a:xfrm>
            <a:off x="2777066" y="822868"/>
            <a:ext cx="6096000" cy="707886"/>
          </a:xfrm>
          <a:prstGeom prst="rect">
            <a:avLst/>
          </a:prstGeom>
          <a:noFill/>
        </p:spPr>
        <p:txBody>
          <a:bodyPr wrap="square">
            <a:spAutoFit/>
          </a:bodyPr>
          <a:lstStyle/>
          <a:p>
            <a:pPr algn="ctr"/>
            <a:r>
              <a:rPr lang="en-IN" sz="4000" dirty="0">
                <a:latin typeface="+mj-lt"/>
                <a:cs typeface="Arial" panose="020B0604020202020204" pitchFamily="34" charset="0"/>
              </a:rPr>
              <a:t>Problem Statement </a:t>
            </a:r>
            <a:endParaRPr lang="en-US" sz="4000" dirty="0">
              <a:latin typeface="+mj-lt"/>
              <a:cs typeface="Arial" panose="020B0604020202020204" pitchFamily="34" charset="0"/>
            </a:endParaRPr>
          </a:p>
        </p:txBody>
      </p:sp>
      <p:sp>
        <p:nvSpPr>
          <p:cNvPr id="5" name="TextBox 4">
            <a:extLst>
              <a:ext uri="{FF2B5EF4-FFF2-40B4-BE49-F238E27FC236}">
                <a16:creationId xmlns:a16="http://schemas.microsoft.com/office/drawing/2014/main" id="{04FC9B5F-4E17-DD8F-FA3D-D7FA7045A5F9}"/>
              </a:ext>
            </a:extLst>
          </p:cNvPr>
          <p:cNvSpPr txBox="1"/>
          <p:nvPr/>
        </p:nvSpPr>
        <p:spPr>
          <a:xfrm>
            <a:off x="491067" y="2556934"/>
            <a:ext cx="11023599" cy="2062103"/>
          </a:xfrm>
          <a:prstGeom prst="rect">
            <a:avLst/>
          </a:prstGeom>
          <a:noFill/>
        </p:spPr>
        <p:txBody>
          <a:bodyPr wrap="square">
            <a:spAutoFit/>
          </a:bodyPr>
          <a:lstStyle/>
          <a:p>
            <a:pPr algn="just"/>
            <a:r>
              <a:rPr lang="en-IN" sz="3200" b="1" i="1" dirty="0">
                <a:effectLst/>
                <a:latin typeface="Candara" panose="020E0502030303020204" pitchFamily="34" charset="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83556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EAEE-E229-EB2D-D6BF-CF43FEA3EAA5}"/>
              </a:ext>
            </a:extLst>
          </p:cNvPr>
          <p:cNvSpPr>
            <a:spLocks noGrp="1"/>
          </p:cNvSpPr>
          <p:nvPr>
            <p:ph type="title"/>
          </p:nvPr>
        </p:nvSpPr>
        <p:spPr/>
        <p:txBody>
          <a:bodyPr/>
          <a:lstStyle/>
          <a:p>
            <a:r>
              <a:rPr lang="en-US" dirty="0"/>
              <a:t>Multi –Label Classification Problem</a:t>
            </a:r>
            <a:endParaRPr lang="en-IN" dirty="0"/>
          </a:p>
        </p:txBody>
      </p:sp>
      <p:sp>
        <p:nvSpPr>
          <p:cNvPr id="3" name="Content Placeholder 2">
            <a:extLst>
              <a:ext uri="{FF2B5EF4-FFF2-40B4-BE49-F238E27FC236}">
                <a16:creationId xmlns:a16="http://schemas.microsoft.com/office/drawing/2014/main" id="{4287EA9C-1947-C727-8409-639C96696892}"/>
              </a:ext>
            </a:extLst>
          </p:cNvPr>
          <p:cNvSpPr>
            <a:spLocks noGrp="1"/>
          </p:cNvSpPr>
          <p:nvPr>
            <p:ph idx="1"/>
          </p:nvPr>
        </p:nvSpPr>
        <p:spPr/>
        <p:txBody>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a:p>
            <a:endParaRPr lang="en-IN" dirty="0"/>
          </a:p>
        </p:txBody>
      </p:sp>
    </p:spTree>
    <p:extLst>
      <p:ext uri="{BB962C8B-B14F-4D97-AF65-F5344CB8AC3E}">
        <p14:creationId xmlns:p14="http://schemas.microsoft.com/office/powerpoint/2010/main" val="191789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B0E2-3ACD-62AC-2DB5-DD92BAB2C6A0}"/>
              </a:ext>
            </a:extLst>
          </p:cNvPr>
          <p:cNvSpPr>
            <a:spLocks noGrp="1"/>
          </p:cNvSpPr>
          <p:nvPr>
            <p:ph type="title"/>
          </p:nvPr>
        </p:nvSpPr>
        <p:spPr/>
        <p:txBody>
          <a:bodyPr/>
          <a:lstStyle/>
          <a:p>
            <a:r>
              <a:rPr lang="en-US" sz="4400" dirty="0"/>
              <a:t>Exploration of Target Variable Ratings</a:t>
            </a:r>
            <a:endParaRPr lang="en-IN" dirty="0"/>
          </a:p>
        </p:txBody>
      </p:sp>
      <p:sp>
        <p:nvSpPr>
          <p:cNvPr id="4" name="Content Placeholder 3">
            <a:extLst>
              <a:ext uri="{FF2B5EF4-FFF2-40B4-BE49-F238E27FC236}">
                <a16:creationId xmlns:a16="http://schemas.microsoft.com/office/drawing/2014/main" id="{A5C36488-6CFD-7EF4-3611-04C49F5C9715}"/>
              </a:ext>
            </a:extLst>
          </p:cNvPr>
          <p:cNvSpPr>
            <a:spLocks noGrp="1"/>
          </p:cNvSpPr>
          <p:nvPr>
            <p:ph sz="half" idx="2"/>
          </p:nvPr>
        </p:nvSpPr>
        <p:spPr>
          <a:xfrm>
            <a:off x="7941733" y="1371600"/>
            <a:ext cx="3412067" cy="4805363"/>
          </a:xfrm>
        </p:spPr>
        <p:txBody>
          <a:bodyPr>
            <a:normAutofit fontScale="77500" lnSpcReduction="20000"/>
          </a:bodyPr>
          <a:lstStyle/>
          <a:p>
            <a:pPr marL="342900" lvl="0" indent="-342900" algn="just">
              <a:lnSpc>
                <a:spcPct val="107000"/>
              </a:lnSpc>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800" dirty="0">
                <a:effectLst/>
                <a:ea typeface="Calibri" panose="020F0502020204030204" pitchFamily="34" charset="0"/>
                <a:cs typeface="Mangal" panose="02040503050203030202" pitchFamily="18" charset="0"/>
              </a:rPr>
              <a:t>Very few comments are in threat category.</a:t>
            </a:r>
          </a:p>
          <a:p>
            <a:endParaRPr lang="en-IN" dirty="0"/>
          </a:p>
        </p:txBody>
      </p:sp>
      <p:pic>
        <p:nvPicPr>
          <p:cNvPr id="5" name="Content Placeholder 4">
            <a:extLst>
              <a:ext uri="{FF2B5EF4-FFF2-40B4-BE49-F238E27FC236}">
                <a16:creationId xmlns:a16="http://schemas.microsoft.com/office/drawing/2014/main" id="{72AE9A2C-7C90-0B26-E9F8-B61038FD7F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133" y="1371600"/>
            <a:ext cx="7213600" cy="4805363"/>
          </a:xfrm>
          <a:prstGeom prst="rect">
            <a:avLst/>
          </a:prstGeom>
          <a:ln w="12700">
            <a:solidFill>
              <a:schemeClr val="tx1"/>
            </a:solidFill>
          </a:ln>
        </p:spPr>
      </p:pic>
    </p:spTree>
    <p:extLst>
      <p:ext uri="{BB962C8B-B14F-4D97-AF65-F5344CB8AC3E}">
        <p14:creationId xmlns:p14="http://schemas.microsoft.com/office/powerpoint/2010/main" val="144071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909A-8A7E-3738-1FA0-5E30DFA2FFB1}"/>
              </a:ext>
            </a:extLst>
          </p:cNvPr>
          <p:cNvSpPr>
            <a:spLocks noGrp="1"/>
          </p:cNvSpPr>
          <p:nvPr>
            <p:ph type="title"/>
          </p:nvPr>
        </p:nvSpPr>
        <p:spPr/>
        <p:txBody>
          <a:bodyPr/>
          <a:lstStyle/>
          <a:p>
            <a:r>
              <a:rPr lang="en-IN" b="1" dirty="0"/>
              <a:t>PIE CHART</a:t>
            </a:r>
          </a:p>
        </p:txBody>
      </p:sp>
      <p:sp>
        <p:nvSpPr>
          <p:cNvPr id="4" name="Content Placeholder 3">
            <a:extLst>
              <a:ext uri="{FF2B5EF4-FFF2-40B4-BE49-F238E27FC236}">
                <a16:creationId xmlns:a16="http://schemas.microsoft.com/office/drawing/2014/main" id="{9B7FF30A-9744-4394-CDDA-BB4F0E8ED847}"/>
              </a:ext>
            </a:extLst>
          </p:cNvPr>
          <p:cNvSpPr>
            <a:spLocks noGrp="1"/>
          </p:cNvSpPr>
          <p:nvPr>
            <p:ph sz="half" idx="2"/>
          </p:nvPr>
        </p:nvSpPr>
        <p:spPr>
          <a:xfrm>
            <a:off x="8212668" y="1690688"/>
            <a:ext cx="3141132" cy="4486275"/>
          </a:xfrm>
        </p:spPr>
        <p:txBody>
          <a:bodyPr/>
          <a:lstStyle/>
          <a:p>
            <a:r>
              <a:rPr lang="en-IN" dirty="0"/>
              <a:t>Here we can find out various categories in percentage format.</a:t>
            </a:r>
          </a:p>
          <a:p>
            <a:r>
              <a:rPr lang="en-IN" dirty="0"/>
              <a:t>Maximum-43.58%malignant</a:t>
            </a:r>
          </a:p>
          <a:p>
            <a:r>
              <a:rPr lang="en-IN" dirty="0"/>
              <a:t>Minimum-1.36%</a:t>
            </a:r>
          </a:p>
        </p:txBody>
      </p:sp>
      <p:pic>
        <p:nvPicPr>
          <p:cNvPr id="5" name="Content Placeholder 4">
            <a:extLst>
              <a:ext uri="{FF2B5EF4-FFF2-40B4-BE49-F238E27FC236}">
                <a16:creationId xmlns:a16="http://schemas.microsoft.com/office/drawing/2014/main" id="{302FA10F-D44F-3FBF-867F-F7A47BF3BA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132" y="1388533"/>
            <a:ext cx="7755467" cy="5300134"/>
          </a:xfrm>
          <a:prstGeom prst="rect">
            <a:avLst/>
          </a:prstGeom>
          <a:ln w="12700">
            <a:solidFill>
              <a:schemeClr val="tx1"/>
            </a:solidFill>
          </a:ln>
        </p:spPr>
      </p:pic>
    </p:spTree>
    <p:extLst>
      <p:ext uri="{BB962C8B-B14F-4D97-AF65-F5344CB8AC3E}">
        <p14:creationId xmlns:p14="http://schemas.microsoft.com/office/powerpoint/2010/main" val="181138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0F18-6519-4161-7501-EDB295F331C3}"/>
              </a:ext>
            </a:extLst>
          </p:cNvPr>
          <p:cNvSpPr>
            <a:spLocks noGrp="1"/>
          </p:cNvSpPr>
          <p:nvPr>
            <p:ph type="title"/>
          </p:nvPr>
        </p:nvSpPr>
        <p:spPr/>
        <p:txBody>
          <a:bodyPr/>
          <a:lstStyle/>
          <a:p>
            <a:r>
              <a:rPr lang="en-IN" dirty="0"/>
              <a:t>Distribution of comments in length</a:t>
            </a:r>
          </a:p>
        </p:txBody>
      </p:sp>
      <p:sp>
        <p:nvSpPr>
          <p:cNvPr id="4" name="Content Placeholder 3">
            <a:extLst>
              <a:ext uri="{FF2B5EF4-FFF2-40B4-BE49-F238E27FC236}">
                <a16:creationId xmlns:a16="http://schemas.microsoft.com/office/drawing/2014/main" id="{D1766C21-AF3A-B927-D160-5F133EB9D89C}"/>
              </a:ext>
            </a:extLst>
          </p:cNvPr>
          <p:cNvSpPr>
            <a:spLocks noGrp="1"/>
          </p:cNvSpPr>
          <p:nvPr>
            <p:ph sz="half" idx="2"/>
          </p:nvPr>
        </p:nvSpPr>
        <p:spPr>
          <a:xfrm>
            <a:off x="7755466" y="1825625"/>
            <a:ext cx="3598333" cy="4351338"/>
          </a:xfrm>
        </p:spPr>
        <p:txBody>
          <a:bodyPr>
            <a:normAutofit fontScale="92500" lnSpcReduction="20000"/>
          </a:bodyPr>
          <a:lstStyle/>
          <a:p>
            <a:pPr marL="342900" indent="-342900">
              <a:buFont typeface="Arial" panose="020B0604020202020204" pitchFamily="34" charset="0"/>
              <a:buChar char="•"/>
            </a:pPr>
            <a:r>
              <a:rPr lang="en-IN" sz="28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800" b="0" kern="0" dirty="0">
                <a:effectLst/>
                <a:ea typeface="Calibri" panose="020F0502020204030204" pitchFamily="34" charset="0"/>
                <a:cs typeface="Mangal" panose="02040503050203030202" pitchFamily="18" charset="0"/>
              </a:rPr>
              <a:t>Majority of the comments are of length 500, where maximum length is 5000 and minimum length is 5. </a:t>
            </a:r>
            <a:endParaRPr lang="en-IN" sz="2800" dirty="0"/>
          </a:p>
          <a:p>
            <a:endParaRPr lang="en-IN" dirty="0"/>
          </a:p>
        </p:txBody>
      </p:sp>
      <p:pic>
        <p:nvPicPr>
          <p:cNvPr id="5" name="Content Placeholder 4">
            <a:extLst>
              <a:ext uri="{FF2B5EF4-FFF2-40B4-BE49-F238E27FC236}">
                <a16:creationId xmlns:a16="http://schemas.microsoft.com/office/drawing/2014/main" id="{5C0B5EF6-4713-7CDC-AB01-9B2C42DEAB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9400" y="1717841"/>
            <a:ext cx="6985000" cy="4775034"/>
          </a:xfrm>
          <a:prstGeom prst="rect">
            <a:avLst/>
          </a:prstGeom>
          <a:ln w="12700">
            <a:solidFill>
              <a:schemeClr val="tx1"/>
            </a:solidFill>
          </a:ln>
        </p:spPr>
      </p:pic>
    </p:spTree>
    <p:extLst>
      <p:ext uri="{BB962C8B-B14F-4D97-AF65-F5344CB8AC3E}">
        <p14:creationId xmlns:p14="http://schemas.microsoft.com/office/powerpoint/2010/main" val="42481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B064-3F1F-FFCC-C42B-E557F3577A44}"/>
              </a:ext>
            </a:extLst>
          </p:cNvPr>
          <p:cNvSpPr>
            <a:spLocks noGrp="1"/>
          </p:cNvSpPr>
          <p:nvPr>
            <p:ph type="title"/>
          </p:nvPr>
        </p:nvSpPr>
        <p:spPr/>
        <p:txBody>
          <a:bodyPr/>
          <a:lstStyle/>
          <a:p>
            <a:r>
              <a:rPr lang="en-US" dirty="0"/>
              <a:t>                      Data Pre Processing </a:t>
            </a:r>
            <a:endParaRPr lang="en-IN" dirty="0"/>
          </a:p>
        </p:txBody>
      </p:sp>
      <p:sp>
        <p:nvSpPr>
          <p:cNvPr id="3" name="Content Placeholder 2">
            <a:extLst>
              <a:ext uri="{FF2B5EF4-FFF2-40B4-BE49-F238E27FC236}">
                <a16:creationId xmlns:a16="http://schemas.microsoft.com/office/drawing/2014/main" id="{7D21EB83-97B7-22DD-D551-03C48E251F3C}"/>
              </a:ext>
            </a:extLst>
          </p:cNvPr>
          <p:cNvSpPr>
            <a:spLocks noGrp="1"/>
          </p:cNvSpPr>
          <p:nvPr>
            <p:ph idx="1"/>
          </p:nvPr>
        </p:nvSpPr>
        <p:spPr/>
        <p:txBody>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a:p>
            <a:endParaRPr lang="en-IN" dirty="0"/>
          </a:p>
        </p:txBody>
      </p:sp>
    </p:spTree>
    <p:extLst>
      <p:ext uri="{BB962C8B-B14F-4D97-AF65-F5344CB8AC3E}">
        <p14:creationId xmlns:p14="http://schemas.microsoft.com/office/powerpoint/2010/main" val="2237903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974</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-apple-system</vt:lpstr>
      <vt:lpstr>Arial</vt:lpstr>
      <vt:lpstr>Arial Rounded MT Bold</vt:lpstr>
      <vt:lpstr>Bahnschrift Light SemiCondensed</vt:lpstr>
      <vt:lpstr>Bodoni MT Black</vt:lpstr>
      <vt:lpstr>Bodoni MT Poster Compressed</vt:lpstr>
      <vt:lpstr>Brush Script MT</vt:lpstr>
      <vt:lpstr>Calibri</vt:lpstr>
      <vt:lpstr>Calibri Light</vt:lpstr>
      <vt:lpstr>Candara</vt:lpstr>
      <vt:lpstr>Castellar</vt:lpstr>
      <vt:lpstr>Symbol</vt:lpstr>
      <vt:lpstr>Wingdings</vt:lpstr>
      <vt:lpstr>Office Theme</vt:lpstr>
      <vt:lpstr>Malignant Comments Classifier - Multi Label Classification Project Using NLP </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Exploration of Target Variable Ratings</vt:lpstr>
      <vt:lpstr>PIE CHART</vt:lpstr>
      <vt:lpstr>Distribution of comments in length</vt:lpstr>
      <vt:lpstr>                      Data Pre Processing </vt:lpstr>
      <vt:lpstr>Word Cloud</vt:lpstr>
      <vt:lpstr>Word Cloud Word Cloud for getting word sense</vt:lpstr>
      <vt:lpstr>Here we can see word cloud for Malignant Category</vt:lpstr>
      <vt:lpstr>Here we can see word cloud for Highly Malignant Category</vt:lpstr>
      <vt:lpstr>Here we can see word cloud for Rude Category</vt:lpstr>
      <vt:lpstr>Here we can see word cloud for Threat Category</vt:lpstr>
      <vt:lpstr>Here we can see word cloud for Abuse Category</vt:lpstr>
      <vt:lpstr>Here we can see word cloud for Loathe Category</vt:lpstr>
      <vt:lpstr>PowerPoint Presentation</vt:lpstr>
      <vt:lpstr>Machine Learning Model Building</vt:lpstr>
      <vt:lpstr>Machine Learning Model Building</vt:lpstr>
      <vt:lpstr>Resulting Output</vt:lpstr>
      <vt:lpstr>Final Machine Learning Model</vt:lpstr>
      <vt:lpstr>AOC-ROC Curve </vt:lpstr>
      <vt:lpstr>Machine Learning Evaluation Matrix</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 Multi Label Classification Project Using NLP </dc:title>
  <dc:creator>Gagan Khandale</dc:creator>
  <cp:lastModifiedBy>Gagan Khandale</cp:lastModifiedBy>
  <cp:revision>9</cp:revision>
  <dcterms:created xsi:type="dcterms:W3CDTF">2023-01-12T11:39:47Z</dcterms:created>
  <dcterms:modified xsi:type="dcterms:W3CDTF">2023-01-15T05:45:59Z</dcterms:modified>
</cp:coreProperties>
</file>