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391-AA67-4ACF-A752-E2FF4620772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6BD415-97E9-446E-B374-1D64E571DA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3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391-AA67-4ACF-A752-E2FF4620772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D415-97E9-446E-B374-1D64E571DAA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6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391-AA67-4ACF-A752-E2FF4620772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D415-97E9-446E-B374-1D64E571DA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391-AA67-4ACF-A752-E2FF4620772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D415-97E9-446E-B374-1D64E571DAA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4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391-AA67-4ACF-A752-E2FF4620772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D415-97E9-446E-B374-1D64E571DA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1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391-AA67-4ACF-A752-E2FF4620772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D415-97E9-446E-B374-1D64E571DAA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0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391-AA67-4ACF-A752-E2FF4620772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D415-97E9-446E-B374-1D64E571DAA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7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391-AA67-4ACF-A752-E2FF4620772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D415-97E9-446E-B374-1D64E571DAA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64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391-AA67-4ACF-A752-E2FF4620772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D415-97E9-446E-B374-1D64E571D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8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391-AA67-4ACF-A752-E2FF4620772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D415-97E9-446E-B374-1D64E571DAA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1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FED6391-AA67-4ACF-A752-E2FF4620772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D415-97E9-446E-B374-1D64E571DAA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72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6391-AA67-4ACF-A752-E2FF46207721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6BD415-97E9-446E-B374-1D64E571DAA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6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8EE4-2F04-006E-B4D9-1F517E478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Surprise Housing - Housing Price Predication &amp; Analysis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29147-1620-9312-01ED-EA5883B10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Pooja </a:t>
            </a:r>
            <a:r>
              <a:rPr lang="en-US" dirty="0" err="1"/>
              <a:t>Mandaokar</a:t>
            </a:r>
            <a:endParaRPr lang="en-US" dirty="0"/>
          </a:p>
          <a:p>
            <a:r>
              <a:rPr lang="en-US" dirty="0" err="1"/>
              <a:t>Fliprobo</a:t>
            </a:r>
            <a:r>
              <a:rPr lang="en-US" dirty="0"/>
              <a:t> – Internship 32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92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8A21-E69A-4420-0B7A-91E16913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6993-7FDA-3B71-4227-2148F231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A03532-CA38-F714-6511-79F1C9EF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B26D82-576B-D004-EE13-226B4DF2C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82A7D6-52CB-603D-AFAB-470671B44AC3}"/>
              </a:ext>
            </a:extLst>
          </p:cNvPr>
          <p:cNvSpPr txBox="1"/>
          <p:nvPr/>
        </p:nvSpPr>
        <p:spPr>
          <a:xfrm>
            <a:off x="6248400" y="1213920"/>
            <a:ext cx="4671527" cy="146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E3631A-410A-3FAA-3E06-197501A90A45}"/>
              </a:ext>
            </a:extLst>
          </p:cNvPr>
          <p:cNvSpPr txBox="1"/>
          <p:nvPr/>
        </p:nvSpPr>
        <p:spPr>
          <a:xfrm>
            <a:off x="6096000" y="4155465"/>
            <a:ext cx="6111550" cy="132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119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C6F88D-BF33-DFBD-643A-0E00E62D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81CD8-1899-4117-4A1D-CA83C2D84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90C0D2-A4EF-7C6D-73DB-21BAC8D214CF}"/>
              </a:ext>
            </a:extLst>
          </p:cNvPr>
          <p:cNvSpPr txBox="1"/>
          <p:nvPr/>
        </p:nvSpPr>
        <p:spPr>
          <a:xfrm>
            <a:off x="5910337" y="623836"/>
            <a:ext cx="6111550" cy="1750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A73E2-B347-510D-96C5-73A87A9D1038}"/>
              </a:ext>
            </a:extLst>
          </p:cNvPr>
          <p:cNvSpPr txBox="1"/>
          <p:nvPr/>
        </p:nvSpPr>
        <p:spPr>
          <a:xfrm>
            <a:off x="6096000" y="3214812"/>
            <a:ext cx="6111550" cy="2538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676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3D895B-A661-0149-FB0E-1DE12F657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3" y="504967"/>
            <a:ext cx="507189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941BD6-2FD7-400C-3F78-1CF2E5867507}"/>
              </a:ext>
            </a:extLst>
          </p:cNvPr>
          <p:cNvSpPr txBox="1"/>
          <p:nvPr/>
        </p:nvSpPr>
        <p:spPr>
          <a:xfrm>
            <a:off x="5665947" y="956635"/>
            <a:ext cx="6111550" cy="3931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val="7294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418523-15E0-CC51-737C-77553A2BA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B67F39-A534-8573-03CA-7111E587A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11B8B-2184-7C0E-FD59-0F65BB1C5108}"/>
              </a:ext>
            </a:extLst>
          </p:cNvPr>
          <p:cNvSpPr txBox="1"/>
          <p:nvPr/>
        </p:nvSpPr>
        <p:spPr>
          <a:xfrm>
            <a:off x="6198631" y="541103"/>
            <a:ext cx="5040803" cy="1760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D7327-9080-78D6-3639-EA15E8C6A88C}"/>
              </a:ext>
            </a:extLst>
          </p:cNvPr>
          <p:cNvSpPr txBox="1"/>
          <p:nvPr/>
        </p:nvSpPr>
        <p:spPr>
          <a:xfrm>
            <a:off x="6198631" y="3097241"/>
            <a:ext cx="5993369" cy="2906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18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6BEE3C-F4BC-1E53-FEBA-F52C808FA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DDD3B2-2B84-5530-9D58-2DFBA7828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FFC111-3679-5226-592C-37C29D495201}"/>
              </a:ext>
            </a:extLst>
          </p:cNvPr>
          <p:cNvSpPr txBox="1"/>
          <p:nvPr/>
        </p:nvSpPr>
        <p:spPr>
          <a:xfrm>
            <a:off x="6096000" y="735572"/>
            <a:ext cx="48379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E8F74-8BAC-1253-697B-333E1BC870DA}"/>
              </a:ext>
            </a:extLst>
          </p:cNvPr>
          <p:cNvSpPr txBox="1"/>
          <p:nvPr/>
        </p:nvSpPr>
        <p:spPr>
          <a:xfrm>
            <a:off x="5984116" y="3734332"/>
            <a:ext cx="5061689" cy="163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31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E5B2BA-AD83-0217-0956-22F99EB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13F395-3A05-8EF5-0E7A-DBE98F97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ECA478-6CCD-41AD-9E5A-357B6DB1EA3A}"/>
              </a:ext>
            </a:extLst>
          </p:cNvPr>
          <p:cNvSpPr txBox="1"/>
          <p:nvPr/>
        </p:nvSpPr>
        <p:spPr>
          <a:xfrm>
            <a:off x="5817636" y="788636"/>
            <a:ext cx="55675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67C21-DE09-F972-E8B2-FA036F9936F2}"/>
              </a:ext>
            </a:extLst>
          </p:cNvPr>
          <p:cNvSpPr txBox="1"/>
          <p:nvPr/>
        </p:nvSpPr>
        <p:spPr>
          <a:xfrm>
            <a:off x="6901820" y="3962916"/>
            <a:ext cx="4483359" cy="1629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7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B9936-0714-643E-9B1F-F8416760A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5F156E-E1C0-9164-DB92-3D8F7F9A8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0E10C-8A2F-786C-A4FA-0F93B8B62F84}"/>
              </a:ext>
            </a:extLst>
          </p:cNvPr>
          <p:cNvSpPr txBox="1"/>
          <p:nvPr/>
        </p:nvSpPr>
        <p:spPr>
          <a:xfrm>
            <a:off x="6667901" y="481480"/>
            <a:ext cx="4669970" cy="2121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FFAB0-DB1B-9FEF-9694-DE82A5AFFCC9}"/>
              </a:ext>
            </a:extLst>
          </p:cNvPr>
          <p:cNvSpPr txBox="1"/>
          <p:nvPr/>
        </p:nvSpPr>
        <p:spPr>
          <a:xfrm>
            <a:off x="6667901" y="3429592"/>
            <a:ext cx="5192485" cy="1650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val="286666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7FA2-F6C0-8F99-4F6F-C74E12C16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82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5F7D-2E7D-9951-65A8-DFD78959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Machine Learning Algorithm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8574-6AB3-9EF0-8055-04788C07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XGB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Tree Regressor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1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D77B-D8C3-EEA7-6715-B2B24F19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5724-4F39-F5D9-4947-8C02E341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4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4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37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9955-05C7-7055-9CCF-13DD2C89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C61B-BC9C-0BA9-23D8-E59A71EA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516764" cy="4037749"/>
          </a:xfrm>
        </p:spPr>
        <p:txBody>
          <a:bodyPr>
            <a:normAutofit fontScale="70000" lnSpcReduction="20000"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9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900" dirty="0">
                <a:solidFill>
                  <a:schemeClr val="tx1"/>
                </a:solidFill>
              </a:rPr>
              <a:t>Splitting Training Data Using </a:t>
            </a:r>
            <a:r>
              <a:rPr lang="en-US" sz="2900" dirty="0" err="1">
                <a:solidFill>
                  <a:schemeClr val="tx1"/>
                </a:solidFill>
              </a:rPr>
              <a:t>test_train_split</a:t>
            </a:r>
            <a:endParaRPr lang="en-US" sz="29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9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9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9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9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9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900" dirty="0">
                <a:solidFill>
                  <a:schemeClr val="tx1"/>
                </a:solidFill>
              </a:rPr>
              <a:t>Saving final Model Using </a:t>
            </a:r>
            <a:r>
              <a:rPr lang="en-IN" sz="2900" dirty="0" err="1">
                <a:solidFill>
                  <a:schemeClr val="tx1"/>
                </a:solidFill>
              </a:rPr>
              <a:t>Joblib</a:t>
            </a:r>
            <a:endParaRPr lang="en-IN" sz="29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900" dirty="0">
                <a:solidFill>
                  <a:schemeClr val="tx1"/>
                </a:solidFill>
              </a:rPr>
              <a:t>Predicating Test Dataset using Final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382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FA76-6632-1A67-7272-09D14D4A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480" y="804515"/>
            <a:ext cx="9603275" cy="1049235"/>
          </a:xfrm>
        </p:spPr>
        <p:txBody>
          <a:bodyPr/>
          <a:lstStyle/>
          <a:p>
            <a:r>
              <a:rPr lang="en-US" sz="3200" dirty="0"/>
              <a:t>Key Findings and Conclusions of the Study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CD5F16-1F45-778D-9FC9-57A8E4CAC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797970"/>
              </p:ext>
            </p:extLst>
          </p:nvPr>
        </p:nvGraphicFramePr>
        <p:xfrm>
          <a:off x="1450975" y="2016125"/>
          <a:ext cx="9604374" cy="40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1523431622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735436970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547342164"/>
                    </a:ext>
                  </a:extLst>
                </a:gridCol>
              </a:tblGrid>
              <a:tr h="504670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CV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33446"/>
                  </a:ext>
                </a:extLst>
              </a:tr>
              <a:tr h="504670">
                <a:tc>
                  <a:txBody>
                    <a:bodyPr/>
                    <a:lstStyle/>
                    <a:p>
                      <a:r>
                        <a:rPr lang="en-IN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42354"/>
                  </a:ext>
                </a:extLst>
              </a:tr>
              <a:tr h="504670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49649"/>
                  </a:ext>
                </a:extLst>
              </a:tr>
              <a:tr h="504670">
                <a:tc>
                  <a:txBody>
                    <a:bodyPr/>
                    <a:lstStyle/>
                    <a:p>
                      <a:r>
                        <a:rPr lang="en-IN" dirty="0"/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15197"/>
                  </a:ext>
                </a:extLst>
              </a:tr>
              <a:tr h="504670">
                <a:tc>
                  <a:txBody>
                    <a:bodyPr/>
                    <a:lstStyle/>
                    <a:p>
                      <a:r>
                        <a:rPr lang="en-IN" dirty="0"/>
                        <a:t>Extra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16877"/>
                  </a:ext>
                </a:extLst>
              </a:tr>
              <a:tr h="504670">
                <a:tc>
                  <a:txBody>
                    <a:bodyPr/>
                    <a:lstStyle/>
                    <a:p>
                      <a:r>
                        <a:rPr lang="en-IN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64245"/>
                  </a:ext>
                </a:extLst>
              </a:tr>
              <a:tr h="5046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37364"/>
                  </a:ext>
                </a:extLst>
              </a:tr>
              <a:tr h="5046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7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376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8AB4-068A-BBDD-DFA5-074FC783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Final MODEL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E48B-9EE4-1178-F759-45FC143C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RANDOM FOREST REGRESSOR WITH ACCURACY SCORE- 88.17%</a:t>
            </a:r>
          </a:p>
          <a:p>
            <a:r>
              <a:rPr lang="en-IN" dirty="0" err="1"/>
              <a:t>Final_mod</a:t>
            </a:r>
            <a:r>
              <a:rPr lang="en-IN" dirty="0"/>
              <a:t>=</a:t>
            </a:r>
            <a:r>
              <a:rPr lang="en-IN" dirty="0" err="1"/>
              <a:t>RandomForestRegressor</a:t>
            </a:r>
            <a:r>
              <a:rPr lang="en-IN" dirty="0"/>
              <a:t>(</a:t>
            </a:r>
            <a:r>
              <a:rPr lang="en-IN" dirty="0" err="1"/>
              <a:t>max_depth</a:t>
            </a:r>
            <a:r>
              <a:rPr lang="en-IN" dirty="0"/>
              <a:t> = None, bootstrap = True, </a:t>
            </a:r>
            <a:r>
              <a:rPr lang="en-IN" dirty="0" err="1"/>
              <a:t>max_features</a:t>
            </a:r>
            <a:r>
              <a:rPr lang="en-IN" dirty="0"/>
              <a:t>='sqrt', </a:t>
            </a:r>
            <a:r>
              <a:rPr lang="en-IN" dirty="0" err="1"/>
              <a:t>min_samples_leaf</a:t>
            </a:r>
            <a:r>
              <a:rPr lang="en-IN" dirty="0"/>
              <a:t> = 1,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n_estimators</a:t>
            </a:r>
            <a:r>
              <a:rPr lang="en-IN" dirty="0"/>
              <a:t> = 100 )</a:t>
            </a:r>
          </a:p>
          <a:p>
            <a:r>
              <a:rPr lang="en-IN" dirty="0" err="1"/>
              <a:t>Final_mod.fit</a:t>
            </a:r>
            <a:r>
              <a:rPr lang="en-IN" dirty="0"/>
              <a:t>(</a:t>
            </a:r>
            <a:r>
              <a:rPr lang="en-IN" dirty="0" err="1"/>
              <a:t>X_train,Y_train</a:t>
            </a:r>
            <a:r>
              <a:rPr lang="en-IN" dirty="0"/>
              <a:t>)</a:t>
            </a:r>
          </a:p>
          <a:p>
            <a:r>
              <a:rPr lang="en-IN" dirty="0"/>
              <a:t>pred=</a:t>
            </a:r>
            <a:r>
              <a:rPr lang="en-IN" dirty="0" err="1"/>
              <a:t>Final_mod.predict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r>
              <a:rPr lang="en-IN" dirty="0"/>
              <a:t>print('R2_Score:',r2_score(</a:t>
            </a:r>
            <a:r>
              <a:rPr lang="en-IN" dirty="0" err="1"/>
              <a:t>Y_test,pred</a:t>
            </a:r>
            <a:r>
              <a:rPr lang="en-IN" dirty="0"/>
              <a:t>)*100)</a:t>
            </a:r>
          </a:p>
          <a:p>
            <a:r>
              <a:rPr lang="en-IN" dirty="0"/>
              <a:t>print('mean_squared_error:',</a:t>
            </a:r>
            <a:r>
              <a:rPr lang="en-IN" dirty="0" err="1"/>
              <a:t>mean_squared_error</a:t>
            </a:r>
            <a:r>
              <a:rPr lang="en-IN" dirty="0"/>
              <a:t>(</a:t>
            </a:r>
            <a:r>
              <a:rPr lang="en-IN" dirty="0" err="1"/>
              <a:t>Y_test,pred</a:t>
            </a:r>
            <a:r>
              <a:rPr lang="en-IN" dirty="0"/>
              <a:t>))</a:t>
            </a:r>
          </a:p>
          <a:p>
            <a:r>
              <a:rPr lang="en-IN" dirty="0"/>
              <a:t>print('mean_absolute_error:',</a:t>
            </a:r>
            <a:r>
              <a:rPr lang="en-IN" dirty="0" err="1"/>
              <a:t>mean_absolute_error</a:t>
            </a:r>
            <a:r>
              <a:rPr lang="en-IN" dirty="0"/>
              <a:t>(</a:t>
            </a:r>
            <a:r>
              <a:rPr lang="en-IN" dirty="0" err="1"/>
              <a:t>Y_test,pred</a:t>
            </a:r>
            <a:r>
              <a:rPr lang="en-IN" dirty="0"/>
              <a:t>))</a:t>
            </a:r>
          </a:p>
          <a:p>
            <a:r>
              <a:rPr lang="en-IN" dirty="0"/>
              <a:t>print("RMSE value:",</a:t>
            </a:r>
            <a:r>
              <a:rPr lang="en-IN" dirty="0" err="1"/>
              <a:t>np.sqrt</a:t>
            </a:r>
            <a:r>
              <a:rPr lang="en-IN" dirty="0"/>
              <a:t>(</a:t>
            </a:r>
            <a:r>
              <a:rPr lang="en-IN" dirty="0" err="1"/>
              <a:t>mean_squared_error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pred)))</a:t>
            </a:r>
          </a:p>
        </p:txBody>
      </p:sp>
    </p:spTree>
    <p:extLst>
      <p:ext uri="{BB962C8B-B14F-4D97-AF65-F5344CB8AC3E}">
        <p14:creationId xmlns:p14="http://schemas.microsoft.com/office/powerpoint/2010/main" val="110860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31C8E-8846-4328-908B-72CE59033172}"/>
              </a:ext>
            </a:extLst>
          </p:cNvPr>
          <p:cNvSpPr txBox="1"/>
          <p:nvPr/>
        </p:nvSpPr>
        <p:spPr>
          <a:xfrm>
            <a:off x="3060441" y="2332653"/>
            <a:ext cx="71252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latin typeface="Bodoni MT Black" panose="02070A03080606020203" pitchFamily="18" charset="0"/>
              </a:rPr>
              <a:t>THANK</a:t>
            </a:r>
            <a:r>
              <a:rPr lang="en-IN" dirty="0">
                <a:latin typeface="Bodoni MT Black" panose="02070A03080606020203" pitchFamily="18" charset="0"/>
              </a:rPr>
              <a:t>     </a:t>
            </a:r>
            <a:r>
              <a:rPr lang="en-IN" sz="8000" dirty="0">
                <a:latin typeface="Bodoni MT Black" panose="02070A03080606020203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7736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DFCC-1FF0-DEC0-B72A-D14B2C10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D0DB-FE2F-82A6-92B2-85345A5B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0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0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6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A371-08B3-D7A0-7E5C-2EF437AC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B65B-4CA9-292D-7432-59892314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8B196-8661-C1B4-AF30-C7E033B95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56" y="4627984"/>
            <a:ext cx="9300698" cy="20340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34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F748-9679-51E6-78F5-920569E7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AC87E3-1859-AE73-4444-E76619F45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83" y="2016125"/>
            <a:ext cx="5552958" cy="34496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5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220D-1B84-D4EB-A756-1D46566F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B87C-6FFB-DBBE-E484-4247D75E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Standard Scaling of data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93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AD2C-9A57-FAB1-4B8B-3FFFC62F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9F1B15-031B-841E-02CC-9E14A0854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1637524"/>
            <a:ext cx="9603274" cy="44159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223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9623-485D-A76D-7705-10BB5E8B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10ACB-19BC-847A-FC67-92215A671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9" y="2484567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002BA3-575B-212E-392D-A8F6C8F5F604}"/>
              </a:ext>
            </a:extLst>
          </p:cNvPr>
          <p:cNvSpPr txBox="1"/>
          <p:nvPr/>
        </p:nvSpPr>
        <p:spPr>
          <a:xfrm>
            <a:off x="6456784" y="2743199"/>
            <a:ext cx="4030824" cy="2242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7708-ADC4-DEC8-DE7C-3F847DC9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0A6A-1321-ED32-447F-184B2509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869" y="1853754"/>
            <a:ext cx="6034985" cy="3612591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20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20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20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20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CD89F-216E-3808-C561-A4F465038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754"/>
            <a:ext cx="5023865" cy="3450613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97646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147</TotalTime>
  <Words>1235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Bahnschrift SemiLight</vt:lpstr>
      <vt:lpstr>Bodoni MT Black</vt:lpstr>
      <vt:lpstr>Calibri Light</vt:lpstr>
      <vt:lpstr>Gill Sans MT</vt:lpstr>
      <vt:lpstr>Wingdings</vt:lpstr>
      <vt:lpstr>Gallery</vt:lpstr>
      <vt:lpstr>Surprise Housing - Housing Price Predication &amp; Analysis Project</vt:lpstr>
      <vt:lpstr>Problem Statement </vt:lpstr>
      <vt:lpstr>Problem Statement 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 Building</vt:lpstr>
      <vt:lpstr>Machine Learning Algorithm Used</vt:lpstr>
      <vt:lpstr>ML Model Building Flow</vt:lpstr>
      <vt:lpstr>Key Findings and Conclusions of the Study</vt:lpstr>
      <vt:lpstr> Final MODEL SELECTED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Surprise Housing - Housing Price Predication &amp; Analysis Project</dc:title>
  <dc:creator>Gagan Khandale</dc:creator>
  <cp:lastModifiedBy>Gagan Khandale</cp:lastModifiedBy>
  <cp:revision>8</cp:revision>
  <dcterms:created xsi:type="dcterms:W3CDTF">2023-01-15T03:28:43Z</dcterms:created>
  <dcterms:modified xsi:type="dcterms:W3CDTF">2023-01-15T05:56:38Z</dcterms:modified>
</cp:coreProperties>
</file>