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7" r:id="rId10"/>
    <p:sldId id="268" r:id="rId11"/>
    <p:sldId id="269" r:id="rId12"/>
    <p:sldId id="272" r:id="rId13"/>
    <p:sldId id="275" r:id="rId14"/>
    <p:sldId id="273" r:id="rId15"/>
    <p:sldId id="274" r:id="rId16"/>
    <p:sldId id="276" r:id="rId17"/>
    <p:sldId id="264" r:id="rId18"/>
    <p:sldId id="277" r:id="rId19"/>
    <p:sldId id="278" r:id="rId20"/>
    <p:sldId id="279" r:id="rId21"/>
    <p:sldId id="280" r:id="rId22"/>
    <p:sldId id="270" r:id="rId23"/>
    <p:sldId id="271" r:id="rId24"/>
    <p:sldId id="26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48" d="100"/>
          <a:sy n="48" d="100"/>
        </p:scale>
        <p:origin x="82" y="9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2/24/2023</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2/24/2023</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2/24/2023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2/24/2023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2/24/2023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2/24/2023</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F96A-EB82-3FEB-8772-7FF70ED7A3DA}"/>
              </a:ext>
            </a:extLst>
          </p:cNvPr>
          <p:cNvSpPr>
            <a:spLocks noGrp="1"/>
          </p:cNvSpPr>
          <p:nvPr>
            <p:ph type="ctrTitle"/>
          </p:nvPr>
        </p:nvSpPr>
        <p:spPr/>
        <p:txBody>
          <a:bodyPr>
            <a:normAutofit fontScale="90000"/>
          </a:bodyPr>
          <a:lstStyle/>
          <a:p>
            <a:pPr algn="l"/>
            <a:r>
              <a:rPr lang="en-IN" b="1" cap="none" dirty="0">
                <a:ln w="12700" cmpd="sng">
                  <a:solidFill>
                    <a:schemeClr val="accent4"/>
                  </a:solidFill>
                  <a:prstDash val="solid"/>
                </a:ln>
                <a:solidFill>
                  <a:srgbClr val="00B050"/>
                </a:solidFill>
                <a:latin typeface="Bahnschrift" panose="020B0502040204020203" pitchFamily="34" charset="0"/>
              </a:rPr>
              <a:t>Presentation On</a:t>
            </a:r>
            <a:br>
              <a:rPr lang="en-IN" b="1" cap="none" dirty="0">
                <a:ln w="12700" cmpd="sng">
                  <a:solidFill>
                    <a:schemeClr val="accent4"/>
                  </a:solidFill>
                  <a:prstDash val="solid"/>
                </a:ln>
                <a:solidFill>
                  <a:srgbClr val="00B050"/>
                </a:solidFill>
                <a:latin typeface="Bahnschrift" panose="020B0502040204020203" pitchFamily="34" charset="0"/>
              </a:rPr>
            </a:br>
            <a:r>
              <a:rPr lang="en-IN" b="1" cap="none" dirty="0">
                <a:ln w="12700" cmpd="sng">
                  <a:solidFill>
                    <a:schemeClr val="accent4"/>
                  </a:solidFill>
                  <a:prstDash val="solid"/>
                </a:ln>
                <a:solidFill>
                  <a:srgbClr val="00B050"/>
                </a:solidFill>
                <a:latin typeface="Bahnschrift" panose="020B0502040204020203" pitchFamily="34" charset="0"/>
              </a:rPr>
              <a:t>Micro-Credit Defaulter predication using Machine Learning</a:t>
            </a:r>
            <a:endParaRPr lang="en-IN" dirty="0"/>
          </a:p>
        </p:txBody>
      </p:sp>
      <p:sp>
        <p:nvSpPr>
          <p:cNvPr id="3" name="Subtitle 2">
            <a:extLst>
              <a:ext uri="{FF2B5EF4-FFF2-40B4-BE49-F238E27FC236}">
                <a16:creationId xmlns:a16="http://schemas.microsoft.com/office/drawing/2014/main" id="{23BDCC75-38A2-35F3-451B-377DFE073D23}"/>
              </a:ext>
            </a:extLst>
          </p:cNvPr>
          <p:cNvSpPr>
            <a:spLocks noGrp="1"/>
          </p:cNvSpPr>
          <p:nvPr>
            <p:ph type="subTitle" idx="1"/>
          </p:nvPr>
        </p:nvSpPr>
        <p:spPr/>
        <p:txBody>
          <a:bodyPr>
            <a:normAutofit/>
          </a:bodyPr>
          <a:lstStyle/>
          <a:p>
            <a:r>
              <a:rPr lang="en-US" sz="3200" dirty="0">
                <a:solidFill>
                  <a:schemeClr val="bg1"/>
                </a:solidFill>
              </a:rPr>
              <a:t> </a:t>
            </a:r>
            <a:r>
              <a:rPr lang="en-US" sz="3200" dirty="0">
                <a:ln w="0"/>
                <a:solidFill>
                  <a:schemeClr val="bg1"/>
                </a:solidFill>
                <a:effectLst>
                  <a:reflection blurRad="6350" stA="53000" endA="300" endPos="35500" dir="5400000" sy="-90000" algn="bl" rotWithShape="0"/>
                </a:effectLst>
                <a:latin typeface="Bahnschrift" panose="020B0502040204020203" pitchFamily="34" charset="0"/>
              </a:rPr>
              <a:t>By :-POOJA MANDAOKAR</a:t>
            </a:r>
            <a:endParaRPr lang="en-IN" sz="3200" dirty="0">
              <a:solidFill>
                <a:schemeClr val="bg1"/>
              </a:solidFill>
            </a:endParaRPr>
          </a:p>
        </p:txBody>
      </p:sp>
    </p:spTree>
    <p:extLst>
      <p:ext uri="{BB962C8B-B14F-4D97-AF65-F5344CB8AC3E}">
        <p14:creationId xmlns:p14="http://schemas.microsoft.com/office/powerpoint/2010/main" val="484363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3FDAF-384B-7851-F17D-430B9C66ABCC}"/>
              </a:ext>
            </a:extLst>
          </p:cNvPr>
          <p:cNvSpPr>
            <a:spLocks noGrp="1"/>
          </p:cNvSpPr>
          <p:nvPr>
            <p:ph type="title"/>
          </p:nvPr>
        </p:nvSpPr>
        <p:spPr/>
        <p:txBody>
          <a:bodyPr>
            <a:normAutofit fontScale="90000"/>
          </a:bodyPr>
          <a:lstStyle/>
          <a:p>
            <a:r>
              <a:rPr lang="en-IN" dirty="0"/>
              <a:t>Exploratory Data Analysis</a:t>
            </a:r>
            <a:br>
              <a:rPr lang="en-IN" dirty="0"/>
            </a:br>
            <a:r>
              <a:rPr lang="en-IN" sz="4000" dirty="0">
                <a:solidFill>
                  <a:schemeClr val="bg1"/>
                </a:solidFill>
              </a:rPr>
              <a:t>Number of loan taken by customers in 30 days vs Amount of loan taken in 30 days</a:t>
            </a:r>
            <a:endParaRPr lang="en-IN" dirty="0">
              <a:solidFill>
                <a:schemeClr val="bg1"/>
              </a:solidFill>
            </a:endParaRPr>
          </a:p>
        </p:txBody>
      </p:sp>
      <p:pic>
        <p:nvPicPr>
          <p:cNvPr id="4" name="Content Placeholder 6">
            <a:extLst>
              <a:ext uri="{FF2B5EF4-FFF2-40B4-BE49-F238E27FC236}">
                <a16:creationId xmlns:a16="http://schemas.microsoft.com/office/drawing/2014/main" id="{A9AC847E-8289-4A9F-AB76-B9CD6D7554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918" y="2059489"/>
            <a:ext cx="7343829" cy="4206875"/>
          </a:xfrm>
          <a:prstGeom prst="rect">
            <a:avLst/>
          </a:prstGeom>
          <a:effectLst>
            <a:glow rad="228600">
              <a:schemeClr val="accent5">
                <a:satMod val="175000"/>
                <a:alpha val="40000"/>
              </a:schemeClr>
            </a:glow>
          </a:effectLst>
        </p:spPr>
      </p:pic>
      <p:sp>
        <p:nvSpPr>
          <p:cNvPr id="6" name="TextBox 5">
            <a:extLst>
              <a:ext uri="{FF2B5EF4-FFF2-40B4-BE49-F238E27FC236}">
                <a16:creationId xmlns:a16="http://schemas.microsoft.com/office/drawing/2014/main" id="{FE52BBB0-DCD5-2C91-74A0-CBCFED9D84D0}"/>
              </a:ext>
            </a:extLst>
          </p:cNvPr>
          <p:cNvSpPr txBox="1"/>
          <p:nvPr/>
        </p:nvSpPr>
        <p:spPr>
          <a:xfrm>
            <a:off x="8197516" y="3516595"/>
            <a:ext cx="3384884" cy="2308324"/>
          </a:xfrm>
          <a:prstGeom prst="rect">
            <a:avLst/>
          </a:prstGeom>
          <a:noFill/>
        </p:spPr>
        <p:txBody>
          <a:bodyPr wrap="square">
            <a:spAutoFit/>
          </a:bodyPr>
          <a:lstStyle/>
          <a:p>
            <a:pPr marL="285750" indent="-285750">
              <a:buFont typeface="Wingdings" panose="05000000000000000000" pitchFamily="2" charset="2"/>
              <a:buChar char="q"/>
            </a:pPr>
            <a:r>
              <a:rPr lang="en-US" sz="2400" dirty="0">
                <a:solidFill>
                  <a:schemeClr val="bg1"/>
                </a:solidFill>
              </a:rPr>
              <a:t>Maximum number of times loans taken by the people is 50 and the Average loan amount is equivalent to 300</a:t>
            </a:r>
            <a:endParaRPr lang="en-IN" sz="2400" dirty="0">
              <a:solidFill>
                <a:schemeClr val="bg1"/>
              </a:solidFill>
            </a:endParaRPr>
          </a:p>
        </p:txBody>
      </p:sp>
    </p:spTree>
    <p:extLst>
      <p:ext uri="{BB962C8B-B14F-4D97-AF65-F5344CB8AC3E}">
        <p14:creationId xmlns:p14="http://schemas.microsoft.com/office/powerpoint/2010/main" val="4089413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B8BA-08F5-5486-AA0F-B7B074E01AC0}"/>
              </a:ext>
            </a:extLst>
          </p:cNvPr>
          <p:cNvSpPr>
            <a:spLocks noGrp="1"/>
          </p:cNvSpPr>
          <p:nvPr>
            <p:ph type="title"/>
          </p:nvPr>
        </p:nvSpPr>
        <p:spPr/>
        <p:txBody>
          <a:bodyPr>
            <a:normAutofit fontScale="90000"/>
          </a:bodyPr>
          <a:lstStyle/>
          <a:p>
            <a:r>
              <a:rPr lang="en-IN" dirty="0"/>
              <a:t>Exploratory Data Analysis</a:t>
            </a:r>
            <a:br>
              <a:rPr lang="en-IN" dirty="0"/>
            </a:br>
            <a:r>
              <a:rPr lang="en-IN" sz="4000" dirty="0">
                <a:solidFill>
                  <a:schemeClr val="bg1"/>
                </a:solidFill>
              </a:rPr>
              <a:t>Maximum Number of loan taken VS Average payback time in last 30 days</a:t>
            </a:r>
            <a:endParaRPr lang="en-IN" dirty="0">
              <a:solidFill>
                <a:schemeClr val="bg1"/>
              </a:solidFill>
            </a:endParaRPr>
          </a:p>
        </p:txBody>
      </p:sp>
      <p:pic>
        <p:nvPicPr>
          <p:cNvPr id="4" name="Content Placeholder 5">
            <a:extLst>
              <a:ext uri="{FF2B5EF4-FFF2-40B4-BE49-F238E27FC236}">
                <a16:creationId xmlns:a16="http://schemas.microsoft.com/office/drawing/2014/main" id="{B584223C-57E6-4DB1-A4CC-A661A84AF4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990" y="2155742"/>
            <a:ext cx="7718315" cy="4206875"/>
          </a:xfrm>
          <a:prstGeom prst="rect">
            <a:avLst/>
          </a:prstGeom>
          <a:effectLst>
            <a:glow rad="228600">
              <a:schemeClr val="accent5">
                <a:satMod val="175000"/>
                <a:alpha val="40000"/>
              </a:schemeClr>
            </a:glow>
          </a:effectLst>
        </p:spPr>
      </p:pic>
      <p:sp>
        <p:nvSpPr>
          <p:cNvPr id="6" name="TextBox 5">
            <a:extLst>
              <a:ext uri="{FF2B5EF4-FFF2-40B4-BE49-F238E27FC236}">
                <a16:creationId xmlns:a16="http://schemas.microsoft.com/office/drawing/2014/main" id="{E58B7B17-52B4-02E9-144C-80823F4E05C0}"/>
              </a:ext>
            </a:extLst>
          </p:cNvPr>
          <p:cNvSpPr txBox="1"/>
          <p:nvPr/>
        </p:nvSpPr>
        <p:spPr>
          <a:xfrm>
            <a:off x="8789231" y="3174014"/>
            <a:ext cx="2712958" cy="2308324"/>
          </a:xfrm>
          <a:prstGeom prst="rect">
            <a:avLst/>
          </a:prstGeom>
          <a:noFill/>
        </p:spPr>
        <p:txBody>
          <a:bodyPr wrap="square">
            <a:spAutoFit/>
          </a:bodyPr>
          <a:lstStyle/>
          <a:p>
            <a:pPr marL="285750" indent="-285750">
              <a:buFont typeface="Wingdings" panose="05000000000000000000" pitchFamily="2" charset="2"/>
              <a:buChar char="q"/>
            </a:pPr>
            <a:r>
              <a:rPr lang="en-US" sz="2400" dirty="0">
                <a:solidFill>
                  <a:schemeClr val="bg1"/>
                </a:solidFill>
              </a:rPr>
              <a:t>Average payback time over last 30 days is higher for people who had taken loan 2 times. </a:t>
            </a:r>
            <a:endParaRPr lang="en-IN" sz="2400" dirty="0">
              <a:solidFill>
                <a:schemeClr val="bg1"/>
              </a:solidFill>
            </a:endParaRPr>
          </a:p>
        </p:txBody>
      </p:sp>
    </p:spTree>
    <p:extLst>
      <p:ext uri="{BB962C8B-B14F-4D97-AF65-F5344CB8AC3E}">
        <p14:creationId xmlns:p14="http://schemas.microsoft.com/office/powerpoint/2010/main" val="82765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48770-B230-0A4F-25AB-B3CAB9700F6A}"/>
              </a:ext>
            </a:extLst>
          </p:cNvPr>
          <p:cNvSpPr>
            <a:spLocks noGrp="1"/>
          </p:cNvSpPr>
          <p:nvPr>
            <p:ph type="title"/>
          </p:nvPr>
        </p:nvSpPr>
        <p:spPr>
          <a:xfrm>
            <a:off x="1202919" y="284176"/>
            <a:ext cx="9784080" cy="1508760"/>
          </a:xfrm>
        </p:spPr>
        <p:txBody>
          <a:bodyPr>
            <a:normAutofit fontScale="90000"/>
          </a:bodyPr>
          <a:lstStyle/>
          <a:p>
            <a:r>
              <a:rPr lang="en-IN" dirty="0"/>
              <a:t>Exploratory Data Analysis</a:t>
            </a:r>
            <a:br>
              <a:rPr lang="en-IN" dirty="0"/>
            </a:br>
            <a:r>
              <a:rPr lang="en-IN" sz="4000" dirty="0">
                <a:solidFill>
                  <a:schemeClr val="bg1"/>
                </a:solidFill>
              </a:rPr>
              <a:t>Number of loan taken by customers in 30 days</a:t>
            </a:r>
            <a:endParaRPr lang="en-IN" dirty="0">
              <a:solidFill>
                <a:schemeClr val="bg1"/>
              </a:solidFill>
            </a:endParaRPr>
          </a:p>
        </p:txBody>
      </p:sp>
      <p:pic>
        <p:nvPicPr>
          <p:cNvPr id="4" name="Content Placeholder 5">
            <a:extLst>
              <a:ext uri="{FF2B5EF4-FFF2-40B4-BE49-F238E27FC236}">
                <a16:creationId xmlns:a16="http://schemas.microsoft.com/office/drawing/2014/main" id="{1191DAD6-2DC6-4D56-8405-25F1674320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296" y="2185450"/>
            <a:ext cx="6916115" cy="4115374"/>
          </a:xfrm>
          <a:prstGeom prst="rect">
            <a:avLst/>
          </a:prstGeom>
          <a:effectLst>
            <a:glow rad="228600">
              <a:schemeClr val="accent5">
                <a:satMod val="175000"/>
                <a:alpha val="40000"/>
              </a:schemeClr>
            </a:glow>
          </a:effectLst>
        </p:spPr>
      </p:pic>
      <p:sp>
        <p:nvSpPr>
          <p:cNvPr id="6" name="TextBox 5">
            <a:extLst>
              <a:ext uri="{FF2B5EF4-FFF2-40B4-BE49-F238E27FC236}">
                <a16:creationId xmlns:a16="http://schemas.microsoft.com/office/drawing/2014/main" id="{51F19696-7822-59C7-AA72-7EA8D21DE9A3}"/>
              </a:ext>
            </a:extLst>
          </p:cNvPr>
          <p:cNvSpPr txBox="1"/>
          <p:nvPr/>
        </p:nvSpPr>
        <p:spPr>
          <a:xfrm>
            <a:off x="8259841" y="3238182"/>
            <a:ext cx="2727158" cy="2308324"/>
          </a:xfrm>
          <a:prstGeom prst="rect">
            <a:avLst/>
          </a:prstGeom>
          <a:noFill/>
        </p:spPr>
        <p:txBody>
          <a:bodyPr wrap="square">
            <a:spAutoFit/>
          </a:bodyPr>
          <a:lstStyle/>
          <a:p>
            <a:pPr marL="342900" indent="-342900">
              <a:buFont typeface="Wingdings" panose="05000000000000000000" pitchFamily="2" charset="2"/>
              <a:buChar char="q"/>
            </a:pPr>
            <a:r>
              <a:rPr lang="en-IN" sz="2400" dirty="0">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Very few defaulters in case of customers who have taken loan in amount of 12</a:t>
            </a:r>
            <a:endParaRPr lang="en-IN" sz="2400" dirty="0">
              <a:solidFill>
                <a:schemeClr val="bg1"/>
              </a:solidFill>
            </a:endParaRPr>
          </a:p>
        </p:txBody>
      </p:sp>
    </p:spTree>
    <p:extLst>
      <p:ext uri="{BB962C8B-B14F-4D97-AF65-F5344CB8AC3E}">
        <p14:creationId xmlns:p14="http://schemas.microsoft.com/office/powerpoint/2010/main" val="764380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C1F81-F171-6269-673F-20B339185700}"/>
              </a:ext>
            </a:extLst>
          </p:cNvPr>
          <p:cNvSpPr>
            <a:spLocks noGrp="1"/>
          </p:cNvSpPr>
          <p:nvPr>
            <p:ph type="title"/>
          </p:nvPr>
        </p:nvSpPr>
        <p:spPr/>
        <p:txBody>
          <a:bodyPr/>
          <a:lstStyle/>
          <a:p>
            <a:r>
              <a:rPr lang="en-IN" dirty="0"/>
              <a:t>Feature Engineering</a:t>
            </a:r>
            <a:br>
              <a:rPr lang="en-IN" dirty="0"/>
            </a:br>
            <a:r>
              <a:rPr lang="en-IN" sz="4000" dirty="0">
                <a:solidFill>
                  <a:schemeClr val="bg1"/>
                </a:solidFill>
              </a:rPr>
              <a:t>Outliers detection &amp; removal</a:t>
            </a:r>
            <a:endParaRPr lang="en-IN" dirty="0">
              <a:solidFill>
                <a:schemeClr val="bg1"/>
              </a:solidFill>
            </a:endParaRPr>
          </a:p>
        </p:txBody>
      </p:sp>
      <p:sp>
        <p:nvSpPr>
          <p:cNvPr id="3" name="Content Placeholder 2">
            <a:extLst>
              <a:ext uri="{FF2B5EF4-FFF2-40B4-BE49-F238E27FC236}">
                <a16:creationId xmlns:a16="http://schemas.microsoft.com/office/drawing/2014/main" id="{C370C621-0A23-328D-08D2-C04097A45D8C}"/>
              </a:ext>
            </a:extLst>
          </p:cNvPr>
          <p:cNvSpPr>
            <a:spLocks noGrp="1"/>
          </p:cNvSpPr>
          <p:nvPr>
            <p:ph idx="1"/>
          </p:nvPr>
        </p:nvSpPr>
        <p:spPr>
          <a:xfrm>
            <a:off x="385011" y="2053390"/>
            <a:ext cx="11452220" cy="3011676"/>
          </a:xfrm>
        </p:spPr>
        <p:txBody>
          <a:bodyPr>
            <a:normAutofit/>
          </a:bodyPr>
          <a:lstStyle/>
          <a:p>
            <a:pPr lvl="8">
              <a:buFont typeface="Wingdings" panose="05000000000000000000" pitchFamily="2" charset="2"/>
              <a:buChar char="q"/>
            </a:pPr>
            <a:r>
              <a:rPr lang="en-IN" sz="3200" dirty="0">
                <a:latin typeface="Bahnschrift SemiLight" panose="020B0502040204020203" pitchFamily="34" charset="0"/>
                <a:ea typeface="Calibri" panose="020F0502020204030204" pitchFamily="34" charset="0"/>
                <a:cs typeface="Mangal" panose="02040503050203030202" pitchFamily="18" charset="0"/>
              </a:rPr>
              <a:t>O</a:t>
            </a:r>
            <a:r>
              <a:rPr lang="en-IN" sz="3200" dirty="0">
                <a:effectLst/>
                <a:latin typeface="Bahnschrift SemiLight" panose="020B0502040204020203" pitchFamily="34" charset="0"/>
                <a:ea typeface="Calibri" panose="020F0502020204030204" pitchFamily="34" charset="0"/>
                <a:cs typeface="Mangal" panose="02040503050203030202" pitchFamily="18" charset="0"/>
              </a:rPr>
              <a:t>utliers do not exist in lower bound but outliers exist in upper bound of features. </a:t>
            </a:r>
            <a:endParaRPr lang="en-US" sz="3200" dirty="0"/>
          </a:p>
          <a:p>
            <a:pPr lvl="8">
              <a:buFont typeface="Wingdings" panose="05000000000000000000" pitchFamily="2" charset="2"/>
              <a:buChar char="q"/>
            </a:pPr>
            <a:r>
              <a:rPr lang="en-US" sz="2600" dirty="0"/>
              <a:t>Z-score method results in huge data loss of 23.42 %, </a:t>
            </a:r>
            <a:endParaRPr lang="en-IN" sz="2600" dirty="0"/>
          </a:p>
        </p:txBody>
      </p:sp>
    </p:spTree>
    <p:extLst>
      <p:ext uri="{BB962C8B-B14F-4D97-AF65-F5344CB8AC3E}">
        <p14:creationId xmlns:p14="http://schemas.microsoft.com/office/powerpoint/2010/main" val="3168016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7C47-7754-3EA5-1B8D-E79DCCA15BB3}"/>
              </a:ext>
            </a:extLst>
          </p:cNvPr>
          <p:cNvSpPr>
            <a:spLocks noGrp="1"/>
          </p:cNvSpPr>
          <p:nvPr>
            <p:ph type="title"/>
          </p:nvPr>
        </p:nvSpPr>
        <p:spPr/>
        <p:txBody>
          <a:bodyPr>
            <a:normAutofit fontScale="90000"/>
          </a:bodyPr>
          <a:lstStyle/>
          <a:p>
            <a:r>
              <a:rPr lang="en-IN" dirty="0"/>
              <a:t>Feature Engineering</a:t>
            </a:r>
            <a:br>
              <a:rPr lang="en-IN" dirty="0"/>
            </a:br>
            <a:r>
              <a:rPr lang="en-IN" sz="4000" dirty="0">
                <a:solidFill>
                  <a:schemeClr val="bg1"/>
                </a:solidFill>
              </a:rPr>
              <a:t>Skewness detection &amp; transformation</a:t>
            </a:r>
            <a:endParaRPr lang="en-IN" dirty="0">
              <a:solidFill>
                <a:schemeClr val="bg1"/>
              </a:solidFill>
            </a:endParaRPr>
          </a:p>
        </p:txBody>
      </p:sp>
      <p:sp>
        <p:nvSpPr>
          <p:cNvPr id="3" name="Content Placeholder 2">
            <a:extLst>
              <a:ext uri="{FF2B5EF4-FFF2-40B4-BE49-F238E27FC236}">
                <a16:creationId xmlns:a16="http://schemas.microsoft.com/office/drawing/2014/main" id="{7B6AF8FD-058D-6A0E-6483-DFD74B908BD4}"/>
              </a:ext>
            </a:extLst>
          </p:cNvPr>
          <p:cNvSpPr>
            <a:spLocks noGrp="1"/>
          </p:cNvSpPr>
          <p:nvPr>
            <p:ph idx="1"/>
          </p:nvPr>
        </p:nvSpPr>
        <p:spPr/>
        <p:txBody>
          <a:bodyPr/>
          <a:lstStyle/>
          <a:p>
            <a:pPr marL="342900" indent="-342900" algn="ctr">
              <a:buFont typeface="Arial" panose="020B0604020202020204" pitchFamily="34" charset="0"/>
              <a:buChar char="•"/>
            </a:pPr>
            <a:r>
              <a:rPr lang="en-IN" sz="2200" dirty="0">
                <a:solidFill>
                  <a:schemeClr val="bg1"/>
                </a:solidFill>
              </a:rPr>
              <a:t>Considerable amount of skewness exist in different features.</a:t>
            </a:r>
          </a:p>
          <a:p>
            <a:pPr marL="342900" indent="-342900" algn="ctr">
              <a:buFont typeface="Arial" panose="020B0604020202020204" pitchFamily="34" charset="0"/>
              <a:buChar char="•"/>
            </a:pPr>
            <a:r>
              <a:rPr lang="en-IN" sz="2200" dirty="0">
                <a:solidFill>
                  <a:schemeClr val="bg1"/>
                </a:solidFill>
              </a:rPr>
              <a:t>Yeo-Johnson Power Transformation used to reduce skewness.</a:t>
            </a:r>
          </a:p>
          <a:p>
            <a:endParaRPr lang="en-IN" dirty="0"/>
          </a:p>
        </p:txBody>
      </p:sp>
      <p:pic>
        <p:nvPicPr>
          <p:cNvPr id="4" name="Content Placeholder 6">
            <a:extLst>
              <a:ext uri="{FF2B5EF4-FFF2-40B4-BE49-F238E27FC236}">
                <a16:creationId xmlns:a16="http://schemas.microsoft.com/office/drawing/2014/main" id="{956C70A5-54FA-4667-8791-F4E50953575B}"/>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690244" y="3112168"/>
            <a:ext cx="11132788" cy="3461656"/>
          </a:xfrm>
          <a:prstGeom prst="rect">
            <a:avLst/>
          </a:prstGeom>
          <a:ln w="12700">
            <a:solidFill>
              <a:schemeClr val="tx1"/>
            </a:solidFill>
          </a:ln>
        </p:spPr>
      </p:pic>
    </p:spTree>
    <p:extLst>
      <p:ext uri="{BB962C8B-B14F-4D97-AF65-F5344CB8AC3E}">
        <p14:creationId xmlns:p14="http://schemas.microsoft.com/office/powerpoint/2010/main" val="2777590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23F77-73FB-CA61-C845-0A9D5FEB5E4A}"/>
              </a:ext>
            </a:extLst>
          </p:cNvPr>
          <p:cNvSpPr>
            <a:spLocks noGrp="1"/>
          </p:cNvSpPr>
          <p:nvPr>
            <p:ph type="title"/>
          </p:nvPr>
        </p:nvSpPr>
        <p:spPr/>
        <p:txBody>
          <a:bodyPr/>
          <a:lstStyle/>
          <a:p>
            <a:r>
              <a:rPr lang="en-IN" sz="4000" dirty="0">
                <a:effectLst/>
                <a:ea typeface="Calibri" panose="020F0502020204030204" pitchFamily="34" charset="0"/>
                <a:cs typeface="Mangal" panose="02040503050203030202" pitchFamily="18" charset="0"/>
              </a:rPr>
              <a:t>Data Inputs- Logic- Output Relationships</a:t>
            </a:r>
            <a:endParaRPr lang="en-IN" dirty="0"/>
          </a:p>
        </p:txBody>
      </p:sp>
      <p:pic>
        <p:nvPicPr>
          <p:cNvPr id="4" name="Content Placeholder 12">
            <a:extLst>
              <a:ext uri="{FF2B5EF4-FFF2-40B4-BE49-F238E27FC236}">
                <a16:creationId xmlns:a16="http://schemas.microsoft.com/office/drawing/2014/main" id="{C941B553-E6D3-4DDA-B3A7-FCA139E1A6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231" y="2107615"/>
            <a:ext cx="7956411" cy="4206875"/>
          </a:xfrm>
          <a:prstGeom prst="rect">
            <a:avLst/>
          </a:prstGeom>
          <a:effectLst>
            <a:glow rad="228600">
              <a:schemeClr val="accent5">
                <a:satMod val="175000"/>
                <a:alpha val="40000"/>
              </a:schemeClr>
            </a:glow>
          </a:effectLst>
        </p:spPr>
      </p:pic>
      <p:sp>
        <p:nvSpPr>
          <p:cNvPr id="6" name="TextBox 5">
            <a:extLst>
              <a:ext uri="{FF2B5EF4-FFF2-40B4-BE49-F238E27FC236}">
                <a16:creationId xmlns:a16="http://schemas.microsoft.com/office/drawing/2014/main" id="{769C93DF-4144-BFE4-342E-1AE5CAE68C22}"/>
              </a:ext>
            </a:extLst>
          </p:cNvPr>
          <p:cNvSpPr txBox="1"/>
          <p:nvPr/>
        </p:nvSpPr>
        <p:spPr>
          <a:xfrm>
            <a:off x="9029862" y="2756741"/>
            <a:ext cx="2424201" cy="3046988"/>
          </a:xfrm>
          <a:prstGeom prst="rect">
            <a:avLst/>
          </a:prstGeom>
          <a:noFill/>
        </p:spPr>
        <p:txBody>
          <a:bodyPr wrap="square">
            <a:spAutoFit/>
          </a:bodyPr>
          <a:lstStyle/>
          <a:p>
            <a:pPr marL="342900" indent="-342900">
              <a:buFont typeface="Wingdings" panose="05000000000000000000" pitchFamily="2" charset="2"/>
              <a:buChar char="q"/>
            </a:pPr>
            <a:r>
              <a:rPr lang="en-IN" sz="2400" dirty="0">
                <a:solidFill>
                  <a:schemeClr val="bg1"/>
                </a:solidFill>
                <a:latin typeface="Bahnschrift SemiLight" panose="020B0502040204020203" pitchFamily="34" charset="0"/>
                <a:ea typeface="Calibri" panose="020F0502020204030204" pitchFamily="34" charset="0"/>
                <a:cs typeface="Mangal" panose="02040503050203030202" pitchFamily="18" charset="0"/>
              </a:rPr>
              <a:t>M</a:t>
            </a:r>
            <a:r>
              <a:rPr lang="en-IN" sz="2400" dirty="0">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ost of independent features are poorly or moderately correlated with target variable label</a:t>
            </a:r>
            <a:endParaRPr lang="en-IN" sz="2400" dirty="0">
              <a:solidFill>
                <a:schemeClr val="bg1"/>
              </a:solidFill>
            </a:endParaRPr>
          </a:p>
        </p:txBody>
      </p:sp>
    </p:spTree>
    <p:extLst>
      <p:ext uri="{BB962C8B-B14F-4D97-AF65-F5344CB8AC3E}">
        <p14:creationId xmlns:p14="http://schemas.microsoft.com/office/powerpoint/2010/main" val="2115337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64CD3-12C1-62F7-DAC2-C15664B353E1}"/>
              </a:ext>
            </a:extLst>
          </p:cNvPr>
          <p:cNvSpPr>
            <a:spLocks noGrp="1"/>
          </p:cNvSpPr>
          <p:nvPr>
            <p:ph type="title"/>
          </p:nvPr>
        </p:nvSpPr>
        <p:spPr/>
        <p:txBody>
          <a:bodyPr/>
          <a:lstStyle/>
          <a:p>
            <a:r>
              <a:rPr lang="en-IN" dirty="0"/>
              <a:t>PCA Technique</a:t>
            </a:r>
          </a:p>
        </p:txBody>
      </p:sp>
      <p:pic>
        <p:nvPicPr>
          <p:cNvPr id="1026" name="Picture 2">
            <a:extLst>
              <a:ext uri="{FF2B5EF4-FFF2-40B4-BE49-F238E27FC236}">
                <a16:creationId xmlns:a16="http://schemas.microsoft.com/office/drawing/2014/main" id="{48325C99-B4DB-5700-919A-1E4DB0BDDC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2506" y="2171784"/>
            <a:ext cx="4206875" cy="42068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BFB113D-48A3-472D-FE8C-A48A3DAB6659}"/>
              </a:ext>
            </a:extLst>
          </p:cNvPr>
          <p:cNvPicPr>
            <a:picLocks noChangeAspect="1"/>
          </p:cNvPicPr>
          <p:nvPr/>
        </p:nvPicPr>
        <p:blipFill>
          <a:blip r:embed="rId3"/>
          <a:stretch>
            <a:fillRect/>
          </a:stretch>
        </p:blipFill>
        <p:spPr>
          <a:xfrm>
            <a:off x="5004792" y="2484121"/>
            <a:ext cx="6944170" cy="3550920"/>
          </a:xfrm>
          <a:prstGeom prst="rect">
            <a:avLst/>
          </a:prstGeom>
        </p:spPr>
      </p:pic>
    </p:spTree>
    <p:extLst>
      <p:ext uri="{BB962C8B-B14F-4D97-AF65-F5344CB8AC3E}">
        <p14:creationId xmlns:p14="http://schemas.microsoft.com/office/powerpoint/2010/main" val="3186071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907BC-8811-E797-7781-A3EF689A0F00}"/>
              </a:ext>
            </a:extLst>
          </p:cNvPr>
          <p:cNvSpPr>
            <a:spLocks noGrp="1"/>
          </p:cNvSpPr>
          <p:nvPr>
            <p:ph type="title"/>
          </p:nvPr>
        </p:nvSpPr>
        <p:spPr/>
        <p:txBody>
          <a:bodyPr/>
          <a:lstStyle/>
          <a:p>
            <a:r>
              <a:rPr lang="en-IN" dirty="0"/>
              <a:t>MACHINE LEARNING MODEL BUILDING</a:t>
            </a:r>
          </a:p>
        </p:txBody>
      </p:sp>
      <p:sp>
        <p:nvSpPr>
          <p:cNvPr id="3" name="Content Placeholder 2">
            <a:extLst>
              <a:ext uri="{FF2B5EF4-FFF2-40B4-BE49-F238E27FC236}">
                <a16:creationId xmlns:a16="http://schemas.microsoft.com/office/drawing/2014/main" id="{D3C1AAB3-EB0D-AE5F-0EE3-B5D7C71F98E6}"/>
              </a:ext>
            </a:extLst>
          </p:cNvPr>
          <p:cNvSpPr>
            <a:spLocks noGrp="1"/>
          </p:cNvSpPr>
          <p:nvPr>
            <p:ph idx="1"/>
          </p:nvPr>
        </p:nvSpPr>
        <p:spPr/>
        <p:txBody>
          <a:bodyPr/>
          <a:lstStyle/>
          <a:p>
            <a:r>
              <a:rPr lang="en-IN" sz="2000" dirty="0">
                <a:solidFill>
                  <a:schemeClr val="bg1"/>
                </a:solidFill>
              </a:rPr>
              <a:t>Objective is to predict customer is defaulter or not. It can be solve by application of classification ML algorithm.</a:t>
            </a:r>
          </a:p>
          <a:p>
            <a:r>
              <a:rPr lang="en-IN" sz="2000" dirty="0">
                <a:solidFill>
                  <a:schemeClr val="bg1"/>
                </a:solidFill>
              </a:rPr>
              <a:t>Different Classification algorithm used to train model, in order to have maximum accuracy score.</a:t>
            </a:r>
          </a:p>
          <a:p>
            <a:r>
              <a:rPr lang="en-IN" sz="2000" dirty="0">
                <a:solidFill>
                  <a:schemeClr val="bg1"/>
                </a:solidFill>
              </a:rPr>
              <a:t>Machine learning classification algorithms used in this project are –</a:t>
            </a:r>
          </a:p>
          <a:p>
            <a:pPr marL="342900" lvl="0" indent="-342900" algn="just">
              <a:lnSpc>
                <a:spcPct val="107000"/>
              </a:lnSpc>
              <a:buFont typeface="+mj-lt"/>
              <a:buAutoNum type="arabicPeriod"/>
            </a:pPr>
            <a:r>
              <a:rPr lang="en-IN" sz="2000" dirty="0">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Logistics Regression </a:t>
            </a:r>
            <a:endParaRPr lang="en-IN" sz="20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mj-lt"/>
              <a:buAutoNum type="arabicPeriod"/>
            </a:pPr>
            <a:r>
              <a:rPr lang="en-IN" sz="2000" dirty="0">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Decision Tree Classifier</a:t>
            </a:r>
            <a:endParaRPr lang="en-IN" sz="20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mj-lt"/>
              <a:buAutoNum type="arabicPeriod"/>
            </a:pPr>
            <a:r>
              <a:rPr lang="en-IN" sz="2000" dirty="0">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Random Forest Classifier</a:t>
            </a:r>
            <a:endParaRPr lang="en-IN" sz="20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spcAft>
                <a:spcPts val="800"/>
              </a:spcAft>
              <a:buFont typeface="+mj-lt"/>
              <a:buAutoNum type="arabicPeriod"/>
            </a:pPr>
            <a:r>
              <a:rPr lang="en-IN" sz="2000" dirty="0">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Extra Tree Classifier</a:t>
            </a:r>
            <a:endParaRPr lang="en-IN" sz="2000" dirty="0">
              <a:solidFill>
                <a:schemeClr val="bg1"/>
              </a:solidFill>
            </a:endParaRPr>
          </a:p>
          <a:p>
            <a:endParaRPr lang="en-IN" dirty="0"/>
          </a:p>
        </p:txBody>
      </p:sp>
    </p:spTree>
    <p:extLst>
      <p:ext uri="{BB962C8B-B14F-4D97-AF65-F5344CB8AC3E}">
        <p14:creationId xmlns:p14="http://schemas.microsoft.com/office/powerpoint/2010/main" val="976091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108A-8D07-F734-3B71-657188B3EE9E}"/>
              </a:ext>
            </a:extLst>
          </p:cNvPr>
          <p:cNvSpPr>
            <a:spLocks noGrp="1"/>
          </p:cNvSpPr>
          <p:nvPr>
            <p:ph type="title"/>
          </p:nvPr>
        </p:nvSpPr>
        <p:spPr/>
        <p:txBody>
          <a:bodyPr/>
          <a:lstStyle/>
          <a:p>
            <a:r>
              <a:rPr lang="en-IN" dirty="0"/>
              <a:t>ML MODEL Evaluation Matrix</a:t>
            </a:r>
          </a:p>
        </p:txBody>
      </p:sp>
      <p:sp>
        <p:nvSpPr>
          <p:cNvPr id="9" name="Content Placeholder 8">
            <a:extLst>
              <a:ext uri="{FF2B5EF4-FFF2-40B4-BE49-F238E27FC236}">
                <a16:creationId xmlns:a16="http://schemas.microsoft.com/office/drawing/2014/main" id="{D2FA2CB3-F330-8392-DBB8-86500B49DB72}"/>
              </a:ext>
            </a:extLst>
          </p:cNvPr>
          <p:cNvSpPr>
            <a:spLocks noGrp="1"/>
          </p:cNvSpPr>
          <p:nvPr>
            <p:ph idx="1"/>
          </p:nvPr>
        </p:nvSpPr>
        <p:spPr>
          <a:xfrm>
            <a:off x="8458200" y="2255520"/>
            <a:ext cx="3534638" cy="4206240"/>
          </a:xfrm>
        </p:spPr>
        <p:txBody>
          <a:bodyPr>
            <a:normAutofit/>
          </a:bodyPr>
          <a:lstStyle/>
          <a:p>
            <a:pPr>
              <a:buFont typeface="Wingdings" panose="05000000000000000000" pitchFamily="2" charset="2"/>
              <a:buChar char="q"/>
            </a:pPr>
            <a:r>
              <a:rPr lang="en-IN" sz="2400" dirty="0">
                <a:solidFill>
                  <a:srgbClr val="FF0000"/>
                </a:solidFill>
                <a:latin typeface="Georgia Pro Cond Light" panose="02040306050405020303" pitchFamily="18" charset="0"/>
              </a:rPr>
              <a:t>Extra Tree Classifier gives maximum accuracy score and cross validation score.</a:t>
            </a:r>
          </a:p>
          <a:p>
            <a:pPr>
              <a:buFont typeface="Wingdings" panose="05000000000000000000" pitchFamily="2" charset="2"/>
              <a:buChar char="q"/>
            </a:pPr>
            <a:r>
              <a:rPr lang="en-IN" sz="2400" dirty="0">
                <a:solidFill>
                  <a:srgbClr val="FF0000"/>
                </a:solidFill>
                <a:latin typeface="Georgia Pro Cond Light" panose="02040306050405020303" pitchFamily="18" charset="0"/>
              </a:rPr>
              <a:t>Hyper parameter tuning perform on this ETC model to gain more accuracy.</a:t>
            </a:r>
          </a:p>
          <a:p>
            <a:pPr>
              <a:buFont typeface="Wingdings" panose="05000000000000000000" pitchFamily="2" charset="2"/>
              <a:buChar char="q"/>
            </a:pPr>
            <a:r>
              <a:rPr lang="en-IN" sz="2400" dirty="0">
                <a:solidFill>
                  <a:srgbClr val="FF0000"/>
                </a:solidFill>
                <a:latin typeface="Georgia Pro Cond Light" panose="02040306050405020303" pitchFamily="18" charset="0"/>
              </a:rPr>
              <a:t>ETC –tuned model used has final model.</a:t>
            </a:r>
          </a:p>
          <a:p>
            <a:pPr>
              <a:buFont typeface="Wingdings" panose="05000000000000000000" pitchFamily="2" charset="2"/>
              <a:buChar char="q"/>
            </a:pPr>
            <a:endParaRPr lang="en-IN" sz="2800" dirty="0">
              <a:latin typeface="Georgia Pro Cond Light" panose="02040306050405020303" pitchFamily="18" charset="0"/>
            </a:endParaRPr>
          </a:p>
        </p:txBody>
      </p:sp>
      <p:graphicFrame>
        <p:nvGraphicFramePr>
          <p:cNvPr id="10" name="Table 10">
            <a:extLst>
              <a:ext uri="{FF2B5EF4-FFF2-40B4-BE49-F238E27FC236}">
                <a16:creationId xmlns:a16="http://schemas.microsoft.com/office/drawing/2014/main" id="{AE8EC7A9-763C-A330-3BDE-26F81D3CEC61}"/>
              </a:ext>
            </a:extLst>
          </p:cNvPr>
          <p:cNvGraphicFramePr>
            <a:graphicFrameLocks noGrp="1"/>
          </p:cNvGraphicFramePr>
          <p:nvPr>
            <p:extLst>
              <p:ext uri="{D42A27DB-BD31-4B8C-83A1-F6EECF244321}">
                <p14:modId xmlns:p14="http://schemas.microsoft.com/office/powerpoint/2010/main" val="4087048978"/>
              </p:ext>
            </p:extLst>
          </p:nvPr>
        </p:nvGraphicFramePr>
        <p:xfrm>
          <a:off x="545432" y="2177718"/>
          <a:ext cx="7721064" cy="4485942"/>
        </p:xfrm>
        <a:graphic>
          <a:graphicData uri="http://schemas.openxmlformats.org/drawingml/2006/table">
            <a:tbl>
              <a:tblPr firstRow="1" bandRow="1">
                <a:tableStyleId>{5C22544A-7EE6-4342-B048-85BDC9FD1C3A}</a:tableStyleId>
              </a:tblPr>
              <a:tblGrid>
                <a:gridCol w="1746985">
                  <a:extLst>
                    <a:ext uri="{9D8B030D-6E8A-4147-A177-3AD203B41FA5}">
                      <a16:colId xmlns:a16="http://schemas.microsoft.com/office/drawing/2014/main" val="1287837401"/>
                    </a:ext>
                  </a:extLst>
                </a:gridCol>
                <a:gridCol w="1127760">
                  <a:extLst>
                    <a:ext uri="{9D8B030D-6E8A-4147-A177-3AD203B41FA5}">
                      <a16:colId xmlns:a16="http://schemas.microsoft.com/office/drawing/2014/main" val="711760956"/>
                    </a:ext>
                  </a:extLst>
                </a:gridCol>
                <a:gridCol w="798897">
                  <a:extLst>
                    <a:ext uri="{9D8B030D-6E8A-4147-A177-3AD203B41FA5}">
                      <a16:colId xmlns:a16="http://schemas.microsoft.com/office/drawing/2014/main" val="1868894912"/>
                    </a:ext>
                  </a:extLst>
                </a:gridCol>
                <a:gridCol w="1090863">
                  <a:extLst>
                    <a:ext uri="{9D8B030D-6E8A-4147-A177-3AD203B41FA5}">
                      <a16:colId xmlns:a16="http://schemas.microsoft.com/office/drawing/2014/main" val="4054456748"/>
                    </a:ext>
                  </a:extLst>
                </a:gridCol>
                <a:gridCol w="914400">
                  <a:extLst>
                    <a:ext uri="{9D8B030D-6E8A-4147-A177-3AD203B41FA5}">
                      <a16:colId xmlns:a16="http://schemas.microsoft.com/office/drawing/2014/main" val="1737959157"/>
                    </a:ext>
                  </a:extLst>
                </a:gridCol>
                <a:gridCol w="940525">
                  <a:extLst>
                    <a:ext uri="{9D8B030D-6E8A-4147-A177-3AD203B41FA5}">
                      <a16:colId xmlns:a16="http://schemas.microsoft.com/office/drawing/2014/main" val="3497223040"/>
                    </a:ext>
                  </a:extLst>
                </a:gridCol>
                <a:gridCol w="1101634">
                  <a:extLst>
                    <a:ext uri="{9D8B030D-6E8A-4147-A177-3AD203B41FA5}">
                      <a16:colId xmlns:a16="http://schemas.microsoft.com/office/drawing/2014/main" val="3292521536"/>
                    </a:ext>
                  </a:extLst>
                </a:gridCol>
              </a:tblGrid>
              <a:tr h="747657">
                <a:tc>
                  <a:txBody>
                    <a:bodyPr/>
                    <a:lstStyle/>
                    <a:p>
                      <a:r>
                        <a:rPr lang="en-IN" dirty="0">
                          <a:solidFill>
                            <a:schemeClr val="bg1"/>
                          </a:solidFill>
                          <a:highlight>
                            <a:srgbClr val="C0C0C0"/>
                          </a:highlight>
                        </a:rPr>
                        <a:t>ALGORITHM</a:t>
                      </a:r>
                    </a:p>
                  </a:txBody>
                  <a:tcPr/>
                </a:tc>
                <a:tc>
                  <a:txBody>
                    <a:bodyPr/>
                    <a:lstStyle/>
                    <a:p>
                      <a:r>
                        <a:rPr lang="en-IN" dirty="0">
                          <a:solidFill>
                            <a:schemeClr val="bg1"/>
                          </a:solidFill>
                          <a:highlight>
                            <a:srgbClr val="C0C0C0"/>
                          </a:highlight>
                        </a:rPr>
                        <a:t>Accuracy Score</a:t>
                      </a:r>
                    </a:p>
                  </a:txBody>
                  <a:tcPr/>
                </a:tc>
                <a:tc>
                  <a:txBody>
                    <a:bodyPr/>
                    <a:lstStyle/>
                    <a:p>
                      <a:r>
                        <a:rPr lang="en-IN" dirty="0">
                          <a:solidFill>
                            <a:schemeClr val="bg1"/>
                          </a:solidFill>
                          <a:highlight>
                            <a:srgbClr val="C0C0C0"/>
                          </a:highlight>
                        </a:rPr>
                        <a:t>Recall</a:t>
                      </a:r>
                    </a:p>
                  </a:txBody>
                  <a:tcPr/>
                </a:tc>
                <a:tc>
                  <a:txBody>
                    <a:bodyPr/>
                    <a:lstStyle/>
                    <a:p>
                      <a:r>
                        <a:rPr lang="en-IN" dirty="0">
                          <a:solidFill>
                            <a:schemeClr val="bg1"/>
                          </a:solidFill>
                          <a:highlight>
                            <a:srgbClr val="C0C0C0"/>
                          </a:highlight>
                        </a:rPr>
                        <a:t>Precision</a:t>
                      </a:r>
                    </a:p>
                  </a:txBody>
                  <a:tcPr/>
                </a:tc>
                <a:tc>
                  <a:txBody>
                    <a:bodyPr/>
                    <a:lstStyle/>
                    <a:p>
                      <a:r>
                        <a:rPr lang="en-IN" dirty="0">
                          <a:solidFill>
                            <a:schemeClr val="bg1"/>
                          </a:solidFill>
                          <a:highlight>
                            <a:srgbClr val="C0C0C0"/>
                          </a:highlight>
                        </a:rPr>
                        <a:t>F1 </a:t>
                      </a:r>
                    </a:p>
                    <a:p>
                      <a:r>
                        <a:rPr lang="en-IN" dirty="0">
                          <a:solidFill>
                            <a:schemeClr val="bg1"/>
                          </a:solidFill>
                          <a:highlight>
                            <a:srgbClr val="C0C0C0"/>
                          </a:highlight>
                        </a:rPr>
                        <a:t>Score</a:t>
                      </a:r>
                    </a:p>
                  </a:txBody>
                  <a:tcPr/>
                </a:tc>
                <a:tc>
                  <a:txBody>
                    <a:bodyPr/>
                    <a:lstStyle/>
                    <a:p>
                      <a:r>
                        <a:rPr lang="en-IN" dirty="0">
                          <a:solidFill>
                            <a:schemeClr val="bg1"/>
                          </a:solidFill>
                          <a:highlight>
                            <a:srgbClr val="C0C0C0"/>
                          </a:highlight>
                        </a:rPr>
                        <a:t>CV Score</a:t>
                      </a:r>
                    </a:p>
                  </a:txBody>
                  <a:tcPr/>
                </a:tc>
                <a:tc>
                  <a:txBody>
                    <a:bodyPr/>
                    <a:lstStyle/>
                    <a:p>
                      <a:r>
                        <a:rPr lang="en-IN" dirty="0">
                          <a:solidFill>
                            <a:schemeClr val="bg1"/>
                          </a:solidFill>
                          <a:highlight>
                            <a:srgbClr val="C0C0C0"/>
                          </a:highlight>
                        </a:rPr>
                        <a:t>AUC Score</a:t>
                      </a:r>
                    </a:p>
                  </a:txBody>
                  <a:tcPr/>
                </a:tc>
                <a:extLst>
                  <a:ext uri="{0D108BD9-81ED-4DB2-BD59-A6C34878D82A}">
                    <a16:rowId xmlns:a16="http://schemas.microsoft.com/office/drawing/2014/main" val="1401330383"/>
                  </a:ext>
                </a:extLst>
              </a:tr>
              <a:tr h="747657">
                <a:tc>
                  <a:txBody>
                    <a:bodyPr/>
                    <a:lstStyle/>
                    <a:p>
                      <a:r>
                        <a:rPr lang="en-IN" dirty="0"/>
                        <a:t>Logistic Regression</a:t>
                      </a:r>
                    </a:p>
                  </a:txBody>
                  <a:tcPr/>
                </a:tc>
                <a:tc>
                  <a:txBody>
                    <a:bodyPr/>
                    <a:lstStyle/>
                    <a:p>
                      <a:r>
                        <a:rPr lang="en-IN" dirty="0"/>
                        <a:t>0.75</a:t>
                      </a:r>
                    </a:p>
                  </a:txBody>
                  <a:tcPr/>
                </a:tc>
                <a:tc>
                  <a:txBody>
                    <a:bodyPr/>
                    <a:lstStyle/>
                    <a:p>
                      <a:r>
                        <a:rPr lang="en-IN" dirty="0"/>
                        <a:t>0.76</a:t>
                      </a:r>
                    </a:p>
                  </a:txBody>
                  <a:tcPr/>
                </a:tc>
                <a:tc>
                  <a:txBody>
                    <a:bodyPr/>
                    <a:lstStyle/>
                    <a:p>
                      <a:r>
                        <a:rPr lang="en-IN" dirty="0"/>
                        <a:t>0.76</a:t>
                      </a:r>
                    </a:p>
                  </a:txBody>
                  <a:tcPr/>
                </a:tc>
                <a:tc>
                  <a:txBody>
                    <a:bodyPr/>
                    <a:lstStyle/>
                    <a:p>
                      <a:r>
                        <a:rPr lang="en-IN" dirty="0"/>
                        <a:t>0.76</a:t>
                      </a:r>
                    </a:p>
                  </a:txBody>
                  <a:tcPr/>
                </a:tc>
                <a:tc>
                  <a:txBody>
                    <a:bodyPr/>
                    <a:lstStyle/>
                    <a:p>
                      <a:r>
                        <a:rPr lang="en-IN" dirty="0"/>
                        <a:t>0.76</a:t>
                      </a:r>
                    </a:p>
                  </a:txBody>
                  <a:tcPr/>
                </a:tc>
                <a:tc>
                  <a:txBody>
                    <a:bodyPr/>
                    <a:lstStyle/>
                    <a:p>
                      <a:r>
                        <a:rPr lang="en-IN" dirty="0"/>
                        <a:t>0.83</a:t>
                      </a:r>
                    </a:p>
                  </a:txBody>
                  <a:tcPr/>
                </a:tc>
                <a:extLst>
                  <a:ext uri="{0D108BD9-81ED-4DB2-BD59-A6C34878D82A}">
                    <a16:rowId xmlns:a16="http://schemas.microsoft.com/office/drawing/2014/main" val="518439253"/>
                  </a:ext>
                </a:extLst>
              </a:tr>
              <a:tr h="747657">
                <a:tc>
                  <a:txBody>
                    <a:bodyPr/>
                    <a:lstStyle/>
                    <a:p>
                      <a:r>
                        <a:rPr lang="en-IN" dirty="0"/>
                        <a:t>Decision Tree Classifier</a:t>
                      </a:r>
                    </a:p>
                  </a:txBody>
                  <a:tcPr/>
                </a:tc>
                <a:tc>
                  <a:txBody>
                    <a:bodyPr/>
                    <a:lstStyle/>
                    <a:p>
                      <a:r>
                        <a:rPr lang="en-IN" dirty="0"/>
                        <a:t>0.85</a:t>
                      </a:r>
                    </a:p>
                  </a:txBody>
                  <a:tcPr/>
                </a:tc>
                <a:tc>
                  <a:txBody>
                    <a:bodyPr/>
                    <a:lstStyle/>
                    <a:p>
                      <a:r>
                        <a:rPr lang="en-IN" dirty="0"/>
                        <a:t>0.88</a:t>
                      </a:r>
                    </a:p>
                  </a:txBody>
                  <a:tcPr/>
                </a:tc>
                <a:tc>
                  <a:txBody>
                    <a:bodyPr/>
                    <a:lstStyle/>
                    <a:p>
                      <a:r>
                        <a:rPr lang="en-IN" dirty="0"/>
                        <a:t>0.84</a:t>
                      </a:r>
                    </a:p>
                  </a:txBody>
                  <a:tcPr/>
                </a:tc>
                <a:tc>
                  <a:txBody>
                    <a:bodyPr/>
                    <a:lstStyle/>
                    <a:p>
                      <a:r>
                        <a:rPr lang="en-IN" dirty="0"/>
                        <a:t>0.86</a:t>
                      </a:r>
                    </a:p>
                  </a:txBody>
                  <a:tcPr/>
                </a:tc>
                <a:tc>
                  <a:txBody>
                    <a:bodyPr/>
                    <a:lstStyle/>
                    <a:p>
                      <a:r>
                        <a:rPr lang="en-IN" dirty="0"/>
                        <a:t>0.87</a:t>
                      </a:r>
                    </a:p>
                  </a:txBody>
                  <a:tcPr/>
                </a:tc>
                <a:tc>
                  <a:txBody>
                    <a:bodyPr/>
                    <a:lstStyle/>
                    <a:p>
                      <a:r>
                        <a:rPr lang="en-IN" dirty="0"/>
                        <a:t>0.86</a:t>
                      </a:r>
                    </a:p>
                  </a:txBody>
                  <a:tcPr/>
                </a:tc>
                <a:extLst>
                  <a:ext uri="{0D108BD9-81ED-4DB2-BD59-A6C34878D82A}">
                    <a16:rowId xmlns:a16="http://schemas.microsoft.com/office/drawing/2014/main" val="3962057300"/>
                  </a:ext>
                </a:extLst>
              </a:tr>
              <a:tr h="747657">
                <a:tc>
                  <a:txBody>
                    <a:bodyPr/>
                    <a:lstStyle/>
                    <a:p>
                      <a:r>
                        <a:rPr lang="en-IN" dirty="0"/>
                        <a:t>Random Forest Classifier</a:t>
                      </a:r>
                    </a:p>
                  </a:txBody>
                  <a:tcPr/>
                </a:tc>
                <a:tc>
                  <a:txBody>
                    <a:bodyPr/>
                    <a:lstStyle/>
                    <a:p>
                      <a:r>
                        <a:rPr lang="en-IN" dirty="0"/>
                        <a:t>0.92</a:t>
                      </a:r>
                    </a:p>
                  </a:txBody>
                  <a:tcPr/>
                </a:tc>
                <a:tc>
                  <a:txBody>
                    <a:bodyPr/>
                    <a:lstStyle/>
                    <a:p>
                      <a:r>
                        <a:rPr lang="en-IN" dirty="0"/>
                        <a:t>0.94</a:t>
                      </a:r>
                    </a:p>
                  </a:txBody>
                  <a:tcPr/>
                </a:tc>
                <a:tc>
                  <a:txBody>
                    <a:bodyPr/>
                    <a:lstStyle/>
                    <a:p>
                      <a:r>
                        <a:rPr lang="en-IN" dirty="0"/>
                        <a:t>0.93</a:t>
                      </a:r>
                    </a:p>
                  </a:txBody>
                  <a:tcPr/>
                </a:tc>
                <a:tc>
                  <a:txBody>
                    <a:bodyPr/>
                    <a:lstStyle/>
                    <a:p>
                      <a:r>
                        <a:rPr lang="en-IN" dirty="0"/>
                        <a:t>0.93</a:t>
                      </a:r>
                    </a:p>
                  </a:txBody>
                  <a:tcPr/>
                </a:tc>
                <a:tc>
                  <a:txBody>
                    <a:bodyPr/>
                    <a:lstStyle/>
                    <a:p>
                      <a:r>
                        <a:rPr lang="en-IN" dirty="0"/>
                        <a:t>0.93</a:t>
                      </a:r>
                    </a:p>
                  </a:txBody>
                  <a:tcPr/>
                </a:tc>
                <a:tc>
                  <a:txBody>
                    <a:bodyPr/>
                    <a:lstStyle/>
                    <a:p>
                      <a:r>
                        <a:rPr lang="en-IN" dirty="0"/>
                        <a:t>0.98</a:t>
                      </a:r>
                    </a:p>
                  </a:txBody>
                  <a:tcPr/>
                </a:tc>
                <a:extLst>
                  <a:ext uri="{0D108BD9-81ED-4DB2-BD59-A6C34878D82A}">
                    <a16:rowId xmlns:a16="http://schemas.microsoft.com/office/drawing/2014/main" val="1506541402"/>
                  </a:ext>
                </a:extLst>
              </a:tr>
              <a:tr h="747657">
                <a:tc>
                  <a:txBody>
                    <a:bodyPr/>
                    <a:lstStyle/>
                    <a:p>
                      <a:r>
                        <a:rPr lang="en-IN" dirty="0"/>
                        <a:t>Extra Tree Classifier</a:t>
                      </a:r>
                    </a:p>
                  </a:txBody>
                  <a:tcPr/>
                </a:tc>
                <a:tc>
                  <a:txBody>
                    <a:bodyPr/>
                    <a:lstStyle/>
                    <a:p>
                      <a:r>
                        <a:rPr lang="en-IN" dirty="0"/>
                        <a:t>0.94</a:t>
                      </a:r>
                    </a:p>
                  </a:txBody>
                  <a:tcPr/>
                </a:tc>
                <a:tc>
                  <a:txBody>
                    <a:bodyPr/>
                    <a:lstStyle/>
                    <a:p>
                      <a:r>
                        <a:rPr lang="en-IN" dirty="0"/>
                        <a:t>0.94</a:t>
                      </a:r>
                    </a:p>
                  </a:txBody>
                  <a:tcPr/>
                </a:tc>
                <a:tc>
                  <a:txBody>
                    <a:bodyPr/>
                    <a:lstStyle/>
                    <a:p>
                      <a:r>
                        <a:rPr lang="en-IN" dirty="0"/>
                        <a:t>0.94</a:t>
                      </a:r>
                    </a:p>
                  </a:txBody>
                  <a:tcPr/>
                </a:tc>
                <a:tc>
                  <a:txBody>
                    <a:bodyPr/>
                    <a:lstStyle/>
                    <a:p>
                      <a:r>
                        <a:rPr lang="en-IN" dirty="0"/>
                        <a:t>0.94</a:t>
                      </a:r>
                    </a:p>
                  </a:txBody>
                  <a:tcPr/>
                </a:tc>
                <a:tc>
                  <a:txBody>
                    <a:bodyPr/>
                    <a:lstStyle/>
                    <a:p>
                      <a:r>
                        <a:rPr lang="en-IN" dirty="0"/>
                        <a:t>0.95</a:t>
                      </a:r>
                    </a:p>
                  </a:txBody>
                  <a:tcPr/>
                </a:tc>
                <a:tc>
                  <a:txBody>
                    <a:bodyPr/>
                    <a:lstStyle/>
                    <a:p>
                      <a:r>
                        <a:rPr lang="en-IN" dirty="0"/>
                        <a:t>0.99</a:t>
                      </a:r>
                    </a:p>
                  </a:txBody>
                  <a:tcPr/>
                </a:tc>
                <a:extLst>
                  <a:ext uri="{0D108BD9-81ED-4DB2-BD59-A6C34878D82A}">
                    <a16:rowId xmlns:a16="http://schemas.microsoft.com/office/drawing/2014/main" val="252901327"/>
                  </a:ext>
                </a:extLst>
              </a:tr>
              <a:tr h="747657">
                <a:tc>
                  <a:txBody>
                    <a:bodyPr/>
                    <a:lstStyle/>
                    <a:p>
                      <a:r>
                        <a:rPr lang="en-IN" dirty="0"/>
                        <a:t>Final Model</a:t>
                      </a:r>
                    </a:p>
                  </a:txBody>
                  <a:tcPr/>
                </a:tc>
                <a:tc>
                  <a:txBody>
                    <a:bodyPr/>
                    <a:lstStyle/>
                    <a:p>
                      <a:r>
                        <a:rPr lang="en-IN" dirty="0"/>
                        <a:t>0.94</a:t>
                      </a:r>
                    </a:p>
                  </a:txBody>
                  <a:tcPr/>
                </a:tc>
                <a:tc>
                  <a:txBody>
                    <a:bodyPr/>
                    <a:lstStyle/>
                    <a:p>
                      <a:r>
                        <a:rPr lang="en-IN" dirty="0"/>
                        <a:t>0.94</a:t>
                      </a:r>
                    </a:p>
                  </a:txBody>
                  <a:tcPr/>
                </a:tc>
                <a:tc>
                  <a:txBody>
                    <a:bodyPr/>
                    <a:lstStyle/>
                    <a:p>
                      <a:r>
                        <a:rPr lang="en-IN" dirty="0"/>
                        <a:t>0.94</a:t>
                      </a:r>
                    </a:p>
                  </a:txBody>
                  <a:tcPr/>
                </a:tc>
                <a:tc>
                  <a:txBody>
                    <a:bodyPr/>
                    <a:lstStyle/>
                    <a:p>
                      <a:r>
                        <a:rPr lang="en-IN" dirty="0"/>
                        <a:t>0.94</a:t>
                      </a:r>
                    </a:p>
                  </a:txBody>
                  <a:tcPr/>
                </a:tc>
                <a:tc>
                  <a:txBody>
                    <a:bodyPr/>
                    <a:lstStyle/>
                    <a:p>
                      <a:r>
                        <a:rPr lang="en-IN" dirty="0"/>
                        <a:t>0.95</a:t>
                      </a:r>
                    </a:p>
                  </a:txBody>
                  <a:tcPr/>
                </a:tc>
                <a:tc>
                  <a:txBody>
                    <a:bodyPr/>
                    <a:lstStyle/>
                    <a:p>
                      <a:r>
                        <a:rPr lang="en-IN" dirty="0"/>
                        <a:t>0.99</a:t>
                      </a:r>
                    </a:p>
                  </a:txBody>
                  <a:tcPr/>
                </a:tc>
                <a:extLst>
                  <a:ext uri="{0D108BD9-81ED-4DB2-BD59-A6C34878D82A}">
                    <a16:rowId xmlns:a16="http://schemas.microsoft.com/office/drawing/2014/main" val="1376541280"/>
                  </a:ext>
                </a:extLst>
              </a:tr>
            </a:tbl>
          </a:graphicData>
        </a:graphic>
      </p:graphicFrame>
    </p:spTree>
    <p:extLst>
      <p:ext uri="{BB962C8B-B14F-4D97-AF65-F5344CB8AC3E}">
        <p14:creationId xmlns:p14="http://schemas.microsoft.com/office/powerpoint/2010/main" val="2441952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05B-83AD-58F4-567D-30D1642D2E82}"/>
              </a:ext>
            </a:extLst>
          </p:cNvPr>
          <p:cNvSpPr>
            <a:spLocks noGrp="1"/>
          </p:cNvSpPr>
          <p:nvPr>
            <p:ph type="title"/>
          </p:nvPr>
        </p:nvSpPr>
        <p:spPr/>
        <p:txBody>
          <a:bodyPr/>
          <a:lstStyle/>
          <a:p>
            <a:r>
              <a:rPr lang="en-IN" dirty="0"/>
              <a:t>AUC-roc CURVE DIFFERENT MODELS</a:t>
            </a:r>
          </a:p>
        </p:txBody>
      </p:sp>
      <p:pic>
        <p:nvPicPr>
          <p:cNvPr id="2050" name="Picture 2">
            <a:extLst>
              <a:ext uri="{FF2B5EF4-FFF2-40B4-BE49-F238E27FC236}">
                <a16:creationId xmlns:a16="http://schemas.microsoft.com/office/drawing/2014/main" id="{0C619DFF-210D-D7AB-07B8-034F7FF01CB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0832" y="2458943"/>
            <a:ext cx="5384127" cy="355555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9E6C4B3-DC91-DA48-204D-664506AC70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3336" y="2458943"/>
            <a:ext cx="4997832" cy="3555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914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5D201-04AD-800C-6A1E-49C8C817F675}"/>
              </a:ext>
            </a:extLst>
          </p:cNvPr>
          <p:cNvSpPr>
            <a:spLocks noGrp="1"/>
          </p:cNvSpPr>
          <p:nvPr>
            <p:ph type="title"/>
          </p:nvPr>
        </p:nvSpPr>
        <p:spPr/>
        <p:txBody>
          <a:bodyPr/>
          <a:lstStyle/>
          <a:p>
            <a:r>
              <a:rPr lang="en-IN" dirty="0"/>
              <a:t>Overview of Presentation </a:t>
            </a:r>
          </a:p>
        </p:txBody>
      </p:sp>
      <p:sp>
        <p:nvSpPr>
          <p:cNvPr id="3" name="Content Placeholder 2">
            <a:extLst>
              <a:ext uri="{FF2B5EF4-FFF2-40B4-BE49-F238E27FC236}">
                <a16:creationId xmlns:a16="http://schemas.microsoft.com/office/drawing/2014/main" id="{4D99607A-197B-A386-367B-06CA79F8C1B8}"/>
              </a:ext>
            </a:extLst>
          </p:cNvPr>
          <p:cNvSpPr>
            <a:spLocks noGrp="1"/>
          </p:cNvSpPr>
          <p:nvPr>
            <p:ph idx="1"/>
          </p:nvPr>
        </p:nvSpPr>
        <p:spPr/>
        <p:txBody>
          <a:bodyPr>
            <a:normAutofit/>
          </a:bodyPr>
          <a:lstStyle/>
          <a:p>
            <a:pPr>
              <a:spcBef>
                <a:spcPts val="300"/>
              </a:spcBef>
              <a:spcAft>
                <a:spcPts val="300"/>
              </a:spcAft>
              <a:buFont typeface="Wingdings" panose="05000000000000000000" pitchFamily="2" charset="2"/>
              <a:buChar char="Ø"/>
            </a:pPr>
            <a:r>
              <a:rPr lang="en-US" sz="2800" dirty="0">
                <a:solidFill>
                  <a:schemeClr val="bg1"/>
                </a:solidFill>
              </a:rPr>
              <a:t>What is Micro Credit?</a:t>
            </a:r>
          </a:p>
          <a:p>
            <a:pPr>
              <a:spcBef>
                <a:spcPts val="300"/>
              </a:spcBef>
              <a:spcAft>
                <a:spcPts val="300"/>
              </a:spcAft>
              <a:buFont typeface="Wingdings" panose="05000000000000000000" pitchFamily="2" charset="2"/>
              <a:buChar char="Ø"/>
            </a:pPr>
            <a:r>
              <a:rPr lang="en-US" sz="2800" dirty="0">
                <a:solidFill>
                  <a:schemeClr val="bg1"/>
                </a:solidFill>
              </a:rPr>
              <a:t>Problem Statement.</a:t>
            </a:r>
          </a:p>
          <a:p>
            <a:pPr>
              <a:spcBef>
                <a:spcPts val="300"/>
              </a:spcBef>
              <a:spcAft>
                <a:spcPts val="300"/>
              </a:spcAft>
              <a:buFont typeface="Wingdings" panose="05000000000000000000" pitchFamily="2" charset="2"/>
              <a:buChar char="Ø"/>
            </a:pPr>
            <a:r>
              <a:rPr lang="en-US" sz="2800" dirty="0">
                <a:solidFill>
                  <a:schemeClr val="bg1"/>
                </a:solidFill>
              </a:rPr>
              <a:t>Data Preprocessing</a:t>
            </a:r>
          </a:p>
          <a:p>
            <a:pPr>
              <a:spcBef>
                <a:spcPts val="300"/>
              </a:spcBef>
              <a:spcAft>
                <a:spcPts val="300"/>
              </a:spcAft>
              <a:buFont typeface="Wingdings" panose="05000000000000000000" pitchFamily="2" charset="2"/>
              <a:buChar char="Ø"/>
            </a:pPr>
            <a:r>
              <a:rPr lang="en-US" sz="2800" dirty="0">
                <a:solidFill>
                  <a:schemeClr val="bg1"/>
                </a:solidFill>
              </a:rPr>
              <a:t>Exploratory data analysis.</a:t>
            </a:r>
          </a:p>
          <a:p>
            <a:pPr>
              <a:spcBef>
                <a:spcPts val="300"/>
              </a:spcBef>
              <a:spcAft>
                <a:spcPts val="300"/>
              </a:spcAft>
              <a:buFont typeface="Wingdings" panose="05000000000000000000" pitchFamily="2" charset="2"/>
              <a:buChar char="Ø"/>
            </a:pPr>
            <a:r>
              <a:rPr lang="en-US" sz="2800" dirty="0">
                <a:solidFill>
                  <a:schemeClr val="bg1"/>
                </a:solidFill>
              </a:rPr>
              <a:t>Feature Engineering </a:t>
            </a:r>
          </a:p>
          <a:p>
            <a:pPr>
              <a:spcBef>
                <a:spcPts val="300"/>
              </a:spcBef>
              <a:spcAft>
                <a:spcPts val="300"/>
              </a:spcAft>
              <a:buFont typeface="Wingdings" panose="05000000000000000000" pitchFamily="2" charset="2"/>
              <a:buChar char="Ø"/>
            </a:pPr>
            <a:r>
              <a:rPr lang="en-US" sz="2800" dirty="0">
                <a:solidFill>
                  <a:schemeClr val="bg1"/>
                </a:solidFill>
              </a:rPr>
              <a:t>Machine Learning Building.</a:t>
            </a:r>
          </a:p>
          <a:p>
            <a:pPr>
              <a:spcBef>
                <a:spcPts val="300"/>
              </a:spcBef>
              <a:spcAft>
                <a:spcPts val="300"/>
              </a:spcAft>
              <a:buFont typeface="Wingdings" panose="05000000000000000000" pitchFamily="2" charset="2"/>
              <a:buChar char="Ø"/>
            </a:pPr>
            <a:r>
              <a:rPr lang="en-US" sz="2800" dirty="0">
                <a:solidFill>
                  <a:schemeClr val="bg1"/>
                </a:solidFill>
              </a:rPr>
              <a:t>ROC-AUC Curve of Different Model </a:t>
            </a:r>
          </a:p>
          <a:p>
            <a:pPr>
              <a:spcBef>
                <a:spcPts val="300"/>
              </a:spcBef>
              <a:spcAft>
                <a:spcPts val="300"/>
              </a:spcAft>
              <a:buFont typeface="Wingdings" panose="05000000000000000000" pitchFamily="2" charset="2"/>
              <a:buChar char="Ø"/>
            </a:pPr>
            <a:r>
              <a:rPr lang="en-US" sz="2800" dirty="0">
                <a:solidFill>
                  <a:schemeClr val="bg1"/>
                </a:solidFill>
              </a:rPr>
              <a:t>ROC Curve For Final Model.</a:t>
            </a:r>
          </a:p>
          <a:p>
            <a:pPr>
              <a:spcBef>
                <a:spcPts val="300"/>
              </a:spcBef>
              <a:spcAft>
                <a:spcPts val="300"/>
              </a:spcAft>
              <a:buFont typeface="Wingdings" panose="05000000000000000000" pitchFamily="2" charset="2"/>
              <a:buChar char="Ø"/>
            </a:pPr>
            <a:r>
              <a:rPr lang="en-US" sz="2800" dirty="0">
                <a:solidFill>
                  <a:schemeClr val="bg1"/>
                </a:solidFill>
              </a:rPr>
              <a:t>Limitations and Future Scope of work</a:t>
            </a:r>
          </a:p>
          <a:p>
            <a:pPr>
              <a:buFont typeface="Wingdings" panose="05000000000000000000" pitchFamily="2" charset="2"/>
              <a:buChar char="Ø"/>
            </a:pPr>
            <a:endParaRPr lang="en-IN" dirty="0">
              <a:solidFill>
                <a:schemeClr val="bg1"/>
              </a:solidFill>
            </a:endParaRPr>
          </a:p>
        </p:txBody>
      </p:sp>
    </p:spTree>
    <p:extLst>
      <p:ext uri="{BB962C8B-B14F-4D97-AF65-F5344CB8AC3E}">
        <p14:creationId xmlns:p14="http://schemas.microsoft.com/office/powerpoint/2010/main" val="4197336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C7204-7A07-835D-33C9-86D8FE362351}"/>
              </a:ext>
            </a:extLst>
          </p:cNvPr>
          <p:cNvSpPr>
            <a:spLocks noGrp="1"/>
          </p:cNvSpPr>
          <p:nvPr>
            <p:ph type="title"/>
          </p:nvPr>
        </p:nvSpPr>
        <p:spPr/>
        <p:txBody>
          <a:bodyPr/>
          <a:lstStyle/>
          <a:p>
            <a:r>
              <a:rPr lang="en-IN" dirty="0"/>
              <a:t>AUC-roc CURVE DIFFERENT MODELS</a:t>
            </a:r>
          </a:p>
        </p:txBody>
      </p:sp>
      <p:pic>
        <p:nvPicPr>
          <p:cNvPr id="3078" name="Picture 6">
            <a:extLst>
              <a:ext uri="{FF2B5EF4-FFF2-40B4-BE49-F238E27FC236}">
                <a16:creationId xmlns:a16="http://schemas.microsoft.com/office/drawing/2014/main" id="{BD31EBC0-1C46-F321-D2CC-3E9988CCC5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0" y="2606040"/>
            <a:ext cx="4890999" cy="355555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D3B80373-428B-D270-617F-D88474CD68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8720" y="2606041"/>
            <a:ext cx="4465319" cy="3555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638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EC576-2605-2D72-6010-55E45B3CC21C}"/>
              </a:ext>
            </a:extLst>
          </p:cNvPr>
          <p:cNvSpPr>
            <a:spLocks noGrp="1"/>
          </p:cNvSpPr>
          <p:nvPr>
            <p:ph type="title"/>
          </p:nvPr>
        </p:nvSpPr>
        <p:spPr/>
        <p:txBody>
          <a:bodyPr/>
          <a:lstStyle/>
          <a:p>
            <a:r>
              <a:rPr lang="en-IN" dirty="0"/>
              <a:t>Handling IMBALANCED DATA</a:t>
            </a:r>
          </a:p>
        </p:txBody>
      </p:sp>
      <p:pic>
        <p:nvPicPr>
          <p:cNvPr id="4" name="Content Placeholder 5">
            <a:extLst>
              <a:ext uri="{FF2B5EF4-FFF2-40B4-BE49-F238E27FC236}">
                <a16:creationId xmlns:a16="http://schemas.microsoft.com/office/drawing/2014/main" id="{EEF8F585-EB1D-4C05-8A39-50BFCD87AB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2919" y="2560320"/>
            <a:ext cx="4679721" cy="3230880"/>
          </a:xfrm>
          <a:prstGeom prst="rect">
            <a:avLst/>
          </a:prstGeom>
          <a:effectLst>
            <a:glow rad="228600">
              <a:schemeClr val="accent5">
                <a:satMod val="175000"/>
                <a:alpha val="40000"/>
              </a:schemeClr>
            </a:glow>
          </a:effectLst>
        </p:spPr>
      </p:pic>
      <p:sp>
        <p:nvSpPr>
          <p:cNvPr id="6" name="TextBox 5">
            <a:extLst>
              <a:ext uri="{FF2B5EF4-FFF2-40B4-BE49-F238E27FC236}">
                <a16:creationId xmlns:a16="http://schemas.microsoft.com/office/drawing/2014/main" id="{5DC9C1F7-8B52-4877-DA33-473712E09250}"/>
              </a:ext>
            </a:extLst>
          </p:cNvPr>
          <p:cNvSpPr txBox="1"/>
          <p:nvPr/>
        </p:nvSpPr>
        <p:spPr>
          <a:xfrm>
            <a:off x="6812280" y="3429000"/>
            <a:ext cx="4450080" cy="2246769"/>
          </a:xfrm>
          <a:prstGeom prst="rect">
            <a:avLst/>
          </a:prstGeom>
          <a:noFill/>
        </p:spPr>
        <p:txBody>
          <a:bodyPr wrap="square">
            <a:spAutoFit/>
          </a:bodyPr>
          <a:lstStyle/>
          <a:p>
            <a:pPr marL="457200" indent="-457200">
              <a:buFont typeface="Wingdings" panose="05000000000000000000" pitchFamily="2" charset="2"/>
              <a:buChar char="q"/>
            </a:pPr>
            <a:r>
              <a:rPr lang="en-IN" sz="2800" dirty="0">
                <a:solidFill>
                  <a:schemeClr val="bg1"/>
                </a:solidFill>
              </a:rPr>
              <a:t>Target Variable label is Imbalanced in nature.</a:t>
            </a:r>
          </a:p>
          <a:p>
            <a:pPr marL="457200" indent="-457200">
              <a:buFont typeface="Wingdings" panose="05000000000000000000" pitchFamily="2" charset="2"/>
              <a:buChar char="q"/>
            </a:pPr>
            <a:r>
              <a:rPr lang="en-IN" sz="2800" dirty="0">
                <a:solidFill>
                  <a:schemeClr val="bg1"/>
                </a:solidFill>
              </a:rPr>
              <a:t>SMOTE techniques used to oversample minority class.</a:t>
            </a:r>
          </a:p>
        </p:txBody>
      </p:sp>
    </p:spTree>
    <p:extLst>
      <p:ext uri="{BB962C8B-B14F-4D97-AF65-F5344CB8AC3E}">
        <p14:creationId xmlns:p14="http://schemas.microsoft.com/office/powerpoint/2010/main" val="275734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DBF1B-B970-95FD-86FC-26578441F653}"/>
              </a:ext>
            </a:extLst>
          </p:cNvPr>
          <p:cNvSpPr>
            <a:spLocks noGrp="1"/>
          </p:cNvSpPr>
          <p:nvPr>
            <p:ph type="title"/>
          </p:nvPr>
        </p:nvSpPr>
        <p:spPr/>
        <p:txBody>
          <a:bodyPr/>
          <a:lstStyle/>
          <a:p>
            <a:r>
              <a:rPr lang="en-IN" dirty="0"/>
              <a:t>AOC – ROC CURVE OF FINAL MODEL</a:t>
            </a:r>
          </a:p>
        </p:txBody>
      </p:sp>
      <p:sp>
        <p:nvSpPr>
          <p:cNvPr id="6" name="Content Placeholder 5">
            <a:extLst>
              <a:ext uri="{FF2B5EF4-FFF2-40B4-BE49-F238E27FC236}">
                <a16:creationId xmlns:a16="http://schemas.microsoft.com/office/drawing/2014/main" id="{12E9FD2E-E4F6-8F46-3BFF-6CA76554E905}"/>
              </a:ext>
            </a:extLst>
          </p:cNvPr>
          <p:cNvSpPr>
            <a:spLocks noGrp="1"/>
          </p:cNvSpPr>
          <p:nvPr>
            <p:ph idx="1"/>
          </p:nvPr>
        </p:nvSpPr>
        <p:spPr/>
        <p:txBody>
          <a:bodyPr/>
          <a:lstStyle/>
          <a:p>
            <a:endParaRPr lang="en-IN" dirty="0"/>
          </a:p>
        </p:txBody>
      </p:sp>
      <p:pic>
        <p:nvPicPr>
          <p:cNvPr id="4098" name="Picture 2">
            <a:extLst>
              <a:ext uri="{FF2B5EF4-FFF2-40B4-BE49-F238E27FC236}">
                <a16:creationId xmlns:a16="http://schemas.microsoft.com/office/drawing/2014/main" id="{3D43F8F2-A7EE-DC7C-8621-E1C97130C3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2919" y="2011680"/>
            <a:ext cx="6339840" cy="4206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208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BA757-4799-22CE-B028-1862ADFD1DAB}"/>
              </a:ext>
            </a:extLst>
          </p:cNvPr>
          <p:cNvSpPr>
            <a:spLocks noGrp="1"/>
          </p:cNvSpPr>
          <p:nvPr>
            <p:ph type="title"/>
          </p:nvPr>
        </p:nvSpPr>
        <p:spPr/>
        <p:txBody>
          <a:bodyPr/>
          <a:lstStyle/>
          <a:p>
            <a:r>
              <a:rPr lang="en-IN" sz="4000" dirty="0">
                <a:effectLst/>
                <a:ea typeface="Calibri" panose="020F0502020204030204" pitchFamily="34" charset="0"/>
                <a:cs typeface="Mangal" panose="02040503050203030202" pitchFamily="18" charset="0"/>
              </a:rPr>
              <a:t>Limitations &amp; Scope for Future OF THIS Work</a:t>
            </a:r>
            <a:endParaRPr lang="en-IN" dirty="0"/>
          </a:p>
        </p:txBody>
      </p:sp>
      <p:sp>
        <p:nvSpPr>
          <p:cNvPr id="3" name="Content Placeholder 2">
            <a:extLst>
              <a:ext uri="{FF2B5EF4-FFF2-40B4-BE49-F238E27FC236}">
                <a16:creationId xmlns:a16="http://schemas.microsoft.com/office/drawing/2014/main" id="{28897B3C-6D1C-83FB-582E-2B31B13138DE}"/>
              </a:ext>
            </a:extLst>
          </p:cNvPr>
          <p:cNvSpPr>
            <a:spLocks noGrp="1"/>
          </p:cNvSpPr>
          <p:nvPr>
            <p:ph idx="1"/>
          </p:nvPr>
        </p:nvSpPr>
        <p:spPr/>
        <p:txBody>
          <a:bodyPr/>
          <a:lstStyle/>
          <a:p>
            <a:pPr marL="400050" lvl="0" indent="-400050" algn="just">
              <a:lnSpc>
                <a:spcPct val="107000"/>
              </a:lnSpc>
              <a:buFont typeface="+mj-lt"/>
              <a:buAutoNum type="romanUcPeriod"/>
            </a:pPr>
            <a:r>
              <a:rPr lang="en-IN" sz="2800" dirty="0">
                <a:solidFill>
                  <a:schemeClr val="bg1"/>
                </a:solidFill>
                <a:effectLst/>
                <a:ea typeface="Calibri" panose="020F0502020204030204" pitchFamily="34" charset="0"/>
                <a:cs typeface="Mangal" panose="02040503050203030202" pitchFamily="18" charset="0"/>
              </a:rPr>
              <a:t>Limited computational resources put limitation on optimization through hyper parameter tuning. Accuracy of model can increase with hyperparameter tuning with several different parameter. Here we use only two parameters for tuning.</a:t>
            </a:r>
          </a:p>
          <a:p>
            <a:pPr marL="400050" lvl="0" indent="-400050" algn="just">
              <a:lnSpc>
                <a:spcPct val="107000"/>
              </a:lnSpc>
              <a:spcAft>
                <a:spcPts val="800"/>
              </a:spcAft>
              <a:buFont typeface="+mj-lt"/>
              <a:buAutoNum type="romanUcPeriod"/>
            </a:pPr>
            <a:r>
              <a:rPr lang="en-IN" sz="2800" dirty="0">
                <a:solidFill>
                  <a:schemeClr val="bg1"/>
                </a:solidFill>
                <a:effectLst/>
                <a:ea typeface="Calibri" panose="020F0502020204030204" pitchFamily="34" charset="0"/>
                <a:cs typeface="Mangal" panose="02040503050203030202" pitchFamily="18" charset="0"/>
              </a:rPr>
              <a:t>Data is imbalanced, we utilised SMOTE for it but if get label data which at least in ratio of 70:30, It can give us much more realistic model. </a:t>
            </a:r>
          </a:p>
          <a:p>
            <a:endParaRPr lang="en-IN" dirty="0">
              <a:solidFill>
                <a:schemeClr val="bg1"/>
              </a:solidFill>
            </a:endParaRPr>
          </a:p>
        </p:txBody>
      </p:sp>
    </p:spTree>
    <p:extLst>
      <p:ext uri="{BB962C8B-B14F-4D97-AF65-F5344CB8AC3E}">
        <p14:creationId xmlns:p14="http://schemas.microsoft.com/office/powerpoint/2010/main" val="1617948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B7490FC-FC54-4EE5-80FB-E7096ADD5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3579" y="405572"/>
            <a:ext cx="10029147" cy="6046856"/>
          </a:xfrm>
          <a:prstGeom prst="rect">
            <a:avLst/>
          </a:prstGeom>
        </p:spPr>
      </p:pic>
    </p:spTree>
    <p:extLst>
      <p:ext uri="{BB962C8B-B14F-4D97-AF65-F5344CB8AC3E}">
        <p14:creationId xmlns:p14="http://schemas.microsoft.com/office/powerpoint/2010/main" val="1313066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FC632-7902-B495-C056-CA8D0F4C556D}"/>
              </a:ext>
            </a:extLst>
          </p:cNvPr>
          <p:cNvSpPr>
            <a:spLocks noGrp="1"/>
          </p:cNvSpPr>
          <p:nvPr>
            <p:ph type="title"/>
          </p:nvPr>
        </p:nvSpPr>
        <p:spPr/>
        <p:txBody>
          <a:bodyPr/>
          <a:lstStyle/>
          <a:p>
            <a:r>
              <a:rPr lang="en-IN" dirty="0"/>
              <a:t>What is Micro Credit?</a:t>
            </a:r>
          </a:p>
        </p:txBody>
      </p:sp>
      <p:sp>
        <p:nvSpPr>
          <p:cNvPr id="3" name="Content Placeholder 2">
            <a:extLst>
              <a:ext uri="{FF2B5EF4-FFF2-40B4-BE49-F238E27FC236}">
                <a16:creationId xmlns:a16="http://schemas.microsoft.com/office/drawing/2014/main" id="{6AEA70F7-D926-8F21-922C-014C322F8E4F}"/>
              </a:ext>
            </a:extLst>
          </p:cNvPr>
          <p:cNvSpPr>
            <a:spLocks noGrp="1"/>
          </p:cNvSpPr>
          <p:nvPr>
            <p:ph idx="1"/>
          </p:nvPr>
        </p:nvSpPr>
        <p:spPr>
          <a:xfrm>
            <a:off x="1202919" y="2011680"/>
            <a:ext cx="5582892" cy="4206240"/>
          </a:xfrm>
        </p:spPr>
        <p:txBody>
          <a:bodyPr/>
          <a:lstStyle/>
          <a:p>
            <a:r>
              <a:rPr lang="en-US" sz="2400" b="0" i="0" dirty="0">
                <a:solidFill>
                  <a:srgbClr val="202124"/>
                </a:solidFill>
                <a:effectLst/>
                <a:latin typeface="Century" panose="02040604050505020304" pitchFamily="18" charset="0"/>
              </a:rPr>
              <a:t>Microcredit is an </a:t>
            </a:r>
            <a:r>
              <a:rPr lang="en-US" sz="2400" b="1" i="0" dirty="0">
                <a:solidFill>
                  <a:srgbClr val="202124"/>
                </a:solidFill>
                <a:effectLst/>
                <a:latin typeface="Century" panose="02040604050505020304" pitchFamily="18" charset="0"/>
              </a:rPr>
              <a:t>extremely small loan given to those who lack a steady source of income</a:t>
            </a:r>
            <a:r>
              <a:rPr lang="en-US" sz="2400" b="0" i="0" dirty="0">
                <a:solidFill>
                  <a:srgbClr val="202124"/>
                </a:solidFill>
                <a:effectLst/>
                <a:latin typeface="Century" panose="02040604050505020304" pitchFamily="18" charset="0"/>
              </a:rPr>
              <a:t>, collateral. It is used as a way to obtain a loan, acting as a protection against potential loss for the lender should the borrower default in his payments., or any credit history.</a:t>
            </a:r>
            <a:endParaRPr lang="en-IN" dirty="0"/>
          </a:p>
        </p:txBody>
      </p:sp>
      <p:pic>
        <p:nvPicPr>
          <p:cNvPr id="4" name="Content Placeholder 7">
            <a:extLst>
              <a:ext uri="{FF2B5EF4-FFF2-40B4-BE49-F238E27FC236}">
                <a16:creationId xmlns:a16="http://schemas.microsoft.com/office/drawing/2014/main" id="{FCF08DB0-637B-421A-A7CC-21F2035683DF}"/>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6785811" y="2076546"/>
            <a:ext cx="5197642" cy="4206239"/>
          </a:xfrm>
          <a:prstGeom prst="rect">
            <a:avLst/>
          </a:prstGeom>
        </p:spPr>
      </p:pic>
    </p:spTree>
    <p:extLst>
      <p:ext uri="{BB962C8B-B14F-4D97-AF65-F5344CB8AC3E}">
        <p14:creationId xmlns:p14="http://schemas.microsoft.com/office/powerpoint/2010/main" val="3680800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9FD80-A70E-4527-FB42-3119CB3DED9C}"/>
              </a:ext>
            </a:extLst>
          </p:cNvPr>
          <p:cNvSpPr>
            <a:spLocks noGrp="1"/>
          </p:cNvSpPr>
          <p:nvPr>
            <p:ph type="title"/>
          </p:nvPr>
        </p:nvSpPr>
        <p:spPr/>
        <p:txBody>
          <a:bodyPr/>
          <a:lstStyle/>
          <a:p>
            <a:r>
              <a:rPr lang="en-IN" sz="4000" b="1" dirty="0">
                <a:latin typeface="Bahnschrift" panose="020B0502040204020203" pitchFamily="34" charset="0"/>
              </a:rPr>
              <a:t>Problem Statement</a:t>
            </a:r>
            <a:endParaRPr lang="en-IN" dirty="0"/>
          </a:p>
        </p:txBody>
      </p:sp>
      <p:sp>
        <p:nvSpPr>
          <p:cNvPr id="3" name="Content Placeholder 2">
            <a:extLst>
              <a:ext uri="{FF2B5EF4-FFF2-40B4-BE49-F238E27FC236}">
                <a16:creationId xmlns:a16="http://schemas.microsoft.com/office/drawing/2014/main" id="{253CF281-0C10-B3DC-7A1F-7D3CFFED2F8E}"/>
              </a:ext>
            </a:extLst>
          </p:cNvPr>
          <p:cNvSpPr>
            <a:spLocks noGrp="1"/>
          </p:cNvSpPr>
          <p:nvPr>
            <p:ph idx="1"/>
          </p:nvPr>
        </p:nvSpPr>
        <p:spPr/>
        <p:txBody>
          <a:bodyPr/>
          <a:lstStyle/>
          <a:p>
            <a:pPr>
              <a:buFont typeface="Wingdings" panose="05000000000000000000" pitchFamily="2" charset="2"/>
              <a:buChar char="q"/>
            </a:pPr>
            <a:r>
              <a:rPr lang="en-US" sz="2800" dirty="0">
                <a:solidFill>
                  <a:schemeClr val="bg1"/>
                </a:solidFill>
                <a:latin typeface="Century" panose="02040604050505020304" pitchFamily="18" charset="0"/>
                <a:ea typeface="Calibri" panose="020F0502020204030204" pitchFamily="34" charset="0"/>
                <a:cs typeface="Times New Roman" panose="02020603050405020304" pitchFamily="18" charset="0"/>
              </a:rPr>
              <a:t> Telecom provider provide micro-credit on mobile        balances to be paid back in 5 days.</a:t>
            </a:r>
          </a:p>
          <a:p>
            <a:pPr>
              <a:buFont typeface="Wingdings" panose="05000000000000000000" pitchFamily="2" charset="2"/>
              <a:buChar char="q"/>
            </a:pPr>
            <a:r>
              <a:rPr lang="en-US" sz="2800" dirty="0">
                <a:solidFill>
                  <a:schemeClr val="bg1"/>
                </a:solidFill>
                <a:latin typeface="Century" panose="02040604050505020304" pitchFamily="18" charset="0"/>
                <a:ea typeface="Calibri" panose="020F0502020204030204" pitchFamily="34" charset="0"/>
                <a:cs typeface="Times New Roman" panose="02020603050405020304" pitchFamily="18" charset="0"/>
              </a:rPr>
              <a:t>Loan Varity :</a:t>
            </a:r>
          </a:p>
          <a:p>
            <a:pPr lvl="1">
              <a:buFont typeface="Wingdings" panose="05000000000000000000" pitchFamily="2" charset="2"/>
              <a:buChar char="q"/>
            </a:pPr>
            <a:r>
              <a:rPr lang="en-US" sz="2800" dirty="0">
                <a:solidFill>
                  <a:schemeClr val="bg1"/>
                </a:solidFill>
              </a:rPr>
              <a:t>Loan amount of 5 - Payback amount 6 (in Indonesian Rupiah)</a:t>
            </a:r>
          </a:p>
          <a:p>
            <a:pPr lvl="1">
              <a:buFont typeface="Wingdings" panose="05000000000000000000" pitchFamily="2" charset="2"/>
              <a:buChar char="q"/>
            </a:pPr>
            <a:r>
              <a:rPr lang="en-US" sz="2800" dirty="0">
                <a:solidFill>
                  <a:schemeClr val="bg1"/>
                </a:solidFill>
              </a:rPr>
              <a:t>Loan amount of 10 - Payback amount 12 (in Indonesian     Rupiah)</a:t>
            </a:r>
            <a:endParaRPr lang="en-US" sz="2800" dirty="0">
              <a:solidFill>
                <a:schemeClr val="bg1"/>
              </a:solidFill>
              <a:latin typeface="Century" panose="02040604050505020304" pitchFamily="18" charset="0"/>
              <a:cs typeface="Times New Roman" panose="02020603050405020304" pitchFamily="18" charset="0"/>
            </a:endParaRPr>
          </a:p>
          <a:p>
            <a:pPr marL="625475" lvl="1" indent="-342900">
              <a:buFont typeface="Wingdings" panose="05000000000000000000" pitchFamily="2" charset="2"/>
              <a:buChar char="q"/>
            </a:pPr>
            <a:r>
              <a:rPr lang="en-US" sz="2800" dirty="0">
                <a:solidFill>
                  <a:schemeClr val="bg1"/>
                </a:solidFill>
                <a:latin typeface="Century" panose="02040604050505020304" pitchFamily="18" charset="0"/>
                <a:cs typeface="Times New Roman" panose="02020603050405020304" pitchFamily="18" charset="0"/>
              </a:rPr>
              <a:t>Task is Build ML classification Model to Predict customer who might be defaulter based on independent features</a:t>
            </a:r>
            <a:r>
              <a:rPr lang="en-US" sz="2400" dirty="0">
                <a:solidFill>
                  <a:schemeClr val="bg1"/>
                </a:solidFill>
                <a:latin typeface="Century" panose="02040604050505020304" pitchFamily="18" charset="0"/>
                <a:cs typeface="Times New Roman" panose="02020603050405020304" pitchFamily="18" charset="0"/>
              </a:rPr>
              <a:t>.</a:t>
            </a:r>
          </a:p>
          <a:p>
            <a:endParaRPr lang="en-IN" sz="2400" dirty="0"/>
          </a:p>
        </p:txBody>
      </p:sp>
    </p:spTree>
    <p:extLst>
      <p:ext uri="{BB962C8B-B14F-4D97-AF65-F5344CB8AC3E}">
        <p14:creationId xmlns:p14="http://schemas.microsoft.com/office/powerpoint/2010/main" val="1619177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6341-6DB4-E8B6-6B8A-6394C0B4FA57}"/>
              </a:ext>
            </a:extLst>
          </p:cNvPr>
          <p:cNvSpPr>
            <a:spLocks noGrp="1"/>
          </p:cNvSpPr>
          <p:nvPr>
            <p:ph type="title"/>
          </p:nvPr>
        </p:nvSpPr>
        <p:spPr/>
        <p:txBody>
          <a:bodyPr/>
          <a:lstStyle/>
          <a:p>
            <a:r>
              <a:rPr lang="en-IN" dirty="0"/>
              <a:t>DATASET Information</a:t>
            </a:r>
          </a:p>
        </p:txBody>
      </p:sp>
      <p:sp>
        <p:nvSpPr>
          <p:cNvPr id="3" name="Content Placeholder 2">
            <a:extLst>
              <a:ext uri="{FF2B5EF4-FFF2-40B4-BE49-F238E27FC236}">
                <a16:creationId xmlns:a16="http://schemas.microsoft.com/office/drawing/2014/main" id="{67F892DD-C71B-69BA-C91F-73FE0B665E79}"/>
              </a:ext>
            </a:extLst>
          </p:cNvPr>
          <p:cNvSpPr>
            <a:spLocks noGrp="1"/>
          </p:cNvSpPr>
          <p:nvPr>
            <p:ph idx="1"/>
          </p:nvPr>
        </p:nvSpPr>
        <p:spPr/>
        <p:txBody>
          <a:bodyPr>
            <a:normAutofit lnSpcReduction="10000"/>
          </a:bodyPr>
          <a:lstStyle/>
          <a:p>
            <a:pPr marL="541338" indent="-360363">
              <a:buClr>
                <a:srgbClr val="7030A0"/>
              </a:buClr>
              <a:buFont typeface="Wingdings" panose="05000000000000000000" pitchFamily="2" charset="2"/>
              <a:buChar char="v"/>
              <a:tabLst>
                <a:tab pos="269875" algn="l"/>
              </a:tabLst>
            </a:pPr>
            <a:r>
              <a:rPr lang="en-IN" sz="2800" dirty="0">
                <a:solidFill>
                  <a:schemeClr val="tx1"/>
                </a:solidFill>
              </a:rPr>
              <a:t>Dataset provide by </a:t>
            </a:r>
            <a:r>
              <a:rPr lang="en-IN" sz="2800" dirty="0" err="1">
                <a:solidFill>
                  <a:schemeClr val="tx1"/>
                </a:solidFill>
              </a:rPr>
              <a:t>Fliprobo</a:t>
            </a:r>
            <a:r>
              <a:rPr lang="en-IN" sz="2800" dirty="0">
                <a:solidFill>
                  <a:schemeClr val="tx1"/>
                </a:solidFill>
              </a:rPr>
              <a:t> Technologies Ltd.</a:t>
            </a:r>
          </a:p>
          <a:p>
            <a:pPr marL="541338" indent="-360363">
              <a:buClr>
                <a:srgbClr val="7030A0"/>
              </a:buClr>
              <a:buFont typeface="Wingdings" panose="05000000000000000000" pitchFamily="2" charset="2"/>
              <a:buChar char="v"/>
              <a:tabLst>
                <a:tab pos="269875" algn="l"/>
              </a:tabLst>
            </a:pPr>
            <a:r>
              <a:rPr lang="en-IN" sz="2800" dirty="0">
                <a:solidFill>
                  <a:schemeClr val="tx1"/>
                </a:solidFill>
              </a:rPr>
              <a:t>Micro Credit Defaulter dataset contain 209593 rows and 37 columns.</a:t>
            </a:r>
          </a:p>
          <a:p>
            <a:pPr marL="541338" indent="-360363">
              <a:buClr>
                <a:srgbClr val="7030A0"/>
              </a:buClr>
              <a:buFont typeface="Wingdings" panose="05000000000000000000" pitchFamily="2" charset="2"/>
              <a:buChar char="v"/>
              <a:tabLst>
                <a:tab pos="269875" algn="l"/>
              </a:tabLst>
            </a:pPr>
            <a:r>
              <a:rPr lang="en-US" sz="2800" dirty="0">
                <a:solidFill>
                  <a:schemeClr val="tx1"/>
                </a:solidFill>
              </a:rPr>
              <a:t>Out of all features only three features with object datatypes and rest are int64.</a:t>
            </a:r>
          </a:p>
          <a:p>
            <a:pPr marL="541338" indent="-360363">
              <a:buClr>
                <a:srgbClr val="7030A0"/>
              </a:buClr>
              <a:buFont typeface="Wingdings" panose="05000000000000000000" pitchFamily="2" charset="2"/>
              <a:buChar char="v"/>
              <a:tabLst>
                <a:tab pos="269875" algn="l"/>
              </a:tabLst>
            </a:pPr>
            <a:r>
              <a:rPr lang="en-US" sz="2800" dirty="0">
                <a:solidFill>
                  <a:schemeClr val="tx1"/>
                </a:solidFill>
              </a:rPr>
              <a:t>Data integrity check is perform for missing values, duplicate data, data error.</a:t>
            </a:r>
          </a:p>
          <a:p>
            <a:pPr marL="541338" indent="-360363">
              <a:buClr>
                <a:srgbClr val="7030A0"/>
              </a:buClr>
              <a:buFont typeface="Wingdings" panose="05000000000000000000" pitchFamily="2" charset="2"/>
              <a:buChar char="v"/>
              <a:tabLst>
                <a:tab pos="269875" algn="l"/>
              </a:tabLst>
            </a:pPr>
            <a:r>
              <a:rPr lang="en-US" sz="2800" dirty="0">
                <a:solidFill>
                  <a:schemeClr val="tx1"/>
                </a:solidFill>
              </a:rPr>
              <a:t>No missing values, whitespaces, ‘NA’, ‘-’ are present in dataset.</a:t>
            </a:r>
          </a:p>
          <a:p>
            <a:endParaRPr lang="en-IN" sz="2800" dirty="0"/>
          </a:p>
        </p:txBody>
      </p:sp>
    </p:spTree>
    <p:extLst>
      <p:ext uri="{BB962C8B-B14F-4D97-AF65-F5344CB8AC3E}">
        <p14:creationId xmlns:p14="http://schemas.microsoft.com/office/powerpoint/2010/main" val="477390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4B24E-FFDF-36F9-DEBF-2EF6870946D1}"/>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79AF7B86-B523-09C8-6E5C-54BF406CF294}"/>
              </a:ext>
            </a:extLst>
          </p:cNvPr>
          <p:cNvSpPr>
            <a:spLocks noGrp="1"/>
          </p:cNvSpPr>
          <p:nvPr>
            <p:ph idx="1"/>
          </p:nvPr>
        </p:nvSpPr>
        <p:spPr/>
        <p:txBody>
          <a:bodyPr>
            <a:normAutofit lnSpcReduction="10000"/>
          </a:bodyPr>
          <a:lstStyle/>
          <a:p>
            <a:pPr>
              <a:buClr>
                <a:srgbClr val="7030A0"/>
              </a:buClr>
              <a:buFont typeface="Wingdings" panose="05000000000000000000" pitchFamily="2" charset="2"/>
              <a:buChar char="§"/>
            </a:pPr>
            <a:r>
              <a:rPr lang="en-US" sz="2800" b="1" dirty="0">
                <a:solidFill>
                  <a:schemeClr val="bg1"/>
                </a:solidFill>
              </a:rPr>
              <a:t>Strategy To Handle Data Error In Min And Max Column  </a:t>
            </a:r>
          </a:p>
          <a:p>
            <a:pPr marL="457200" indent="-457200">
              <a:buClr>
                <a:srgbClr val="7030A0"/>
              </a:buClr>
              <a:buFont typeface="+mj-lt"/>
              <a:buAutoNum type="arabicPeriod"/>
            </a:pPr>
            <a:r>
              <a:rPr lang="en-US" sz="2800" b="1" dirty="0">
                <a:solidFill>
                  <a:schemeClr val="bg1"/>
                </a:solidFill>
              </a:rPr>
              <a:t>Assumption</a:t>
            </a:r>
            <a:r>
              <a:rPr lang="en-US" sz="2800" dirty="0">
                <a:solidFill>
                  <a:schemeClr val="bg1"/>
                </a:solidFill>
              </a:rPr>
              <a:t> - All negative values are typing error happen accidentally by type - in front of original value (except feature depicting median). </a:t>
            </a:r>
          </a:p>
          <a:p>
            <a:pPr marL="457200" indent="-457200">
              <a:buClr>
                <a:srgbClr val="7030A0"/>
              </a:buClr>
              <a:buFont typeface="+mj-lt"/>
              <a:buAutoNum type="arabicPeriod"/>
            </a:pPr>
            <a:r>
              <a:rPr lang="en-US" sz="2800" b="1" dirty="0">
                <a:solidFill>
                  <a:schemeClr val="bg1"/>
                </a:solidFill>
              </a:rPr>
              <a:t>Corrective Approach </a:t>
            </a:r>
            <a:r>
              <a:rPr lang="en-US" sz="2800" dirty="0">
                <a:solidFill>
                  <a:schemeClr val="bg1"/>
                </a:solidFill>
              </a:rPr>
              <a:t>- Negative values are converted into absolute value to correct negative typing error whenever applicable except feature depicting median.</a:t>
            </a:r>
          </a:p>
          <a:p>
            <a:pPr>
              <a:buClr>
                <a:srgbClr val="7030A0"/>
              </a:buClr>
              <a:buFont typeface="Wingdings" panose="05000000000000000000" pitchFamily="2" charset="2"/>
              <a:buChar char="§"/>
            </a:pPr>
            <a:r>
              <a:rPr lang="en-US" sz="2800" b="1" dirty="0">
                <a:solidFill>
                  <a:schemeClr val="bg1"/>
                </a:solidFill>
              </a:rPr>
              <a:t>Feature Engineering on '</a:t>
            </a:r>
            <a:r>
              <a:rPr lang="en-US" sz="2800" b="1" dirty="0" err="1">
                <a:solidFill>
                  <a:schemeClr val="bg1"/>
                </a:solidFill>
              </a:rPr>
              <a:t>pdate</a:t>
            </a:r>
            <a:r>
              <a:rPr lang="en-US" sz="2800" b="1" dirty="0">
                <a:solidFill>
                  <a:schemeClr val="bg1"/>
                </a:solidFill>
              </a:rPr>
              <a:t>' column</a:t>
            </a:r>
          </a:p>
          <a:p>
            <a:pPr marL="457200" indent="-457200">
              <a:buClr>
                <a:srgbClr val="7030A0"/>
              </a:buClr>
              <a:buFont typeface="+mj-lt"/>
              <a:buAutoNum type="arabicPeriod"/>
            </a:pPr>
            <a:r>
              <a:rPr lang="en-US" sz="2800" dirty="0">
                <a:solidFill>
                  <a:schemeClr val="bg1"/>
                </a:solidFill>
              </a:rPr>
              <a:t>Extracting new columns for day, month and year out of ‘</a:t>
            </a:r>
            <a:r>
              <a:rPr lang="en-US" sz="2800" dirty="0" err="1">
                <a:solidFill>
                  <a:schemeClr val="bg1"/>
                </a:solidFill>
              </a:rPr>
              <a:t>pdate</a:t>
            </a:r>
            <a:r>
              <a:rPr lang="en-US" sz="2800" dirty="0">
                <a:solidFill>
                  <a:schemeClr val="bg1"/>
                </a:solidFill>
              </a:rPr>
              <a:t>’</a:t>
            </a:r>
            <a:endParaRPr lang="en-IN" sz="2800" b="1" dirty="0">
              <a:solidFill>
                <a:schemeClr val="bg1"/>
              </a:solidFill>
            </a:endParaRPr>
          </a:p>
          <a:p>
            <a:endParaRPr lang="en-IN" sz="2800" dirty="0">
              <a:solidFill>
                <a:schemeClr val="bg1"/>
              </a:solidFill>
            </a:endParaRPr>
          </a:p>
        </p:txBody>
      </p:sp>
    </p:spTree>
    <p:extLst>
      <p:ext uri="{BB962C8B-B14F-4D97-AF65-F5344CB8AC3E}">
        <p14:creationId xmlns:p14="http://schemas.microsoft.com/office/powerpoint/2010/main" val="314106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B6AC5-993B-60C8-891A-1AC63C7AFC47}"/>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B96C1E9F-169D-CBF7-8F33-E26B3F450F36}"/>
              </a:ext>
            </a:extLst>
          </p:cNvPr>
          <p:cNvSpPr>
            <a:spLocks noGrp="1"/>
          </p:cNvSpPr>
          <p:nvPr>
            <p:ph idx="1"/>
          </p:nvPr>
        </p:nvSpPr>
        <p:spPr/>
        <p:txBody>
          <a:bodyPr>
            <a:normAutofit/>
          </a:bodyPr>
          <a:lstStyle/>
          <a:p>
            <a:pPr>
              <a:buClr>
                <a:srgbClr val="7030A0"/>
              </a:buClr>
              <a:buFont typeface="Wingdings" panose="05000000000000000000" pitchFamily="2" charset="2"/>
              <a:buChar char="§"/>
            </a:pPr>
            <a:r>
              <a:rPr lang="en-US" sz="2800" b="1" dirty="0">
                <a:solidFill>
                  <a:schemeClr val="bg1"/>
                </a:solidFill>
              </a:rPr>
              <a:t>Data error and correction in maxamnt_loans30 column </a:t>
            </a:r>
          </a:p>
          <a:p>
            <a:pPr>
              <a:buClr>
                <a:srgbClr val="7030A0"/>
              </a:buClr>
              <a:buFont typeface="Wingdings" panose="05000000000000000000" pitchFamily="2" charset="2"/>
              <a:buChar char="v"/>
            </a:pPr>
            <a:r>
              <a:rPr lang="en-US" sz="2800" dirty="0">
                <a:solidFill>
                  <a:schemeClr val="bg1"/>
                </a:solidFill>
              </a:rPr>
              <a:t>The maximum value in maxamnt_loans30 is not reliable. </a:t>
            </a:r>
            <a:endParaRPr lang="en-US" sz="2800" b="1" dirty="0">
              <a:solidFill>
                <a:schemeClr val="bg1"/>
              </a:solidFill>
            </a:endParaRPr>
          </a:p>
          <a:p>
            <a:pPr>
              <a:buClr>
                <a:srgbClr val="7030A0"/>
              </a:buClr>
              <a:buFont typeface="Wingdings" panose="05000000000000000000" pitchFamily="2" charset="2"/>
              <a:buChar char="v"/>
            </a:pPr>
            <a:r>
              <a:rPr lang="en-US" sz="2800" b="1" dirty="0">
                <a:solidFill>
                  <a:schemeClr val="bg1"/>
                </a:solidFill>
              </a:rPr>
              <a:t>Assumption</a:t>
            </a:r>
            <a:r>
              <a:rPr lang="en-US" sz="2800" dirty="0">
                <a:solidFill>
                  <a:schemeClr val="bg1"/>
                </a:solidFill>
              </a:rPr>
              <a:t> - The maximum value in maxamnt_loans30 is 12.</a:t>
            </a:r>
          </a:p>
          <a:p>
            <a:pPr>
              <a:buClr>
                <a:srgbClr val="7030A0"/>
              </a:buClr>
              <a:buFont typeface="Wingdings" panose="05000000000000000000" pitchFamily="2" charset="2"/>
              <a:buChar char="v"/>
            </a:pPr>
            <a:r>
              <a:rPr lang="en-US" sz="2800" b="1" dirty="0">
                <a:solidFill>
                  <a:schemeClr val="bg1"/>
                </a:solidFill>
              </a:rPr>
              <a:t>Corrective Action </a:t>
            </a:r>
            <a:r>
              <a:rPr lang="en-US" sz="2800" dirty="0">
                <a:solidFill>
                  <a:schemeClr val="bg1"/>
                </a:solidFill>
              </a:rPr>
              <a:t>- Replacing values greater than 12 into category of zero.</a:t>
            </a:r>
          </a:p>
          <a:p>
            <a:pPr>
              <a:buClr>
                <a:srgbClr val="7030A0"/>
              </a:buClr>
              <a:buFont typeface="Wingdings" panose="05000000000000000000" pitchFamily="2" charset="2"/>
              <a:buChar char="§"/>
            </a:pPr>
            <a:r>
              <a:rPr lang="en-US" sz="2800" b="1" dirty="0">
                <a:solidFill>
                  <a:schemeClr val="bg1"/>
                </a:solidFill>
              </a:rPr>
              <a:t>Dropping Unnecessary columns </a:t>
            </a:r>
          </a:p>
          <a:p>
            <a:endParaRPr lang="en-IN" sz="2800" dirty="0">
              <a:solidFill>
                <a:schemeClr val="bg1"/>
              </a:solidFill>
            </a:endParaRPr>
          </a:p>
        </p:txBody>
      </p:sp>
    </p:spTree>
    <p:extLst>
      <p:ext uri="{BB962C8B-B14F-4D97-AF65-F5344CB8AC3E}">
        <p14:creationId xmlns:p14="http://schemas.microsoft.com/office/powerpoint/2010/main" val="2655210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D0115-9A7E-885C-7B9E-818CF48ECEA6}"/>
              </a:ext>
            </a:extLst>
          </p:cNvPr>
          <p:cNvSpPr>
            <a:spLocks noGrp="1"/>
          </p:cNvSpPr>
          <p:nvPr>
            <p:ph type="title"/>
          </p:nvPr>
        </p:nvSpPr>
        <p:spPr/>
        <p:txBody>
          <a:bodyPr/>
          <a:lstStyle/>
          <a:p>
            <a:r>
              <a:rPr lang="en-IN" dirty="0"/>
              <a:t>Exploratory Data Analysis</a:t>
            </a:r>
            <a:br>
              <a:rPr lang="en-IN" dirty="0"/>
            </a:br>
            <a:r>
              <a:rPr lang="en-IN" sz="2400" dirty="0"/>
              <a:t>Target  Variable Label Distribution</a:t>
            </a:r>
          </a:p>
        </p:txBody>
      </p:sp>
      <p:pic>
        <p:nvPicPr>
          <p:cNvPr id="4" name="Content Placeholder 8">
            <a:extLst>
              <a:ext uri="{FF2B5EF4-FFF2-40B4-BE49-F238E27FC236}">
                <a16:creationId xmlns:a16="http://schemas.microsoft.com/office/drawing/2014/main" id="{9FAF62BC-21BC-466F-9ADB-98EAEFC3DD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842" y="2038060"/>
            <a:ext cx="6202365" cy="3841774"/>
          </a:xfrm>
          <a:prstGeom prst="rect">
            <a:avLst/>
          </a:prstGeom>
          <a:ln w="12700">
            <a:solidFill>
              <a:srgbClr val="FFFFFF"/>
            </a:solidFill>
          </a:ln>
          <a:effectLst>
            <a:glow rad="228600">
              <a:schemeClr val="accent5">
                <a:satMod val="175000"/>
                <a:alpha val="40000"/>
              </a:schemeClr>
            </a:glow>
          </a:effectLst>
        </p:spPr>
      </p:pic>
      <p:sp>
        <p:nvSpPr>
          <p:cNvPr id="6" name="TextBox 5">
            <a:extLst>
              <a:ext uri="{FF2B5EF4-FFF2-40B4-BE49-F238E27FC236}">
                <a16:creationId xmlns:a16="http://schemas.microsoft.com/office/drawing/2014/main" id="{D92F54BE-00BD-67C5-BB72-449AB265263B}"/>
              </a:ext>
            </a:extLst>
          </p:cNvPr>
          <p:cNvSpPr txBox="1"/>
          <p:nvPr/>
        </p:nvSpPr>
        <p:spPr>
          <a:xfrm>
            <a:off x="7299157" y="2832846"/>
            <a:ext cx="4170947" cy="3046988"/>
          </a:xfrm>
          <a:prstGeom prst="rect">
            <a:avLst/>
          </a:prstGeom>
          <a:noFill/>
        </p:spPr>
        <p:txBody>
          <a:bodyPr wrap="square">
            <a:spAutoFit/>
          </a:bodyPr>
          <a:lstStyle/>
          <a:p>
            <a:pPr marL="342900" indent="-342900">
              <a:buFont typeface="Wingdings" panose="05000000000000000000" pitchFamily="2" charset="2"/>
              <a:buChar char="q"/>
            </a:pPr>
            <a:r>
              <a:rPr lang="en-IN" sz="2400" dirty="0">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Label </a:t>
            </a:r>
            <a:r>
              <a:rPr lang="en-IN" sz="2400" u="sng" dirty="0">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class 1 represent non-defaulter</a:t>
            </a:r>
            <a:r>
              <a:rPr lang="en-IN" sz="2400" dirty="0">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 while Label </a:t>
            </a:r>
            <a:r>
              <a:rPr lang="en-IN" sz="2400" u="sng" dirty="0">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class 0 represent defaulter</a:t>
            </a:r>
            <a:r>
              <a:rPr lang="en-IN" sz="2400" dirty="0">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 </a:t>
            </a:r>
          </a:p>
          <a:p>
            <a:pPr marL="342900" indent="-342900">
              <a:buFont typeface="Wingdings" panose="05000000000000000000" pitchFamily="2" charset="2"/>
              <a:buChar char="q"/>
            </a:pPr>
            <a:r>
              <a:rPr lang="en-IN" sz="2400" dirty="0">
                <a:solidFill>
                  <a:schemeClr val="bg1"/>
                </a:solidFill>
                <a:latin typeface="Bahnschrift SemiLight" panose="020B0502040204020203" pitchFamily="34" charset="0"/>
                <a:cs typeface="Mangal" panose="02040503050203030202" pitchFamily="18" charset="0"/>
              </a:rPr>
              <a:t>Only 12.5% customers are defaulters.</a:t>
            </a:r>
          </a:p>
          <a:p>
            <a:pPr marL="342900" indent="-342900">
              <a:buFont typeface="Wingdings" panose="05000000000000000000" pitchFamily="2" charset="2"/>
              <a:buChar char="q"/>
            </a:pPr>
            <a:r>
              <a:rPr lang="en-IN" sz="2400" dirty="0">
                <a:solidFill>
                  <a:schemeClr val="bg1"/>
                </a:solidFill>
                <a:latin typeface="Bahnschrift SemiLight" panose="020B0502040204020203" pitchFamily="34" charset="0"/>
                <a:cs typeface="Mangal" panose="02040503050203030202" pitchFamily="18" charset="0"/>
              </a:rPr>
              <a:t>Target Variable Label is imbalanced in nature.</a:t>
            </a:r>
            <a:endParaRPr lang="en-IN" sz="2400" dirty="0">
              <a:solidFill>
                <a:schemeClr val="bg1"/>
              </a:solidFill>
            </a:endParaRPr>
          </a:p>
        </p:txBody>
      </p:sp>
    </p:spTree>
    <p:extLst>
      <p:ext uri="{BB962C8B-B14F-4D97-AF65-F5344CB8AC3E}">
        <p14:creationId xmlns:p14="http://schemas.microsoft.com/office/powerpoint/2010/main" val="3511895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69C69-48E1-5D48-070E-49D7372F31C4}"/>
              </a:ext>
            </a:extLst>
          </p:cNvPr>
          <p:cNvSpPr>
            <a:spLocks noGrp="1"/>
          </p:cNvSpPr>
          <p:nvPr>
            <p:ph type="title"/>
          </p:nvPr>
        </p:nvSpPr>
        <p:spPr/>
        <p:txBody>
          <a:bodyPr>
            <a:normAutofit fontScale="90000"/>
          </a:bodyPr>
          <a:lstStyle/>
          <a:p>
            <a:r>
              <a:rPr lang="en-IN" dirty="0"/>
              <a:t>Exploratory Data Analysis</a:t>
            </a:r>
            <a:br>
              <a:rPr lang="en-IN" dirty="0"/>
            </a:br>
            <a:r>
              <a:rPr lang="en-IN" sz="3600" dirty="0">
                <a:solidFill>
                  <a:schemeClr val="bg1"/>
                </a:solidFill>
              </a:rPr>
              <a:t>Maximum amount of loan taken by customers</a:t>
            </a:r>
          </a:p>
        </p:txBody>
      </p:sp>
      <p:pic>
        <p:nvPicPr>
          <p:cNvPr id="4" name="Content Placeholder 9">
            <a:extLst>
              <a:ext uri="{FF2B5EF4-FFF2-40B4-BE49-F238E27FC236}">
                <a16:creationId xmlns:a16="http://schemas.microsoft.com/office/drawing/2014/main" id="{0DFEB2AB-6F09-49F8-AEF7-DD40C35520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317" y="2107615"/>
            <a:ext cx="5766642" cy="4206875"/>
          </a:xfrm>
          <a:prstGeom prst="rect">
            <a:avLst/>
          </a:prstGeom>
          <a:effectLst>
            <a:glow rad="228600">
              <a:schemeClr val="accent5">
                <a:satMod val="175000"/>
                <a:alpha val="40000"/>
              </a:schemeClr>
            </a:glow>
          </a:effectLst>
        </p:spPr>
      </p:pic>
      <p:sp>
        <p:nvSpPr>
          <p:cNvPr id="6" name="TextBox 5">
            <a:extLst>
              <a:ext uri="{FF2B5EF4-FFF2-40B4-BE49-F238E27FC236}">
                <a16:creationId xmlns:a16="http://schemas.microsoft.com/office/drawing/2014/main" id="{83BC87F6-DE49-629E-378C-01F01ABF76E8}"/>
              </a:ext>
            </a:extLst>
          </p:cNvPr>
          <p:cNvSpPr txBox="1"/>
          <p:nvPr/>
        </p:nvSpPr>
        <p:spPr>
          <a:xfrm>
            <a:off x="7379367" y="2479920"/>
            <a:ext cx="3753854" cy="3416320"/>
          </a:xfrm>
          <a:prstGeom prst="rect">
            <a:avLst/>
          </a:prstGeom>
          <a:noFill/>
        </p:spPr>
        <p:txBody>
          <a:bodyPr wrap="square">
            <a:spAutoFit/>
          </a:bodyPr>
          <a:lstStyle/>
          <a:p>
            <a:pPr marL="285750" indent="-285750">
              <a:buFont typeface="Wingdings" panose="05000000000000000000" pitchFamily="2" charset="2"/>
              <a:buChar char="q"/>
            </a:pPr>
            <a:r>
              <a:rPr lang="en-US" sz="2400" dirty="0">
                <a:solidFill>
                  <a:schemeClr val="bg1"/>
                </a:solidFill>
              </a:rPr>
              <a:t>In 30 &amp; 90 days, maximum number of people had taken 6Rs as the loan amount.</a:t>
            </a:r>
          </a:p>
          <a:p>
            <a:pPr marL="285750" indent="-285750">
              <a:buFont typeface="Wingdings" panose="05000000000000000000" pitchFamily="2" charset="2"/>
              <a:buChar char="q"/>
            </a:pPr>
            <a:r>
              <a:rPr lang="en-US" sz="2400" dirty="0">
                <a:solidFill>
                  <a:schemeClr val="bg1"/>
                </a:solidFill>
              </a:rPr>
              <a:t>Customers have less tendency to take loan in amount of 12.</a:t>
            </a:r>
          </a:p>
          <a:p>
            <a:pPr marL="285750" indent="-285750">
              <a:buFont typeface="Wingdings" panose="05000000000000000000" pitchFamily="2" charset="2"/>
              <a:buChar char="q"/>
            </a:pPr>
            <a:r>
              <a:rPr lang="en-US" sz="2400" dirty="0">
                <a:solidFill>
                  <a:schemeClr val="bg1"/>
                </a:solidFill>
              </a:rPr>
              <a:t>There are very few people who do not taken loan</a:t>
            </a:r>
            <a:r>
              <a:rPr lang="en-US" sz="2000" dirty="0">
                <a:solidFill>
                  <a:schemeClr val="bg1"/>
                </a:solidFill>
              </a:rPr>
              <a:t>.</a:t>
            </a:r>
            <a:endParaRPr lang="en-IN" sz="2000" dirty="0">
              <a:solidFill>
                <a:schemeClr val="bg1"/>
              </a:solidFill>
            </a:endParaRPr>
          </a:p>
        </p:txBody>
      </p:sp>
    </p:spTree>
    <p:extLst>
      <p:ext uri="{BB962C8B-B14F-4D97-AF65-F5344CB8AC3E}">
        <p14:creationId xmlns:p14="http://schemas.microsoft.com/office/powerpoint/2010/main" val="14159797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551</TotalTime>
  <Words>898</Words>
  <Application>Microsoft Office PowerPoint</Application>
  <PresentationFormat>Widescreen</PresentationFormat>
  <Paragraphs>125</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Bahnschrift</vt:lpstr>
      <vt:lpstr>Bahnschrift SemiLight</vt:lpstr>
      <vt:lpstr>Calibri</vt:lpstr>
      <vt:lpstr>Century</vt:lpstr>
      <vt:lpstr>Corbel</vt:lpstr>
      <vt:lpstr>Georgia Pro Cond Light</vt:lpstr>
      <vt:lpstr>Wingdings</vt:lpstr>
      <vt:lpstr>Banded</vt:lpstr>
      <vt:lpstr>Presentation On Micro-Credit Defaulter predication using Machine Learning</vt:lpstr>
      <vt:lpstr>Overview of Presentation </vt:lpstr>
      <vt:lpstr>What is Micro Credit?</vt:lpstr>
      <vt:lpstr>Problem Statement</vt:lpstr>
      <vt:lpstr>DATASET Information</vt:lpstr>
      <vt:lpstr>Data Pre-processing</vt:lpstr>
      <vt:lpstr>Data Pre-processing</vt:lpstr>
      <vt:lpstr>Exploratory Data Analysis Target  Variable Label Distribution</vt:lpstr>
      <vt:lpstr>Exploratory Data Analysis Maximum amount of loan taken by customers</vt:lpstr>
      <vt:lpstr>Exploratory Data Analysis Number of loan taken by customers in 30 days vs Amount of loan taken in 30 days</vt:lpstr>
      <vt:lpstr>Exploratory Data Analysis Maximum Number of loan taken VS Average payback time in last 30 days</vt:lpstr>
      <vt:lpstr>Exploratory Data Analysis Number of loan taken by customers in 30 days</vt:lpstr>
      <vt:lpstr>Feature Engineering Outliers detection &amp; removal</vt:lpstr>
      <vt:lpstr>Feature Engineering Skewness detection &amp; transformation</vt:lpstr>
      <vt:lpstr>Data Inputs- Logic- Output Relationships</vt:lpstr>
      <vt:lpstr>PCA Technique</vt:lpstr>
      <vt:lpstr>MACHINE LEARNING MODEL BUILDING</vt:lpstr>
      <vt:lpstr>ML MODEL Evaluation Matrix</vt:lpstr>
      <vt:lpstr>AUC-roc CURVE DIFFERENT MODELS</vt:lpstr>
      <vt:lpstr>AUC-roc CURVE DIFFERENT MODELS</vt:lpstr>
      <vt:lpstr>Handling IMBALANCED DATA</vt:lpstr>
      <vt:lpstr>AOC – ROC CURVE OF FINAL MODEL</vt:lpstr>
      <vt:lpstr>Limitations &amp; Scope for Future OF THIS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Micro-Credit Defaulter predication using Machine Learning</dc:title>
  <dc:creator>Gagan Khandale</dc:creator>
  <cp:lastModifiedBy>Gagan Khandale</cp:lastModifiedBy>
  <cp:revision>9</cp:revision>
  <dcterms:created xsi:type="dcterms:W3CDTF">2023-02-21T08:23:25Z</dcterms:created>
  <dcterms:modified xsi:type="dcterms:W3CDTF">2023-02-24T08:46:39Z</dcterms:modified>
</cp:coreProperties>
</file>