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70" r:id="rId7"/>
    <p:sldId id="260" r:id="rId8"/>
    <p:sldId id="261" r:id="rId9"/>
    <p:sldId id="262" r:id="rId10"/>
    <p:sldId id="271"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97"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2/24/2023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2/24/2023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2/24/2023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694D-6D74-B870-CADE-7E9261932E78}"/>
              </a:ext>
            </a:extLst>
          </p:cNvPr>
          <p:cNvSpPr>
            <a:spLocks noGrp="1"/>
          </p:cNvSpPr>
          <p:nvPr>
            <p:ph type="ctrTitle"/>
          </p:nvPr>
        </p:nvSpPr>
        <p:spPr/>
        <p:txBody>
          <a:bodyPr/>
          <a:lstStyle/>
          <a:p>
            <a:r>
              <a:rPr lang="en-IN" dirty="0"/>
              <a:t>SPAM EMAIL CLASSIFIER</a:t>
            </a:r>
          </a:p>
        </p:txBody>
      </p:sp>
      <p:sp>
        <p:nvSpPr>
          <p:cNvPr id="3" name="Subtitle 2">
            <a:extLst>
              <a:ext uri="{FF2B5EF4-FFF2-40B4-BE49-F238E27FC236}">
                <a16:creationId xmlns:a16="http://schemas.microsoft.com/office/drawing/2014/main" id="{14656CE9-922E-84D4-9724-E272C48E80A1}"/>
              </a:ext>
            </a:extLst>
          </p:cNvPr>
          <p:cNvSpPr>
            <a:spLocks noGrp="1"/>
          </p:cNvSpPr>
          <p:nvPr>
            <p:ph type="subTitle" idx="1"/>
          </p:nvPr>
        </p:nvSpPr>
        <p:spPr/>
        <p:txBody>
          <a:bodyPr>
            <a:noAutofit/>
          </a:bodyPr>
          <a:lstStyle/>
          <a:p>
            <a:r>
              <a:rPr lang="en-IN" sz="2800" dirty="0">
                <a:solidFill>
                  <a:schemeClr val="tx1"/>
                </a:solidFill>
              </a:rPr>
              <a:t>BY-POOJA MANDAOKAR</a:t>
            </a:r>
          </a:p>
        </p:txBody>
      </p:sp>
    </p:spTree>
    <p:extLst>
      <p:ext uri="{BB962C8B-B14F-4D97-AF65-F5344CB8AC3E}">
        <p14:creationId xmlns:p14="http://schemas.microsoft.com/office/powerpoint/2010/main" val="42315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8C62-C2C8-C1B4-7E36-A0044B5260A7}"/>
              </a:ext>
            </a:extLst>
          </p:cNvPr>
          <p:cNvSpPr>
            <a:spLocks noGrp="1"/>
          </p:cNvSpPr>
          <p:nvPr>
            <p:ph type="title"/>
          </p:nvPr>
        </p:nvSpPr>
        <p:spPr/>
        <p:txBody>
          <a:bodyPr/>
          <a:lstStyle/>
          <a:p>
            <a:r>
              <a:rPr lang="en-IN" dirty="0"/>
              <a:t>Word Cloud</a:t>
            </a:r>
          </a:p>
        </p:txBody>
      </p:sp>
      <p:sp>
        <p:nvSpPr>
          <p:cNvPr id="3" name="Content Placeholder 2">
            <a:extLst>
              <a:ext uri="{FF2B5EF4-FFF2-40B4-BE49-F238E27FC236}">
                <a16:creationId xmlns:a16="http://schemas.microsoft.com/office/drawing/2014/main" id="{184BFB39-9A3D-6078-5F4B-1242DEF6995B}"/>
              </a:ext>
            </a:extLst>
          </p:cNvPr>
          <p:cNvSpPr>
            <a:spLocks noGrp="1"/>
          </p:cNvSpPr>
          <p:nvPr>
            <p:ph idx="1"/>
          </p:nvPr>
        </p:nvSpPr>
        <p:spPr/>
        <p:txBody>
          <a:bodyPr/>
          <a:lstStyle/>
          <a:p>
            <a:pPr algn="l"/>
            <a:r>
              <a:rPr lang="en-US" b="1" i="0" dirty="0">
                <a:solidFill>
                  <a:srgbClr val="000000"/>
                </a:solidFill>
                <a:effectLst/>
                <a:latin typeface="Helvetica Neue"/>
              </a:rPr>
              <a:t>Word Cloud </a:t>
            </a:r>
            <a:r>
              <a:rPr lang="en-US" b="1" i="0" dirty="0" err="1">
                <a:solidFill>
                  <a:srgbClr val="000000"/>
                </a:solidFill>
                <a:effectLst/>
                <a:latin typeface="Helvetica Neue"/>
              </a:rPr>
              <a:t>Defination</a:t>
            </a:r>
            <a:r>
              <a:rPr lang="en-US" b="1" i="0" dirty="0">
                <a:solidFill>
                  <a:srgbClr val="000000"/>
                </a:solidFill>
                <a:effectLst/>
                <a:latin typeface="Helvetica Neue"/>
              </a:rPr>
              <a:t>:</a:t>
            </a:r>
          </a:p>
          <a:p>
            <a:pPr algn="l"/>
            <a:r>
              <a:rPr lang="en-US" b="0" i="0" dirty="0">
                <a:solidFill>
                  <a:srgbClr val="000000"/>
                </a:solidFill>
                <a:effectLst/>
                <a:latin typeface="Helvetica Neue"/>
              </a:rPr>
              <a:t>Word Cloud is a visualization technique for text data wherein each word is picturized with its importance in the context or its frequency. The more commonly the term appears within the text being </a:t>
            </a:r>
            <a:r>
              <a:rPr lang="en-US" b="0" i="0" dirty="0" err="1">
                <a:solidFill>
                  <a:srgbClr val="000000"/>
                </a:solidFill>
                <a:effectLst/>
                <a:latin typeface="Helvetica Neue"/>
              </a:rPr>
              <a:t>analysed</a:t>
            </a:r>
            <a:r>
              <a:rPr lang="en-US" b="0" i="0" dirty="0">
                <a:solidFill>
                  <a:srgbClr val="000000"/>
                </a:solidFill>
                <a:effectLst/>
                <a:latin typeface="Helvetica Neue"/>
              </a:rPr>
              <a:t>, the larger the word appears in the image generated. The enlarged texts are the most number of words used there and small texts are the less number of words used.</a:t>
            </a:r>
          </a:p>
          <a:p>
            <a:endParaRPr lang="en-IN" dirty="0"/>
          </a:p>
        </p:txBody>
      </p:sp>
    </p:spTree>
    <p:extLst>
      <p:ext uri="{BB962C8B-B14F-4D97-AF65-F5344CB8AC3E}">
        <p14:creationId xmlns:p14="http://schemas.microsoft.com/office/powerpoint/2010/main" val="31190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2C57-EB27-55AE-CFDD-333B33C6E3DC}"/>
              </a:ext>
            </a:extLst>
          </p:cNvPr>
          <p:cNvSpPr>
            <a:spLocks noGrp="1"/>
          </p:cNvSpPr>
          <p:nvPr>
            <p:ph type="title"/>
          </p:nvPr>
        </p:nvSpPr>
        <p:spPr/>
        <p:txBody>
          <a:bodyPr>
            <a:normAutofit fontScale="90000"/>
          </a:bodyPr>
          <a:lstStyle/>
          <a:p>
            <a:r>
              <a:rPr lang="en-IN" b="1" i="0" dirty="0">
                <a:solidFill>
                  <a:srgbClr val="000000"/>
                </a:solidFill>
                <a:effectLst/>
                <a:latin typeface="Helvetica Neue"/>
              </a:rPr>
              <a:t>Word Cloud</a:t>
            </a:r>
            <a:br>
              <a:rPr lang="en-IN" b="1" i="0" dirty="0">
                <a:solidFill>
                  <a:srgbClr val="000000"/>
                </a:solidFill>
                <a:effectLst/>
                <a:latin typeface="Helvetica Neue"/>
              </a:rPr>
            </a:br>
            <a:r>
              <a:rPr lang="en-IN" b="1" i="0" dirty="0">
                <a:solidFill>
                  <a:srgbClr val="000000"/>
                </a:solidFill>
                <a:effectLst/>
                <a:highlight>
                  <a:srgbClr val="00FF00"/>
                </a:highlight>
                <a:latin typeface="Helvetica Neue"/>
              </a:rPr>
              <a:t>Word Cloud for HAM SMS</a:t>
            </a:r>
            <a:br>
              <a:rPr lang="en-IN" b="1" i="0" dirty="0">
                <a:solidFill>
                  <a:srgbClr val="000000"/>
                </a:solidFill>
                <a:effectLst/>
                <a:latin typeface="Helvetica Neue"/>
              </a:rPr>
            </a:br>
            <a:endParaRPr lang="en-IN" dirty="0"/>
          </a:p>
        </p:txBody>
      </p:sp>
      <p:pic>
        <p:nvPicPr>
          <p:cNvPr id="2050" name="Picture 2">
            <a:extLst>
              <a:ext uri="{FF2B5EF4-FFF2-40B4-BE49-F238E27FC236}">
                <a16:creationId xmlns:a16="http://schemas.microsoft.com/office/drawing/2014/main" id="{B27108F1-115F-AD41-2B3D-927879424D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1521" y="2227494"/>
            <a:ext cx="6052243"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04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90DA-B86D-0891-9101-D71526D0D80A}"/>
              </a:ext>
            </a:extLst>
          </p:cNvPr>
          <p:cNvSpPr>
            <a:spLocks noGrp="1"/>
          </p:cNvSpPr>
          <p:nvPr>
            <p:ph type="title"/>
          </p:nvPr>
        </p:nvSpPr>
        <p:spPr/>
        <p:txBody>
          <a:bodyPr>
            <a:normAutofit fontScale="90000"/>
          </a:bodyPr>
          <a:lstStyle/>
          <a:p>
            <a:r>
              <a:rPr lang="en-IN" b="1" i="0" dirty="0">
                <a:solidFill>
                  <a:srgbClr val="000000"/>
                </a:solidFill>
                <a:effectLst/>
                <a:latin typeface="Helvetica Neue"/>
              </a:rPr>
              <a:t>Word Cloud</a:t>
            </a:r>
            <a:br>
              <a:rPr lang="en-IN" b="1" i="0" dirty="0">
                <a:solidFill>
                  <a:srgbClr val="000000"/>
                </a:solidFill>
                <a:effectLst/>
                <a:latin typeface="Helvetica Neue"/>
              </a:rPr>
            </a:br>
            <a:r>
              <a:rPr lang="en-US" b="1" i="0" dirty="0">
                <a:solidFill>
                  <a:srgbClr val="000000"/>
                </a:solidFill>
                <a:effectLst/>
                <a:highlight>
                  <a:srgbClr val="00FF00"/>
                </a:highlight>
                <a:latin typeface="Helvetica Neue"/>
              </a:rPr>
              <a:t>Word Cloud for SPAM SMS</a:t>
            </a:r>
            <a:br>
              <a:rPr lang="en-US" b="1" i="0" dirty="0">
                <a:solidFill>
                  <a:srgbClr val="000000"/>
                </a:solidFill>
                <a:effectLst/>
                <a:latin typeface="Helvetica Neue"/>
              </a:rPr>
            </a:br>
            <a:endParaRPr lang="en-IN" dirty="0"/>
          </a:p>
        </p:txBody>
      </p:sp>
      <p:pic>
        <p:nvPicPr>
          <p:cNvPr id="3074" name="Picture 2">
            <a:extLst>
              <a:ext uri="{FF2B5EF4-FFF2-40B4-BE49-F238E27FC236}">
                <a16:creationId xmlns:a16="http://schemas.microsoft.com/office/drawing/2014/main" id="{804A7AA7-CC24-CC09-455B-A38C3CBD6C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5020" y="2177618"/>
            <a:ext cx="6052243"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6C34-E327-BEEF-04A9-B9AF872C6F6E}"/>
              </a:ext>
            </a:extLst>
          </p:cNvPr>
          <p:cNvSpPr>
            <a:spLocks noGrp="1"/>
          </p:cNvSpPr>
          <p:nvPr>
            <p:ph type="title"/>
          </p:nvPr>
        </p:nvSpPr>
        <p:spPr/>
        <p:txBody>
          <a:bodyPr>
            <a:normAutofit fontScale="90000"/>
          </a:bodyPr>
          <a:lstStyle/>
          <a:p>
            <a:r>
              <a:rPr lang="en-IN" b="1" i="0" dirty="0">
                <a:solidFill>
                  <a:srgbClr val="000000"/>
                </a:solidFill>
                <a:effectLst/>
                <a:latin typeface="Helvetica Neue"/>
              </a:rPr>
              <a:t>Word Cloud</a:t>
            </a:r>
            <a:br>
              <a:rPr lang="en-IN" b="1" i="0" dirty="0">
                <a:solidFill>
                  <a:srgbClr val="000000"/>
                </a:solidFill>
                <a:effectLst/>
                <a:latin typeface="Helvetica Neue"/>
              </a:rPr>
            </a:br>
            <a:r>
              <a:rPr lang="en-US" b="1" i="0" dirty="0">
                <a:solidFill>
                  <a:srgbClr val="000000"/>
                </a:solidFill>
                <a:effectLst/>
                <a:highlight>
                  <a:srgbClr val="00FF00"/>
                </a:highlight>
                <a:latin typeface="Helvetica Neue"/>
              </a:rPr>
              <a:t>Top 20 Ham &amp; SPAM Word in SMS Corpus</a:t>
            </a:r>
            <a:br>
              <a:rPr lang="en-US" b="1" i="0" dirty="0">
                <a:solidFill>
                  <a:srgbClr val="000000"/>
                </a:solidFill>
                <a:effectLst/>
                <a:highlight>
                  <a:srgbClr val="00FF00"/>
                </a:highlight>
                <a:latin typeface="Helvetica Neue"/>
              </a:rPr>
            </a:br>
            <a:endParaRPr lang="en-IN" dirty="0">
              <a:highlight>
                <a:srgbClr val="00FF00"/>
              </a:highlight>
            </a:endParaRPr>
          </a:p>
        </p:txBody>
      </p:sp>
      <p:pic>
        <p:nvPicPr>
          <p:cNvPr id="4098" name="Picture 2">
            <a:extLst>
              <a:ext uri="{FF2B5EF4-FFF2-40B4-BE49-F238E27FC236}">
                <a16:creationId xmlns:a16="http://schemas.microsoft.com/office/drawing/2014/main" id="{4A29690D-C298-442C-545F-33F56C835A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306" y="2303772"/>
            <a:ext cx="5384127" cy="35555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89CACCB-0176-A775-588B-1243DEE0E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203" y="2099713"/>
            <a:ext cx="5673102" cy="447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96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C46C-4256-5FD4-680A-3ED05F05CC52}"/>
              </a:ext>
            </a:extLst>
          </p:cNvPr>
          <p:cNvSpPr>
            <a:spLocks noGrp="1"/>
          </p:cNvSpPr>
          <p:nvPr>
            <p:ph type="title"/>
          </p:nvPr>
        </p:nvSpPr>
        <p:spPr/>
        <p:txBody>
          <a:bodyPr>
            <a:normAutofit fontScale="90000"/>
          </a:bodyPr>
          <a:lstStyle/>
          <a:p>
            <a:r>
              <a:rPr lang="en-IN" b="1" i="0" dirty="0">
                <a:solidFill>
                  <a:srgbClr val="000000"/>
                </a:solidFill>
                <a:effectLst/>
                <a:latin typeface="Helvetica Neue"/>
              </a:rPr>
              <a:t>Machine Learning Model Building</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8F9D4669-67DC-76A4-6FA3-3522A5281F82}"/>
              </a:ext>
            </a:extLst>
          </p:cNvPr>
          <p:cNvSpPr>
            <a:spLocks noGrp="1"/>
          </p:cNvSpPr>
          <p:nvPr>
            <p:ph idx="1"/>
          </p:nvPr>
        </p:nvSpPr>
        <p:spPr/>
        <p:txBody>
          <a:bodyPr>
            <a:normAutofit fontScale="92500" lnSpcReduction="10000"/>
          </a:bodyPr>
          <a:lstStyle/>
          <a:p>
            <a:r>
              <a:rPr lang="en-IN" sz="2400" dirty="0">
                <a:solidFill>
                  <a:schemeClr val="bg1"/>
                </a:solidFill>
              </a:rPr>
              <a:t>Objective is to predict whether email is spam or not. It can be solve by application of classification ML algorithm.</a:t>
            </a:r>
          </a:p>
          <a:p>
            <a:r>
              <a:rPr lang="en-IN" sz="2400" dirty="0">
                <a:solidFill>
                  <a:schemeClr val="bg1"/>
                </a:solidFill>
              </a:rPr>
              <a:t>Different Classification algorithm used to train model, in order to have maximum accuracy score.</a:t>
            </a:r>
          </a:p>
          <a:p>
            <a:r>
              <a:rPr lang="en-IN" sz="2400" dirty="0">
                <a:solidFill>
                  <a:schemeClr val="bg1"/>
                </a:solidFill>
              </a:rPr>
              <a:t>Machine learning classification algorithms used in this project are –</a:t>
            </a:r>
          </a:p>
          <a:p>
            <a:pPr marL="342900" lvl="0" indent="-342900" algn="just">
              <a:lnSpc>
                <a:spcPct val="107000"/>
              </a:lnSpc>
              <a:buFont typeface="+mj-lt"/>
              <a:buAutoNum type="arabicPeriod"/>
            </a:pPr>
            <a:r>
              <a:rPr lang="en-IN" sz="24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07000"/>
              </a:lnSpc>
              <a:buFont typeface="+mj-lt"/>
              <a:buAutoNum type="arabicPeriod"/>
            </a:pPr>
            <a:r>
              <a:rPr lang="en-IN" sz="2000" i="0" dirty="0" err="1">
                <a:solidFill>
                  <a:srgbClr val="000000"/>
                </a:solidFill>
                <a:effectLst/>
                <a:latin typeface="Helvetica Neue"/>
              </a:rPr>
              <a:t>MultinomialNB</a:t>
            </a:r>
            <a:r>
              <a:rPr lang="en-IN" sz="2000" i="0" dirty="0">
                <a:solidFill>
                  <a:srgbClr val="000000"/>
                </a:solidFill>
                <a:effectLst/>
                <a:latin typeface="Helvetica Neue"/>
              </a:rPr>
              <a:t> Classifier</a:t>
            </a:r>
            <a:endParaRPr lang="en-IN" sz="2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eriod"/>
            </a:pPr>
            <a:r>
              <a:rPr lang="en-IN" sz="24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p>
          <a:p>
            <a:pPr marL="342900" indent="-342900" algn="just">
              <a:lnSpc>
                <a:spcPct val="107000"/>
              </a:lnSpc>
              <a:buFont typeface="+mj-lt"/>
              <a:buAutoNum type="arabicPeriod"/>
            </a:pPr>
            <a:r>
              <a:rPr lang="en-IN" sz="2000" i="0" dirty="0" err="1">
                <a:solidFill>
                  <a:srgbClr val="000000"/>
                </a:solidFill>
                <a:effectLst/>
                <a:latin typeface="Helvetica Neue"/>
              </a:rPr>
              <a:t>BernoulliNB</a:t>
            </a:r>
            <a:r>
              <a:rPr lang="en-IN" sz="2000" i="0" dirty="0">
                <a:solidFill>
                  <a:srgbClr val="000000"/>
                </a:solidFill>
                <a:effectLst/>
                <a:latin typeface="Helvetica Neue"/>
              </a:rPr>
              <a:t> Classifier</a:t>
            </a:r>
          </a:p>
          <a:p>
            <a:pPr marL="342900" indent="-342900" algn="just">
              <a:lnSpc>
                <a:spcPct val="107000"/>
              </a:lnSpc>
              <a:buFont typeface="+mj-lt"/>
              <a:buAutoNum type="arabicPeriod"/>
            </a:pPr>
            <a:r>
              <a:rPr lang="en-IN" sz="2000" i="0" dirty="0">
                <a:solidFill>
                  <a:srgbClr val="000000"/>
                </a:solidFill>
                <a:effectLst/>
                <a:latin typeface="Helvetica Neue"/>
              </a:rPr>
              <a:t>Extra Trees Classifier</a:t>
            </a:r>
          </a:p>
          <a:p>
            <a:pPr marL="342900" lvl="0" indent="-342900" algn="just">
              <a:lnSpc>
                <a:spcPct val="107000"/>
              </a:lnSpc>
              <a:buFont typeface="+mj-lt"/>
              <a:buAutoNum type="arabicPeriod"/>
            </a:pPr>
            <a:endParaRPr lang="en-IN" sz="2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mj-lt"/>
              <a:buAutoNum type="arabicPeriod"/>
            </a:pPr>
            <a:endParaRPr lang="en-IN" sz="2400" dirty="0">
              <a:solidFill>
                <a:schemeClr val="bg1"/>
              </a:solidFill>
            </a:endParaRPr>
          </a:p>
          <a:p>
            <a:endParaRPr lang="en-IN" dirty="0"/>
          </a:p>
        </p:txBody>
      </p:sp>
    </p:spTree>
    <p:extLst>
      <p:ext uri="{BB962C8B-B14F-4D97-AF65-F5344CB8AC3E}">
        <p14:creationId xmlns:p14="http://schemas.microsoft.com/office/powerpoint/2010/main" val="246942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0BFB-4D98-6FA1-FC38-7A707B8AA8E2}"/>
              </a:ext>
            </a:extLst>
          </p:cNvPr>
          <p:cNvSpPr>
            <a:spLocks noGrp="1"/>
          </p:cNvSpPr>
          <p:nvPr>
            <p:ph type="title"/>
          </p:nvPr>
        </p:nvSpPr>
        <p:spPr/>
        <p:txBody>
          <a:bodyPr/>
          <a:lstStyle/>
          <a:p>
            <a:r>
              <a:rPr lang="en-IN" dirty="0"/>
              <a:t>ML MODEL Evaluation Matrix</a:t>
            </a:r>
          </a:p>
        </p:txBody>
      </p:sp>
      <p:graphicFrame>
        <p:nvGraphicFramePr>
          <p:cNvPr id="4" name="Table 4">
            <a:extLst>
              <a:ext uri="{FF2B5EF4-FFF2-40B4-BE49-F238E27FC236}">
                <a16:creationId xmlns:a16="http://schemas.microsoft.com/office/drawing/2014/main" id="{51FE806C-AC9A-1349-37BC-28D77EC5209F}"/>
              </a:ext>
            </a:extLst>
          </p:cNvPr>
          <p:cNvGraphicFramePr>
            <a:graphicFrameLocks noGrp="1"/>
          </p:cNvGraphicFramePr>
          <p:nvPr>
            <p:ph idx="1"/>
            <p:extLst>
              <p:ext uri="{D42A27DB-BD31-4B8C-83A1-F6EECF244321}">
                <p14:modId xmlns:p14="http://schemas.microsoft.com/office/powerpoint/2010/main" val="2095891813"/>
              </p:ext>
            </p:extLst>
          </p:nvPr>
        </p:nvGraphicFramePr>
        <p:xfrm>
          <a:off x="1075508" y="1971344"/>
          <a:ext cx="9784080" cy="4602480"/>
        </p:xfrm>
        <a:graphic>
          <a:graphicData uri="http://schemas.openxmlformats.org/drawingml/2006/table">
            <a:tbl>
              <a:tblPr firstRow="1" bandRow="1">
                <a:tableStyleId>{5C22544A-7EE6-4342-B048-85BDC9FD1C3A}</a:tableStyleId>
              </a:tblPr>
              <a:tblGrid>
                <a:gridCol w="2378193">
                  <a:extLst>
                    <a:ext uri="{9D8B030D-6E8A-4147-A177-3AD203B41FA5}">
                      <a16:colId xmlns:a16="http://schemas.microsoft.com/office/drawing/2014/main" val="2346309783"/>
                    </a:ext>
                  </a:extLst>
                </a:gridCol>
                <a:gridCol w="1446420">
                  <a:extLst>
                    <a:ext uri="{9D8B030D-6E8A-4147-A177-3AD203B41FA5}">
                      <a16:colId xmlns:a16="http://schemas.microsoft.com/office/drawing/2014/main" val="2142185290"/>
                    </a:ext>
                  </a:extLst>
                </a:gridCol>
                <a:gridCol w="1113239">
                  <a:extLst>
                    <a:ext uri="{9D8B030D-6E8A-4147-A177-3AD203B41FA5}">
                      <a16:colId xmlns:a16="http://schemas.microsoft.com/office/drawing/2014/main" val="3956128901"/>
                    </a:ext>
                  </a:extLst>
                </a:gridCol>
                <a:gridCol w="1456831">
                  <a:extLst>
                    <a:ext uri="{9D8B030D-6E8A-4147-A177-3AD203B41FA5}">
                      <a16:colId xmlns:a16="http://schemas.microsoft.com/office/drawing/2014/main" val="3069179352"/>
                    </a:ext>
                  </a:extLst>
                </a:gridCol>
                <a:gridCol w="1044521">
                  <a:extLst>
                    <a:ext uri="{9D8B030D-6E8A-4147-A177-3AD203B41FA5}">
                      <a16:colId xmlns:a16="http://schemas.microsoft.com/office/drawing/2014/main" val="1754137208"/>
                    </a:ext>
                  </a:extLst>
                </a:gridCol>
                <a:gridCol w="2344876">
                  <a:extLst>
                    <a:ext uri="{9D8B030D-6E8A-4147-A177-3AD203B41FA5}">
                      <a16:colId xmlns:a16="http://schemas.microsoft.com/office/drawing/2014/main" val="282267620"/>
                    </a:ext>
                  </a:extLst>
                </a:gridCol>
              </a:tblGrid>
              <a:tr h="801284">
                <a:tc>
                  <a:txBody>
                    <a:bodyPr/>
                    <a:lstStyle/>
                    <a:p>
                      <a:r>
                        <a:rPr lang="en-IN" dirty="0"/>
                        <a:t>Algorithm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bg1"/>
                          </a:solidFill>
                          <a:highlight>
                            <a:srgbClr val="C0C0C0"/>
                          </a:highlight>
                        </a:rPr>
                        <a:t>Accuracy Score</a:t>
                      </a:r>
                    </a:p>
                    <a:p>
                      <a:endParaRPr lang="en-IN" dirty="0"/>
                    </a:p>
                  </a:txBody>
                  <a:tcPr/>
                </a:tc>
                <a:tc>
                  <a:txBody>
                    <a:bodyPr/>
                    <a:lstStyle/>
                    <a:p>
                      <a:r>
                        <a:rPr lang="en-IN" sz="1800" b="1" kern="1200" dirty="0">
                          <a:solidFill>
                            <a:schemeClr val="bg1"/>
                          </a:solidFill>
                          <a:highlight>
                            <a:srgbClr val="C0C0C0"/>
                          </a:highlight>
                          <a:latin typeface="+mn-lt"/>
                          <a:ea typeface="+mn-ea"/>
                          <a:cs typeface="+mn-cs"/>
                        </a:rPr>
                        <a:t>Recall</a:t>
                      </a:r>
                      <a:endParaRPr lang="en-IN" sz="1800" b="1" kern="1200" dirty="0">
                        <a:solidFill>
                          <a:schemeClr val="lt1"/>
                        </a:solidFill>
                        <a:highlight>
                          <a:srgbClr val="C0C0C0"/>
                        </a:highlight>
                        <a:latin typeface="+mn-lt"/>
                        <a:ea typeface="+mn-ea"/>
                        <a:cs typeface="+mn-cs"/>
                      </a:endParaRPr>
                    </a:p>
                  </a:txBody>
                  <a:tcPr/>
                </a:tc>
                <a:tc>
                  <a:txBody>
                    <a:bodyPr/>
                    <a:lstStyle/>
                    <a:p>
                      <a:r>
                        <a:rPr lang="en-IN" sz="1800" b="1" kern="1200" dirty="0">
                          <a:solidFill>
                            <a:schemeClr val="bg1"/>
                          </a:solidFill>
                          <a:highlight>
                            <a:srgbClr val="C0C0C0"/>
                          </a:highlight>
                          <a:latin typeface="+mn-lt"/>
                          <a:ea typeface="+mn-ea"/>
                          <a:cs typeface="+mn-cs"/>
                        </a:rPr>
                        <a:t>Precision</a:t>
                      </a:r>
                    </a:p>
                  </a:txBody>
                  <a:tcPr/>
                </a:tc>
                <a:tc>
                  <a:txBody>
                    <a:bodyPr/>
                    <a:lstStyle/>
                    <a:p>
                      <a:r>
                        <a:rPr lang="en-IN" sz="1800" b="1" kern="1200" dirty="0">
                          <a:solidFill>
                            <a:schemeClr val="bg1"/>
                          </a:solidFill>
                          <a:highlight>
                            <a:srgbClr val="C0C0C0"/>
                          </a:highlight>
                          <a:latin typeface="+mn-lt"/>
                          <a:ea typeface="+mn-ea"/>
                          <a:cs typeface="+mn-cs"/>
                        </a:rPr>
                        <a:t>F1</a:t>
                      </a:r>
                    </a:p>
                    <a:p>
                      <a:r>
                        <a:rPr lang="en-IN" sz="1800" b="1" kern="1200" dirty="0">
                          <a:solidFill>
                            <a:schemeClr val="bg1"/>
                          </a:solidFill>
                          <a:highlight>
                            <a:srgbClr val="C0C0C0"/>
                          </a:highlight>
                          <a:latin typeface="+mn-lt"/>
                          <a:ea typeface="+mn-ea"/>
                          <a:cs typeface="+mn-cs"/>
                        </a:rPr>
                        <a:t>Score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bg1"/>
                          </a:solidFill>
                          <a:highlight>
                            <a:srgbClr val="C0C0C0"/>
                          </a:highlight>
                        </a:rPr>
                        <a:t>CV</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bg1"/>
                          </a:solidFill>
                          <a:highlight>
                            <a:srgbClr val="C0C0C0"/>
                          </a:highlight>
                        </a:rPr>
                        <a:t> Score</a:t>
                      </a:r>
                    </a:p>
                    <a:p>
                      <a:endParaRPr lang="en-IN" dirty="0"/>
                    </a:p>
                  </a:txBody>
                  <a:tcPr/>
                </a:tc>
                <a:extLst>
                  <a:ext uri="{0D108BD9-81ED-4DB2-BD59-A6C34878D82A}">
                    <a16:rowId xmlns:a16="http://schemas.microsoft.com/office/drawing/2014/main" val="1948342137"/>
                  </a:ext>
                </a:extLst>
              </a:tr>
              <a:tr h="560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Logistic Regression</a:t>
                      </a:r>
                    </a:p>
                    <a:p>
                      <a:endParaRPr lang="en-IN" dirty="0"/>
                    </a:p>
                  </a:txBody>
                  <a:tcPr/>
                </a:tc>
                <a:tc>
                  <a:txBody>
                    <a:bodyPr/>
                    <a:lstStyle/>
                    <a:p>
                      <a:r>
                        <a:rPr lang="en-IN" dirty="0"/>
                        <a:t>0.96</a:t>
                      </a:r>
                    </a:p>
                  </a:txBody>
                  <a:tcPr/>
                </a:tc>
                <a:tc>
                  <a:txBody>
                    <a:bodyPr/>
                    <a:lstStyle/>
                    <a:p>
                      <a:r>
                        <a:rPr lang="en-IN" dirty="0"/>
                        <a:t>0.87</a:t>
                      </a:r>
                    </a:p>
                  </a:txBody>
                  <a:tcPr/>
                </a:tc>
                <a:tc>
                  <a:txBody>
                    <a:bodyPr/>
                    <a:lstStyle/>
                    <a:p>
                      <a:r>
                        <a:rPr lang="en-IN" dirty="0"/>
                        <a:t>0.97</a:t>
                      </a:r>
                    </a:p>
                  </a:txBody>
                  <a:tcPr/>
                </a:tc>
                <a:tc>
                  <a:txBody>
                    <a:bodyPr/>
                    <a:lstStyle/>
                    <a:p>
                      <a:r>
                        <a:rPr lang="en-IN" dirty="0"/>
                        <a:t>0.96</a:t>
                      </a:r>
                    </a:p>
                  </a:txBody>
                  <a:tcPr/>
                </a:tc>
                <a:tc>
                  <a:txBody>
                    <a:bodyPr/>
                    <a:lstStyle/>
                    <a:p>
                      <a:r>
                        <a:rPr lang="en-IN" dirty="0"/>
                        <a:t>0.97</a:t>
                      </a:r>
                    </a:p>
                  </a:txBody>
                  <a:tcPr/>
                </a:tc>
                <a:extLst>
                  <a:ext uri="{0D108BD9-81ED-4DB2-BD59-A6C34878D82A}">
                    <a16:rowId xmlns:a16="http://schemas.microsoft.com/office/drawing/2014/main" val="15732015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i="0" dirty="0" err="1">
                          <a:solidFill>
                            <a:srgbClr val="000000"/>
                          </a:solidFill>
                          <a:effectLst/>
                          <a:latin typeface="Helvetica Neue"/>
                        </a:rPr>
                        <a:t>MultinomialNB</a:t>
                      </a:r>
                      <a:r>
                        <a:rPr lang="en-IN" sz="1400" i="0" dirty="0">
                          <a:solidFill>
                            <a:srgbClr val="000000"/>
                          </a:solidFill>
                          <a:effectLst/>
                          <a:latin typeface="Helvetica Neue"/>
                        </a:rPr>
                        <a:t> Classifier</a:t>
                      </a:r>
                      <a:endParaRPr lang="en-IN" sz="1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a:txBody>
                  <a:tcPr/>
                </a:tc>
                <a:tc>
                  <a:txBody>
                    <a:bodyPr/>
                    <a:lstStyle/>
                    <a:p>
                      <a:r>
                        <a:rPr lang="en-IN" dirty="0"/>
                        <a:t>0.98</a:t>
                      </a:r>
                    </a:p>
                  </a:txBody>
                  <a:tcPr/>
                </a:tc>
                <a:tc>
                  <a:txBody>
                    <a:bodyPr/>
                    <a:lstStyle/>
                    <a:p>
                      <a:r>
                        <a:rPr lang="en-IN" dirty="0"/>
                        <a:t>0.94</a:t>
                      </a:r>
                    </a:p>
                  </a:txBody>
                  <a:tcPr/>
                </a:tc>
                <a:tc>
                  <a:txBody>
                    <a:bodyPr/>
                    <a:lstStyle/>
                    <a:p>
                      <a:r>
                        <a:rPr lang="en-IN" dirty="0"/>
                        <a:t>0.98</a:t>
                      </a:r>
                    </a:p>
                  </a:txBody>
                  <a:tcPr/>
                </a:tc>
                <a:tc>
                  <a:txBody>
                    <a:bodyPr/>
                    <a:lstStyle/>
                    <a:p>
                      <a:r>
                        <a:rPr lang="en-IN" dirty="0"/>
                        <a:t>0.96</a:t>
                      </a:r>
                    </a:p>
                  </a:txBody>
                  <a:tcPr/>
                </a:tc>
                <a:tc>
                  <a:txBody>
                    <a:bodyPr/>
                    <a:lstStyle/>
                    <a:p>
                      <a:r>
                        <a:rPr lang="en-IN" dirty="0"/>
                        <a:t>0.99</a:t>
                      </a:r>
                    </a:p>
                  </a:txBody>
                  <a:tcPr/>
                </a:tc>
                <a:extLst>
                  <a:ext uri="{0D108BD9-81ED-4DB2-BD59-A6C34878D82A}">
                    <a16:rowId xmlns:a16="http://schemas.microsoft.com/office/drawing/2014/main" val="326015976"/>
                  </a:ext>
                </a:extLst>
              </a:tr>
              <a:tr h="2816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Random Forest Classifier</a:t>
                      </a:r>
                    </a:p>
                    <a:p>
                      <a:endParaRPr lang="en-IN" dirty="0"/>
                    </a:p>
                  </a:txBody>
                  <a:tcPr/>
                </a:tc>
                <a:tc>
                  <a:txBody>
                    <a:bodyPr/>
                    <a:lstStyle/>
                    <a:p>
                      <a:r>
                        <a:rPr lang="en-IN" dirty="0"/>
                        <a:t>0.98</a:t>
                      </a:r>
                    </a:p>
                  </a:txBody>
                  <a:tcPr/>
                </a:tc>
                <a:tc>
                  <a:txBody>
                    <a:bodyPr/>
                    <a:lstStyle/>
                    <a:p>
                      <a:r>
                        <a:rPr lang="en-IN" dirty="0"/>
                        <a:t>0.93</a:t>
                      </a:r>
                    </a:p>
                  </a:txBody>
                  <a:tcPr/>
                </a:tc>
                <a:tc>
                  <a:txBody>
                    <a:bodyPr/>
                    <a:lstStyle/>
                    <a:p>
                      <a:r>
                        <a:rPr lang="en-IN" dirty="0"/>
                        <a:t>1.00</a:t>
                      </a:r>
                    </a:p>
                  </a:txBody>
                  <a:tcPr/>
                </a:tc>
                <a:tc>
                  <a:txBody>
                    <a:bodyPr/>
                    <a:lstStyle/>
                    <a:p>
                      <a:r>
                        <a:rPr lang="en-IN" dirty="0"/>
                        <a:t>0.96</a:t>
                      </a:r>
                    </a:p>
                  </a:txBody>
                  <a:tcPr/>
                </a:tc>
                <a:tc>
                  <a:txBody>
                    <a:bodyPr/>
                    <a:lstStyle/>
                    <a:p>
                      <a:r>
                        <a:rPr lang="en-IN" dirty="0"/>
                        <a:t>0.99</a:t>
                      </a:r>
                    </a:p>
                  </a:txBody>
                  <a:tcPr/>
                </a:tc>
                <a:extLst>
                  <a:ext uri="{0D108BD9-81ED-4DB2-BD59-A6C34878D82A}">
                    <a16:rowId xmlns:a16="http://schemas.microsoft.com/office/drawing/2014/main" val="2947452651"/>
                  </a:ext>
                </a:extLst>
              </a:tr>
              <a:tr h="5559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0" dirty="0" err="1">
                          <a:solidFill>
                            <a:srgbClr val="000000"/>
                          </a:solidFill>
                          <a:effectLst/>
                          <a:latin typeface="Helvetica Neue"/>
                        </a:rPr>
                        <a:t>BernoulliNB</a:t>
                      </a:r>
                      <a:r>
                        <a:rPr lang="en-IN" sz="1600" i="0" dirty="0">
                          <a:solidFill>
                            <a:srgbClr val="000000"/>
                          </a:solidFill>
                          <a:effectLst/>
                          <a:latin typeface="Helvetica Neue"/>
                        </a:rPr>
                        <a:t> Classifier</a:t>
                      </a:r>
                    </a:p>
                    <a:p>
                      <a:endParaRPr lang="en-IN" dirty="0"/>
                    </a:p>
                  </a:txBody>
                  <a:tcPr/>
                </a:tc>
                <a:tc>
                  <a:txBody>
                    <a:bodyPr/>
                    <a:lstStyle/>
                    <a:p>
                      <a:r>
                        <a:rPr lang="en-IN" dirty="0"/>
                        <a:t>0.99</a:t>
                      </a:r>
                    </a:p>
                  </a:txBody>
                  <a:tcPr/>
                </a:tc>
                <a:tc>
                  <a:txBody>
                    <a:bodyPr/>
                    <a:lstStyle/>
                    <a:p>
                      <a:r>
                        <a:rPr lang="en-IN" dirty="0"/>
                        <a:t>0.96</a:t>
                      </a:r>
                    </a:p>
                  </a:txBody>
                  <a:tcPr/>
                </a:tc>
                <a:tc>
                  <a:txBody>
                    <a:bodyPr/>
                    <a:lstStyle/>
                    <a:p>
                      <a:r>
                        <a:rPr lang="en-IN" dirty="0"/>
                        <a:t>0.99</a:t>
                      </a:r>
                    </a:p>
                  </a:txBody>
                  <a:tcPr/>
                </a:tc>
                <a:tc>
                  <a:txBody>
                    <a:bodyPr/>
                    <a:lstStyle/>
                    <a:p>
                      <a:r>
                        <a:rPr lang="en-IN" dirty="0"/>
                        <a:t>0.97</a:t>
                      </a:r>
                    </a:p>
                  </a:txBody>
                  <a:tcPr/>
                </a:tc>
                <a:tc>
                  <a:txBody>
                    <a:bodyPr/>
                    <a:lstStyle/>
                    <a:p>
                      <a:r>
                        <a:rPr lang="en-IN" dirty="0"/>
                        <a:t>0.98</a:t>
                      </a:r>
                    </a:p>
                  </a:txBody>
                  <a:tcPr/>
                </a:tc>
                <a:extLst>
                  <a:ext uri="{0D108BD9-81ED-4DB2-BD59-A6C34878D82A}">
                    <a16:rowId xmlns:a16="http://schemas.microsoft.com/office/drawing/2014/main" val="1006732661"/>
                  </a:ext>
                </a:extLst>
              </a:tr>
              <a:tr h="560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rgbClr val="000000"/>
                          </a:solidFill>
                          <a:effectLst/>
                          <a:latin typeface="Helvetica Neue"/>
                        </a:rPr>
                        <a:t>Extra Trees Classifier</a:t>
                      </a:r>
                    </a:p>
                    <a:p>
                      <a:endParaRPr lang="en-IN" dirty="0"/>
                    </a:p>
                  </a:txBody>
                  <a:tcPr/>
                </a:tc>
                <a:tc>
                  <a:txBody>
                    <a:bodyPr/>
                    <a:lstStyle/>
                    <a:p>
                      <a:r>
                        <a:rPr lang="en-IN" dirty="0"/>
                        <a:t>0.98</a:t>
                      </a:r>
                    </a:p>
                  </a:txBody>
                  <a:tcPr/>
                </a:tc>
                <a:tc>
                  <a:txBody>
                    <a:bodyPr/>
                    <a:lstStyle/>
                    <a:p>
                      <a:r>
                        <a:rPr lang="en-IN" dirty="0"/>
                        <a:t>0.95</a:t>
                      </a:r>
                    </a:p>
                  </a:txBody>
                  <a:tcPr/>
                </a:tc>
                <a:tc>
                  <a:txBody>
                    <a:bodyPr/>
                    <a:lstStyle/>
                    <a:p>
                      <a:r>
                        <a:rPr lang="en-IN" dirty="0"/>
                        <a:t>0.99</a:t>
                      </a:r>
                    </a:p>
                  </a:txBody>
                  <a:tcPr/>
                </a:tc>
                <a:tc>
                  <a:txBody>
                    <a:bodyPr/>
                    <a:lstStyle/>
                    <a:p>
                      <a:r>
                        <a:rPr lang="en-IN" dirty="0"/>
                        <a:t>0.97</a:t>
                      </a:r>
                    </a:p>
                  </a:txBody>
                  <a:tcPr/>
                </a:tc>
                <a:tc>
                  <a:txBody>
                    <a:bodyPr/>
                    <a:lstStyle/>
                    <a:p>
                      <a:r>
                        <a:rPr lang="en-IN" dirty="0"/>
                        <a:t>0.97</a:t>
                      </a:r>
                    </a:p>
                  </a:txBody>
                  <a:tcPr/>
                </a:tc>
                <a:extLst>
                  <a:ext uri="{0D108BD9-81ED-4DB2-BD59-A6C34878D82A}">
                    <a16:rowId xmlns:a16="http://schemas.microsoft.com/office/drawing/2014/main" val="1443746472"/>
                  </a:ext>
                </a:extLst>
              </a:tr>
              <a:tr h="320514">
                <a:tc>
                  <a:txBody>
                    <a:bodyPr/>
                    <a:lstStyle/>
                    <a:p>
                      <a:r>
                        <a:rPr lang="en-IN" dirty="0"/>
                        <a:t>AdaBoost Classifier</a:t>
                      </a:r>
                    </a:p>
                  </a:txBody>
                  <a:tcPr/>
                </a:tc>
                <a:tc>
                  <a:txBody>
                    <a:bodyPr/>
                    <a:lstStyle/>
                    <a:p>
                      <a:r>
                        <a:rPr lang="en-IN" dirty="0"/>
                        <a:t>0.97</a:t>
                      </a:r>
                    </a:p>
                  </a:txBody>
                  <a:tcPr/>
                </a:tc>
                <a:tc>
                  <a:txBody>
                    <a:bodyPr/>
                    <a:lstStyle/>
                    <a:p>
                      <a:r>
                        <a:rPr lang="en-IN" dirty="0"/>
                        <a:t>0.93</a:t>
                      </a:r>
                    </a:p>
                  </a:txBody>
                  <a:tcPr/>
                </a:tc>
                <a:tc>
                  <a:txBody>
                    <a:bodyPr/>
                    <a:lstStyle/>
                    <a:p>
                      <a:r>
                        <a:rPr lang="en-IN" dirty="0"/>
                        <a:t>0.91</a:t>
                      </a:r>
                    </a:p>
                  </a:txBody>
                  <a:tcPr/>
                </a:tc>
                <a:tc>
                  <a:txBody>
                    <a:bodyPr/>
                    <a:lstStyle/>
                    <a:p>
                      <a:r>
                        <a:rPr lang="en-IN" dirty="0"/>
                        <a:t>0.94</a:t>
                      </a:r>
                    </a:p>
                  </a:txBody>
                  <a:tcPr/>
                </a:tc>
                <a:tc>
                  <a:txBody>
                    <a:bodyPr/>
                    <a:lstStyle/>
                    <a:p>
                      <a:r>
                        <a:rPr lang="en-IN" dirty="0"/>
                        <a:t>0.93</a:t>
                      </a:r>
                    </a:p>
                  </a:txBody>
                  <a:tcPr/>
                </a:tc>
                <a:extLst>
                  <a:ext uri="{0D108BD9-81ED-4DB2-BD59-A6C34878D82A}">
                    <a16:rowId xmlns:a16="http://schemas.microsoft.com/office/drawing/2014/main" val="2287697360"/>
                  </a:ext>
                </a:extLst>
              </a:tr>
            </a:tbl>
          </a:graphicData>
        </a:graphic>
      </p:graphicFrame>
    </p:spTree>
    <p:extLst>
      <p:ext uri="{BB962C8B-B14F-4D97-AF65-F5344CB8AC3E}">
        <p14:creationId xmlns:p14="http://schemas.microsoft.com/office/powerpoint/2010/main" val="84037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241BA7-60C1-7D39-4E85-241C925E7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544" y="2011363"/>
            <a:ext cx="5475325" cy="4206875"/>
          </a:xfrm>
          <a:prstGeom prst="rect">
            <a:avLst/>
          </a:prstGeom>
        </p:spPr>
      </p:pic>
    </p:spTree>
    <p:extLst>
      <p:ext uri="{BB962C8B-B14F-4D97-AF65-F5344CB8AC3E}">
        <p14:creationId xmlns:p14="http://schemas.microsoft.com/office/powerpoint/2010/main" val="39300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0809-6DF7-4087-F032-C8D7A155E3E1}"/>
              </a:ext>
            </a:extLst>
          </p:cNvPr>
          <p:cNvSpPr>
            <a:spLocks noGrp="1"/>
          </p:cNvSpPr>
          <p:nvPr>
            <p:ph type="title"/>
          </p:nvPr>
        </p:nvSpPr>
        <p:spPr/>
        <p:txBody>
          <a:bodyPr/>
          <a:lstStyle/>
          <a:p>
            <a:r>
              <a:rPr lang="en-IN" dirty="0"/>
              <a:t>Overview of Presentation </a:t>
            </a:r>
          </a:p>
        </p:txBody>
      </p:sp>
      <p:sp>
        <p:nvSpPr>
          <p:cNvPr id="3" name="Content Placeholder 2">
            <a:extLst>
              <a:ext uri="{FF2B5EF4-FFF2-40B4-BE49-F238E27FC236}">
                <a16:creationId xmlns:a16="http://schemas.microsoft.com/office/drawing/2014/main" id="{0518B957-3534-3F77-604C-13B497F0D519}"/>
              </a:ext>
            </a:extLst>
          </p:cNvPr>
          <p:cNvSpPr>
            <a:spLocks noGrp="1"/>
          </p:cNvSpPr>
          <p:nvPr>
            <p:ph idx="1"/>
          </p:nvPr>
        </p:nvSpPr>
        <p:spPr/>
        <p:txBody>
          <a:bodyPr/>
          <a:lstStyle/>
          <a:p>
            <a:pPr>
              <a:spcBef>
                <a:spcPts val="300"/>
              </a:spcBef>
              <a:spcAft>
                <a:spcPts val="300"/>
              </a:spcAft>
              <a:buFont typeface="Wingdings" panose="05000000000000000000" pitchFamily="2" charset="2"/>
              <a:buChar char="Ø"/>
            </a:pPr>
            <a:r>
              <a:rPr lang="en-US" sz="2400" dirty="0">
                <a:solidFill>
                  <a:schemeClr val="bg1"/>
                </a:solidFill>
              </a:rPr>
              <a:t>Project Context</a:t>
            </a:r>
          </a:p>
          <a:p>
            <a:pPr>
              <a:spcBef>
                <a:spcPts val="300"/>
              </a:spcBef>
              <a:spcAft>
                <a:spcPts val="300"/>
              </a:spcAft>
              <a:buFont typeface="Wingdings" panose="05000000000000000000" pitchFamily="2" charset="2"/>
              <a:buChar char="Ø"/>
            </a:pPr>
            <a:r>
              <a:rPr lang="en-US" sz="2400" dirty="0">
                <a:solidFill>
                  <a:schemeClr val="bg1"/>
                </a:solidFill>
              </a:rPr>
              <a:t>Content/Problem Statement.</a:t>
            </a:r>
          </a:p>
          <a:p>
            <a:pPr>
              <a:spcBef>
                <a:spcPts val="300"/>
              </a:spcBef>
              <a:spcAft>
                <a:spcPts val="300"/>
              </a:spcAft>
              <a:buFont typeface="Wingdings" panose="05000000000000000000" pitchFamily="2" charset="2"/>
              <a:buChar char="Ø"/>
            </a:pPr>
            <a:r>
              <a:rPr lang="en-US" sz="2400" dirty="0">
                <a:solidFill>
                  <a:schemeClr val="bg1"/>
                </a:solidFill>
              </a:rPr>
              <a:t>Data Preprocessing</a:t>
            </a:r>
          </a:p>
          <a:p>
            <a:pPr>
              <a:spcBef>
                <a:spcPts val="300"/>
              </a:spcBef>
              <a:spcAft>
                <a:spcPts val="300"/>
              </a:spcAft>
              <a:buFont typeface="Wingdings" panose="05000000000000000000" pitchFamily="2" charset="2"/>
              <a:buChar char="Ø"/>
            </a:pPr>
            <a:r>
              <a:rPr lang="en-US" sz="2400" dirty="0">
                <a:solidFill>
                  <a:schemeClr val="bg1"/>
                </a:solidFill>
              </a:rPr>
              <a:t>Exploratory data analysis.</a:t>
            </a:r>
          </a:p>
          <a:p>
            <a:pPr>
              <a:spcBef>
                <a:spcPts val="300"/>
              </a:spcBef>
              <a:spcAft>
                <a:spcPts val="300"/>
              </a:spcAft>
              <a:buFont typeface="Wingdings" panose="05000000000000000000" pitchFamily="2" charset="2"/>
              <a:buChar char="Ø"/>
            </a:pPr>
            <a:r>
              <a:rPr lang="en-US" sz="2400" dirty="0">
                <a:solidFill>
                  <a:schemeClr val="bg1"/>
                </a:solidFill>
              </a:rPr>
              <a:t>Feature Engineering </a:t>
            </a:r>
          </a:p>
          <a:p>
            <a:pPr>
              <a:spcBef>
                <a:spcPts val="300"/>
              </a:spcBef>
              <a:spcAft>
                <a:spcPts val="300"/>
              </a:spcAft>
              <a:buFont typeface="Wingdings" panose="05000000000000000000" pitchFamily="2" charset="2"/>
              <a:buChar char="Ø"/>
            </a:pPr>
            <a:r>
              <a:rPr lang="en-US" sz="2400" dirty="0">
                <a:solidFill>
                  <a:schemeClr val="bg1"/>
                </a:solidFill>
              </a:rPr>
              <a:t>Machine Learning Building.</a:t>
            </a:r>
          </a:p>
          <a:p>
            <a:pPr>
              <a:spcBef>
                <a:spcPts val="300"/>
              </a:spcBef>
              <a:spcAft>
                <a:spcPts val="300"/>
              </a:spcAft>
              <a:buFont typeface="Wingdings" panose="05000000000000000000" pitchFamily="2" charset="2"/>
              <a:buChar char="Ø"/>
            </a:pPr>
            <a:r>
              <a:rPr lang="en-US" sz="2400" dirty="0">
                <a:solidFill>
                  <a:schemeClr val="bg1"/>
                </a:solidFill>
              </a:rPr>
              <a:t>Limitations and Future Scope of work</a:t>
            </a:r>
          </a:p>
          <a:p>
            <a:endParaRPr lang="en-IN" dirty="0"/>
          </a:p>
        </p:txBody>
      </p:sp>
    </p:spTree>
    <p:extLst>
      <p:ext uri="{BB962C8B-B14F-4D97-AF65-F5344CB8AC3E}">
        <p14:creationId xmlns:p14="http://schemas.microsoft.com/office/powerpoint/2010/main" val="44832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6B35-37CE-5D3D-5D9D-39E0B8AAEF9D}"/>
              </a:ext>
            </a:extLst>
          </p:cNvPr>
          <p:cNvSpPr>
            <a:spLocks noGrp="1"/>
          </p:cNvSpPr>
          <p:nvPr>
            <p:ph type="title"/>
          </p:nvPr>
        </p:nvSpPr>
        <p:spPr/>
        <p:txBody>
          <a:bodyPr/>
          <a:lstStyle/>
          <a:p>
            <a:r>
              <a:rPr lang="en-IN" dirty="0"/>
              <a:t>Context</a:t>
            </a:r>
          </a:p>
        </p:txBody>
      </p:sp>
      <p:sp>
        <p:nvSpPr>
          <p:cNvPr id="3" name="Content Placeholder 2">
            <a:extLst>
              <a:ext uri="{FF2B5EF4-FFF2-40B4-BE49-F238E27FC236}">
                <a16:creationId xmlns:a16="http://schemas.microsoft.com/office/drawing/2014/main" id="{E44C465C-2202-15A2-1B7B-19D6C55ADC84}"/>
              </a:ext>
            </a:extLst>
          </p:cNvPr>
          <p:cNvSpPr>
            <a:spLocks noGrp="1"/>
          </p:cNvSpPr>
          <p:nvPr>
            <p:ph idx="1"/>
          </p:nvPr>
        </p:nvSpPr>
        <p:spPr/>
        <p:txBody>
          <a:bodyPr/>
          <a:lstStyle/>
          <a:p>
            <a:r>
              <a:rPr lang="en-IN" sz="2800" spc="-5" dirty="0">
                <a:solidFill>
                  <a:srgbClr val="292929"/>
                </a:solidFill>
                <a:effectLst/>
                <a:latin typeface="Calibri" panose="020F0502020204030204" pitchFamily="34" charset="0"/>
                <a:ea typeface="Times New Roman" panose="02020603050405020304" pitchFamily="18" charset="0"/>
              </a:rPr>
              <a:t>The SMS Spam Collection is a set of SMS tagged messages that have been collected for SMS Spam research. It contains one set of SMS messages in English of 5,574 messages, tagged according being ham (legitimate) or spam.</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8152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4B42-4F15-8D07-74CA-5FA66A379584}"/>
              </a:ext>
            </a:extLst>
          </p:cNvPr>
          <p:cNvSpPr>
            <a:spLocks noGrp="1"/>
          </p:cNvSpPr>
          <p:nvPr>
            <p:ph type="title"/>
          </p:nvPr>
        </p:nvSpPr>
        <p:spPr/>
        <p:txBody>
          <a:bodyPr/>
          <a:lstStyle/>
          <a:p>
            <a:r>
              <a:rPr lang="en-IN" dirty="0"/>
              <a:t>CONTENT/problem statement</a:t>
            </a:r>
          </a:p>
        </p:txBody>
      </p:sp>
      <p:sp>
        <p:nvSpPr>
          <p:cNvPr id="3" name="Content Placeholder 2">
            <a:extLst>
              <a:ext uri="{FF2B5EF4-FFF2-40B4-BE49-F238E27FC236}">
                <a16:creationId xmlns:a16="http://schemas.microsoft.com/office/drawing/2014/main" id="{404FB90C-284A-416C-C9CF-38A48642C1C7}"/>
              </a:ext>
            </a:extLst>
          </p:cNvPr>
          <p:cNvSpPr>
            <a:spLocks noGrp="1"/>
          </p:cNvSpPr>
          <p:nvPr>
            <p:ph idx="1"/>
          </p:nvPr>
        </p:nvSpPr>
        <p:spPr/>
        <p:txBody>
          <a:bodyPr/>
          <a:lstStyle/>
          <a:p>
            <a:pPr>
              <a:lnSpc>
                <a:spcPts val="2400"/>
              </a:lnSpc>
            </a:pPr>
            <a:r>
              <a:rPr lang="en-IN" sz="2800" spc="-5" dirty="0">
                <a:solidFill>
                  <a:srgbClr val="292929"/>
                </a:solidFill>
                <a:effectLst/>
                <a:latin typeface="Calibri" panose="020F0502020204030204" pitchFamily="34" charset="0"/>
                <a:ea typeface="Times New Roman" panose="02020603050405020304" pitchFamily="18" charset="0"/>
              </a:rPr>
              <a:t>Spam Detector is used to detect unwanted, malicious and virus infected texts and helps to separate them from the </a:t>
            </a:r>
            <a:r>
              <a:rPr lang="en-IN" sz="2800" spc="-5" dirty="0" err="1">
                <a:solidFill>
                  <a:srgbClr val="292929"/>
                </a:solidFill>
                <a:effectLst/>
                <a:latin typeface="Calibri" panose="020F0502020204030204" pitchFamily="34" charset="0"/>
                <a:ea typeface="Times New Roman" panose="02020603050405020304" pitchFamily="18" charset="0"/>
              </a:rPr>
              <a:t>nonspam</a:t>
            </a:r>
            <a:r>
              <a:rPr lang="en-IN" sz="2800" spc="-5" dirty="0">
                <a:solidFill>
                  <a:srgbClr val="292929"/>
                </a:solidFill>
                <a:effectLst/>
                <a:latin typeface="Calibri" panose="020F0502020204030204" pitchFamily="34" charset="0"/>
                <a:ea typeface="Times New Roman" panose="02020603050405020304" pitchFamily="18" charset="0"/>
              </a:rPr>
              <a:t> texts. It uses a binary type of classification containing the labels such as ‘</a:t>
            </a:r>
            <a:r>
              <a:rPr lang="en-IN" sz="2800" b="1" spc="-5" dirty="0">
                <a:solidFill>
                  <a:srgbClr val="292929"/>
                </a:solidFill>
                <a:effectLst/>
                <a:latin typeface="Calibri" panose="020F0502020204030204" pitchFamily="34" charset="0"/>
                <a:ea typeface="Times New Roman" panose="02020603050405020304" pitchFamily="18" charset="0"/>
              </a:rPr>
              <a:t>ham’</a:t>
            </a:r>
            <a:r>
              <a:rPr lang="en-IN" sz="2800" spc="-5" dirty="0">
                <a:solidFill>
                  <a:srgbClr val="292929"/>
                </a:solidFill>
                <a:effectLst/>
                <a:latin typeface="Calibri" panose="020F0502020204030204" pitchFamily="34" charset="0"/>
                <a:ea typeface="Times New Roman" panose="02020603050405020304" pitchFamily="18" charset="0"/>
              </a:rPr>
              <a:t> (</a:t>
            </a:r>
            <a:r>
              <a:rPr lang="en-IN" sz="2800" spc="-5" dirty="0" err="1">
                <a:solidFill>
                  <a:srgbClr val="292929"/>
                </a:solidFill>
                <a:effectLst/>
                <a:latin typeface="Calibri" panose="020F0502020204030204" pitchFamily="34" charset="0"/>
                <a:ea typeface="Times New Roman" panose="02020603050405020304" pitchFamily="18" charset="0"/>
              </a:rPr>
              <a:t>nonspam</a:t>
            </a:r>
            <a:r>
              <a:rPr lang="en-IN" sz="2800" spc="-5" dirty="0">
                <a:solidFill>
                  <a:srgbClr val="292929"/>
                </a:solidFill>
                <a:effectLst/>
                <a:latin typeface="Calibri" panose="020F0502020204030204" pitchFamily="34" charset="0"/>
                <a:ea typeface="Times New Roman" panose="02020603050405020304" pitchFamily="18" charset="0"/>
              </a:rPr>
              <a:t>) and </a:t>
            </a:r>
            <a:r>
              <a:rPr lang="en-IN" sz="2800" b="1" spc="-5" dirty="0">
                <a:solidFill>
                  <a:srgbClr val="292929"/>
                </a:solidFill>
                <a:effectLst/>
                <a:latin typeface="Calibri" panose="020F0502020204030204" pitchFamily="34" charset="0"/>
                <a:ea typeface="Times New Roman" panose="02020603050405020304" pitchFamily="18" charset="0"/>
              </a:rPr>
              <a:t>spam</a:t>
            </a:r>
            <a:r>
              <a:rPr lang="en-IN" sz="2800" spc="-5" dirty="0">
                <a:solidFill>
                  <a:srgbClr val="292929"/>
                </a:solidFill>
                <a:effectLst/>
                <a:latin typeface="Calibri" panose="020F0502020204030204" pitchFamily="34" charset="0"/>
                <a:ea typeface="Times New Roman" panose="02020603050405020304" pitchFamily="18" charset="0"/>
              </a:rPr>
              <a:t>. Application of this can be seen in Google Mail (GMAIL) where it segregates the spam emails in order to prevent them from getting into the user’s inbox.</a:t>
            </a:r>
            <a:endParaRPr lang="en-IN" sz="2800" dirty="0">
              <a:effectLst/>
              <a:latin typeface="Times New Roman" panose="02020603050405020304" pitchFamily="18" charset="0"/>
              <a:ea typeface="Times New Roman" panose="02020603050405020304" pitchFamily="18" charset="0"/>
            </a:endParaRPr>
          </a:p>
          <a:p>
            <a:pPr>
              <a:lnSpc>
                <a:spcPts val="2400"/>
              </a:lnSpc>
            </a:pPr>
            <a:r>
              <a:rPr lang="en-IN" sz="2800" spc="-5" dirty="0">
                <a:solidFill>
                  <a:srgbClr val="292929"/>
                </a:solidFill>
                <a:effectLst/>
                <a:latin typeface="Calibri" panose="020F0502020204030204" pitchFamily="34"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a:lnSpc>
                <a:spcPts val="2400"/>
              </a:lnSpc>
            </a:pPr>
            <a:r>
              <a:rPr lang="en-IN" sz="2800" spc="-5" dirty="0">
                <a:solidFill>
                  <a:srgbClr val="292929"/>
                </a:solidFill>
                <a:effectLst/>
                <a:latin typeface="Calibri" panose="020F0502020204030204" pitchFamily="34" charset="0"/>
                <a:ea typeface="Times New Roman" panose="02020603050405020304" pitchFamily="18" charset="0"/>
              </a:rPr>
              <a:t>The files contain one message per line. Each line is composed by two columns: v1 contains the label (ham or spam) and v2 contains the raw text.</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7841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E1B8-6BA9-783F-A484-4B0DC496DDDF}"/>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709FD797-495C-A18C-107E-44CBC895F914}"/>
              </a:ext>
            </a:extLst>
          </p:cNvPr>
          <p:cNvSpPr>
            <a:spLocks noGrp="1"/>
          </p:cNvSpPr>
          <p:nvPr>
            <p:ph idx="1"/>
          </p:nvPr>
        </p:nvSpPr>
        <p:spPr>
          <a:xfrm>
            <a:off x="1047404" y="1961804"/>
            <a:ext cx="9939595" cy="4256116"/>
          </a:xfrm>
        </p:spPr>
        <p:txBody>
          <a:bodyPr/>
          <a:lstStyle/>
          <a:p>
            <a:pPr>
              <a:lnSpc>
                <a:spcPts val="2400"/>
              </a:lnSpc>
            </a:pPr>
            <a:r>
              <a:rPr lang="en-IN" sz="2000" spc="-5" dirty="0">
                <a:solidFill>
                  <a:srgbClr val="292929"/>
                </a:solidFill>
                <a:effectLst/>
                <a:latin typeface="Calibri" panose="020F0502020204030204" pitchFamily="34" charset="0"/>
                <a:ea typeface="Times New Roman" panose="02020603050405020304" pitchFamily="18" charset="0"/>
              </a:rPr>
              <a:t>This corpus has been collected from free or free for research sources at the Internet:</a:t>
            </a:r>
            <a:endParaRPr lang="en-IN" sz="2000" dirty="0">
              <a:effectLst/>
              <a:latin typeface="Times New Roman" panose="02020603050405020304" pitchFamily="18" charset="0"/>
              <a:ea typeface="Times New Roman" panose="02020603050405020304" pitchFamily="18" charset="0"/>
            </a:endParaRPr>
          </a:p>
          <a:p>
            <a:pPr>
              <a:lnSpc>
                <a:spcPts val="2400"/>
              </a:lnSpc>
            </a:pPr>
            <a:r>
              <a:rPr lang="en-IN" sz="2000" spc="-5" dirty="0">
                <a:solidFill>
                  <a:srgbClr val="292929"/>
                </a:solidFill>
                <a:effectLst/>
                <a:latin typeface="Calibri" panose="020F0502020204030204" pitchFamily="34" charset="0"/>
                <a:ea typeface="Times New Roman" panose="02020603050405020304" pitchFamily="18" charset="0"/>
              </a:rPr>
              <a:t>-&gt; A collection of 5573 rows SMS spam messages was manually extracted from the </a:t>
            </a:r>
            <a:r>
              <a:rPr lang="en-IN" sz="2000" spc="-5" dirty="0" err="1">
                <a:solidFill>
                  <a:srgbClr val="292929"/>
                </a:solidFill>
                <a:effectLst/>
                <a:latin typeface="Calibri" panose="020F0502020204030204" pitchFamily="34" charset="0"/>
                <a:ea typeface="Times New Roman" panose="02020603050405020304" pitchFamily="18" charset="0"/>
              </a:rPr>
              <a:t>Grumbletext</a:t>
            </a:r>
            <a:r>
              <a:rPr lang="en-IN" sz="2000" spc="-5" dirty="0">
                <a:solidFill>
                  <a:srgbClr val="292929"/>
                </a:solidFill>
                <a:effectLst/>
                <a:latin typeface="Calibri" panose="020F0502020204030204" pitchFamily="34" charset="0"/>
                <a:ea typeface="Times New Roman" panose="02020603050405020304" pitchFamily="18"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 </a:t>
            </a:r>
            <a:endParaRPr lang="en-IN" sz="2000" dirty="0">
              <a:effectLst/>
              <a:latin typeface="Times New Roman" panose="02020603050405020304" pitchFamily="18" charset="0"/>
              <a:ea typeface="Times New Roman" panose="02020603050405020304" pitchFamily="18" charset="0"/>
            </a:endParaRPr>
          </a:p>
          <a:p>
            <a:pPr>
              <a:lnSpc>
                <a:spcPts val="2400"/>
              </a:lnSpc>
            </a:pPr>
            <a:r>
              <a:rPr lang="en-IN" sz="2000" spc="-5" dirty="0">
                <a:solidFill>
                  <a:srgbClr val="292929"/>
                </a:solidFill>
                <a:effectLst/>
                <a:latin typeface="Calibri" panose="020F0502020204030204" pitchFamily="34" charset="0"/>
                <a:ea typeface="Times New Roman" panose="02020603050405020304" pitchFamily="18" charset="0"/>
              </a:rPr>
              <a:t>-&gt; 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 </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2879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8855-1469-C44F-DD0E-FA42EDAA242F}"/>
              </a:ext>
            </a:extLst>
          </p:cNvPr>
          <p:cNvSpPr>
            <a:spLocks noGrp="1"/>
          </p:cNvSpPr>
          <p:nvPr>
            <p:ph type="title"/>
          </p:nvPr>
        </p:nvSpPr>
        <p:spPr/>
        <p:txBody>
          <a:bodyPr/>
          <a:lstStyle/>
          <a:p>
            <a:r>
              <a:rPr lang="en-IN" dirty="0"/>
              <a:t>Data </a:t>
            </a:r>
            <a:r>
              <a:rPr lang="en-IN" dirty="0" err="1"/>
              <a:t>Preprocessing</a:t>
            </a:r>
            <a:endParaRPr lang="en-IN" dirty="0"/>
          </a:p>
        </p:txBody>
      </p:sp>
      <p:sp>
        <p:nvSpPr>
          <p:cNvPr id="3" name="Content Placeholder 2">
            <a:extLst>
              <a:ext uri="{FF2B5EF4-FFF2-40B4-BE49-F238E27FC236}">
                <a16:creationId xmlns:a16="http://schemas.microsoft.com/office/drawing/2014/main" id="{E539216B-F554-A3C5-4C35-90B8955B94DD}"/>
              </a:ext>
            </a:extLst>
          </p:cNvPr>
          <p:cNvSpPr>
            <a:spLocks noGrp="1"/>
          </p:cNvSpPr>
          <p:nvPr>
            <p:ph idx="1"/>
          </p:nvPr>
        </p:nvSpPr>
        <p:spPr/>
        <p:txBody>
          <a:bodyPr/>
          <a:lstStyle/>
          <a:p>
            <a:pPr>
              <a:buFont typeface="Wingdings" panose="05000000000000000000" pitchFamily="2" charset="2"/>
              <a:buChar char="q"/>
            </a:pPr>
            <a:r>
              <a:rPr lang="en-IN" dirty="0"/>
              <a:t>The data set contains 5572 Rows and 2 Columns</a:t>
            </a:r>
          </a:p>
          <a:p>
            <a:pPr>
              <a:buFont typeface="Wingdings" panose="05000000000000000000" pitchFamily="2" charset="2"/>
              <a:buChar char="q"/>
            </a:pPr>
            <a:r>
              <a:rPr lang="en-IN" dirty="0"/>
              <a:t>There are no null values in the data set.</a:t>
            </a:r>
          </a:p>
          <a:p>
            <a:pPr>
              <a:buFont typeface="Wingdings" panose="05000000000000000000" pitchFamily="2" charset="2"/>
              <a:buChar char="q"/>
            </a:pPr>
            <a:r>
              <a:rPr lang="en-IN" dirty="0"/>
              <a:t>Duplicate values are removed from the dataset.</a:t>
            </a:r>
          </a:p>
          <a:p>
            <a:pPr>
              <a:buFont typeface="Wingdings" panose="05000000000000000000" pitchFamily="2" charset="2"/>
              <a:buChar char="q"/>
            </a:pPr>
            <a:r>
              <a:rPr lang="en-IN" dirty="0"/>
              <a:t>Feature Extraction is done by importing NLKT Library and also </a:t>
            </a:r>
            <a:r>
              <a:rPr lang="en-IN" dirty="0" err="1"/>
              <a:t>Stopwords</a:t>
            </a:r>
            <a:r>
              <a:rPr lang="en-IN" dirty="0"/>
              <a:t>  is imported.</a:t>
            </a:r>
          </a:p>
          <a:p>
            <a:pPr>
              <a:buFont typeface="Wingdings" panose="05000000000000000000" pitchFamily="2" charset="2"/>
              <a:buChar char="q"/>
            </a:pPr>
            <a:r>
              <a:rPr lang="en-IN" dirty="0"/>
              <a:t>Number of </a:t>
            </a:r>
            <a:r>
              <a:rPr lang="en-IN" dirty="0" err="1"/>
              <a:t>characters,Number</a:t>
            </a:r>
            <a:r>
              <a:rPr lang="en-IN" dirty="0"/>
              <a:t> of Words and Number of sentences are included as columns.</a:t>
            </a:r>
          </a:p>
        </p:txBody>
      </p:sp>
    </p:spTree>
    <p:extLst>
      <p:ext uri="{BB962C8B-B14F-4D97-AF65-F5344CB8AC3E}">
        <p14:creationId xmlns:p14="http://schemas.microsoft.com/office/powerpoint/2010/main" val="340964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D5F9-466E-A3D8-4631-2CC3D6AECE58}"/>
              </a:ext>
            </a:extLst>
          </p:cNvPr>
          <p:cNvSpPr>
            <a:spLocks noGrp="1"/>
          </p:cNvSpPr>
          <p:nvPr>
            <p:ph type="title"/>
          </p:nvPr>
        </p:nvSpPr>
        <p:spPr/>
        <p:txBody>
          <a:bodyPr/>
          <a:lstStyle/>
          <a:p>
            <a:r>
              <a:rPr lang="en-IN" b="1" i="0" dirty="0">
                <a:solidFill>
                  <a:srgbClr val="000000"/>
                </a:solidFill>
                <a:effectLst/>
                <a:latin typeface="Helvetica Neue"/>
              </a:rPr>
              <a:t>EDA-Exploratory data analysis</a:t>
            </a:r>
            <a:br>
              <a:rPr lang="en-IN" b="1" i="0" dirty="0">
                <a:solidFill>
                  <a:srgbClr val="000000"/>
                </a:solidFill>
                <a:effectLst/>
                <a:latin typeface="Helvetica Neue"/>
              </a:rPr>
            </a:br>
            <a:endParaRPr lang="en-IN" dirty="0"/>
          </a:p>
        </p:txBody>
      </p:sp>
      <p:pic>
        <p:nvPicPr>
          <p:cNvPr id="1026" name="Picture 2">
            <a:extLst>
              <a:ext uri="{FF2B5EF4-FFF2-40B4-BE49-F238E27FC236}">
                <a16:creationId xmlns:a16="http://schemas.microsoft.com/office/drawing/2014/main" id="{B1461C5D-C3E8-9118-7D21-B56BE3A8DF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8269" y="2226681"/>
            <a:ext cx="8974747" cy="434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38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C33A-B3BE-FFAF-E3E7-8053CF13C0F5}"/>
              </a:ext>
            </a:extLst>
          </p:cNvPr>
          <p:cNvSpPr>
            <a:spLocks noGrp="1"/>
          </p:cNvSpPr>
          <p:nvPr>
            <p:ph type="title"/>
          </p:nvPr>
        </p:nvSpPr>
        <p:spPr/>
        <p:txBody>
          <a:bodyPr/>
          <a:lstStyle/>
          <a:p>
            <a:r>
              <a:rPr lang="en-IN" dirty="0"/>
              <a:t>EDA</a:t>
            </a:r>
          </a:p>
        </p:txBody>
      </p:sp>
      <p:pic>
        <p:nvPicPr>
          <p:cNvPr id="2050" name="Picture 2">
            <a:extLst>
              <a:ext uri="{FF2B5EF4-FFF2-40B4-BE49-F238E27FC236}">
                <a16:creationId xmlns:a16="http://schemas.microsoft.com/office/drawing/2014/main" id="{C21B0472-22CB-951C-4ADD-A76EF28B5D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382" y="2139279"/>
            <a:ext cx="6213407"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DD8F9AF-23E3-A601-4BCA-804DE4458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025" y="2139279"/>
            <a:ext cx="5874797"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92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02C0-7E2C-384A-C9EF-296432E151B4}"/>
              </a:ext>
            </a:extLst>
          </p:cNvPr>
          <p:cNvSpPr>
            <a:spLocks noGrp="1"/>
          </p:cNvSpPr>
          <p:nvPr>
            <p:ph type="title"/>
          </p:nvPr>
        </p:nvSpPr>
        <p:spPr/>
        <p:txBody>
          <a:bodyPr/>
          <a:lstStyle/>
          <a:p>
            <a:r>
              <a:rPr lang="en-IN" dirty="0"/>
              <a:t>EDA</a:t>
            </a:r>
            <a:br>
              <a:rPr lang="en-IN" dirty="0"/>
            </a:br>
            <a:r>
              <a:rPr lang="en-IN" dirty="0"/>
              <a:t>Heatmap</a:t>
            </a:r>
          </a:p>
        </p:txBody>
      </p:sp>
      <p:pic>
        <p:nvPicPr>
          <p:cNvPr id="1026" name="Picture 2">
            <a:extLst>
              <a:ext uri="{FF2B5EF4-FFF2-40B4-BE49-F238E27FC236}">
                <a16:creationId xmlns:a16="http://schemas.microsoft.com/office/drawing/2014/main" id="{13F7A33A-D8EA-B367-E9AA-9629B46672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94411"/>
            <a:ext cx="7567009" cy="447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427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docProps/app.xml><?xml version="1.0" encoding="utf-8"?>
<Properties xmlns="http://schemas.openxmlformats.org/officeDocument/2006/extended-properties" xmlns:vt="http://schemas.openxmlformats.org/officeDocument/2006/docPropsVTypes">
  <Template>TM03090430[[fn=Banded]]</Template>
  <TotalTime>223</TotalTime>
  <Words>654</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Bahnschrift SemiLight</vt:lpstr>
      <vt:lpstr>Calibri</vt:lpstr>
      <vt:lpstr>Corbel</vt:lpstr>
      <vt:lpstr>Helvetica Neue</vt:lpstr>
      <vt:lpstr>Times New Roman</vt:lpstr>
      <vt:lpstr>Wingdings</vt:lpstr>
      <vt:lpstr>Banded</vt:lpstr>
      <vt:lpstr>SPAM EMAIL CLASSIFIER</vt:lpstr>
      <vt:lpstr>Overview of Presentation </vt:lpstr>
      <vt:lpstr>Context</vt:lpstr>
      <vt:lpstr>CONTENT/problem statement</vt:lpstr>
      <vt:lpstr>CONTENT</vt:lpstr>
      <vt:lpstr>Data Preprocessing</vt:lpstr>
      <vt:lpstr>EDA-Exploratory data analysis </vt:lpstr>
      <vt:lpstr>EDA</vt:lpstr>
      <vt:lpstr>EDA Heatmap</vt:lpstr>
      <vt:lpstr>Word Cloud</vt:lpstr>
      <vt:lpstr>Word Cloud Word Cloud for HAM SMS </vt:lpstr>
      <vt:lpstr>Word Cloud Word Cloud for SPAM SMS </vt:lpstr>
      <vt:lpstr>Word Cloud Top 20 Ham &amp; SPAM Word in SMS Corpus </vt:lpstr>
      <vt:lpstr>Machine Learning Model Building </vt:lpstr>
      <vt:lpstr>ML MODEL Evaluation Matrix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CLASSIFIER</dc:title>
  <dc:creator>Gagan Khandale</dc:creator>
  <cp:lastModifiedBy>Gagan Khandale</cp:lastModifiedBy>
  <cp:revision>8</cp:revision>
  <dcterms:created xsi:type="dcterms:W3CDTF">2023-02-23T12:05:05Z</dcterms:created>
  <dcterms:modified xsi:type="dcterms:W3CDTF">2023-02-24T08:47:26Z</dcterms:modified>
</cp:coreProperties>
</file>