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190a1c93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190a1c93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190a1c93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190a1c93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190a1c93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190a1c93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190a1c93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190a1c93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190a1c93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190a1c93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190a1c93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190a1c93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190a1c93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190a1c93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190a1c93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190a1c93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190a1c93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190a1c93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insaid2018/Term-2/blob/master/Projects/avocado.tx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Avocado Sale Price Estimation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457200" lvl="0" marL="1828800" rtl="0" algn="ctr">
              <a:spcBef>
                <a:spcPts val="0"/>
              </a:spcBef>
              <a:spcAft>
                <a:spcPts val="0"/>
              </a:spcAft>
              <a:buClr>
                <a:schemeClr val="lt1"/>
              </a:buClr>
              <a:buSzPts val="1100"/>
              <a:buFont typeface="Arial"/>
              <a:buNone/>
            </a:pPr>
            <a:r>
              <a:rPr b="0" lang="en-GB" sz="1600">
                <a:solidFill>
                  <a:srgbClr val="38761D"/>
                </a:solidFill>
                <a:latin typeface="Arial"/>
                <a:ea typeface="Arial"/>
                <a:cs typeface="Arial"/>
                <a:sym typeface="Arial"/>
              </a:rPr>
              <a:t>By</a:t>
            </a:r>
            <a:r>
              <a:rPr b="0" lang="en-GB" sz="2200">
                <a:solidFill>
                  <a:srgbClr val="38761D"/>
                </a:solidFill>
                <a:latin typeface="Arial"/>
                <a:ea typeface="Arial"/>
                <a:cs typeface="Arial"/>
                <a:sym typeface="Arial"/>
              </a:rPr>
              <a:t> </a:t>
            </a:r>
            <a:r>
              <a:rPr b="0" i="1" lang="en-GB" sz="1600">
                <a:solidFill>
                  <a:srgbClr val="38761D"/>
                </a:solidFill>
                <a:latin typeface="Arial"/>
                <a:ea typeface="Arial"/>
                <a:cs typeface="Arial"/>
                <a:sym typeface="Arial"/>
              </a:rPr>
              <a:t>Sharvari Nagesh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evaluation</a:t>
            </a:r>
            <a:endParaRPr/>
          </a:p>
        </p:txBody>
      </p:sp>
      <p:sp>
        <p:nvSpPr>
          <p:cNvPr id="114" name="Google Shape;114;p22"/>
          <p:cNvSpPr txBox="1"/>
          <p:nvPr>
            <p:ph idx="1" type="body"/>
          </p:nvPr>
        </p:nvSpPr>
        <p:spPr>
          <a:xfrm>
            <a:off x="311700" y="1076275"/>
            <a:ext cx="4260300" cy="35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highlight>
                  <a:srgbClr val="FFFFFF"/>
                </a:highlight>
                <a:latin typeface="Arial"/>
                <a:ea typeface="Arial"/>
                <a:cs typeface="Arial"/>
                <a:sym typeface="Arial"/>
              </a:rPr>
              <a:t>RMSE (Root Mean Squared Error):</a:t>
            </a:r>
            <a:endParaRPr b="1">
              <a:solidFill>
                <a:srgbClr val="000000"/>
              </a:solidFill>
              <a:highlight>
                <a:srgbClr val="FFFFFF"/>
              </a:highlight>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GB" sz="1400">
                <a:solidFill>
                  <a:srgbClr val="000000"/>
                </a:solidFill>
                <a:highlight>
                  <a:srgbClr val="FFFFFF"/>
                </a:highlight>
                <a:latin typeface="Arial"/>
                <a:ea typeface="Arial"/>
                <a:cs typeface="Arial"/>
                <a:sym typeface="Arial"/>
              </a:rPr>
              <a:t>RMSE calculates the error.   Lower the RMSE value for train is better. In this model, we are getting a RMSE  value of </a:t>
            </a:r>
            <a:r>
              <a:rPr b="1" lang="en-GB" sz="1400">
                <a:solidFill>
                  <a:srgbClr val="000000"/>
                </a:solidFill>
                <a:highlight>
                  <a:srgbClr val="FFFFFF"/>
                </a:highlight>
                <a:latin typeface="Arial"/>
                <a:ea typeface="Arial"/>
                <a:cs typeface="Arial"/>
                <a:sym typeface="Arial"/>
              </a:rPr>
              <a:t>0.251</a:t>
            </a:r>
            <a:r>
              <a:rPr lang="en-GB" sz="1400">
                <a:solidFill>
                  <a:srgbClr val="000000"/>
                </a:solidFill>
                <a:highlight>
                  <a:srgbClr val="FFFFFF"/>
                </a:highlight>
                <a:latin typeface="Arial"/>
                <a:ea typeface="Arial"/>
                <a:cs typeface="Arial"/>
                <a:sym typeface="Arial"/>
              </a:rPr>
              <a:t>  for test  data</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en-GB">
                <a:solidFill>
                  <a:srgbClr val="000000"/>
                </a:solidFill>
                <a:highlight>
                  <a:srgbClr val="FFFFFF"/>
                </a:highlight>
                <a:latin typeface="Arial"/>
                <a:ea typeface="Arial"/>
                <a:cs typeface="Arial"/>
                <a:sym typeface="Arial"/>
              </a:rPr>
              <a:t>R-Square :</a:t>
            </a:r>
            <a:endParaRPr b="1">
              <a:solidFill>
                <a:srgbClr val="000000"/>
              </a:solidFill>
              <a:highlight>
                <a:srgbClr val="FFFFFF"/>
              </a:highlight>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GB" sz="1400">
                <a:solidFill>
                  <a:srgbClr val="000000"/>
                </a:solidFill>
                <a:highlight>
                  <a:srgbClr val="FFFFFF"/>
                </a:highlight>
                <a:latin typeface="Arial"/>
                <a:ea typeface="Arial"/>
                <a:cs typeface="Arial"/>
                <a:sym typeface="Arial"/>
              </a:rPr>
              <a:t>R-square explains the measure of fit. higher the R-square value, the better. R-square value for test data is </a:t>
            </a:r>
            <a:r>
              <a:rPr b="1" lang="en-GB" sz="1400">
                <a:solidFill>
                  <a:srgbClr val="000000"/>
                </a:solidFill>
                <a:highlight>
                  <a:srgbClr val="FFFFFF"/>
                </a:highlight>
                <a:latin typeface="Arial"/>
                <a:ea typeface="Arial"/>
                <a:cs typeface="Arial"/>
                <a:sym typeface="Arial"/>
              </a:rPr>
              <a:t>0.6289</a:t>
            </a:r>
            <a:endParaRPr b="1" sz="1400">
              <a:solidFill>
                <a:srgbClr val="000000"/>
              </a:solidFill>
              <a:highlight>
                <a:srgbClr val="FFFFFF"/>
              </a:highlight>
              <a:latin typeface="Arial"/>
              <a:ea typeface="Arial"/>
              <a:cs typeface="Arial"/>
              <a:sym typeface="Arial"/>
            </a:endParaRPr>
          </a:p>
        </p:txBody>
      </p:sp>
      <p:sp>
        <p:nvSpPr>
          <p:cNvPr id="115" name="Google Shape;115;p22"/>
          <p:cNvSpPr/>
          <p:nvPr/>
        </p:nvSpPr>
        <p:spPr>
          <a:xfrm>
            <a:off x="5056100" y="2770250"/>
            <a:ext cx="3574500" cy="99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50">
                <a:highlight>
                  <a:srgbClr val="FFFFFF"/>
                </a:highlight>
              </a:rPr>
              <a:t>R2 for training set is 0.414668560087753</a:t>
            </a:r>
            <a:endParaRPr sz="1050">
              <a:highlight>
                <a:srgbClr val="FFFFFF"/>
              </a:highlight>
            </a:endParaRPr>
          </a:p>
          <a:p>
            <a:pPr indent="0" lvl="0" marL="0" rtl="0" algn="l">
              <a:lnSpc>
                <a:spcPct val="115000"/>
              </a:lnSpc>
              <a:spcBef>
                <a:spcPts val="1600"/>
              </a:spcBef>
              <a:spcAft>
                <a:spcPts val="1600"/>
              </a:spcAft>
              <a:buNone/>
            </a:pPr>
            <a:r>
              <a:rPr lang="en-GB" sz="1050">
                <a:highlight>
                  <a:srgbClr val="FFFFFF"/>
                </a:highlight>
              </a:rPr>
              <a:t>R2 for testing set is 0.6289825651503589</a:t>
            </a:r>
            <a:endParaRPr/>
          </a:p>
        </p:txBody>
      </p:sp>
      <p:sp>
        <p:nvSpPr>
          <p:cNvPr id="116" name="Google Shape;116;p22"/>
          <p:cNvSpPr/>
          <p:nvPr/>
        </p:nvSpPr>
        <p:spPr>
          <a:xfrm>
            <a:off x="5006775" y="1212500"/>
            <a:ext cx="3623700" cy="99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50">
                <a:highlight>
                  <a:srgbClr val="FFFFFF"/>
                </a:highlight>
              </a:rPr>
              <a:t>RMSE for training set is 0.24355916047750886</a:t>
            </a:r>
            <a:endParaRPr sz="1050">
              <a:highlight>
                <a:srgbClr val="FFFFFF"/>
              </a:highlight>
            </a:endParaRPr>
          </a:p>
          <a:p>
            <a:pPr indent="0" lvl="0" marL="0" rtl="0" algn="l">
              <a:lnSpc>
                <a:spcPct val="115000"/>
              </a:lnSpc>
              <a:spcBef>
                <a:spcPts val="1600"/>
              </a:spcBef>
              <a:spcAft>
                <a:spcPts val="0"/>
              </a:spcAft>
              <a:buNone/>
            </a:pPr>
            <a:r>
              <a:rPr lang="en-GB" sz="1050">
                <a:highlight>
                  <a:srgbClr val="FFFFFF"/>
                </a:highlight>
              </a:rPr>
              <a:t>RMSE for testing set is 0.25115100487949105</a:t>
            </a:r>
            <a:endParaRPr sz="1050">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marR="190500" rtl="0" algn="ctr">
              <a:spcBef>
                <a:spcPts val="2200"/>
              </a:spcBef>
              <a:spcAft>
                <a:spcPts val="0"/>
              </a:spcAft>
              <a:buNone/>
            </a:pPr>
            <a:r>
              <a:rPr lang="en-GB" sz="2400">
                <a:solidFill>
                  <a:srgbClr val="000000"/>
                </a:solidFill>
                <a:highlight>
                  <a:schemeClr val="lt1"/>
                </a:highlight>
                <a:latin typeface="Arial"/>
                <a:ea typeface="Arial"/>
                <a:cs typeface="Arial"/>
                <a:sym typeface="Arial"/>
              </a:rPr>
              <a:t>Problem Statement</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Avocado data sheet is taken from </a:t>
            </a:r>
            <a:r>
              <a:rPr lang="en-GB" u="sng">
                <a:solidFill>
                  <a:schemeClr val="hlink"/>
                </a:solidFill>
                <a:hlinkClick r:id="rId3"/>
              </a:rPr>
              <a:t>INSAID git hub page</a:t>
            </a:r>
            <a:r>
              <a:rPr lang="en-GB"/>
              <a:t>. It captures the Average </a:t>
            </a:r>
            <a:r>
              <a:rPr lang="en-GB"/>
              <a:t>Avocado</a:t>
            </a:r>
            <a:r>
              <a:rPr lang="en-GB"/>
              <a:t> price with various parameters. It provides the data &amp; year, total number of avocado sold and the individual type of Avocados sold, the different sizes of bags sold (Small, Large and extra large), avocado type like organic/Conventional.</a:t>
            </a:r>
            <a:endParaRPr/>
          </a:p>
          <a:p>
            <a:pPr indent="0" lvl="0" marL="0" rtl="0" algn="l">
              <a:spcBef>
                <a:spcPts val="1600"/>
              </a:spcBef>
              <a:spcAft>
                <a:spcPts val="1600"/>
              </a:spcAft>
              <a:buNone/>
            </a:pPr>
            <a:r>
              <a:rPr lang="en-GB"/>
              <a:t>Using the above data, we need to predict the price of an avocado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Selection of Algorithm</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Here the problem is to predict avocado prices on a given day, given region, given type and given quantity. Avocado prices are a continuous number. So linear regression is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Understanding Columns in the Data</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GB" sz="1200">
                <a:solidFill>
                  <a:srgbClr val="24292E"/>
                </a:solidFill>
                <a:highlight>
                  <a:srgbClr val="FFFFFF"/>
                </a:highlight>
                <a:latin typeface="Courier New"/>
                <a:ea typeface="Courier New"/>
                <a:cs typeface="Courier New"/>
                <a:sym typeface="Courier New"/>
              </a:rPr>
              <a:t>Date - The date of the observation</a:t>
            </a:r>
            <a:endParaRPr sz="12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GB" sz="1200">
                <a:solidFill>
                  <a:srgbClr val="24292E"/>
                </a:solidFill>
                <a:highlight>
                  <a:srgbClr val="FFFFFF"/>
                </a:highlight>
                <a:latin typeface="Courier New"/>
                <a:ea typeface="Courier New"/>
                <a:cs typeface="Courier New"/>
                <a:sym typeface="Courier New"/>
              </a:rPr>
              <a:t>AveragePrice - the average price of a single avocado - target variable</a:t>
            </a:r>
            <a:endParaRPr sz="12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GB" sz="1200">
                <a:solidFill>
                  <a:srgbClr val="24292E"/>
                </a:solidFill>
                <a:highlight>
                  <a:srgbClr val="FFFFFF"/>
                </a:highlight>
                <a:latin typeface="Courier New"/>
                <a:ea typeface="Courier New"/>
                <a:cs typeface="Courier New"/>
                <a:sym typeface="Courier New"/>
              </a:rPr>
              <a:t>type - conventional or organic</a:t>
            </a:r>
            <a:endParaRPr sz="12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GB" sz="1200">
                <a:solidFill>
                  <a:srgbClr val="24292E"/>
                </a:solidFill>
                <a:highlight>
                  <a:srgbClr val="FFFFFF"/>
                </a:highlight>
                <a:latin typeface="Courier New"/>
                <a:ea typeface="Courier New"/>
                <a:cs typeface="Courier New"/>
                <a:sym typeface="Courier New"/>
              </a:rPr>
              <a:t>year - the year</a:t>
            </a:r>
            <a:endParaRPr sz="12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GB" sz="1200">
                <a:solidFill>
                  <a:srgbClr val="24292E"/>
                </a:solidFill>
                <a:highlight>
                  <a:srgbClr val="FFFFFF"/>
                </a:highlight>
                <a:latin typeface="Courier New"/>
                <a:ea typeface="Courier New"/>
                <a:cs typeface="Courier New"/>
                <a:sym typeface="Courier New"/>
              </a:rPr>
              <a:t>Region - the city or region of the observation</a:t>
            </a:r>
            <a:endParaRPr sz="12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GB" sz="1200">
                <a:solidFill>
                  <a:srgbClr val="24292E"/>
                </a:solidFill>
                <a:highlight>
                  <a:srgbClr val="FFFFFF"/>
                </a:highlight>
                <a:latin typeface="Courier New"/>
                <a:ea typeface="Courier New"/>
                <a:cs typeface="Courier New"/>
                <a:sym typeface="Courier New"/>
              </a:rPr>
              <a:t>Total Volume - Total number of avocados sold</a:t>
            </a:r>
            <a:endParaRPr sz="12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GB" sz="1200">
                <a:solidFill>
                  <a:srgbClr val="24292E"/>
                </a:solidFill>
                <a:highlight>
                  <a:srgbClr val="FFFFFF"/>
                </a:highlight>
                <a:latin typeface="Courier New"/>
                <a:ea typeface="Courier New"/>
                <a:cs typeface="Courier New"/>
                <a:sym typeface="Courier New"/>
              </a:rPr>
              <a:t>4046 - Total number of avocados with PLU 4046 sold</a:t>
            </a:r>
            <a:endParaRPr sz="12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GB" sz="1200">
                <a:solidFill>
                  <a:srgbClr val="24292E"/>
                </a:solidFill>
                <a:highlight>
                  <a:srgbClr val="FFFFFF"/>
                </a:highlight>
                <a:latin typeface="Courier New"/>
                <a:ea typeface="Courier New"/>
                <a:cs typeface="Courier New"/>
                <a:sym typeface="Courier New"/>
              </a:rPr>
              <a:t>4225 - Total number of avocados with PLU 4225 sold</a:t>
            </a:r>
            <a:endParaRPr sz="12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GB" sz="1200">
                <a:solidFill>
                  <a:srgbClr val="24292E"/>
                </a:solidFill>
                <a:highlight>
                  <a:srgbClr val="FFFFFF"/>
                </a:highlight>
                <a:latin typeface="Courier New"/>
                <a:ea typeface="Courier New"/>
                <a:cs typeface="Courier New"/>
                <a:sym typeface="Courier New"/>
              </a:rPr>
              <a:t>4770 - Total number of avocados with PLU 4770 sold</a:t>
            </a:r>
            <a:endParaRPr sz="12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GB" sz="1200">
                <a:solidFill>
                  <a:srgbClr val="24292E"/>
                </a:solidFill>
                <a:highlight>
                  <a:srgbClr val="FFFFFF"/>
                </a:highlight>
                <a:latin typeface="Courier New"/>
                <a:ea typeface="Courier New"/>
                <a:cs typeface="Courier New"/>
                <a:sym typeface="Courier New"/>
              </a:rPr>
              <a:t>Total Bags - Total number of bags sold</a:t>
            </a:r>
            <a:endParaRPr sz="12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GB" sz="1200">
                <a:solidFill>
                  <a:srgbClr val="24292E"/>
                </a:solidFill>
                <a:highlight>
                  <a:srgbClr val="FFFFFF"/>
                </a:highlight>
                <a:latin typeface="Courier New"/>
                <a:ea typeface="Courier New"/>
                <a:cs typeface="Courier New"/>
                <a:sym typeface="Courier New"/>
              </a:rPr>
              <a:t>Small Bags - Total number of small bags sold</a:t>
            </a:r>
            <a:endParaRPr sz="12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GB" sz="1200">
                <a:solidFill>
                  <a:srgbClr val="24292E"/>
                </a:solidFill>
                <a:highlight>
                  <a:srgbClr val="FFFFFF"/>
                </a:highlight>
                <a:latin typeface="Courier New"/>
                <a:ea typeface="Courier New"/>
                <a:cs typeface="Courier New"/>
                <a:sym typeface="Courier New"/>
              </a:rPr>
              <a:t>Large Bags - Total number of Large bags sold</a:t>
            </a:r>
            <a:endParaRPr sz="12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GB" sz="1200">
                <a:solidFill>
                  <a:srgbClr val="24292E"/>
                </a:solidFill>
                <a:highlight>
                  <a:srgbClr val="FFFFFF"/>
                </a:highlight>
                <a:latin typeface="Courier New"/>
                <a:ea typeface="Courier New"/>
                <a:cs typeface="Courier New"/>
                <a:sym typeface="Courier New"/>
              </a:rPr>
              <a:t>XLarge Bags - Total number of extra large bags sold on the given day</a:t>
            </a:r>
            <a:endParaRPr sz="1200">
              <a:solidFill>
                <a:srgbClr val="24292E"/>
              </a:solidFill>
              <a:highlight>
                <a:srgbClr val="FFFFF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404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Processing The Data	</a:t>
            </a:r>
            <a:endParaRPr/>
          </a:p>
        </p:txBody>
      </p:sp>
      <p:sp>
        <p:nvSpPr>
          <p:cNvPr id="81" name="Google Shape;81;p17"/>
          <p:cNvSpPr txBox="1"/>
          <p:nvPr>
            <p:ph idx="1" type="body"/>
          </p:nvPr>
        </p:nvSpPr>
        <p:spPr>
          <a:xfrm>
            <a:off x="311700" y="1109375"/>
            <a:ext cx="8520600" cy="390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Since ‘Total Volume’ &amp; ‘Total Bags’ are just the total of 4046, 4225, 4770 &amp; Small/Large/XLarge Bags respectively. will calculate the percentage of these columns and drop the individual Total columns. This step  is also helping in normalising the columns.</a:t>
            </a:r>
            <a:endParaRPr/>
          </a:p>
          <a:p>
            <a:pPr indent="-342900" lvl="0" marL="457200" rtl="0" algn="l">
              <a:spcBef>
                <a:spcPts val="0"/>
              </a:spcBef>
              <a:spcAft>
                <a:spcPts val="0"/>
              </a:spcAft>
              <a:buSzPts val="1800"/>
              <a:buChar char="●"/>
            </a:pPr>
            <a:r>
              <a:rPr lang="en-GB"/>
              <a:t>Since the region and type of avocados are text data and </a:t>
            </a:r>
            <a:r>
              <a:rPr lang="en-GB"/>
              <a:t>cannot</a:t>
            </a:r>
            <a:r>
              <a:rPr lang="en-GB"/>
              <a:t> be used in a linear regression algorithm, hot encoding is  applied on them.</a:t>
            </a:r>
            <a:endParaRPr/>
          </a:p>
          <a:p>
            <a:pPr indent="-342900" lvl="0" marL="457200" rtl="0" algn="l">
              <a:spcBef>
                <a:spcPts val="0"/>
              </a:spcBef>
              <a:spcAft>
                <a:spcPts val="0"/>
              </a:spcAft>
              <a:buSzPts val="1800"/>
              <a:buChar char="●"/>
            </a:pPr>
            <a:r>
              <a:rPr lang="en-GB"/>
              <a:t>Date field is a text field, so Date field is converted from text field to ‘Date’ type</a:t>
            </a:r>
            <a:endParaRPr/>
          </a:p>
          <a:p>
            <a:pPr indent="-342900" lvl="0" marL="457200" rtl="0" algn="l">
              <a:spcBef>
                <a:spcPts val="0"/>
              </a:spcBef>
              <a:spcAft>
                <a:spcPts val="0"/>
              </a:spcAft>
              <a:buSzPts val="1800"/>
              <a:buChar char="●"/>
            </a:pPr>
            <a:r>
              <a:rPr lang="en-GB"/>
              <a:t>Data has some outliers at the  top quartile. So removing 1.5%  of data from the  top quartile.</a:t>
            </a:r>
            <a:endParaRPr/>
          </a:p>
          <a:p>
            <a:pPr indent="0" lvl="0" marL="457200" rtl="0" algn="l">
              <a:spcBef>
                <a:spcPts val="1600"/>
              </a:spcBef>
              <a:spcAft>
                <a:spcPts val="1600"/>
              </a:spcAft>
              <a:buNone/>
            </a:pPr>
            <a:r>
              <a:rPr lang="en-GB"/>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555600"/>
            <a:ext cx="3865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Correlation of columns</a:t>
            </a:r>
            <a:endParaRPr/>
          </a:p>
        </p:txBody>
      </p:sp>
      <p:sp>
        <p:nvSpPr>
          <p:cNvPr id="87" name="Google Shape;87;p18"/>
          <p:cNvSpPr txBox="1"/>
          <p:nvPr>
            <p:ph idx="1" type="body"/>
          </p:nvPr>
        </p:nvSpPr>
        <p:spPr>
          <a:xfrm>
            <a:off x="311700" y="1703300"/>
            <a:ext cx="3464400" cy="2865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sz="1400"/>
              <a:t>When correlation of the columns is checked, it is evident that date and year  columns are highly correlated. So is, Total Bags  and  Total volumes. So  dropping the columns Total Bags,   Total  Volume and Year columns.</a:t>
            </a:r>
            <a:endParaRPr sz="1400"/>
          </a:p>
        </p:txBody>
      </p:sp>
      <p:pic>
        <p:nvPicPr>
          <p:cNvPr id="88" name="Google Shape;88;p18"/>
          <p:cNvPicPr preferRelativeResize="0"/>
          <p:nvPr/>
        </p:nvPicPr>
        <p:blipFill>
          <a:blip r:embed="rId3">
            <a:alphaModFix/>
          </a:blip>
          <a:stretch>
            <a:fillRect/>
          </a:stretch>
        </p:blipFill>
        <p:spPr>
          <a:xfrm>
            <a:off x="4177525" y="338725"/>
            <a:ext cx="4728676" cy="436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64250"/>
            <a:ext cx="85206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Relation of columns  with the  target variable</a:t>
            </a:r>
            <a:endParaRPr sz="3600"/>
          </a:p>
        </p:txBody>
      </p:sp>
      <p:pic>
        <p:nvPicPr>
          <p:cNvPr id="94" name="Google Shape;94;p19"/>
          <p:cNvPicPr preferRelativeResize="0"/>
          <p:nvPr/>
        </p:nvPicPr>
        <p:blipFill>
          <a:blip r:embed="rId3">
            <a:alphaModFix/>
          </a:blip>
          <a:stretch>
            <a:fillRect/>
          </a:stretch>
        </p:blipFill>
        <p:spPr>
          <a:xfrm>
            <a:off x="152400" y="789050"/>
            <a:ext cx="8839201" cy="339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continued..</a:t>
            </a:r>
            <a:endParaRPr/>
          </a:p>
        </p:txBody>
      </p:sp>
      <p:sp>
        <p:nvSpPr>
          <p:cNvPr id="100" name="Google Shape;100;p20"/>
          <p:cNvSpPr txBox="1"/>
          <p:nvPr>
            <p:ph idx="1" type="body"/>
          </p:nvPr>
        </p:nvSpPr>
        <p:spPr>
          <a:xfrm>
            <a:off x="311700" y="3821200"/>
            <a:ext cx="8520600" cy="123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There is an inverse relation between average price and the volume of avocados. As  the number of each variety increases, the  average price decreases.</a:t>
            </a:r>
            <a:endParaRPr/>
          </a:p>
        </p:txBody>
      </p:sp>
      <p:pic>
        <p:nvPicPr>
          <p:cNvPr id="101" name="Google Shape;101;p20"/>
          <p:cNvPicPr preferRelativeResize="0"/>
          <p:nvPr/>
        </p:nvPicPr>
        <p:blipFill>
          <a:blip r:embed="rId3">
            <a:alphaModFix/>
          </a:blip>
          <a:stretch>
            <a:fillRect/>
          </a:stretch>
        </p:blipFill>
        <p:spPr>
          <a:xfrm>
            <a:off x="304800" y="1255050"/>
            <a:ext cx="8520598" cy="2212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Applying linear Regression:</a:t>
            </a:r>
            <a:endParaRPr/>
          </a:p>
        </p:txBody>
      </p:sp>
      <p:sp>
        <p:nvSpPr>
          <p:cNvPr id="107" name="Google Shape;107;p21"/>
          <p:cNvSpPr txBox="1"/>
          <p:nvPr>
            <p:ph idx="1" type="body"/>
          </p:nvPr>
        </p:nvSpPr>
        <p:spPr>
          <a:xfrm>
            <a:off x="311700" y="1228675"/>
            <a:ext cx="42603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After dividing data into train and test at 80%-20%, linear regression algorithm is fitted and predicted.</a:t>
            </a:r>
            <a:endParaRPr/>
          </a:p>
        </p:txBody>
      </p:sp>
      <p:sp>
        <p:nvSpPr>
          <p:cNvPr id="108" name="Google Shape;108;p21"/>
          <p:cNvSpPr txBox="1"/>
          <p:nvPr>
            <p:ph idx="1" type="body"/>
          </p:nvPr>
        </p:nvSpPr>
        <p:spPr>
          <a:xfrm>
            <a:off x="4632675" y="1228675"/>
            <a:ext cx="42603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from sklearn.linear_model import LinearRegression</a:t>
            </a:r>
            <a:endParaRPr/>
          </a:p>
          <a:p>
            <a:pPr indent="0" lvl="0" marL="0" rtl="0" algn="l">
              <a:lnSpc>
                <a:spcPct val="100000"/>
              </a:lnSpc>
              <a:spcBef>
                <a:spcPts val="0"/>
              </a:spcBef>
              <a:spcAft>
                <a:spcPts val="0"/>
              </a:spcAft>
              <a:buNone/>
            </a:pPr>
            <a:r>
              <a:rPr lang="en-GB"/>
              <a:t>linreg = LinearRegression()</a:t>
            </a:r>
            <a:endParaRPr/>
          </a:p>
          <a:p>
            <a:pPr indent="0" lvl="0" marL="0" rtl="0" algn="l">
              <a:lnSpc>
                <a:spcPct val="100000"/>
              </a:lnSpc>
              <a:spcBef>
                <a:spcPts val="0"/>
              </a:spcBef>
              <a:spcAft>
                <a:spcPts val="0"/>
              </a:spcAft>
              <a:buNone/>
            </a:pPr>
            <a:r>
              <a:rPr lang="en-GB"/>
              <a:t>linreg.fit(X_train, y_train)</a:t>
            </a:r>
            <a:endParaRPr/>
          </a:p>
          <a:p>
            <a:pPr indent="0" lvl="0" marL="0" rtl="0" algn="l">
              <a:lnSpc>
                <a:spcPct val="100000"/>
              </a:lnSpc>
              <a:spcBef>
                <a:spcPts val="0"/>
              </a:spcBef>
              <a:spcAft>
                <a:spcPts val="0"/>
              </a:spcAft>
              <a:buNone/>
            </a:pPr>
            <a:r>
              <a:rPr lang="en-GB"/>
              <a:t>y_train_pred = linreg.predict(X_train) </a:t>
            </a:r>
            <a:endParaRPr/>
          </a:p>
          <a:p>
            <a:pPr indent="0" lvl="0" marL="0" rtl="0" algn="l">
              <a:lnSpc>
                <a:spcPct val="100000"/>
              </a:lnSpc>
              <a:spcBef>
                <a:spcPts val="0"/>
              </a:spcBef>
              <a:spcAft>
                <a:spcPts val="0"/>
              </a:spcAft>
              <a:buNone/>
            </a:pPr>
            <a:r>
              <a:rPr lang="en-GB"/>
              <a:t>y_test_pred = linreg.predict(X_test)</a:t>
            </a:r>
            <a:endParaRPr/>
          </a:p>
          <a:p>
            <a:pPr indent="0" lvl="0" marL="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