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erriweather-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d7f14c1e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d7f14c1e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d7f14c1e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d7f14c1e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d7f14c1e2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d7f14c1e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d7f14c1e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d7f14c1e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d7f14c1e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d7f14c1e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d7f14c1e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d7f14c1e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d7f14c1e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d7f14c1e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d7f14c1e2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d7f14c1e2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d7f14c1e2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d7f14c1e2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insaid2018/Term-1/tree/master/Data/Projects/1000%20movies%20data.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3390900" y="2834113"/>
            <a:ext cx="2362200" cy="1933575"/>
          </a:xfrm>
          <a:prstGeom prst="rect">
            <a:avLst/>
          </a:prstGeom>
          <a:noFill/>
          <a:ln>
            <a:noFill/>
          </a:ln>
        </p:spPr>
      </p:pic>
      <p:sp>
        <p:nvSpPr>
          <p:cNvPr id="129" name="Google Shape;129;p13"/>
          <p:cNvSpPr txBox="1"/>
          <p:nvPr/>
        </p:nvSpPr>
        <p:spPr>
          <a:xfrm>
            <a:off x="1668750" y="1434000"/>
            <a:ext cx="5806500" cy="13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rgbClr val="38761D"/>
                </a:solidFill>
              </a:rPr>
              <a:t>T</a:t>
            </a:r>
            <a:r>
              <a:rPr lang="en-GB" sz="2200">
                <a:solidFill>
                  <a:srgbClr val="38761D"/>
                </a:solidFill>
              </a:rPr>
              <a:t>he recipe for a successful  Movie</a:t>
            </a:r>
            <a:endParaRPr sz="2200">
              <a:solidFill>
                <a:srgbClr val="38761D"/>
              </a:solidFill>
            </a:endParaRPr>
          </a:p>
          <a:p>
            <a:pPr indent="0" lvl="0" marL="0" rtl="0" algn="ctr">
              <a:spcBef>
                <a:spcPts val="0"/>
              </a:spcBef>
              <a:spcAft>
                <a:spcPts val="0"/>
              </a:spcAft>
              <a:buNone/>
            </a:pPr>
            <a:r>
              <a:t/>
            </a:r>
            <a:endParaRPr sz="2200">
              <a:solidFill>
                <a:srgbClr val="38761D"/>
              </a:solidFill>
            </a:endParaRPr>
          </a:p>
          <a:p>
            <a:pPr indent="457200" lvl="0" marL="1828800" rtl="0" algn="ctr">
              <a:spcBef>
                <a:spcPts val="0"/>
              </a:spcBef>
              <a:spcAft>
                <a:spcPts val="0"/>
              </a:spcAft>
              <a:buClr>
                <a:schemeClr val="dk1"/>
              </a:buClr>
              <a:buSzPts val="1100"/>
              <a:buFont typeface="Arial"/>
              <a:buNone/>
            </a:pPr>
            <a:r>
              <a:rPr lang="en-GB" sz="1600">
                <a:solidFill>
                  <a:srgbClr val="38761D"/>
                </a:solidFill>
              </a:rPr>
              <a:t>By</a:t>
            </a:r>
            <a:r>
              <a:rPr lang="en-GB" sz="2200">
                <a:solidFill>
                  <a:srgbClr val="38761D"/>
                </a:solidFill>
              </a:rPr>
              <a:t> </a:t>
            </a:r>
            <a:r>
              <a:rPr i="1" lang="en-GB" sz="1600">
                <a:solidFill>
                  <a:srgbClr val="38761D"/>
                </a:solidFill>
              </a:rPr>
              <a:t>Sharvari Nagesh</a:t>
            </a:r>
            <a:endParaRPr i="1" sz="1600">
              <a:solidFill>
                <a:srgbClr val="38761D"/>
              </a:solidFill>
            </a:endParaRPr>
          </a:p>
        </p:txBody>
      </p:sp>
      <p:sp>
        <p:nvSpPr>
          <p:cNvPr id="130" name="Google Shape;130;p13"/>
          <p:cNvSpPr txBox="1"/>
          <p:nvPr/>
        </p:nvSpPr>
        <p:spPr>
          <a:xfrm>
            <a:off x="1374900" y="313800"/>
            <a:ext cx="6591900" cy="6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chemeClr val="accent1"/>
                </a:solidFill>
                <a:latin typeface="Merriweather"/>
                <a:ea typeface="Merriweather"/>
                <a:cs typeface="Merriweather"/>
                <a:sym typeface="Merriweather"/>
              </a:rPr>
              <a:t>Movie Data Analysis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19150" y="311525"/>
            <a:ext cx="75057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Are Rating/Voting/Metascore related to Revenue?</a:t>
            </a:r>
            <a:endParaRPr sz="2000"/>
          </a:p>
        </p:txBody>
      </p:sp>
      <p:sp>
        <p:nvSpPr>
          <p:cNvPr id="197" name="Google Shape;197;p22"/>
          <p:cNvSpPr txBox="1"/>
          <p:nvPr>
            <p:ph idx="1" type="body"/>
          </p:nvPr>
        </p:nvSpPr>
        <p:spPr>
          <a:xfrm>
            <a:off x="405100" y="3763575"/>
            <a:ext cx="8335200" cy="974700"/>
          </a:xfrm>
          <a:prstGeom prst="rect">
            <a:avLst/>
          </a:prstGeom>
        </p:spPr>
        <p:txBody>
          <a:bodyPr anchorCtr="0" anchor="t" bIns="91425" lIns="91425" spcFirstLastPara="1" rIns="91425" wrap="square" tIns="91425">
            <a:noAutofit/>
          </a:bodyPr>
          <a:lstStyle/>
          <a:p>
            <a:pPr indent="-295275" lvl="0" marL="457200" rtl="0" algn="l">
              <a:lnSpc>
                <a:spcPct val="100000"/>
              </a:lnSpc>
              <a:spcBef>
                <a:spcPts val="0"/>
              </a:spcBef>
              <a:spcAft>
                <a:spcPts val="0"/>
              </a:spcAft>
              <a:buClr>
                <a:srgbClr val="000000"/>
              </a:buClr>
              <a:buSzPts val="1050"/>
              <a:buFont typeface="Arial"/>
              <a:buChar char="●"/>
            </a:pPr>
            <a:r>
              <a:rPr lang="en-GB" sz="1050">
                <a:solidFill>
                  <a:srgbClr val="000000"/>
                </a:solidFill>
                <a:highlight>
                  <a:srgbClr val="FFFFFF"/>
                </a:highlight>
                <a:latin typeface="Arial"/>
                <a:ea typeface="Arial"/>
                <a:cs typeface="Arial"/>
                <a:sym typeface="Arial"/>
              </a:rPr>
              <a:t>It is clear that most of the revenue generating movies have better rating but vice versa is not true. Just because the rating is high, does not mean that the movie will generate more revenue.</a:t>
            </a:r>
            <a:endParaRPr sz="1050">
              <a:solidFill>
                <a:srgbClr val="000000"/>
              </a:solidFill>
              <a:highlight>
                <a:srgbClr val="FFFFFF"/>
              </a:highlight>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GB" sz="1050">
                <a:solidFill>
                  <a:srgbClr val="000000"/>
                </a:solidFill>
                <a:highlight>
                  <a:srgbClr val="FFFFFF"/>
                </a:highlight>
                <a:latin typeface="Arial"/>
                <a:ea typeface="Arial"/>
                <a:cs typeface="Arial"/>
                <a:sym typeface="Arial"/>
              </a:rPr>
              <a:t>There is less corelation between revenue and Metascore when compared ot revenue and Rating. even average critic rated movies also have done relatively well in box office. All movies with high critic rating are not doing well in generating revenue.</a:t>
            </a:r>
            <a:endParaRPr sz="1050">
              <a:solidFill>
                <a:srgbClr val="000000"/>
              </a:solidFill>
              <a:highlight>
                <a:srgbClr val="FFFFFF"/>
              </a:highlight>
              <a:latin typeface="Arial"/>
              <a:ea typeface="Arial"/>
              <a:cs typeface="Arial"/>
              <a:sym typeface="Arial"/>
            </a:endParaRPr>
          </a:p>
          <a:p>
            <a:pPr indent="-295275" lvl="0" marL="457200" rtl="0" algn="l">
              <a:lnSpc>
                <a:spcPct val="100000"/>
              </a:lnSpc>
              <a:spcBef>
                <a:spcPts val="0"/>
              </a:spcBef>
              <a:spcAft>
                <a:spcPts val="0"/>
              </a:spcAft>
              <a:buClr>
                <a:srgbClr val="000000"/>
              </a:buClr>
              <a:buSzPts val="1050"/>
              <a:buFont typeface="Arial"/>
              <a:buChar char="●"/>
            </a:pPr>
            <a:r>
              <a:rPr lang="en-GB" sz="1050">
                <a:solidFill>
                  <a:srgbClr val="000000"/>
                </a:solidFill>
                <a:highlight>
                  <a:srgbClr val="FFFFFF"/>
                </a:highlight>
                <a:latin typeface="Arial"/>
                <a:ea typeface="Arial"/>
                <a:cs typeface="Arial"/>
                <a:sym typeface="Arial"/>
              </a:rPr>
              <a:t>Most of the movies which have generated more revenue have garnered good votes. But looks like not many people bother to vote.</a:t>
            </a:r>
            <a:endParaRPr sz="1050">
              <a:solidFill>
                <a:srgbClr val="000000"/>
              </a:solidFill>
              <a:highlight>
                <a:srgbClr val="FFFFFF"/>
              </a:highlight>
              <a:latin typeface="Arial"/>
              <a:ea typeface="Arial"/>
              <a:cs typeface="Arial"/>
              <a:sym typeface="Arial"/>
            </a:endParaRPr>
          </a:p>
        </p:txBody>
      </p:sp>
      <p:pic>
        <p:nvPicPr>
          <p:cNvPr id="198" name="Google Shape;198;p22"/>
          <p:cNvPicPr preferRelativeResize="0"/>
          <p:nvPr/>
        </p:nvPicPr>
        <p:blipFill>
          <a:blip r:embed="rId3">
            <a:alphaModFix/>
          </a:blip>
          <a:stretch>
            <a:fillRect/>
          </a:stretch>
        </p:blipFill>
        <p:spPr>
          <a:xfrm>
            <a:off x="228600" y="829625"/>
            <a:ext cx="2995485" cy="1437326"/>
          </a:xfrm>
          <a:prstGeom prst="rect">
            <a:avLst/>
          </a:prstGeom>
          <a:noFill/>
          <a:ln>
            <a:noFill/>
          </a:ln>
        </p:spPr>
      </p:pic>
      <p:pic>
        <p:nvPicPr>
          <p:cNvPr id="199" name="Google Shape;199;p22"/>
          <p:cNvPicPr preferRelativeResize="0"/>
          <p:nvPr/>
        </p:nvPicPr>
        <p:blipFill>
          <a:blip r:embed="rId4">
            <a:alphaModFix/>
          </a:blip>
          <a:stretch>
            <a:fillRect/>
          </a:stretch>
        </p:blipFill>
        <p:spPr>
          <a:xfrm>
            <a:off x="5671350" y="829625"/>
            <a:ext cx="3320248" cy="1541674"/>
          </a:xfrm>
          <a:prstGeom prst="rect">
            <a:avLst/>
          </a:prstGeom>
          <a:noFill/>
          <a:ln>
            <a:noFill/>
          </a:ln>
        </p:spPr>
      </p:pic>
      <p:pic>
        <p:nvPicPr>
          <p:cNvPr id="200" name="Google Shape;200;p22"/>
          <p:cNvPicPr preferRelativeResize="0"/>
          <p:nvPr/>
        </p:nvPicPr>
        <p:blipFill>
          <a:blip r:embed="rId5">
            <a:alphaModFix/>
          </a:blip>
          <a:stretch>
            <a:fillRect/>
          </a:stretch>
        </p:blipFill>
        <p:spPr>
          <a:xfrm>
            <a:off x="2971275" y="2296598"/>
            <a:ext cx="3201446" cy="143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54200"/>
            <a:ext cx="7505700" cy="4063500"/>
          </a:xfrm>
          <a:prstGeom prst="rect">
            <a:avLst/>
          </a:prstGeom>
        </p:spPr>
        <p:txBody>
          <a:bodyPr anchorCtr="0" anchor="t" bIns="91425" lIns="91425" spcFirstLastPara="1" rIns="91425" wrap="square" tIns="91425">
            <a:noAutofit/>
          </a:bodyPr>
          <a:lstStyle/>
          <a:p>
            <a:pPr indent="0" lvl="0" marL="0" marR="190500" rtl="0" algn="ctr">
              <a:spcBef>
                <a:spcPts val="2200"/>
              </a:spcBef>
              <a:spcAft>
                <a:spcPts val="0"/>
              </a:spcAft>
              <a:buNone/>
            </a:pPr>
            <a:r>
              <a:rPr b="1" lang="en-GB" sz="2400">
                <a:solidFill>
                  <a:srgbClr val="000000"/>
                </a:solidFill>
                <a:highlight>
                  <a:srgbClr val="FFFFFF"/>
                </a:highlight>
                <a:latin typeface="Arial"/>
                <a:ea typeface="Arial"/>
                <a:cs typeface="Arial"/>
                <a:sym typeface="Arial"/>
              </a:rPr>
              <a:t>Problem Statement</a:t>
            </a:r>
            <a:endParaRPr b="1" sz="2400">
              <a:solidFill>
                <a:srgbClr val="000000"/>
              </a:solidFill>
              <a:highlight>
                <a:srgbClr val="FFFFFF"/>
              </a:highlight>
              <a:latin typeface="Arial"/>
              <a:ea typeface="Arial"/>
              <a:cs typeface="Arial"/>
              <a:sym typeface="Arial"/>
            </a:endParaRPr>
          </a:p>
          <a:p>
            <a:pPr indent="0" lvl="0" marL="0" marR="190500" rtl="0" algn="l">
              <a:spcBef>
                <a:spcPts val="2200"/>
              </a:spcBef>
              <a:spcAft>
                <a:spcPts val="0"/>
              </a:spcAft>
              <a:buNone/>
            </a:pPr>
            <a:r>
              <a:t/>
            </a:r>
            <a:endParaRPr b="1" sz="2400">
              <a:solidFill>
                <a:srgbClr val="000000"/>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GB" sz="1800">
                <a:solidFill>
                  <a:srgbClr val="000000"/>
                </a:solidFill>
                <a:highlight>
                  <a:srgbClr val="FFFFFF"/>
                </a:highlight>
                <a:latin typeface="Arial"/>
                <a:ea typeface="Arial"/>
                <a:cs typeface="Arial"/>
                <a:sym typeface="Arial"/>
              </a:rPr>
              <a:t>This is a movie data set from the INSAID </a:t>
            </a:r>
            <a:r>
              <a:rPr lang="en-GB" sz="1800" u="sng">
                <a:solidFill>
                  <a:srgbClr val="296EAA"/>
                </a:solidFill>
                <a:highlight>
                  <a:srgbClr val="FFFFFF"/>
                </a:highlight>
                <a:latin typeface="Arial"/>
                <a:ea typeface="Arial"/>
                <a:cs typeface="Arial"/>
                <a:sym typeface="Arial"/>
                <a:hlinkClick r:id="rId3"/>
              </a:rPr>
              <a:t>Git hub page</a:t>
            </a:r>
            <a:r>
              <a:rPr lang="en-GB" sz="1800">
                <a:solidFill>
                  <a:srgbClr val="000000"/>
                </a:solidFill>
                <a:highlight>
                  <a:srgbClr val="FFFFFF"/>
                </a:highlight>
                <a:latin typeface="Arial"/>
                <a:ea typeface="Arial"/>
                <a:cs typeface="Arial"/>
                <a:sym typeface="Arial"/>
              </a:rPr>
              <a:t>. It captures the movie information like Genres, year, revenue, rating, metascore and Votes. The effort is to analyse the movies and find the recipe for successful Movies. And answer questions like Who, how and when the successful movies are made? We try to answer below question as part of EDA.</a:t>
            </a:r>
            <a:endParaRPr sz="1800">
              <a:solidFill>
                <a:srgbClr val="000000"/>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t/>
            </a:r>
            <a:endParaRPr sz="1050" u="sng">
              <a:solidFill>
                <a:srgbClr val="296EAA"/>
              </a:solidFill>
              <a:highlight>
                <a:srgbClr val="FFFFFF"/>
              </a:highlight>
              <a:latin typeface="Arial"/>
              <a:ea typeface="Arial"/>
              <a:cs typeface="Arial"/>
              <a:sym typeface="Arial"/>
            </a:endParaRPr>
          </a:p>
          <a:p>
            <a:pPr indent="0" lvl="0" marL="0" rtl="0" algn="l">
              <a:spcBef>
                <a:spcPts val="7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nvSpPr>
        <p:spPr>
          <a:xfrm>
            <a:off x="1129350" y="448825"/>
            <a:ext cx="7107600" cy="4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Calibri"/>
                <a:ea typeface="Calibri"/>
                <a:cs typeface="Calibri"/>
                <a:sym typeface="Calibri"/>
              </a:rPr>
              <a:t>Which genre movies are made more</a:t>
            </a:r>
            <a:endParaRPr sz="2400">
              <a:latin typeface="Calibri"/>
              <a:ea typeface="Calibri"/>
              <a:cs typeface="Calibri"/>
              <a:sym typeface="Calibri"/>
            </a:endParaRPr>
          </a:p>
        </p:txBody>
      </p:sp>
      <p:pic>
        <p:nvPicPr>
          <p:cNvPr id="141" name="Google Shape;141;p15"/>
          <p:cNvPicPr preferRelativeResize="0"/>
          <p:nvPr/>
        </p:nvPicPr>
        <p:blipFill>
          <a:blip r:embed="rId3">
            <a:alphaModFix/>
          </a:blip>
          <a:stretch>
            <a:fillRect/>
          </a:stretch>
        </p:blipFill>
        <p:spPr>
          <a:xfrm>
            <a:off x="211675" y="1141625"/>
            <a:ext cx="3276501" cy="2725201"/>
          </a:xfrm>
          <a:prstGeom prst="rect">
            <a:avLst/>
          </a:prstGeom>
          <a:noFill/>
          <a:ln>
            <a:noFill/>
          </a:ln>
        </p:spPr>
      </p:pic>
      <p:pic>
        <p:nvPicPr>
          <p:cNvPr id="142" name="Google Shape;142;p15"/>
          <p:cNvPicPr preferRelativeResize="0"/>
          <p:nvPr/>
        </p:nvPicPr>
        <p:blipFill>
          <a:blip r:embed="rId4">
            <a:alphaModFix/>
          </a:blip>
          <a:stretch>
            <a:fillRect/>
          </a:stretch>
        </p:blipFill>
        <p:spPr>
          <a:xfrm>
            <a:off x="3640575" y="1092325"/>
            <a:ext cx="5242950" cy="2921824"/>
          </a:xfrm>
          <a:prstGeom prst="rect">
            <a:avLst/>
          </a:prstGeom>
          <a:noFill/>
          <a:ln>
            <a:noFill/>
          </a:ln>
        </p:spPr>
      </p:pic>
      <p:sp>
        <p:nvSpPr>
          <p:cNvPr id="143" name="Google Shape;143;p15"/>
          <p:cNvSpPr txBox="1"/>
          <p:nvPr/>
        </p:nvSpPr>
        <p:spPr>
          <a:xfrm>
            <a:off x="920675" y="4247375"/>
            <a:ext cx="7962900" cy="5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The Drama movies are the most made movies. Even when we break the data year-wise, it’s the Drama which are the most made movies between 2006 and 2016.</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650600"/>
            <a:ext cx="7505700" cy="50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t>Which Genre movies generate more revenue</a:t>
            </a:r>
            <a:endParaRPr sz="1800"/>
          </a:p>
        </p:txBody>
      </p:sp>
      <p:sp>
        <p:nvSpPr>
          <p:cNvPr id="149" name="Google Shape;149;p16"/>
          <p:cNvSpPr txBox="1"/>
          <p:nvPr>
            <p:ph idx="1" type="body"/>
          </p:nvPr>
        </p:nvSpPr>
        <p:spPr>
          <a:xfrm>
            <a:off x="819150" y="4075525"/>
            <a:ext cx="7505700" cy="77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Though it’s Adventure and action movies which have generated more total revenue, On an average Animation movies make more money. This is evident when we plot genre wise average revenue and year wise average revenue</a:t>
            </a:r>
            <a:endParaRPr/>
          </a:p>
        </p:txBody>
      </p:sp>
      <p:pic>
        <p:nvPicPr>
          <p:cNvPr id="150" name="Google Shape;150;p16"/>
          <p:cNvPicPr preferRelativeResize="0"/>
          <p:nvPr/>
        </p:nvPicPr>
        <p:blipFill>
          <a:blip r:embed="rId3">
            <a:alphaModFix/>
          </a:blip>
          <a:stretch>
            <a:fillRect/>
          </a:stretch>
        </p:blipFill>
        <p:spPr>
          <a:xfrm>
            <a:off x="250600" y="1154000"/>
            <a:ext cx="2597349" cy="1964026"/>
          </a:xfrm>
          <a:prstGeom prst="rect">
            <a:avLst/>
          </a:prstGeom>
          <a:noFill/>
          <a:ln>
            <a:noFill/>
          </a:ln>
        </p:spPr>
      </p:pic>
      <p:pic>
        <p:nvPicPr>
          <p:cNvPr id="151" name="Google Shape;151;p16"/>
          <p:cNvPicPr preferRelativeResize="0"/>
          <p:nvPr/>
        </p:nvPicPr>
        <p:blipFill>
          <a:blip r:embed="rId4">
            <a:alphaModFix/>
          </a:blip>
          <a:stretch>
            <a:fillRect/>
          </a:stretch>
        </p:blipFill>
        <p:spPr>
          <a:xfrm>
            <a:off x="6059775" y="1097700"/>
            <a:ext cx="2716626" cy="1697701"/>
          </a:xfrm>
          <a:prstGeom prst="rect">
            <a:avLst/>
          </a:prstGeom>
          <a:noFill/>
          <a:ln>
            <a:noFill/>
          </a:ln>
        </p:spPr>
      </p:pic>
      <p:pic>
        <p:nvPicPr>
          <p:cNvPr id="152" name="Google Shape;152;p16"/>
          <p:cNvPicPr preferRelativeResize="0"/>
          <p:nvPr/>
        </p:nvPicPr>
        <p:blipFill>
          <a:blip r:embed="rId5">
            <a:alphaModFix/>
          </a:blip>
          <a:stretch>
            <a:fillRect/>
          </a:stretch>
        </p:blipFill>
        <p:spPr>
          <a:xfrm>
            <a:off x="2941750" y="2284775"/>
            <a:ext cx="3024224" cy="1790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429650"/>
            <a:ext cx="7505700" cy="54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Analysing Votes,Rating and Metascore of each Genre movies</a:t>
            </a:r>
            <a:endParaRPr sz="2000"/>
          </a:p>
        </p:txBody>
      </p:sp>
      <p:sp>
        <p:nvSpPr>
          <p:cNvPr id="158" name="Google Shape;158;p17"/>
          <p:cNvSpPr txBox="1"/>
          <p:nvPr>
            <p:ph idx="1" type="body"/>
          </p:nvPr>
        </p:nvSpPr>
        <p:spPr>
          <a:xfrm>
            <a:off x="613775" y="4075525"/>
            <a:ext cx="7711200" cy="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000000"/>
                </a:solidFill>
                <a:highlight>
                  <a:srgbClr val="FFFFFF"/>
                </a:highlight>
                <a:latin typeface="Arial"/>
                <a:ea typeface="Arial"/>
                <a:cs typeface="Arial"/>
                <a:sym typeface="Arial"/>
              </a:rPr>
              <a:t>By looking at the bar charts, it is visible that Genre has very less effect on the Rating/Metascore/Vote of the movie. Irrespective of the Genre, if movies are made well, they gate better Rating/Metascore/Votes. </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GB" sz="1050">
                <a:solidFill>
                  <a:srgbClr val="000000"/>
                </a:solidFill>
                <a:highlight>
                  <a:srgbClr val="FFFFFF"/>
                </a:highlight>
                <a:latin typeface="Arial"/>
                <a:ea typeface="Arial"/>
                <a:cs typeface="Arial"/>
                <a:sym typeface="Arial"/>
              </a:rPr>
              <a:t>.</a:t>
            </a:r>
            <a:endParaRPr/>
          </a:p>
        </p:txBody>
      </p:sp>
      <p:pic>
        <p:nvPicPr>
          <p:cNvPr id="159" name="Google Shape;159;p17"/>
          <p:cNvPicPr preferRelativeResize="0"/>
          <p:nvPr/>
        </p:nvPicPr>
        <p:blipFill>
          <a:blip r:embed="rId3">
            <a:alphaModFix/>
          </a:blip>
          <a:stretch>
            <a:fillRect/>
          </a:stretch>
        </p:blipFill>
        <p:spPr>
          <a:xfrm>
            <a:off x="228600" y="969650"/>
            <a:ext cx="2945802" cy="1574425"/>
          </a:xfrm>
          <a:prstGeom prst="rect">
            <a:avLst/>
          </a:prstGeom>
          <a:noFill/>
          <a:ln>
            <a:noFill/>
          </a:ln>
        </p:spPr>
      </p:pic>
      <p:pic>
        <p:nvPicPr>
          <p:cNvPr id="160" name="Google Shape;160;p17"/>
          <p:cNvPicPr preferRelativeResize="0"/>
          <p:nvPr/>
        </p:nvPicPr>
        <p:blipFill>
          <a:blip r:embed="rId4">
            <a:alphaModFix/>
          </a:blip>
          <a:stretch>
            <a:fillRect/>
          </a:stretch>
        </p:blipFill>
        <p:spPr>
          <a:xfrm>
            <a:off x="5804425" y="891799"/>
            <a:ext cx="2945798" cy="1540301"/>
          </a:xfrm>
          <a:prstGeom prst="rect">
            <a:avLst/>
          </a:prstGeom>
          <a:noFill/>
          <a:ln>
            <a:noFill/>
          </a:ln>
        </p:spPr>
      </p:pic>
      <p:pic>
        <p:nvPicPr>
          <p:cNvPr id="161" name="Google Shape;161;p17"/>
          <p:cNvPicPr preferRelativeResize="0"/>
          <p:nvPr/>
        </p:nvPicPr>
        <p:blipFill>
          <a:blip r:embed="rId5">
            <a:alphaModFix/>
          </a:blip>
          <a:stretch>
            <a:fillRect/>
          </a:stretch>
        </p:blipFill>
        <p:spPr>
          <a:xfrm>
            <a:off x="2887325" y="2365724"/>
            <a:ext cx="3240776" cy="17098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380550"/>
            <a:ext cx="7505700" cy="52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Comparing Runtime and Genre of the movie</a:t>
            </a:r>
            <a:endParaRPr sz="2000"/>
          </a:p>
        </p:txBody>
      </p:sp>
      <p:sp>
        <p:nvSpPr>
          <p:cNvPr id="167" name="Google Shape;167;p18"/>
          <p:cNvSpPr txBox="1"/>
          <p:nvPr>
            <p:ph idx="1" type="body"/>
          </p:nvPr>
        </p:nvSpPr>
        <p:spPr>
          <a:xfrm>
            <a:off x="819150" y="3873500"/>
            <a:ext cx="7505700" cy="82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It’s evendent that revenue generating, popular movies are not the longest movies. Especially Animation movies which are the most revenue generated movies are the shortest on an average. This is because these movies are made for kids.</a:t>
            </a:r>
            <a:endParaRPr/>
          </a:p>
        </p:txBody>
      </p:sp>
      <p:pic>
        <p:nvPicPr>
          <p:cNvPr id="168" name="Google Shape;168;p18"/>
          <p:cNvPicPr preferRelativeResize="0"/>
          <p:nvPr/>
        </p:nvPicPr>
        <p:blipFill>
          <a:blip r:embed="rId3">
            <a:alphaModFix/>
          </a:blip>
          <a:stretch>
            <a:fillRect/>
          </a:stretch>
        </p:blipFill>
        <p:spPr>
          <a:xfrm>
            <a:off x="1860525" y="1043075"/>
            <a:ext cx="5099750" cy="2695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540125"/>
            <a:ext cx="7505700" cy="49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Most successful movies and Directors</a:t>
            </a:r>
            <a:endParaRPr sz="2000"/>
          </a:p>
        </p:txBody>
      </p:sp>
      <p:sp>
        <p:nvSpPr>
          <p:cNvPr id="174" name="Google Shape;174;p19"/>
          <p:cNvSpPr txBox="1"/>
          <p:nvPr>
            <p:ph idx="1" type="body"/>
          </p:nvPr>
        </p:nvSpPr>
        <p:spPr>
          <a:xfrm>
            <a:off x="819150" y="3989600"/>
            <a:ext cx="7505700" cy="63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Most revenue generating movie is </a:t>
            </a:r>
            <a:r>
              <a:rPr b="1" lang="en-GB"/>
              <a:t>“Star Wars VII- The Force Awakens”</a:t>
            </a:r>
            <a:r>
              <a:rPr lang="en-GB"/>
              <a:t> where as most successful director is </a:t>
            </a:r>
            <a:r>
              <a:rPr b="1" lang="en-GB"/>
              <a:t>JJ Abrams. </a:t>
            </a:r>
            <a:r>
              <a:rPr lang="en-GB"/>
              <a:t>No wonder JJ Abrams is the director of the movie, “Star Wars VII- The Force Awakens”</a:t>
            </a:r>
            <a:endParaRPr/>
          </a:p>
        </p:txBody>
      </p:sp>
      <p:pic>
        <p:nvPicPr>
          <p:cNvPr id="175" name="Google Shape;175;p19"/>
          <p:cNvPicPr preferRelativeResize="0"/>
          <p:nvPr/>
        </p:nvPicPr>
        <p:blipFill>
          <a:blip r:embed="rId3">
            <a:alphaModFix/>
          </a:blip>
          <a:stretch>
            <a:fillRect/>
          </a:stretch>
        </p:blipFill>
        <p:spPr>
          <a:xfrm>
            <a:off x="228600" y="1183625"/>
            <a:ext cx="4033599" cy="2653575"/>
          </a:xfrm>
          <a:prstGeom prst="rect">
            <a:avLst/>
          </a:prstGeom>
          <a:noFill/>
          <a:ln>
            <a:noFill/>
          </a:ln>
        </p:spPr>
      </p:pic>
      <p:pic>
        <p:nvPicPr>
          <p:cNvPr id="176" name="Google Shape;176;p19"/>
          <p:cNvPicPr preferRelativeResize="0"/>
          <p:nvPr/>
        </p:nvPicPr>
        <p:blipFill>
          <a:blip r:embed="rId4">
            <a:alphaModFix/>
          </a:blip>
          <a:stretch>
            <a:fillRect/>
          </a:stretch>
        </p:blipFill>
        <p:spPr>
          <a:xfrm>
            <a:off x="4343400" y="958625"/>
            <a:ext cx="4572001" cy="2564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19150" y="388400"/>
            <a:ext cx="7505700" cy="53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Movies made in each year and their revenue</a:t>
            </a:r>
            <a:endParaRPr sz="2000"/>
          </a:p>
          <a:p>
            <a:pPr indent="0" lvl="0" marL="0" rtl="0" algn="ctr">
              <a:spcBef>
                <a:spcPts val="0"/>
              </a:spcBef>
              <a:spcAft>
                <a:spcPts val="0"/>
              </a:spcAft>
              <a:buNone/>
            </a:pPr>
            <a:r>
              <a:t/>
            </a:r>
            <a:endParaRPr sz="2000"/>
          </a:p>
        </p:txBody>
      </p:sp>
      <p:sp>
        <p:nvSpPr>
          <p:cNvPr id="182" name="Google Shape;182;p20"/>
          <p:cNvSpPr txBox="1"/>
          <p:nvPr>
            <p:ph idx="1" type="body"/>
          </p:nvPr>
        </p:nvSpPr>
        <p:spPr>
          <a:xfrm>
            <a:off x="712000" y="3989600"/>
            <a:ext cx="7785000" cy="73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There are more number of movies made in year 2015 &amp; 2016. There is a gradual increase in the number of movies made each year. But when we see their revenue, on an average 2015,2016 movies are not good. There are outliers in both the years but more number of movies doesn’t make more revenue for each of the movies. </a:t>
            </a:r>
            <a:endParaRPr/>
          </a:p>
        </p:txBody>
      </p:sp>
      <p:pic>
        <p:nvPicPr>
          <p:cNvPr id="183" name="Google Shape;183;p20"/>
          <p:cNvPicPr preferRelativeResize="0"/>
          <p:nvPr/>
        </p:nvPicPr>
        <p:blipFill>
          <a:blip r:embed="rId3">
            <a:alphaModFix/>
          </a:blip>
          <a:stretch>
            <a:fillRect/>
          </a:stretch>
        </p:blipFill>
        <p:spPr>
          <a:xfrm>
            <a:off x="4517450" y="1276600"/>
            <a:ext cx="4309352" cy="2492025"/>
          </a:xfrm>
          <a:prstGeom prst="rect">
            <a:avLst/>
          </a:prstGeom>
          <a:noFill/>
          <a:ln>
            <a:noFill/>
          </a:ln>
        </p:spPr>
      </p:pic>
      <p:pic>
        <p:nvPicPr>
          <p:cNvPr id="184" name="Google Shape;184;p20"/>
          <p:cNvPicPr preferRelativeResize="0"/>
          <p:nvPr/>
        </p:nvPicPr>
        <p:blipFill>
          <a:blip r:embed="rId4">
            <a:alphaModFix/>
          </a:blip>
          <a:stretch>
            <a:fillRect/>
          </a:stretch>
        </p:blipFill>
        <p:spPr>
          <a:xfrm>
            <a:off x="243425" y="1276600"/>
            <a:ext cx="4212649" cy="228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819150" y="589225"/>
            <a:ext cx="7505700" cy="5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Relationship between Genre and Revenue</a:t>
            </a:r>
            <a:endParaRPr sz="2000"/>
          </a:p>
        </p:txBody>
      </p:sp>
      <p:sp>
        <p:nvSpPr>
          <p:cNvPr id="190" name="Google Shape;190;p21"/>
          <p:cNvSpPr txBox="1"/>
          <p:nvPr>
            <p:ph idx="1" type="body"/>
          </p:nvPr>
        </p:nvSpPr>
        <p:spPr>
          <a:xfrm>
            <a:off x="819150" y="3701875"/>
            <a:ext cx="7505700" cy="10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000000"/>
                </a:solidFill>
                <a:highlight>
                  <a:srgbClr val="FFFFFF"/>
                </a:highlight>
                <a:latin typeface="Arial"/>
                <a:ea typeface="Arial"/>
                <a:cs typeface="Arial"/>
                <a:sym typeface="Arial"/>
              </a:rPr>
              <a:t>From the above chart we can see that Animation movies make more revenue in general. There are outliers in most of the Genres but outliers in Action, Adventure and Fantacy have generated way more money than any other Genre movies.</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n-GB" sz="1050">
                <a:solidFill>
                  <a:srgbClr val="000000"/>
                </a:solidFill>
                <a:highlight>
                  <a:srgbClr val="FFFFFF"/>
                </a:highlight>
                <a:latin typeface="Arial"/>
                <a:ea typeface="Arial"/>
                <a:cs typeface="Arial"/>
                <a:sym typeface="Arial"/>
              </a:rPr>
              <a:t>So most of the animation movies generate good revenue but if you want to make a super hit movie, Action, Adventure and Fantacy are the Genres to choose from.</a:t>
            </a:r>
            <a:endParaRPr/>
          </a:p>
        </p:txBody>
      </p:sp>
      <p:pic>
        <p:nvPicPr>
          <p:cNvPr id="191" name="Google Shape;191;p21"/>
          <p:cNvPicPr preferRelativeResize="0"/>
          <p:nvPr/>
        </p:nvPicPr>
        <p:blipFill>
          <a:blip r:embed="rId3">
            <a:alphaModFix/>
          </a:blip>
          <a:stretch>
            <a:fillRect/>
          </a:stretch>
        </p:blipFill>
        <p:spPr>
          <a:xfrm>
            <a:off x="1858725" y="1166125"/>
            <a:ext cx="5166716" cy="245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