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9c591cf2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9c591cf2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9c591cf2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9c591cf2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9c591cf2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c591cf2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9c591cf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c591cf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9c591cf2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9c591cf2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raw.githubusercontent.com/insaid2018/Term-3/master/Projects/gender_recognition_by_voice.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931575" y="255150"/>
            <a:ext cx="65202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700">
                <a:solidFill>
                  <a:srgbClr val="FCE5CD"/>
                </a:solidFill>
                <a:latin typeface="Verdana"/>
                <a:ea typeface="Verdana"/>
                <a:cs typeface="Verdana"/>
                <a:sym typeface="Verdana"/>
              </a:rPr>
              <a:t>VOICE DATA ANALYSIS</a:t>
            </a:r>
            <a:endParaRPr b="1" sz="3700">
              <a:solidFill>
                <a:srgbClr val="FCE5CD"/>
              </a:solidFill>
              <a:latin typeface="Verdana"/>
              <a:ea typeface="Verdana"/>
              <a:cs typeface="Verdana"/>
              <a:sym typeface="Verdana"/>
            </a:endParaRPr>
          </a:p>
        </p:txBody>
      </p:sp>
      <p:pic>
        <p:nvPicPr>
          <p:cNvPr id="135" name="Google Shape;135;p13"/>
          <p:cNvPicPr preferRelativeResize="0"/>
          <p:nvPr/>
        </p:nvPicPr>
        <p:blipFill>
          <a:blip r:embed="rId3">
            <a:alphaModFix/>
          </a:blip>
          <a:stretch>
            <a:fillRect/>
          </a:stretch>
        </p:blipFill>
        <p:spPr>
          <a:xfrm>
            <a:off x="3815700" y="1123463"/>
            <a:ext cx="4220300" cy="2896575"/>
          </a:xfrm>
          <a:prstGeom prst="rect">
            <a:avLst/>
          </a:prstGeom>
          <a:noFill/>
          <a:ln>
            <a:noFill/>
          </a:ln>
        </p:spPr>
      </p:pic>
      <p:sp>
        <p:nvSpPr>
          <p:cNvPr id="136" name="Google Shape;136;p13"/>
          <p:cNvSpPr txBox="1"/>
          <p:nvPr/>
        </p:nvSpPr>
        <p:spPr>
          <a:xfrm>
            <a:off x="5805200" y="4365200"/>
            <a:ext cx="2049000" cy="40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2CC"/>
              </a:buClr>
              <a:buSzPts val="1400"/>
              <a:buFont typeface="Lato"/>
              <a:buChar char="-"/>
            </a:pPr>
            <a:r>
              <a:rPr lang="en-GB">
                <a:solidFill>
                  <a:srgbClr val="FFF2CC"/>
                </a:solidFill>
                <a:latin typeface="Lato"/>
                <a:ea typeface="Lato"/>
                <a:cs typeface="Lato"/>
                <a:sym typeface="Lato"/>
              </a:rPr>
              <a:t>Sharvari Nagesh</a:t>
            </a:r>
            <a:endParaRPr>
              <a:solidFill>
                <a:srgbClr val="FFF2CC"/>
              </a:solidFill>
              <a:latin typeface="Lato"/>
              <a:ea typeface="Lato"/>
              <a:cs typeface="Lato"/>
              <a:sym typeface="Lato"/>
            </a:endParaRPr>
          </a:p>
        </p:txBody>
      </p:sp>
      <p:sp>
        <p:nvSpPr>
          <p:cNvPr id="137" name="Google Shape;137;p13"/>
          <p:cNvSpPr txBox="1"/>
          <p:nvPr/>
        </p:nvSpPr>
        <p:spPr>
          <a:xfrm>
            <a:off x="8291575" y="3639575"/>
            <a:ext cx="61467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67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600">
                <a:solidFill>
                  <a:srgbClr val="FFF2CC"/>
                </a:solidFill>
                <a:latin typeface="Arial"/>
                <a:ea typeface="Arial"/>
                <a:cs typeface="Arial"/>
                <a:sym typeface="Arial"/>
              </a:rPr>
              <a:t>Problem Statement</a:t>
            </a:r>
            <a:endParaRPr b="1" sz="2600">
              <a:solidFill>
                <a:srgbClr val="FFF2CC"/>
              </a:solidFill>
              <a:latin typeface="Arial"/>
              <a:ea typeface="Arial"/>
              <a:cs typeface="Arial"/>
              <a:sym typeface="Arial"/>
            </a:endParaRPr>
          </a:p>
          <a:p>
            <a:pPr indent="0" lvl="0" marL="0" rtl="0" algn="l">
              <a:spcBef>
                <a:spcPts val="0"/>
              </a:spcBef>
              <a:spcAft>
                <a:spcPts val="0"/>
              </a:spcAft>
              <a:buNone/>
            </a:pPr>
            <a:r>
              <a:t/>
            </a:r>
            <a:endParaRPr sz="3200">
              <a:solidFill>
                <a:srgbClr val="FFF2CC"/>
              </a:solidFill>
            </a:endParaRPr>
          </a:p>
        </p:txBody>
      </p:sp>
      <p:sp>
        <p:nvSpPr>
          <p:cNvPr id="143" name="Google Shape;143;p14"/>
          <p:cNvSpPr txBox="1"/>
          <p:nvPr/>
        </p:nvSpPr>
        <p:spPr>
          <a:xfrm>
            <a:off x="1297500" y="1067850"/>
            <a:ext cx="7207500" cy="3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FCE5CD"/>
              </a:solidFill>
              <a:latin typeface="Lato"/>
              <a:ea typeface="Lato"/>
              <a:cs typeface="Lato"/>
              <a:sym typeface="Lato"/>
            </a:endParaRPr>
          </a:p>
          <a:p>
            <a:pPr indent="0" lvl="0" marL="0" rtl="0" algn="just">
              <a:lnSpc>
                <a:spcPct val="150000"/>
              </a:lnSpc>
              <a:spcBef>
                <a:spcPts val="0"/>
              </a:spcBef>
              <a:spcAft>
                <a:spcPts val="0"/>
              </a:spcAft>
              <a:buNone/>
            </a:pPr>
            <a:r>
              <a:rPr lang="en-GB" sz="1500">
                <a:solidFill>
                  <a:srgbClr val="FCE5CD"/>
                </a:solidFill>
              </a:rPr>
              <a:t>This project is to classify the voice </a:t>
            </a:r>
            <a:r>
              <a:rPr lang="en-GB" sz="1500">
                <a:solidFill>
                  <a:srgbClr val="FCE5CD"/>
                </a:solidFill>
                <a:latin typeface="Lato"/>
                <a:ea typeface="Lato"/>
                <a:cs typeface="Lato"/>
                <a:sym typeface="Lato"/>
              </a:rPr>
              <a:t>data </a:t>
            </a:r>
            <a:r>
              <a:rPr lang="en-GB" sz="1500">
                <a:solidFill>
                  <a:srgbClr val="FCE5CD"/>
                </a:solidFill>
              </a:rPr>
              <a:t>as male or female. The data is </a:t>
            </a:r>
            <a:r>
              <a:rPr lang="en-GB" sz="1500">
                <a:solidFill>
                  <a:srgbClr val="FCE5CD"/>
                </a:solidFill>
                <a:latin typeface="Lato"/>
                <a:ea typeface="Lato"/>
                <a:cs typeface="Lato"/>
                <a:sym typeface="Lato"/>
              </a:rPr>
              <a:t>taken from </a:t>
            </a:r>
            <a:r>
              <a:rPr lang="en-GB" sz="1500" u="sng">
                <a:solidFill>
                  <a:schemeClr val="accent5"/>
                </a:solidFill>
                <a:latin typeface="Lato"/>
                <a:ea typeface="Lato"/>
                <a:cs typeface="Lato"/>
                <a:sym typeface="Lato"/>
                <a:hlinkClick r:id="rId3"/>
              </a:rPr>
              <a:t>INSAID Git hub page</a:t>
            </a:r>
            <a:r>
              <a:rPr lang="en-GB" sz="1500">
                <a:solidFill>
                  <a:srgbClr val="FCE5CD"/>
                </a:solidFill>
              </a:rPr>
              <a:t>. The data needs to be classified</a:t>
            </a:r>
            <a:r>
              <a:rPr lang="en-GB" sz="1500">
                <a:solidFill>
                  <a:srgbClr val="FCE5CD"/>
                </a:solidFill>
              </a:rPr>
              <a:t> based upon acoustic properties of the voice and speech. The dataset consists of 3,168 recorded voice samples, collected from male and female speakers. The voice samples are pre-processed . </a:t>
            </a:r>
            <a:endParaRPr sz="1500">
              <a:solidFill>
                <a:srgbClr val="FCE5CD"/>
              </a:solidFill>
            </a:endParaRPr>
          </a:p>
          <a:p>
            <a:pPr indent="0" lvl="0" marL="0" rtl="0" algn="l">
              <a:lnSpc>
                <a:spcPct val="150000"/>
              </a:lnSpc>
              <a:spcBef>
                <a:spcPts val="0"/>
              </a:spcBef>
              <a:spcAft>
                <a:spcPts val="0"/>
              </a:spcAft>
              <a:buNone/>
            </a:pPr>
            <a:r>
              <a:t/>
            </a:r>
            <a:endParaRPr sz="1500">
              <a:solidFill>
                <a:srgbClr val="FCE5CD"/>
              </a:solidFill>
            </a:endParaRPr>
          </a:p>
          <a:p>
            <a:pPr indent="0" lvl="0" marL="0" rtl="0" algn="l">
              <a:lnSpc>
                <a:spcPct val="150000"/>
              </a:lnSpc>
              <a:spcBef>
                <a:spcPts val="0"/>
              </a:spcBef>
              <a:spcAft>
                <a:spcPts val="0"/>
              </a:spcAft>
              <a:buNone/>
            </a:pPr>
            <a:r>
              <a:rPr lang="en-GB" sz="1500">
                <a:solidFill>
                  <a:srgbClr val="FCE5CD"/>
                </a:solidFill>
              </a:rPr>
              <a:t>A</a:t>
            </a:r>
            <a:r>
              <a:rPr lang="en-GB" sz="1500">
                <a:solidFill>
                  <a:srgbClr val="FCE5CD"/>
                </a:solidFill>
              </a:rPr>
              <a:t>coustic properties are measured for each voice and included in the data. Using these properties we need to see how well the different classification Machine learning algorithms can identify if it is a male voice or a female voice.</a:t>
            </a:r>
            <a:endParaRPr sz="1500">
              <a:solidFill>
                <a:srgbClr val="FCE5CD"/>
              </a:solidFill>
              <a:latin typeface="Lato"/>
              <a:ea typeface="Lato"/>
              <a:cs typeface="Lato"/>
              <a:sym typeface="Lato"/>
            </a:endParaRPr>
          </a:p>
          <a:p>
            <a:pPr indent="0" lvl="0" marL="0" rtl="0" algn="l">
              <a:lnSpc>
                <a:spcPct val="150000"/>
              </a:lnSpc>
              <a:spcBef>
                <a:spcPts val="0"/>
              </a:spcBef>
              <a:spcAft>
                <a:spcPts val="0"/>
              </a:spcAft>
              <a:buNone/>
            </a:pPr>
            <a:r>
              <a:t/>
            </a:r>
            <a:endParaRPr>
              <a:solidFill>
                <a:srgbClr val="FCE5CD"/>
              </a:solidFill>
            </a:endParaRPr>
          </a:p>
          <a:p>
            <a:pPr indent="0" lvl="0" marL="0" rtl="0" algn="l">
              <a:lnSpc>
                <a:spcPct val="150000"/>
              </a:lnSpc>
              <a:spcBef>
                <a:spcPts val="0"/>
              </a:spcBef>
              <a:spcAft>
                <a:spcPts val="0"/>
              </a:spcAft>
              <a:buNone/>
            </a:pPr>
            <a:r>
              <a:t/>
            </a:r>
            <a:endParaRPr>
              <a:solidFill>
                <a:srgbClr val="FCE5CD"/>
              </a:solidFill>
            </a:endParaRPr>
          </a:p>
          <a:p>
            <a:pPr indent="0" lvl="0" marL="0" rtl="0" algn="l">
              <a:lnSpc>
                <a:spcPct val="150000"/>
              </a:lnSpc>
              <a:spcBef>
                <a:spcPts val="0"/>
              </a:spcBef>
              <a:spcAft>
                <a:spcPts val="0"/>
              </a:spcAft>
              <a:buNone/>
            </a:pPr>
            <a:r>
              <a:t/>
            </a:r>
            <a:endParaRPr>
              <a:solidFill>
                <a:srgbClr val="FCE5CD"/>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2200"/>
              </a:spcBef>
              <a:spcAft>
                <a:spcPts val="0"/>
              </a:spcAft>
              <a:buNone/>
            </a:pPr>
            <a:r>
              <a:rPr b="1" lang="en-GB" sz="2600">
                <a:solidFill>
                  <a:srgbClr val="FFF2CC"/>
                </a:solidFill>
                <a:latin typeface="Arial"/>
                <a:ea typeface="Arial"/>
                <a:cs typeface="Arial"/>
                <a:sym typeface="Arial"/>
              </a:rPr>
              <a:t>Data Interpretation and Visualization</a:t>
            </a:r>
            <a:endParaRPr b="1" sz="16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49" name="Google Shape;149;p15"/>
          <p:cNvSpPr txBox="1"/>
          <p:nvPr>
            <p:ph idx="1" type="body"/>
          </p:nvPr>
        </p:nvSpPr>
        <p:spPr>
          <a:xfrm>
            <a:off x="3393525" y="1569350"/>
            <a:ext cx="5143500" cy="3190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FCE5CD"/>
              </a:buClr>
              <a:buSzPts val="1300"/>
              <a:buFont typeface="Arial"/>
              <a:buChar char="-"/>
            </a:pPr>
            <a:r>
              <a:rPr lang="en-GB" sz="1400">
                <a:solidFill>
                  <a:srgbClr val="FCE5CD"/>
                </a:solidFill>
                <a:latin typeface="Arial"/>
                <a:ea typeface="Arial"/>
                <a:cs typeface="Arial"/>
                <a:sym typeface="Arial"/>
              </a:rPr>
              <a:t> </a:t>
            </a:r>
            <a:r>
              <a:rPr lang="en-GB" sz="1500">
                <a:solidFill>
                  <a:srgbClr val="FCE5CD"/>
                </a:solidFill>
                <a:latin typeface="Arial"/>
                <a:ea typeface="Arial"/>
                <a:cs typeface="Arial"/>
                <a:sym typeface="Arial"/>
              </a:rPr>
              <a:t>Data includes various properties of voice like, mean, median and skewness of frequency. range of dominance, spectral flatness, kurtosis, skewness of voice etc .  </a:t>
            </a:r>
            <a:endParaRPr sz="1500">
              <a:solidFill>
                <a:srgbClr val="FCE5CD"/>
              </a:solidFill>
              <a:latin typeface="Arial"/>
              <a:ea typeface="Arial"/>
              <a:cs typeface="Arial"/>
              <a:sym typeface="Arial"/>
            </a:endParaRPr>
          </a:p>
          <a:p>
            <a:pPr indent="-323850" lvl="0" marL="457200" rtl="0" algn="just">
              <a:lnSpc>
                <a:spcPct val="150000"/>
              </a:lnSpc>
              <a:spcBef>
                <a:spcPts val="0"/>
              </a:spcBef>
              <a:spcAft>
                <a:spcPts val="0"/>
              </a:spcAft>
              <a:buClr>
                <a:srgbClr val="FCE5CD"/>
              </a:buClr>
              <a:buSzPts val="1500"/>
              <a:buFont typeface="Arial"/>
              <a:buChar char="-"/>
            </a:pPr>
            <a:r>
              <a:rPr lang="en-GB" sz="1500">
                <a:solidFill>
                  <a:srgbClr val="FCE5CD"/>
                </a:solidFill>
                <a:latin typeface="Arial"/>
                <a:ea typeface="Arial"/>
                <a:cs typeface="Arial"/>
                <a:sym typeface="Arial"/>
              </a:rPr>
              <a:t>Some of the columns are co-related to each other and has been removed to simplify the data</a:t>
            </a:r>
            <a:endParaRPr sz="1500">
              <a:solidFill>
                <a:srgbClr val="FCE5CD"/>
              </a:solidFill>
              <a:latin typeface="Arial"/>
              <a:ea typeface="Arial"/>
              <a:cs typeface="Arial"/>
              <a:sym typeface="Arial"/>
            </a:endParaRPr>
          </a:p>
          <a:p>
            <a:pPr indent="-317500" lvl="0" marL="457200" rtl="0" algn="just">
              <a:spcBef>
                <a:spcPts val="0"/>
              </a:spcBef>
              <a:spcAft>
                <a:spcPts val="0"/>
              </a:spcAft>
              <a:buClr>
                <a:srgbClr val="FCE5CD"/>
              </a:buClr>
              <a:buSzPts val="1400"/>
              <a:buFont typeface="Arial"/>
              <a:buChar char="-"/>
            </a:pPr>
            <a:r>
              <a:rPr lang="en-GB" sz="1500">
                <a:solidFill>
                  <a:srgbClr val="FCE5CD"/>
                </a:solidFill>
              </a:rPr>
              <a:t>There are equal number of male and female voice  record samples as shown in the pie chart here. So there will not be any weightage to any one type of data</a:t>
            </a:r>
            <a:endParaRPr sz="1400">
              <a:solidFill>
                <a:srgbClr val="FCE5CD"/>
              </a:solidFill>
              <a:latin typeface="Arial"/>
              <a:ea typeface="Arial"/>
              <a:cs typeface="Arial"/>
              <a:sym typeface="Arial"/>
            </a:endParaRPr>
          </a:p>
        </p:txBody>
      </p:sp>
      <p:pic>
        <p:nvPicPr>
          <p:cNvPr id="150" name="Google Shape;150;p15"/>
          <p:cNvPicPr preferRelativeResize="0"/>
          <p:nvPr/>
        </p:nvPicPr>
        <p:blipFill>
          <a:blip r:embed="rId3">
            <a:alphaModFix/>
          </a:blip>
          <a:stretch>
            <a:fillRect/>
          </a:stretch>
        </p:blipFill>
        <p:spPr>
          <a:xfrm>
            <a:off x="152400" y="1493000"/>
            <a:ext cx="3017025" cy="231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CE5CD"/>
                </a:solidFill>
              </a:rPr>
              <a:t>Selection of Algorithms</a:t>
            </a:r>
            <a:endParaRPr b="1">
              <a:solidFill>
                <a:srgbClr val="FCE5CD"/>
              </a:solidFill>
            </a:endParaRPr>
          </a:p>
        </p:txBody>
      </p:sp>
      <p:sp>
        <p:nvSpPr>
          <p:cNvPr id="156" name="Google Shape;156;p16"/>
          <p:cNvSpPr txBox="1"/>
          <p:nvPr>
            <p:ph idx="1" type="body"/>
          </p:nvPr>
        </p:nvSpPr>
        <p:spPr>
          <a:xfrm>
            <a:off x="928475" y="1057150"/>
            <a:ext cx="7971300" cy="3671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rgbClr val="FCE5CD"/>
                </a:solidFill>
              </a:rPr>
              <a:t>Since this is a classification problem, 3 classification algorithms are considered. Data analysis is done using all the 3 algorithms to compare their performances. The algorithms considered are:</a:t>
            </a:r>
            <a:endParaRPr sz="1500">
              <a:solidFill>
                <a:srgbClr val="FCE5CD"/>
              </a:solidFill>
            </a:endParaRPr>
          </a:p>
          <a:p>
            <a:pPr indent="-323850" lvl="0" marL="457200" rtl="0" algn="just">
              <a:lnSpc>
                <a:spcPct val="150000"/>
              </a:lnSpc>
              <a:spcBef>
                <a:spcPts val="1600"/>
              </a:spcBef>
              <a:spcAft>
                <a:spcPts val="0"/>
              </a:spcAft>
              <a:buClr>
                <a:srgbClr val="FCE5CD"/>
              </a:buClr>
              <a:buSzPts val="1500"/>
              <a:buAutoNum type="arabicPeriod"/>
            </a:pPr>
            <a:r>
              <a:rPr b="1" lang="en-GB" sz="1500">
                <a:solidFill>
                  <a:srgbClr val="FCE5CD"/>
                </a:solidFill>
              </a:rPr>
              <a:t>Logistic regression</a:t>
            </a:r>
            <a:r>
              <a:rPr lang="en-GB" sz="1500">
                <a:solidFill>
                  <a:srgbClr val="FCE5CD"/>
                </a:solidFill>
              </a:rPr>
              <a:t> : </a:t>
            </a:r>
            <a:r>
              <a:rPr lang="en-GB">
                <a:solidFill>
                  <a:srgbClr val="FCE5CD"/>
                </a:solidFill>
                <a:latin typeface="Arial"/>
                <a:ea typeface="Arial"/>
                <a:cs typeface="Arial"/>
                <a:sym typeface="Arial"/>
              </a:rPr>
              <a:t>Logistic regression is a supervised learning </a:t>
            </a:r>
            <a:r>
              <a:rPr lang="en-GB">
                <a:solidFill>
                  <a:srgbClr val="FCE5CD"/>
                </a:solidFill>
                <a:latin typeface="Arial"/>
                <a:ea typeface="Arial"/>
                <a:cs typeface="Arial"/>
                <a:sym typeface="Arial"/>
              </a:rPr>
              <a:t>technique</a:t>
            </a:r>
            <a:r>
              <a:rPr lang="en-GB">
                <a:solidFill>
                  <a:srgbClr val="FCE5CD"/>
                </a:solidFill>
                <a:latin typeface="Arial"/>
                <a:ea typeface="Arial"/>
                <a:cs typeface="Arial"/>
                <a:sym typeface="Arial"/>
              </a:rPr>
              <a:t> which helps in classification problems. Sigmoid function or logistic function is used as hypothesis function for logistic regression</a:t>
            </a:r>
            <a:r>
              <a:rPr lang="en-GB" sz="1500">
                <a:solidFill>
                  <a:srgbClr val="FCE5CD"/>
                </a:solidFill>
                <a:latin typeface="Arial"/>
                <a:ea typeface="Arial"/>
                <a:cs typeface="Arial"/>
                <a:sym typeface="Arial"/>
              </a:rPr>
              <a:t>.</a:t>
            </a:r>
            <a:endParaRPr sz="1500">
              <a:solidFill>
                <a:srgbClr val="FCE5CD"/>
              </a:solidFill>
              <a:latin typeface="Arial"/>
              <a:ea typeface="Arial"/>
              <a:cs typeface="Arial"/>
              <a:sym typeface="Arial"/>
            </a:endParaRPr>
          </a:p>
          <a:p>
            <a:pPr indent="-323850" lvl="0" marL="457200" rtl="0" algn="just">
              <a:lnSpc>
                <a:spcPct val="150000"/>
              </a:lnSpc>
              <a:spcBef>
                <a:spcPts val="0"/>
              </a:spcBef>
              <a:spcAft>
                <a:spcPts val="0"/>
              </a:spcAft>
              <a:buClr>
                <a:srgbClr val="FCE5CD"/>
              </a:buClr>
              <a:buSzPts val="1500"/>
              <a:buAutoNum type="arabicPeriod"/>
            </a:pPr>
            <a:r>
              <a:rPr b="1" lang="en-GB" sz="1500">
                <a:solidFill>
                  <a:srgbClr val="FCE5CD"/>
                </a:solidFill>
              </a:rPr>
              <a:t>Naive Bayes</a:t>
            </a:r>
            <a:r>
              <a:rPr lang="en-GB" sz="1500">
                <a:solidFill>
                  <a:srgbClr val="FCE5CD"/>
                </a:solidFill>
              </a:rPr>
              <a:t>: </a:t>
            </a:r>
            <a:r>
              <a:rPr lang="en-GB">
                <a:solidFill>
                  <a:srgbClr val="FCE5CD"/>
                </a:solidFill>
                <a:latin typeface="Arial"/>
                <a:ea typeface="Arial"/>
                <a:cs typeface="Arial"/>
                <a:sym typeface="Arial"/>
              </a:rPr>
              <a:t>A Naive Bayes classifier uses probability theory to classify data. Naive Bayes classifier algorithms make use of Bayes' theorem. </a:t>
            </a:r>
            <a:endParaRPr>
              <a:solidFill>
                <a:srgbClr val="FCE5CD"/>
              </a:solidFill>
            </a:endParaRPr>
          </a:p>
          <a:p>
            <a:pPr indent="-323850" lvl="0" marL="457200" rtl="0" algn="just">
              <a:lnSpc>
                <a:spcPct val="150000"/>
              </a:lnSpc>
              <a:spcBef>
                <a:spcPts val="0"/>
              </a:spcBef>
              <a:spcAft>
                <a:spcPts val="0"/>
              </a:spcAft>
              <a:buClr>
                <a:srgbClr val="FCE5CD"/>
              </a:buClr>
              <a:buSzPts val="1500"/>
              <a:buAutoNum type="arabicPeriod"/>
            </a:pPr>
            <a:r>
              <a:rPr b="1" lang="en-GB" sz="1500">
                <a:solidFill>
                  <a:srgbClr val="FCE5CD"/>
                </a:solidFill>
              </a:rPr>
              <a:t>K-Nearest Classifier</a:t>
            </a:r>
            <a:r>
              <a:rPr lang="en-GB" sz="1500">
                <a:solidFill>
                  <a:srgbClr val="FCE5CD"/>
                </a:solidFill>
              </a:rPr>
              <a:t> : </a:t>
            </a:r>
            <a:r>
              <a:rPr lang="en-GB">
                <a:solidFill>
                  <a:srgbClr val="FCE5CD"/>
                </a:solidFill>
                <a:latin typeface="Arial"/>
                <a:ea typeface="Arial"/>
                <a:cs typeface="Arial"/>
                <a:sym typeface="Arial"/>
              </a:rPr>
              <a:t>K-Nearest Neighbours is one of the most basic yet essential classification algorithms which belongs to the supervised learning domain. KNN Algorithm is based on feature similarity. K nearest points are considered for deciding the class of the data point.  Choosing the right value of k is a process called parameter tuning, and is important for better accuracy. </a:t>
            </a:r>
            <a:endParaRPr sz="1500">
              <a:solidFill>
                <a:srgbClr val="FCE5CD"/>
              </a:solidFill>
            </a:endParaRPr>
          </a:p>
          <a:p>
            <a:pPr indent="0" lvl="0" marL="457200" rtl="0" algn="just">
              <a:spcBef>
                <a:spcPts val="1600"/>
              </a:spcBef>
              <a:spcAft>
                <a:spcPts val="1600"/>
              </a:spcAft>
              <a:buNone/>
            </a:pPr>
            <a:r>
              <a:t/>
            </a:r>
            <a:endParaRPr sz="1500">
              <a:solidFill>
                <a:srgbClr val="FCE5C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CE5CD"/>
                </a:solidFill>
                <a:latin typeface="Arial"/>
                <a:ea typeface="Arial"/>
                <a:cs typeface="Arial"/>
                <a:sym typeface="Arial"/>
              </a:rPr>
              <a:t>Model Evaluation Technique Used</a:t>
            </a:r>
            <a:endParaRPr>
              <a:solidFill>
                <a:srgbClr val="FCE5CD"/>
              </a:solidFill>
              <a:latin typeface="Arial"/>
              <a:ea typeface="Arial"/>
              <a:cs typeface="Arial"/>
              <a:sym typeface="Arial"/>
            </a:endParaRPr>
          </a:p>
        </p:txBody>
      </p:sp>
      <p:sp>
        <p:nvSpPr>
          <p:cNvPr id="162" name="Google Shape;162;p17"/>
          <p:cNvSpPr txBox="1"/>
          <p:nvPr>
            <p:ph idx="1" type="body"/>
          </p:nvPr>
        </p:nvSpPr>
        <p:spPr>
          <a:xfrm>
            <a:off x="1297500" y="1217200"/>
            <a:ext cx="7038900" cy="326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FCE5CD"/>
                </a:solidFill>
                <a:latin typeface="Arial"/>
                <a:ea typeface="Arial"/>
                <a:cs typeface="Arial"/>
                <a:sym typeface="Arial"/>
              </a:rPr>
              <a:t>In this exercise, we are interested in how well the algorithms can classify the voice data as male/female. we are not interested in giving importance to any one type of classification, like classifying male voice is more important than female or vice versa. so recall or precision score is not important here. So only Accuracy_score is used to evaluate the models.</a:t>
            </a:r>
            <a:endParaRPr sz="1400">
              <a:solidFill>
                <a:srgbClr val="FCE5CD"/>
              </a:solidFill>
              <a:latin typeface="Arial"/>
              <a:ea typeface="Arial"/>
              <a:cs typeface="Arial"/>
              <a:sym typeface="Arial"/>
            </a:endParaRPr>
          </a:p>
          <a:p>
            <a:pPr indent="0" lvl="0" marL="0" rtl="0" algn="l">
              <a:spcBef>
                <a:spcPts val="1600"/>
              </a:spcBef>
              <a:spcAft>
                <a:spcPts val="0"/>
              </a:spcAft>
              <a:buNone/>
            </a:pPr>
            <a:r>
              <a:t/>
            </a:r>
            <a:endParaRPr sz="1400">
              <a:solidFill>
                <a:srgbClr val="FCE5CD"/>
              </a:solidFill>
              <a:latin typeface="Arial"/>
              <a:ea typeface="Arial"/>
              <a:cs typeface="Arial"/>
              <a:sym typeface="Arial"/>
            </a:endParaRPr>
          </a:p>
          <a:p>
            <a:pPr indent="0" lvl="0" marL="0" rtl="0" algn="l">
              <a:spcBef>
                <a:spcPts val="1600"/>
              </a:spcBef>
              <a:spcAft>
                <a:spcPts val="1600"/>
              </a:spcAft>
              <a:buNone/>
            </a:pPr>
            <a:r>
              <a:rPr lang="en-GB" sz="1400">
                <a:solidFill>
                  <a:srgbClr val="FCE5CD"/>
                </a:solidFill>
                <a:latin typeface="Arial"/>
                <a:ea typeface="Arial"/>
                <a:cs typeface="Arial"/>
                <a:sym typeface="Arial"/>
              </a:rPr>
              <a:t>Also,  the data is equally distributed among the 2 classes(male/female).  Accuracy score performs well when the data is balanced between the classes. Only accuracy score is enough for comparing the results of various data here. </a:t>
            </a:r>
            <a:endParaRPr sz="1400">
              <a:solidFill>
                <a:srgbClr val="FCE5C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CE5CD"/>
                </a:solidFill>
                <a:latin typeface="Arial"/>
                <a:ea typeface="Arial"/>
                <a:cs typeface="Arial"/>
                <a:sym typeface="Arial"/>
              </a:rPr>
              <a:t>Model </a:t>
            </a:r>
            <a:r>
              <a:rPr lang="en-GB">
                <a:solidFill>
                  <a:srgbClr val="FCE5CD"/>
                </a:solidFill>
                <a:latin typeface="Arial"/>
                <a:ea typeface="Arial"/>
                <a:cs typeface="Arial"/>
                <a:sym typeface="Arial"/>
              </a:rPr>
              <a:t>Comparison</a:t>
            </a:r>
            <a:endParaRPr>
              <a:solidFill>
                <a:srgbClr val="FCE5CD"/>
              </a:solidFill>
              <a:latin typeface="Arial"/>
              <a:ea typeface="Arial"/>
              <a:cs typeface="Arial"/>
              <a:sym typeface="Arial"/>
            </a:endParaRPr>
          </a:p>
        </p:txBody>
      </p:sp>
      <p:sp>
        <p:nvSpPr>
          <p:cNvPr id="168" name="Google Shape;168;p18"/>
          <p:cNvSpPr txBox="1"/>
          <p:nvPr>
            <p:ph idx="1" type="body"/>
          </p:nvPr>
        </p:nvSpPr>
        <p:spPr>
          <a:xfrm>
            <a:off x="468888" y="2913950"/>
            <a:ext cx="8206200" cy="19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FCE5CD"/>
                </a:solidFill>
                <a:latin typeface="Arial"/>
                <a:ea typeface="Arial"/>
                <a:cs typeface="Arial"/>
                <a:sym typeface="Arial"/>
              </a:rPr>
              <a:t>Observation :</a:t>
            </a:r>
            <a:endParaRPr b="1" sz="1500" u="sng">
              <a:solidFill>
                <a:srgbClr val="FCE5CD"/>
              </a:solidFill>
              <a:latin typeface="Arial"/>
              <a:ea typeface="Arial"/>
              <a:cs typeface="Arial"/>
              <a:sym typeface="Arial"/>
            </a:endParaRPr>
          </a:p>
          <a:p>
            <a:pPr indent="0" lvl="0" marL="0" rtl="0" algn="just">
              <a:spcBef>
                <a:spcPts val="1600"/>
              </a:spcBef>
              <a:spcAft>
                <a:spcPts val="0"/>
              </a:spcAft>
              <a:buNone/>
            </a:pPr>
            <a:r>
              <a:rPr lang="en-GB">
                <a:solidFill>
                  <a:srgbClr val="FCE5CD"/>
                </a:solidFill>
                <a:latin typeface="Arial"/>
                <a:ea typeface="Arial"/>
                <a:cs typeface="Arial"/>
                <a:sym typeface="Arial"/>
              </a:rPr>
              <a:t>Both K-Nearest neighbour and Logistic regression are giving better accuracy than Naive Bayes. The calculation is done with few </a:t>
            </a:r>
            <a:r>
              <a:rPr lang="en-GB">
                <a:solidFill>
                  <a:srgbClr val="FCE5CD"/>
                </a:solidFill>
                <a:latin typeface="Arial"/>
                <a:ea typeface="Arial"/>
                <a:cs typeface="Arial"/>
                <a:sym typeface="Arial"/>
              </a:rPr>
              <a:t>correlated</a:t>
            </a:r>
            <a:r>
              <a:rPr lang="en-GB">
                <a:solidFill>
                  <a:srgbClr val="FCE5CD"/>
                </a:solidFill>
                <a:latin typeface="Arial"/>
                <a:ea typeface="Arial"/>
                <a:cs typeface="Arial"/>
                <a:sym typeface="Arial"/>
              </a:rPr>
              <a:t> columns dropped from the data and also without dropping any columns.  When columns are not dropped, all the algorithms improve on accuracy, though, Naive Bayes has improved considerably.</a:t>
            </a:r>
            <a:endParaRPr>
              <a:solidFill>
                <a:srgbClr val="FCE5CD"/>
              </a:solidFill>
              <a:latin typeface="Arial"/>
              <a:ea typeface="Arial"/>
              <a:cs typeface="Arial"/>
              <a:sym typeface="Arial"/>
            </a:endParaRPr>
          </a:p>
          <a:p>
            <a:pPr indent="0" lvl="0" marL="0" rtl="0" algn="l">
              <a:spcBef>
                <a:spcPts val="1600"/>
              </a:spcBef>
              <a:spcAft>
                <a:spcPts val="1600"/>
              </a:spcAft>
              <a:buNone/>
            </a:pPr>
            <a:r>
              <a:t/>
            </a:r>
            <a:endParaRPr>
              <a:solidFill>
                <a:srgbClr val="FCE5CD"/>
              </a:solidFill>
              <a:latin typeface="Arial"/>
              <a:ea typeface="Arial"/>
              <a:cs typeface="Arial"/>
              <a:sym typeface="Arial"/>
            </a:endParaRPr>
          </a:p>
        </p:txBody>
      </p:sp>
      <p:pic>
        <p:nvPicPr>
          <p:cNvPr id="169" name="Google Shape;169;p18"/>
          <p:cNvPicPr preferRelativeResize="0"/>
          <p:nvPr/>
        </p:nvPicPr>
        <p:blipFill>
          <a:blip r:embed="rId3">
            <a:alphaModFix/>
          </a:blip>
          <a:stretch>
            <a:fillRect/>
          </a:stretch>
        </p:blipFill>
        <p:spPr>
          <a:xfrm>
            <a:off x="1234113" y="1307850"/>
            <a:ext cx="7165676" cy="122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