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73" r:id="rId2"/>
    <p:sldId id="263" r:id="rId3"/>
    <p:sldId id="265" r:id="rId4"/>
    <p:sldId id="271" r:id="rId5"/>
    <p:sldId id="264" r:id="rId6"/>
    <p:sldId id="266" r:id="rId7"/>
    <p:sldId id="279" r:id="rId8"/>
    <p:sldId id="275" r:id="rId9"/>
    <p:sldId id="276" r:id="rId10"/>
    <p:sldId id="277" r:id="rId11"/>
    <p:sldId id="278" r:id="rId12"/>
    <p:sldId id="274" r:id="rId13"/>
    <p:sldId id="280" r:id="rId14"/>
    <p:sldId id="28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6687B-A026-4D71-B009-81B91372BB5B}" type="datetimeFigureOut">
              <a:rPr lang="en-IN" smtClean="0"/>
              <a:t>15-10-2019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FB72E-DE2D-4FD9-AB01-1D4F3BC85451}" type="slidenum">
              <a:rPr lang="en-IN" smtClean="0"/>
              <a:t>‹#›</a:t>
            </a:fld>
            <a:endParaRPr lang="en-IN" dirty="0"/>
          </a:p>
        </p:txBody>
      </p:sp>
    </p:spTree>
    <p:extLst>
      <p:ext uri="{BB962C8B-B14F-4D97-AF65-F5344CB8AC3E}">
        <p14:creationId xmlns:p14="http://schemas.microsoft.com/office/powerpoint/2010/main" val="295878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57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68607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02497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47578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83783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1368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5725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2917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078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409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169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31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202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635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20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006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324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10/15/2019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1981813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Theoretical_computer_science" TargetMode="External"/><Relationship Id="rId2" Type="http://schemas.openxmlformats.org/officeDocument/2006/relationships/hyperlink" Target="http://en.wikipedia.org/wiki/Automata_theory" TargetMode="External"/><Relationship Id="rId1" Type="http://schemas.openxmlformats.org/officeDocument/2006/relationships/slideLayout" Target="../slideLayouts/slideLayout2.xml"/><Relationship Id="rId4" Type="http://schemas.openxmlformats.org/officeDocument/2006/relationships/hyperlink" Target="http://en.wikipedia.org/wiki/Finite_state_machin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84DC-0156-4EDD-B8D1-542417774295}"/>
              </a:ext>
            </a:extLst>
          </p:cNvPr>
          <p:cNvSpPr>
            <a:spLocks noGrp="1"/>
          </p:cNvSpPr>
          <p:nvPr>
            <p:ph type="ctrTitle"/>
          </p:nvPr>
        </p:nvSpPr>
        <p:spPr>
          <a:xfrm>
            <a:off x="1595268" y="1482571"/>
            <a:ext cx="9001462" cy="5171867"/>
          </a:xfrm>
        </p:spPr>
        <p:txBody>
          <a:bodyPr>
            <a:noAutofit/>
          </a:bodyPr>
          <a:lstStyle/>
          <a:p>
            <a:r>
              <a:rPr lang="en-IN" sz="2400" cap="none" dirty="0">
                <a:latin typeface="Times New Roman" panose="02020603050405020304" pitchFamily="18" charset="0"/>
                <a:cs typeface="Times New Roman" panose="02020603050405020304" pitchFamily="18" charset="0"/>
              </a:rPr>
              <a:t>MSPM’S</a:t>
            </a: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Deogiri Institute Of Engineering And Management Studies, Aurangabad</a:t>
            </a: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Academic Year 2019-20</a:t>
            </a: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Department Of Computer Science And Engineering</a:t>
            </a:r>
            <a:br>
              <a:rPr lang="en-IN" sz="2400" cap="none" dirty="0">
                <a:latin typeface="Times New Roman" panose="02020603050405020304" pitchFamily="18" charset="0"/>
                <a:cs typeface="Times New Roman" panose="02020603050405020304" pitchFamily="18" charset="0"/>
              </a:rPr>
            </a:b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Subject:-Theory Of Computation</a:t>
            </a:r>
            <a:br>
              <a:rPr lang="en-IN" sz="2400" cap="none" dirty="0">
                <a:latin typeface="Times New Roman" panose="02020603050405020304" pitchFamily="18" charset="0"/>
                <a:cs typeface="Times New Roman" panose="02020603050405020304" pitchFamily="18" charset="0"/>
              </a:rPr>
            </a:br>
            <a:r>
              <a:rPr lang="en-IN" sz="2400" u="sng" cap="none" dirty="0">
                <a:latin typeface="Times New Roman" panose="02020603050405020304" pitchFamily="18" charset="0"/>
                <a:cs typeface="Times New Roman" panose="02020603050405020304" pitchFamily="18" charset="0"/>
              </a:rPr>
              <a:t>Topic:-String Acceptability</a:t>
            </a:r>
            <a:br>
              <a:rPr lang="en-IN" sz="2400" cap="none" dirty="0">
                <a:latin typeface="Times New Roman" panose="02020603050405020304" pitchFamily="18" charset="0"/>
                <a:cs typeface="Times New Roman" panose="02020603050405020304" pitchFamily="18" charset="0"/>
              </a:rPr>
            </a:b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Submitted By</a:t>
            </a: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Pratima More (36021)</a:t>
            </a: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Sharvari Khamitkar (36022)</a:t>
            </a:r>
            <a:br>
              <a:rPr lang="en-IN" sz="2400" cap="none" dirty="0">
                <a:latin typeface="Times New Roman" panose="02020603050405020304" pitchFamily="18" charset="0"/>
                <a:cs typeface="Times New Roman" panose="02020603050405020304" pitchFamily="18" charset="0"/>
              </a:rPr>
            </a:b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Under The Guidance Of</a:t>
            </a: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Dr. S. M. Chavan</a:t>
            </a: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Asst. Prof. Department Of CSE</a:t>
            </a:r>
            <a:br>
              <a:rPr lang="en-IN" sz="2400" cap="none" dirty="0">
                <a:latin typeface="Times New Roman" panose="02020603050405020304" pitchFamily="18" charset="0"/>
                <a:cs typeface="Times New Roman" panose="02020603050405020304" pitchFamily="18" charset="0"/>
              </a:rPr>
            </a:br>
            <a:r>
              <a:rPr lang="en-IN" sz="2400" cap="none" dirty="0">
                <a:latin typeface="Times New Roman" panose="02020603050405020304" pitchFamily="18" charset="0"/>
                <a:cs typeface="Times New Roman" panose="02020603050405020304" pitchFamily="18" charset="0"/>
              </a:rPr>
              <a:t>(Deogiri Institute Of Engineering And Management Studies)</a:t>
            </a:r>
          </a:p>
        </p:txBody>
      </p:sp>
      <p:pic>
        <p:nvPicPr>
          <p:cNvPr id="4" name="image1.png">
            <a:extLst>
              <a:ext uri="{FF2B5EF4-FFF2-40B4-BE49-F238E27FC236}">
                <a16:creationId xmlns:a16="http://schemas.microsoft.com/office/drawing/2014/main" id="{E74DC1CA-22A5-4514-9EDA-FF96A71392A1}"/>
              </a:ext>
            </a:extLst>
          </p:cNvPr>
          <p:cNvPicPr/>
          <p:nvPr/>
        </p:nvPicPr>
        <p:blipFill rotWithShape="1">
          <a:blip r:embed="rId2"/>
          <a:srcRect t="29379" b="24951"/>
          <a:stretch/>
        </p:blipFill>
        <p:spPr>
          <a:xfrm>
            <a:off x="4985701" y="99250"/>
            <a:ext cx="2220595" cy="870012"/>
          </a:xfrm>
          <a:prstGeom prst="rect">
            <a:avLst/>
          </a:prstGeom>
          <a:ln/>
        </p:spPr>
      </p:pic>
    </p:spTree>
    <p:extLst>
      <p:ext uri="{BB962C8B-B14F-4D97-AF65-F5344CB8AC3E}">
        <p14:creationId xmlns:p14="http://schemas.microsoft.com/office/powerpoint/2010/main" val="2765680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1A825-8338-4DB8-BF42-F6856EF28432}"/>
              </a:ext>
            </a:extLst>
          </p:cNvPr>
          <p:cNvSpPr>
            <a:spLocks noGrp="1"/>
          </p:cNvSpPr>
          <p:nvPr>
            <p:ph idx="1"/>
          </p:nvPr>
        </p:nvSpPr>
        <p:spPr>
          <a:xfrm>
            <a:off x="913795" y="223520"/>
            <a:ext cx="10353762" cy="6339840"/>
          </a:xfrm>
        </p:spPr>
        <p:txBody>
          <a:bodyPr>
            <a:normAutofit fontScale="32500" lnSpcReduction="20000"/>
          </a:bodyPr>
          <a:lstStyle/>
          <a:p>
            <a:pPr marL="0" indent="0">
              <a:buNone/>
            </a:pPr>
            <a:endParaRPr lang="en-IN" sz="4000" dirty="0"/>
          </a:p>
          <a:p>
            <a:pPr marL="0" indent="0">
              <a:buNone/>
            </a:pPr>
            <a:r>
              <a:rPr lang="en-IN" sz="4300" dirty="0"/>
              <a:t>tf = dict();</a:t>
            </a:r>
          </a:p>
          <a:p>
            <a:pPr marL="0" indent="0">
              <a:buNone/>
            </a:pPr>
            <a:r>
              <a:rPr lang="en-IN" sz="4300" dirty="0"/>
              <a:t>tf[(0, '1')] = 1;</a:t>
            </a:r>
          </a:p>
          <a:p>
            <a:pPr marL="0" indent="0">
              <a:buNone/>
            </a:pPr>
            <a:r>
              <a:rPr lang="en-IN" sz="4300" dirty="0"/>
              <a:t>tf[(0, '0')] = 2;</a:t>
            </a:r>
          </a:p>
          <a:p>
            <a:pPr marL="0" indent="0">
              <a:buNone/>
            </a:pPr>
            <a:r>
              <a:rPr lang="en-IN" sz="4300" dirty="0"/>
              <a:t>tf[(0, '1')] = 3;</a:t>
            </a:r>
          </a:p>
          <a:p>
            <a:pPr marL="0" indent="0">
              <a:buNone/>
            </a:pPr>
            <a:r>
              <a:rPr lang="en-IN" sz="4300" dirty="0"/>
              <a:t>tf[(0, '0')] = 0;</a:t>
            </a:r>
          </a:p>
          <a:p>
            <a:pPr marL="0" indent="0">
              <a:buNone/>
            </a:pPr>
            <a:r>
              <a:rPr lang="en-IN" sz="4300" dirty="0"/>
              <a:t>tf[(1, '1')] = 1;</a:t>
            </a:r>
          </a:p>
          <a:p>
            <a:pPr marL="0" indent="0">
              <a:buNone/>
            </a:pPr>
            <a:r>
              <a:rPr lang="en-IN" sz="4300" dirty="0"/>
              <a:t>tf[(1, '0')] = 2;</a:t>
            </a:r>
          </a:p>
          <a:p>
            <a:pPr marL="0" indent="0">
              <a:buNone/>
            </a:pPr>
            <a:r>
              <a:rPr lang="en-IN" sz="4300" dirty="0"/>
              <a:t>tf[(1, '1')] = 3;</a:t>
            </a:r>
          </a:p>
          <a:p>
            <a:pPr marL="0" indent="0">
              <a:buNone/>
            </a:pPr>
            <a:r>
              <a:rPr lang="en-IN" sz="4300" dirty="0"/>
              <a:t>tf[(1, '0')] = 0;</a:t>
            </a:r>
          </a:p>
          <a:p>
            <a:pPr marL="0" indent="0">
              <a:buNone/>
            </a:pPr>
            <a:r>
              <a:rPr lang="en-IN" sz="4300" dirty="0"/>
              <a:t>tf[(2, '1')] = 1;</a:t>
            </a:r>
          </a:p>
          <a:p>
            <a:pPr marL="0" indent="0">
              <a:buNone/>
            </a:pPr>
            <a:r>
              <a:rPr lang="en-IN" sz="4300" dirty="0"/>
              <a:t>tf[(2, '0')] = 2;</a:t>
            </a:r>
          </a:p>
          <a:p>
            <a:pPr marL="0" indent="0">
              <a:buNone/>
            </a:pPr>
            <a:r>
              <a:rPr lang="en-IN" sz="4300" dirty="0"/>
              <a:t>tf[(2, '1')] = 3;</a:t>
            </a:r>
          </a:p>
          <a:p>
            <a:pPr marL="0" indent="0">
              <a:buNone/>
            </a:pPr>
            <a:r>
              <a:rPr lang="en-IN" sz="4300" dirty="0"/>
              <a:t>tf[(2, '0')] = 0;</a:t>
            </a:r>
          </a:p>
          <a:p>
            <a:pPr marL="0" indent="0">
              <a:buNone/>
            </a:pPr>
            <a:r>
              <a:rPr lang="en-IN" sz="4300" dirty="0"/>
              <a:t>tf[(3, '1')] = 1;</a:t>
            </a:r>
          </a:p>
          <a:p>
            <a:pPr marL="0" indent="0">
              <a:buNone/>
            </a:pPr>
            <a:r>
              <a:rPr lang="en-IN" sz="4300" dirty="0"/>
              <a:t>tf[(3, '0')] = 2;</a:t>
            </a:r>
          </a:p>
          <a:p>
            <a:pPr marL="0" indent="0">
              <a:buNone/>
            </a:pPr>
            <a:r>
              <a:rPr lang="en-IN" sz="4300" dirty="0"/>
              <a:t>tf[(3, '1')] = 3;</a:t>
            </a:r>
          </a:p>
          <a:p>
            <a:pPr marL="0" indent="0">
              <a:buNone/>
            </a:pPr>
            <a:r>
              <a:rPr lang="en-IN" sz="4300" dirty="0"/>
              <a:t>tf[(3, '0')] = 0;</a:t>
            </a:r>
          </a:p>
          <a:p>
            <a:pPr marL="0" indent="0">
              <a:buNone/>
            </a:pPr>
            <a:endParaRPr lang="en-IN" dirty="0"/>
          </a:p>
        </p:txBody>
      </p:sp>
    </p:spTree>
    <p:extLst>
      <p:ext uri="{BB962C8B-B14F-4D97-AF65-F5344CB8AC3E}">
        <p14:creationId xmlns:p14="http://schemas.microsoft.com/office/powerpoint/2010/main" val="26272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EF7B6-AEB5-4E88-AC2D-0A93BBDDF933}"/>
              </a:ext>
            </a:extLst>
          </p:cNvPr>
          <p:cNvSpPr>
            <a:spLocks noGrp="1"/>
          </p:cNvSpPr>
          <p:nvPr>
            <p:ph idx="1"/>
          </p:nvPr>
        </p:nvSpPr>
        <p:spPr>
          <a:xfrm>
            <a:off x="913795" y="518160"/>
            <a:ext cx="10353762" cy="5273040"/>
          </a:xfrm>
        </p:spPr>
        <p:txBody>
          <a:bodyPr>
            <a:normAutofit/>
          </a:bodyPr>
          <a:lstStyle/>
          <a:p>
            <a:pPr marL="0" indent="0">
              <a:buNone/>
            </a:pPr>
            <a:r>
              <a:rPr lang="en-IN" dirty="0"/>
              <a:t>start_state = 0;</a:t>
            </a:r>
          </a:p>
          <a:p>
            <a:pPr marL="0" indent="0">
              <a:buNone/>
            </a:pPr>
            <a:r>
              <a:rPr lang="en-IN" dirty="0"/>
              <a:t>accept_states = {2, 3};</a:t>
            </a:r>
          </a:p>
          <a:p>
            <a:pPr marL="0" indent="0">
              <a:buNone/>
            </a:pPr>
            <a:endParaRPr lang="en-IN" dirty="0"/>
          </a:p>
          <a:p>
            <a:pPr marL="0" indent="0">
              <a:buNone/>
            </a:pPr>
            <a:r>
              <a:rPr lang="en-IN" dirty="0"/>
              <a:t>d = DFA(states, alphabet, tf, start_state, accept_states);</a:t>
            </a:r>
          </a:p>
          <a:p>
            <a:pPr marL="0" indent="0">
              <a:buNone/>
            </a:pPr>
            <a:endParaRPr lang="en-IN" dirty="0"/>
          </a:p>
          <a:p>
            <a:pPr marL="0" indent="0">
              <a:buNone/>
            </a:pPr>
            <a:r>
              <a:rPr lang="en-IN" dirty="0"/>
              <a:t>inp_program = input('Enter the string:');</a:t>
            </a:r>
          </a:p>
          <a:p>
            <a:pPr marL="0" indent="0">
              <a:buNone/>
            </a:pPr>
            <a:endParaRPr lang="en-IN" dirty="0"/>
          </a:p>
          <a:p>
            <a:pPr marL="0" indent="0">
              <a:buNone/>
            </a:pPr>
            <a:endParaRPr lang="en-IN" dirty="0"/>
          </a:p>
          <a:p>
            <a:pPr marL="0" indent="0">
              <a:buNone/>
            </a:pPr>
            <a:r>
              <a:rPr lang="en-IN" dirty="0"/>
              <a:t>print (d.run_with_input_list(inp_program));</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0354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2039-D0B1-42E6-8C07-EE65A87D8FCB}"/>
              </a:ext>
            </a:extLst>
          </p:cNvPr>
          <p:cNvSpPr>
            <a:spLocks noGrp="1"/>
          </p:cNvSpPr>
          <p:nvPr>
            <p:ph type="title"/>
          </p:nvPr>
        </p:nvSpPr>
        <p:spPr/>
        <p:txBody>
          <a:bodyPr/>
          <a:lstStyle/>
          <a:p>
            <a:r>
              <a:rPr lang="en-IN" dirty="0"/>
              <a:t>Output</a:t>
            </a:r>
          </a:p>
        </p:txBody>
      </p:sp>
      <p:sp>
        <p:nvSpPr>
          <p:cNvPr id="3" name="Content Placeholder 2">
            <a:extLst>
              <a:ext uri="{FF2B5EF4-FFF2-40B4-BE49-F238E27FC236}">
                <a16:creationId xmlns:a16="http://schemas.microsoft.com/office/drawing/2014/main" id="{8ABF8459-8CD3-495E-A6CE-C7F801E24777}"/>
              </a:ext>
            </a:extLst>
          </p:cNvPr>
          <p:cNvSpPr>
            <a:spLocks noGrp="1"/>
          </p:cNvSpPr>
          <p:nvPr>
            <p:ph idx="1"/>
          </p:nvPr>
        </p:nvSpPr>
        <p:spPr/>
        <p:txBody>
          <a:bodyPr>
            <a:normAutofit/>
          </a:bodyPr>
          <a:lstStyle/>
          <a:p>
            <a:pPr marL="0" indent="0">
              <a:buNone/>
            </a:pPr>
            <a:r>
              <a:rPr lang="en-IN" sz="2800" dirty="0"/>
              <a:t> </a:t>
            </a:r>
          </a:p>
        </p:txBody>
      </p:sp>
      <p:pic>
        <p:nvPicPr>
          <p:cNvPr id="5" name="Picture 4">
            <a:extLst>
              <a:ext uri="{FF2B5EF4-FFF2-40B4-BE49-F238E27FC236}">
                <a16:creationId xmlns:a16="http://schemas.microsoft.com/office/drawing/2014/main" id="{C070C96D-41D8-4BF7-8FFA-D33C4855C4B1}"/>
              </a:ext>
            </a:extLst>
          </p:cNvPr>
          <p:cNvPicPr>
            <a:picLocks noChangeAspect="1"/>
          </p:cNvPicPr>
          <p:nvPr/>
        </p:nvPicPr>
        <p:blipFill rotWithShape="1">
          <a:blip r:embed="rId2">
            <a:extLst>
              <a:ext uri="{28A0092B-C50C-407E-A947-70E740481C1C}">
                <a14:useLocalDpi xmlns:a14="http://schemas.microsoft.com/office/drawing/2010/main" val="0"/>
              </a:ext>
            </a:extLst>
          </a:blip>
          <a:srcRect l="19749" t="22074" r="22751" b="21926"/>
          <a:stretch/>
        </p:blipFill>
        <p:spPr>
          <a:xfrm>
            <a:off x="1676400" y="1605279"/>
            <a:ext cx="8981440" cy="4920267"/>
          </a:xfrm>
          <a:prstGeom prst="rect">
            <a:avLst/>
          </a:prstGeom>
        </p:spPr>
      </p:pic>
    </p:spTree>
    <p:extLst>
      <p:ext uri="{BB962C8B-B14F-4D97-AF65-F5344CB8AC3E}">
        <p14:creationId xmlns:p14="http://schemas.microsoft.com/office/powerpoint/2010/main" val="106012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AFA9-B248-408D-969A-772A6794D33A}"/>
              </a:ext>
            </a:extLst>
          </p:cNvPr>
          <p:cNvSpPr>
            <a:spLocks noGrp="1"/>
          </p:cNvSpPr>
          <p:nvPr>
            <p:ph type="title"/>
          </p:nvPr>
        </p:nvSpPr>
        <p:spPr/>
        <p:txBody>
          <a:bodyPr/>
          <a:lstStyle/>
          <a:p>
            <a:r>
              <a:rPr lang="en-IN" dirty="0"/>
              <a:t>Applications of </a:t>
            </a:r>
            <a:r>
              <a:rPr lang="en-IN" dirty="0" err="1"/>
              <a:t>Dfa</a:t>
            </a:r>
            <a:r>
              <a:rPr lang="en-IN" dirty="0"/>
              <a:t>:</a:t>
            </a:r>
          </a:p>
        </p:txBody>
      </p:sp>
      <p:sp>
        <p:nvSpPr>
          <p:cNvPr id="3" name="Content Placeholder 2">
            <a:extLst>
              <a:ext uri="{FF2B5EF4-FFF2-40B4-BE49-F238E27FC236}">
                <a16:creationId xmlns:a16="http://schemas.microsoft.com/office/drawing/2014/main" id="{94BDF2E3-8423-4C73-9614-17C5FFC9BFCD}"/>
              </a:ext>
            </a:extLst>
          </p:cNvPr>
          <p:cNvSpPr>
            <a:spLocks noGrp="1"/>
          </p:cNvSpPr>
          <p:nvPr>
            <p:ph idx="1"/>
          </p:nvPr>
        </p:nvSpPr>
        <p:spPr>
          <a:xfrm>
            <a:off x="913795" y="2096064"/>
            <a:ext cx="10353762" cy="4313614"/>
          </a:xfrm>
        </p:spPr>
        <p:txBody>
          <a:bodyPr>
            <a:normAutofit fontScale="92500" lnSpcReduction="10000"/>
          </a:bodyPr>
          <a:lstStyle/>
          <a:p>
            <a:r>
              <a:rPr lang="en-US" dirty="0">
                <a:effectLst/>
              </a:rPr>
              <a:t>As DFA have a rich background in terms of the mathematical theory underlying their development it has wide application that we are used our daily life directly or indirectly, some of them are as follows;</a:t>
            </a:r>
          </a:p>
          <a:p>
            <a:r>
              <a:rPr lang="en-US" dirty="0">
                <a:effectLst/>
              </a:rPr>
              <a:t>Protocol analysis</a:t>
            </a:r>
          </a:p>
          <a:p>
            <a:r>
              <a:rPr lang="en-US" dirty="0">
                <a:effectLst/>
              </a:rPr>
              <a:t>Text parsing,</a:t>
            </a:r>
          </a:p>
          <a:p>
            <a:r>
              <a:rPr lang="en-US" dirty="0">
                <a:effectLst/>
              </a:rPr>
              <a:t>Video game character behavior,</a:t>
            </a:r>
          </a:p>
          <a:p>
            <a:r>
              <a:rPr lang="en-US" dirty="0">
                <a:effectLst/>
              </a:rPr>
              <a:t>Security analysis,</a:t>
            </a:r>
          </a:p>
          <a:p>
            <a:r>
              <a:rPr lang="en-US" dirty="0">
                <a:effectLst/>
              </a:rPr>
              <a:t>CPU control units,</a:t>
            </a:r>
          </a:p>
          <a:p>
            <a:r>
              <a:rPr lang="en-US" dirty="0">
                <a:effectLst/>
              </a:rPr>
              <a:t>Natural language processing</a:t>
            </a:r>
          </a:p>
          <a:p>
            <a:r>
              <a:rPr lang="en-US" dirty="0">
                <a:effectLst/>
              </a:rPr>
              <a:t>Speech recognition, etc.</a:t>
            </a:r>
          </a:p>
          <a:p>
            <a:endParaRPr lang="en-IN" dirty="0"/>
          </a:p>
        </p:txBody>
      </p:sp>
    </p:spTree>
    <p:extLst>
      <p:ext uri="{BB962C8B-B14F-4D97-AF65-F5344CB8AC3E}">
        <p14:creationId xmlns:p14="http://schemas.microsoft.com/office/powerpoint/2010/main" val="217058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E33E-9FA5-4A42-B6C2-2005D756302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655A488-0D68-4D0E-8BE8-20824484B728}"/>
              </a:ext>
            </a:extLst>
          </p:cNvPr>
          <p:cNvSpPr>
            <a:spLocks noGrp="1"/>
          </p:cNvSpPr>
          <p:nvPr>
            <p:ph idx="1"/>
          </p:nvPr>
        </p:nvSpPr>
        <p:spPr/>
        <p:txBody>
          <a:bodyPr>
            <a:normAutofit/>
          </a:bodyPr>
          <a:lstStyle/>
          <a:p>
            <a:pPr marL="0" indent="0">
              <a:buNone/>
            </a:pPr>
            <a:r>
              <a:rPr lang="en-US" sz="2400" dirty="0">
                <a:effectLst/>
              </a:rPr>
              <a:t>1. Every DFA is NFA but not vice versa.</a:t>
            </a:r>
            <a:br>
              <a:rPr lang="en-US" sz="2400" dirty="0"/>
            </a:br>
            <a:r>
              <a:rPr lang="en-US" sz="2400" dirty="0">
                <a:effectLst/>
              </a:rPr>
              <a:t>2. Both NFA and DFA have same power and each NFA can be translated          </a:t>
            </a:r>
          </a:p>
          <a:p>
            <a:pPr marL="0" indent="0">
              <a:buNone/>
            </a:pPr>
            <a:r>
              <a:rPr lang="en-US" sz="2400" dirty="0">
                <a:effectLst/>
              </a:rPr>
              <a:t>       into a DFA.</a:t>
            </a:r>
            <a:br>
              <a:rPr lang="en-US" sz="2400" dirty="0"/>
            </a:br>
            <a:r>
              <a:rPr lang="en-US" sz="2400" dirty="0">
                <a:effectLst/>
              </a:rPr>
              <a:t>3. There can be multiple final states in both DFA and NFA.</a:t>
            </a:r>
            <a:br>
              <a:rPr lang="en-US" sz="2400" dirty="0"/>
            </a:br>
            <a:r>
              <a:rPr lang="en-US" sz="2400" dirty="0">
                <a:effectLst/>
              </a:rPr>
              <a:t>4. NFA is more of a theoretical concept.</a:t>
            </a:r>
            <a:br>
              <a:rPr lang="en-US" sz="2400" dirty="0"/>
            </a:br>
            <a:r>
              <a:rPr lang="en-US" sz="2400" dirty="0">
                <a:effectLst/>
              </a:rPr>
              <a:t>5. DFA is used in Lexical Analysis in Compiler.</a:t>
            </a:r>
            <a:endParaRPr lang="en-IN" sz="2400" dirty="0"/>
          </a:p>
        </p:txBody>
      </p:sp>
    </p:spTree>
    <p:extLst>
      <p:ext uri="{BB962C8B-B14F-4D97-AF65-F5344CB8AC3E}">
        <p14:creationId xmlns:p14="http://schemas.microsoft.com/office/powerpoint/2010/main" val="155010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0D76-F171-42B9-B462-3E29EB482C8A}"/>
              </a:ext>
            </a:extLst>
          </p:cNvPr>
          <p:cNvSpPr>
            <a:spLocks noGrp="1"/>
          </p:cNvSpPr>
          <p:nvPr>
            <p:ph type="title"/>
          </p:nvPr>
        </p:nvSpPr>
        <p:spPr>
          <a:xfrm>
            <a:off x="581192" y="702156"/>
            <a:ext cx="11029616" cy="3594636"/>
          </a:xfrm>
        </p:spPr>
        <p:txBody>
          <a:bodyPr/>
          <a:lstStyle/>
          <a:p>
            <a:pPr algn="ctr"/>
            <a:r>
              <a:rPr lang="en-IN" sz="5400" dirty="0">
                <a:latin typeface="Algerian" panose="04020705040A02060702" pitchFamily="82" charset="0"/>
              </a:rPr>
              <a:t>Thank </a:t>
            </a:r>
            <a:br>
              <a:rPr lang="en-IN" sz="5400" dirty="0">
                <a:latin typeface="Algerian" panose="04020705040A02060702" pitchFamily="82" charset="0"/>
              </a:rPr>
            </a:br>
            <a:r>
              <a:rPr lang="en-IN" sz="5400" dirty="0">
                <a:latin typeface="Algerian" panose="04020705040A02060702" pitchFamily="82" charset="0"/>
              </a:rPr>
              <a:t>you !!!!!!</a:t>
            </a:r>
            <a:endParaRPr lang="en-IN" dirty="0">
              <a:latin typeface="Algerian" panose="04020705040A02060702" pitchFamily="82" charset="0"/>
            </a:endParaRPr>
          </a:p>
        </p:txBody>
      </p:sp>
    </p:spTree>
    <p:extLst>
      <p:ext uri="{BB962C8B-B14F-4D97-AF65-F5344CB8AC3E}">
        <p14:creationId xmlns:p14="http://schemas.microsoft.com/office/powerpoint/2010/main" val="244973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46D914-7EAA-4610-B2E5-4190540E15E9}"/>
              </a:ext>
            </a:extLst>
          </p:cNvPr>
          <p:cNvSpPr txBox="1">
            <a:spLocks/>
          </p:cNvSpPr>
          <p:nvPr/>
        </p:nvSpPr>
        <p:spPr>
          <a:xfrm>
            <a:off x="903057" y="922778"/>
            <a:ext cx="10225530" cy="728470"/>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tx1"/>
                </a:solidFill>
              </a:rPr>
              <a:t>Contents:</a:t>
            </a:r>
          </a:p>
        </p:txBody>
      </p:sp>
      <p:sp>
        <p:nvSpPr>
          <p:cNvPr id="5" name="Subtitle 2">
            <a:extLst>
              <a:ext uri="{FF2B5EF4-FFF2-40B4-BE49-F238E27FC236}">
                <a16:creationId xmlns:a16="http://schemas.microsoft.com/office/drawing/2014/main" id="{4912C70A-4F8A-4642-AC4F-5961E7D8EDFD}"/>
              </a:ext>
            </a:extLst>
          </p:cNvPr>
          <p:cNvSpPr txBox="1">
            <a:spLocks/>
          </p:cNvSpPr>
          <p:nvPr/>
        </p:nvSpPr>
        <p:spPr>
          <a:xfrm>
            <a:off x="1480384" y="1935333"/>
            <a:ext cx="10225530" cy="3757289"/>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800" dirty="0">
                <a:solidFill>
                  <a:schemeClr val="tx1"/>
                </a:solidFill>
              </a:rPr>
              <a:t>Problem statement</a:t>
            </a:r>
          </a:p>
          <a:p>
            <a:r>
              <a:rPr lang="en-IN" sz="2800" dirty="0">
                <a:solidFill>
                  <a:schemeClr val="tx1"/>
                </a:solidFill>
              </a:rPr>
              <a:t>Introduction </a:t>
            </a:r>
          </a:p>
          <a:p>
            <a:r>
              <a:rPr lang="en-IN" sz="2800" dirty="0">
                <a:solidFill>
                  <a:schemeClr val="tx1"/>
                </a:solidFill>
              </a:rPr>
              <a:t>String acceptability</a:t>
            </a:r>
          </a:p>
          <a:p>
            <a:r>
              <a:rPr lang="en-IN" sz="2800" dirty="0">
                <a:solidFill>
                  <a:schemeClr val="tx1"/>
                </a:solidFill>
              </a:rPr>
              <a:t>Example </a:t>
            </a:r>
          </a:p>
          <a:p>
            <a:r>
              <a:rPr lang="en-IN" sz="2800" dirty="0">
                <a:solidFill>
                  <a:schemeClr val="tx1"/>
                </a:solidFill>
              </a:rPr>
              <a:t>Code </a:t>
            </a:r>
          </a:p>
          <a:p>
            <a:r>
              <a:rPr lang="en-IN" sz="2800" dirty="0">
                <a:solidFill>
                  <a:schemeClr val="tx1"/>
                </a:solidFill>
              </a:rPr>
              <a:t>Output  </a:t>
            </a:r>
          </a:p>
          <a:p>
            <a:endParaRPr lang="en-IN" sz="2400" dirty="0">
              <a:solidFill>
                <a:schemeClr val="tx1"/>
              </a:solidFill>
            </a:endParaRPr>
          </a:p>
          <a:p>
            <a:endParaRPr lang="en-IN" dirty="0"/>
          </a:p>
        </p:txBody>
      </p:sp>
    </p:spTree>
    <p:extLst>
      <p:ext uri="{BB962C8B-B14F-4D97-AF65-F5344CB8AC3E}">
        <p14:creationId xmlns:p14="http://schemas.microsoft.com/office/powerpoint/2010/main" val="57266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12C4-9B90-4FDC-AF46-61424833FDC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AD4140B-019B-4DC3-9F51-CA3CE1ED1547}"/>
              </a:ext>
            </a:extLst>
          </p:cNvPr>
          <p:cNvSpPr>
            <a:spLocks noGrp="1"/>
          </p:cNvSpPr>
          <p:nvPr>
            <p:ph idx="1"/>
          </p:nvPr>
        </p:nvSpPr>
        <p:spPr>
          <a:xfrm>
            <a:off x="581192" y="2024110"/>
            <a:ext cx="11029615" cy="3444536"/>
          </a:xfrm>
        </p:spPr>
        <p:txBody>
          <a:bodyPr>
            <a:normAutofit/>
          </a:bodyPr>
          <a:lstStyle/>
          <a:p>
            <a:pPr>
              <a:buFont typeface="Wingdings" panose="05000000000000000000" pitchFamily="2" charset="2"/>
              <a:buChar char="q"/>
            </a:pPr>
            <a:r>
              <a:rPr lang="en-US" sz="3200" dirty="0"/>
              <a:t> The string is accepted if it starts with 10 and ends with 01.</a:t>
            </a:r>
          </a:p>
          <a:p>
            <a:pPr marL="0" indent="0">
              <a:buNone/>
            </a:pPr>
            <a:r>
              <a:rPr lang="en-US" sz="3200" dirty="0"/>
              <a:t>    For e.g. 1001010101</a:t>
            </a:r>
          </a:p>
          <a:p>
            <a:pPr marL="0" indent="0">
              <a:buNone/>
            </a:pPr>
            <a:r>
              <a:rPr lang="en-US" sz="3200" dirty="0"/>
              <a:t>              101001</a:t>
            </a:r>
            <a:endParaRPr lang="en-IN" sz="3200" dirty="0"/>
          </a:p>
        </p:txBody>
      </p:sp>
    </p:spTree>
    <p:extLst>
      <p:ext uri="{BB962C8B-B14F-4D97-AF65-F5344CB8AC3E}">
        <p14:creationId xmlns:p14="http://schemas.microsoft.com/office/powerpoint/2010/main" val="51367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966F-8CEC-48B9-AE8E-6ACA004B85D6}"/>
              </a:ext>
            </a:extLst>
          </p:cNvPr>
          <p:cNvSpPr>
            <a:spLocks noGrp="1"/>
          </p:cNvSpPr>
          <p:nvPr>
            <p:ph type="title"/>
          </p:nvPr>
        </p:nvSpPr>
        <p:spPr>
          <a:xfrm>
            <a:off x="249765" y="662867"/>
            <a:ext cx="4490912" cy="1326321"/>
          </a:xfrm>
        </p:spPr>
        <p:txBody>
          <a:bodyPr/>
          <a:lstStyle/>
          <a:p>
            <a:r>
              <a:rPr lang="en-IN" dirty="0"/>
              <a:t>Introduction:</a:t>
            </a:r>
          </a:p>
        </p:txBody>
      </p:sp>
      <p:sp>
        <p:nvSpPr>
          <p:cNvPr id="3" name="Content Placeholder 2">
            <a:extLst>
              <a:ext uri="{FF2B5EF4-FFF2-40B4-BE49-F238E27FC236}">
                <a16:creationId xmlns:a16="http://schemas.microsoft.com/office/drawing/2014/main" id="{538836DD-E35C-4FD1-A223-4CBCBFBCF68E}"/>
              </a:ext>
            </a:extLst>
          </p:cNvPr>
          <p:cNvSpPr>
            <a:spLocks noGrp="1"/>
          </p:cNvSpPr>
          <p:nvPr>
            <p:ph idx="1"/>
          </p:nvPr>
        </p:nvSpPr>
        <p:spPr/>
        <p:txBody>
          <a:bodyPr/>
          <a:lstStyle/>
          <a:p>
            <a:r>
              <a:rPr lang="en-US" sz="2800" dirty="0"/>
              <a:t>In </a:t>
            </a:r>
            <a:r>
              <a:rPr lang="en-US" sz="2800" dirty="0">
                <a:hlinkClick r:id="rId2" tooltip="Automata theory">
                  <a:extLst>
                    <a:ext uri="{A12FA001-AC4F-418D-AE19-62706E023703}">
                      <ahyp:hlinkClr xmlns:ahyp="http://schemas.microsoft.com/office/drawing/2018/hyperlinkcolor" val="tx"/>
                    </a:ext>
                  </a:extLst>
                </a:hlinkClick>
              </a:rPr>
              <a:t>automata theory</a:t>
            </a:r>
            <a:r>
              <a:rPr lang="en-US" sz="2800" dirty="0"/>
              <a:t>, a branch of </a:t>
            </a:r>
            <a:r>
              <a:rPr lang="en-US" sz="2800" dirty="0">
                <a:hlinkClick r:id="rId3" tooltip="Theoretical computer science">
                  <a:extLst>
                    <a:ext uri="{A12FA001-AC4F-418D-AE19-62706E023703}">
                      <ahyp:hlinkClr xmlns:ahyp="http://schemas.microsoft.com/office/drawing/2018/hyperlinkcolor" val="tx"/>
                    </a:ext>
                  </a:extLst>
                </a:hlinkClick>
              </a:rPr>
              <a:t>theoretical computer science</a:t>
            </a:r>
            <a:r>
              <a:rPr lang="en-US" sz="2800" dirty="0"/>
              <a:t>, a </a:t>
            </a:r>
            <a:r>
              <a:rPr lang="en-US" sz="2800" b="1" dirty="0"/>
              <a:t>deterministic finite automaton</a:t>
            </a:r>
            <a:r>
              <a:rPr lang="en-US" sz="2800" dirty="0"/>
              <a:t> (</a:t>
            </a:r>
            <a:r>
              <a:rPr lang="en-US" sz="2800" b="1" dirty="0"/>
              <a:t>DFA</a:t>
            </a:r>
            <a:r>
              <a:rPr lang="en-US" sz="2800" dirty="0"/>
              <a:t>)—also known as </a:t>
            </a:r>
            <a:r>
              <a:rPr lang="en-US" sz="2800" b="1" dirty="0"/>
              <a:t>deterministic finite state machine</a:t>
            </a:r>
            <a:r>
              <a:rPr lang="en-US" sz="2800" dirty="0"/>
              <a:t>—is a </a:t>
            </a:r>
            <a:r>
              <a:rPr lang="en-US" sz="2800" dirty="0">
                <a:hlinkClick r:id="rId4" tooltip="Finite state machine">
                  <a:extLst>
                    <a:ext uri="{A12FA001-AC4F-418D-AE19-62706E023703}">
                      <ahyp:hlinkClr xmlns:ahyp="http://schemas.microsoft.com/office/drawing/2018/hyperlinkcolor" val="tx"/>
                    </a:ext>
                  </a:extLst>
                </a:hlinkClick>
              </a:rPr>
              <a:t>finite state machine</a:t>
            </a:r>
            <a:r>
              <a:rPr lang="en-US" sz="2800" dirty="0"/>
              <a:t> that accepts/rejects finite strings of symbols and only produces a unique computation (or run) of the automaton for each input string. 'Deterministic' refers to the uniqueness of the computation. </a:t>
            </a:r>
          </a:p>
          <a:p>
            <a:endParaRPr lang="en-IN" dirty="0"/>
          </a:p>
        </p:txBody>
      </p:sp>
    </p:spTree>
    <p:extLst>
      <p:ext uri="{BB962C8B-B14F-4D97-AF65-F5344CB8AC3E}">
        <p14:creationId xmlns:p14="http://schemas.microsoft.com/office/powerpoint/2010/main" val="26299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DF5A1D-7120-4E18-83C1-00223E57CD6F}"/>
              </a:ext>
            </a:extLst>
          </p:cNvPr>
          <p:cNvSpPr>
            <a:spLocks noGrp="1"/>
          </p:cNvSpPr>
          <p:nvPr>
            <p:ph type="title"/>
          </p:nvPr>
        </p:nvSpPr>
        <p:spPr>
          <a:xfrm>
            <a:off x="581025" y="701675"/>
            <a:ext cx="11029950" cy="798651"/>
          </a:xfrm>
        </p:spPr>
        <p:txBody>
          <a:bodyPr>
            <a:normAutofit/>
          </a:bodyPr>
          <a:lstStyle/>
          <a:p>
            <a:r>
              <a:rPr lang="en-IN" b="1" dirty="0">
                <a:solidFill>
                  <a:schemeClr val="tx1"/>
                </a:solidFill>
              </a:rPr>
              <a:t>String acceptability :</a:t>
            </a:r>
          </a:p>
        </p:txBody>
      </p:sp>
      <p:sp>
        <p:nvSpPr>
          <p:cNvPr id="5" name="Subtitle 2">
            <a:extLst>
              <a:ext uri="{FF2B5EF4-FFF2-40B4-BE49-F238E27FC236}">
                <a16:creationId xmlns:a16="http://schemas.microsoft.com/office/drawing/2014/main" id="{D073F314-159F-4895-A69F-D9391D820191}"/>
              </a:ext>
            </a:extLst>
          </p:cNvPr>
          <p:cNvSpPr>
            <a:spLocks noGrp="1"/>
          </p:cNvSpPr>
          <p:nvPr>
            <p:ph idx="1"/>
          </p:nvPr>
        </p:nvSpPr>
        <p:spPr>
          <a:xfrm>
            <a:off x="581025" y="4181382"/>
            <a:ext cx="11029950" cy="2352583"/>
          </a:xfrm>
        </p:spPr>
        <p:txBody>
          <a:bodyPr>
            <a:normAutofit/>
          </a:bodyPr>
          <a:lstStyle/>
          <a:p>
            <a:r>
              <a:rPr lang="en-IN" sz="2600" dirty="0">
                <a:solidFill>
                  <a:schemeClr val="tx1"/>
                </a:solidFill>
                <a:latin typeface="+mj-lt"/>
              </a:rPr>
              <a:t>The string is said to be accepted if it fulfills the condition given in the program.</a:t>
            </a:r>
          </a:p>
          <a:p>
            <a:r>
              <a:rPr lang="en-US" sz="2600" dirty="0">
                <a:solidFill>
                  <a:schemeClr val="tx1"/>
                </a:solidFill>
                <a:latin typeface="+mj-lt"/>
              </a:rPr>
              <a:t>If the strings starts from the initial state and ends at final state then that particular string is accepted.</a:t>
            </a:r>
          </a:p>
          <a:p>
            <a:endParaRPr lang="en-IN" dirty="0"/>
          </a:p>
        </p:txBody>
      </p:sp>
      <p:pic>
        <p:nvPicPr>
          <p:cNvPr id="7" name="Picture 6">
            <a:extLst>
              <a:ext uri="{FF2B5EF4-FFF2-40B4-BE49-F238E27FC236}">
                <a16:creationId xmlns:a16="http://schemas.microsoft.com/office/drawing/2014/main" id="{1A0E662B-E716-4B12-90D9-73EB3AD01A47}"/>
              </a:ext>
            </a:extLst>
          </p:cNvPr>
          <p:cNvPicPr>
            <a:picLocks noChangeAspect="1"/>
          </p:cNvPicPr>
          <p:nvPr/>
        </p:nvPicPr>
        <p:blipFill rotWithShape="1">
          <a:blip r:embed="rId2">
            <a:extLst>
              <a:ext uri="{28A0092B-C50C-407E-A947-70E740481C1C}">
                <a14:useLocalDpi xmlns:a14="http://schemas.microsoft.com/office/drawing/2010/main" val="0"/>
              </a:ext>
            </a:extLst>
          </a:blip>
          <a:srcRect l="7064" t="23042" r="28859" b="32298"/>
          <a:stretch/>
        </p:blipFill>
        <p:spPr>
          <a:xfrm>
            <a:off x="3095604" y="1651586"/>
            <a:ext cx="6000791" cy="2352583"/>
          </a:xfrm>
          <a:prstGeom prst="rect">
            <a:avLst/>
          </a:prstGeom>
        </p:spPr>
      </p:pic>
    </p:spTree>
    <p:extLst>
      <p:ext uri="{BB962C8B-B14F-4D97-AF65-F5344CB8AC3E}">
        <p14:creationId xmlns:p14="http://schemas.microsoft.com/office/powerpoint/2010/main" val="162078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1AD4-8F40-41C3-B907-FEF2CF9BD149}"/>
              </a:ext>
            </a:extLst>
          </p:cNvPr>
          <p:cNvSpPr>
            <a:spLocks noGrp="1"/>
          </p:cNvSpPr>
          <p:nvPr>
            <p:ph type="title"/>
          </p:nvPr>
        </p:nvSpPr>
        <p:spPr/>
        <p:txBody>
          <a:bodyPr>
            <a:normAutofit/>
          </a:bodyPr>
          <a:lstStyle/>
          <a:p>
            <a:r>
              <a:rPr lang="en-IN" sz="3200" dirty="0"/>
              <a:t>Example:</a:t>
            </a:r>
          </a:p>
        </p:txBody>
      </p:sp>
      <p:sp>
        <p:nvSpPr>
          <p:cNvPr id="3" name="Content Placeholder 2">
            <a:extLst>
              <a:ext uri="{FF2B5EF4-FFF2-40B4-BE49-F238E27FC236}">
                <a16:creationId xmlns:a16="http://schemas.microsoft.com/office/drawing/2014/main" id="{67616812-8460-4801-A96C-2297E51DADDE}"/>
              </a:ext>
            </a:extLst>
          </p:cNvPr>
          <p:cNvSpPr>
            <a:spLocks noGrp="1"/>
          </p:cNvSpPr>
          <p:nvPr>
            <p:ph idx="1"/>
          </p:nvPr>
        </p:nvSpPr>
        <p:spPr>
          <a:xfrm>
            <a:off x="581192" y="1970843"/>
            <a:ext cx="11029615" cy="4518733"/>
          </a:xfrm>
        </p:spPr>
        <p:txBody>
          <a:bodyPr>
            <a:normAutofit/>
          </a:bodyPr>
          <a:lstStyle/>
          <a:p>
            <a:pPr>
              <a:buClr>
                <a:schemeClr val="tx1"/>
              </a:buClr>
              <a:buFont typeface="Wingdings" panose="05000000000000000000" pitchFamily="2" charset="2"/>
              <a:buChar char="Ø"/>
            </a:pPr>
            <a:r>
              <a:rPr lang="en-US" sz="2000" dirty="0"/>
              <a:t>Design a FA with ∑ = {0, 1} accepts those string which starts with 1 and ends with 0.</a:t>
            </a:r>
          </a:p>
          <a:p>
            <a:pPr marL="0" indent="0">
              <a:buNone/>
            </a:pPr>
            <a:r>
              <a:rPr lang="en-US" sz="2000" b="1" dirty="0"/>
              <a:t>Solution:</a:t>
            </a:r>
            <a:endParaRPr lang="en-US" sz="2000" dirty="0"/>
          </a:p>
          <a:p>
            <a:pPr marL="0" indent="0">
              <a:buNone/>
            </a:pPr>
            <a:r>
              <a:rPr lang="en-US" sz="2000" dirty="0"/>
              <a:t>The FA will have a start state q0 from which only the edge with input 1 will go to the next state.</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In state q1, if we read 1, we will be in state q1, but if we read 0 at state q1, we will reach to state q2 which is the final state. In state q2, if we read either 0 or 1, we will go to q2 state or q1 state respectively. Note that if the input ends with 0, it will be in the final state.</a:t>
            </a:r>
          </a:p>
          <a:p>
            <a:pPr marL="0" indent="0">
              <a:buNone/>
            </a:pPr>
            <a:endParaRPr lang="en-IN" sz="2400" dirty="0"/>
          </a:p>
        </p:txBody>
      </p:sp>
      <p:pic>
        <p:nvPicPr>
          <p:cNvPr id="6" name="Picture 5">
            <a:extLst>
              <a:ext uri="{FF2B5EF4-FFF2-40B4-BE49-F238E27FC236}">
                <a16:creationId xmlns:a16="http://schemas.microsoft.com/office/drawing/2014/main" id="{68AC9661-0AFC-47B6-A8BE-3F8F84D2F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277" y="3798310"/>
            <a:ext cx="4534933" cy="863797"/>
          </a:xfrm>
          <a:prstGeom prst="rect">
            <a:avLst/>
          </a:prstGeom>
        </p:spPr>
      </p:pic>
    </p:spTree>
    <p:extLst>
      <p:ext uri="{BB962C8B-B14F-4D97-AF65-F5344CB8AC3E}">
        <p14:creationId xmlns:p14="http://schemas.microsoft.com/office/powerpoint/2010/main" val="349123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8247-3EB4-4FBA-BA54-3756E82606E1}"/>
              </a:ext>
            </a:extLst>
          </p:cNvPr>
          <p:cNvSpPr>
            <a:spLocks noGrp="1"/>
          </p:cNvSpPr>
          <p:nvPr>
            <p:ph type="title"/>
          </p:nvPr>
        </p:nvSpPr>
        <p:spPr>
          <a:xfrm>
            <a:off x="913795" y="193040"/>
            <a:ext cx="10353761" cy="1326321"/>
          </a:xfrm>
        </p:spPr>
        <p:txBody>
          <a:bodyPr/>
          <a:lstStyle/>
          <a:p>
            <a:r>
              <a:rPr lang="en-IN" dirty="0"/>
              <a:t>Code for automata:</a:t>
            </a:r>
          </a:p>
        </p:txBody>
      </p:sp>
      <p:sp>
        <p:nvSpPr>
          <p:cNvPr id="3" name="Content Placeholder 2">
            <a:extLst>
              <a:ext uri="{FF2B5EF4-FFF2-40B4-BE49-F238E27FC236}">
                <a16:creationId xmlns:a16="http://schemas.microsoft.com/office/drawing/2014/main" id="{C99D1A9B-1762-49FE-B989-4946919AFF81}"/>
              </a:ext>
            </a:extLst>
          </p:cNvPr>
          <p:cNvSpPr>
            <a:spLocks noGrp="1"/>
          </p:cNvSpPr>
          <p:nvPr>
            <p:ph idx="1"/>
          </p:nvPr>
        </p:nvSpPr>
        <p:spPr>
          <a:xfrm>
            <a:off x="913795" y="1270000"/>
            <a:ext cx="10353762" cy="5181600"/>
          </a:xfrm>
        </p:spPr>
        <p:txBody>
          <a:bodyPr>
            <a:normAutofit/>
          </a:bodyPr>
          <a:lstStyle/>
          <a:p>
            <a:pPr marL="0" indent="0">
              <a:buNone/>
            </a:pPr>
            <a:r>
              <a:rPr lang="en-IN" dirty="0"/>
              <a:t>class DFA:</a:t>
            </a:r>
          </a:p>
          <a:p>
            <a:pPr marL="0" indent="0">
              <a:buNone/>
            </a:pPr>
            <a:r>
              <a:rPr lang="en-IN" dirty="0"/>
              <a:t>    current_state = None;</a:t>
            </a:r>
          </a:p>
          <a:p>
            <a:pPr marL="0" indent="0">
              <a:buNone/>
            </a:pPr>
            <a:r>
              <a:rPr lang="en-IN" dirty="0"/>
              <a:t>    def __init__(self, states, alphabet, transition_function, start_state, accept_states):</a:t>
            </a:r>
          </a:p>
          <a:p>
            <a:pPr marL="0" indent="0">
              <a:buNone/>
            </a:pPr>
            <a:r>
              <a:rPr lang="en-IN" dirty="0"/>
              <a:t>        self.states = states;</a:t>
            </a:r>
          </a:p>
          <a:p>
            <a:pPr marL="0" indent="0">
              <a:buNone/>
            </a:pPr>
            <a:r>
              <a:rPr lang="en-IN" dirty="0"/>
              <a:t>        self.alphabet = alphabet;</a:t>
            </a:r>
          </a:p>
          <a:p>
            <a:pPr marL="0" indent="0">
              <a:buNone/>
            </a:pPr>
            <a:r>
              <a:rPr lang="en-IN" dirty="0"/>
              <a:t>        self.transition_function = transition_function;</a:t>
            </a:r>
          </a:p>
          <a:p>
            <a:pPr marL="0" indent="0">
              <a:buNone/>
            </a:pPr>
            <a:r>
              <a:rPr lang="en-IN" dirty="0"/>
              <a:t>        self.start_state = start_state;</a:t>
            </a:r>
          </a:p>
          <a:p>
            <a:pPr marL="0" indent="0">
              <a:buNone/>
            </a:pPr>
            <a:r>
              <a:rPr lang="en-IN" dirty="0"/>
              <a:t>        self.accept_states = accept_states;</a:t>
            </a:r>
          </a:p>
          <a:p>
            <a:pPr marL="0" indent="0">
              <a:buNone/>
            </a:pPr>
            <a:r>
              <a:rPr lang="en-IN" dirty="0"/>
              <a:t>        self.current_state = start_state;</a:t>
            </a:r>
          </a:p>
          <a:p>
            <a:pPr marL="0" indent="0">
              <a:buNone/>
            </a:pPr>
            <a:r>
              <a:rPr lang="en-IN" dirty="0"/>
              <a:t>        return;</a:t>
            </a:r>
          </a:p>
          <a:p>
            <a:pPr marL="0" indent="0">
              <a:buNone/>
            </a:pPr>
            <a:endParaRPr lang="en-IN" dirty="0"/>
          </a:p>
        </p:txBody>
      </p:sp>
    </p:spTree>
    <p:extLst>
      <p:ext uri="{BB962C8B-B14F-4D97-AF65-F5344CB8AC3E}">
        <p14:creationId xmlns:p14="http://schemas.microsoft.com/office/powerpoint/2010/main" val="52079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E1C02-8CF9-45AB-8989-F9F0F3B13634}"/>
              </a:ext>
            </a:extLst>
          </p:cNvPr>
          <p:cNvSpPr>
            <a:spLocks noGrp="1"/>
          </p:cNvSpPr>
          <p:nvPr>
            <p:ph idx="1"/>
          </p:nvPr>
        </p:nvSpPr>
        <p:spPr>
          <a:xfrm>
            <a:off x="919119" y="274320"/>
            <a:ext cx="10353762" cy="6126480"/>
          </a:xfrm>
        </p:spPr>
        <p:txBody>
          <a:bodyPr>
            <a:normAutofit fontScale="32500" lnSpcReduction="20000"/>
          </a:bodyPr>
          <a:lstStyle/>
          <a:p>
            <a:pPr marL="0" indent="0">
              <a:buNone/>
            </a:pPr>
            <a:r>
              <a:rPr lang="en-IN" sz="5600" dirty="0"/>
              <a:t>    </a:t>
            </a:r>
          </a:p>
          <a:p>
            <a:pPr marL="0" indent="0">
              <a:buNone/>
            </a:pPr>
            <a:r>
              <a:rPr lang="en-IN" sz="6200" dirty="0"/>
              <a:t>    def transition_to_state_with_input(self, input_value):</a:t>
            </a:r>
          </a:p>
          <a:p>
            <a:pPr marL="0" indent="0">
              <a:buNone/>
            </a:pPr>
            <a:r>
              <a:rPr lang="en-IN" sz="6200" dirty="0"/>
              <a:t>        if ((self.current_state, input_value) not in self.transition_function.keys()):</a:t>
            </a:r>
          </a:p>
          <a:p>
            <a:pPr marL="0" indent="0">
              <a:buNone/>
            </a:pPr>
            <a:r>
              <a:rPr lang="en-IN" sz="6200" dirty="0"/>
              <a:t>            self.current_state = None;</a:t>
            </a:r>
          </a:p>
          <a:p>
            <a:pPr marL="0" indent="0">
              <a:buNone/>
            </a:pPr>
            <a:r>
              <a:rPr lang="en-IN" sz="6200" dirty="0"/>
              <a:t>            return;</a:t>
            </a:r>
          </a:p>
          <a:p>
            <a:pPr marL="0" indent="0">
              <a:buNone/>
            </a:pPr>
            <a:r>
              <a:rPr lang="en-IN" sz="6200" dirty="0"/>
              <a:t>        self.current_state = self.transition_function[(self.current_state, input_value)];</a:t>
            </a:r>
          </a:p>
          <a:p>
            <a:pPr marL="0" indent="0">
              <a:buNone/>
            </a:pPr>
            <a:r>
              <a:rPr lang="en-IN" sz="6200" dirty="0"/>
              <a:t>        return;</a:t>
            </a:r>
          </a:p>
          <a:p>
            <a:pPr marL="0" indent="0">
              <a:buNone/>
            </a:pPr>
            <a:endParaRPr lang="en-IN" sz="6200" dirty="0"/>
          </a:p>
          <a:p>
            <a:pPr marL="0" indent="0">
              <a:buNone/>
            </a:pPr>
            <a:r>
              <a:rPr lang="en-IN" sz="6200" dirty="0"/>
              <a:t>    def in_accept_state(self)</a:t>
            </a:r>
            <a:r>
              <a:rPr lang="en-IN" sz="4300" dirty="0"/>
              <a:t>:</a:t>
            </a:r>
          </a:p>
          <a:p>
            <a:pPr marL="0" indent="0">
              <a:buNone/>
            </a:pPr>
            <a:r>
              <a:rPr lang="en-IN" sz="6200" dirty="0"/>
              <a:t>         return self.current_state in accept_states;</a:t>
            </a:r>
          </a:p>
          <a:p>
            <a:pPr marL="0" indent="0">
              <a:buNone/>
            </a:pPr>
            <a:r>
              <a:rPr lang="en-IN" sz="6200" dirty="0"/>
              <a:t>    </a:t>
            </a:r>
          </a:p>
          <a:p>
            <a:pPr marL="0" indent="0">
              <a:buNone/>
            </a:pPr>
            <a:r>
              <a:rPr lang="en-IN" sz="6200" dirty="0"/>
              <a:t>    def go_to_initial_state(self):</a:t>
            </a:r>
          </a:p>
          <a:p>
            <a:pPr marL="0" indent="0">
              <a:buNone/>
            </a:pPr>
            <a:r>
              <a:rPr lang="en-IN" sz="6200" dirty="0"/>
              <a:t>        self.current_state = self.start_state;</a:t>
            </a:r>
          </a:p>
          <a:p>
            <a:pPr marL="0" indent="0">
              <a:buNone/>
            </a:pPr>
            <a:r>
              <a:rPr lang="en-IN" sz="6200" dirty="0"/>
              <a:t>        return;</a:t>
            </a:r>
          </a:p>
          <a:p>
            <a:pPr marL="0" indent="0">
              <a:buNone/>
            </a:pPr>
            <a:endParaRPr lang="en-IN" sz="4000" dirty="0"/>
          </a:p>
          <a:p>
            <a:pPr marL="0" indent="0">
              <a:buNone/>
            </a:pPr>
            <a:endParaRPr lang="en-IN" dirty="0"/>
          </a:p>
        </p:txBody>
      </p:sp>
    </p:spTree>
    <p:extLst>
      <p:ext uri="{BB962C8B-B14F-4D97-AF65-F5344CB8AC3E}">
        <p14:creationId xmlns:p14="http://schemas.microsoft.com/office/powerpoint/2010/main" val="174088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95064-002A-4E30-9300-F02970B6E085}"/>
              </a:ext>
            </a:extLst>
          </p:cNvPr>
          <p:cNvSpPr>
            <a:spLocks noGrp="1"/>
          </p:cNvSpPr>
          <p:nvPr>
            <p:ph idx="1"/>
          </p:nvPr>
        </p:nvSpPr>
        <p:spPr>
          <a:xfrm>
            <a:off x="913795" y="508000"/>
            <a:ext cx="10353762" cy="5913120"/>
          </a:xfrm>
        </p:spPr>
        <p:txBody>
          <a:bodyPr>
            <a:normAutofit/>
          </a:bodyPr>
          <a:lstStyle/>
          <a:p>
            <a:pPr marL="0" indent="0">
              <a:buNone/>
            </a:pPr>
            <a:r>
              <a:rPr lang="en-IN" dirty="0"/>
              <a:t>    </a:t>
            </a:r>
          </a:p>
          <a:p>
            <a:pPr marL="0" indent="0">
              <a:buNone/>
            </a:pPr>
            <a:r>
              <a:rPr lang="en-IN" dirty="0"/>
              <a:t>    def run_with_input_list(self, input_list):</a:t>
            </a:r>
          </a:p>
          <a:p>
            <a:pPr marL="0" indent="0">
              <a:buNone/>
            </a:pPr>
            <a:r>
              <a:rPr lang="en-IN" dirty="0"/>
              <a:t>        self.go_to_initial_state();</a:t>
            </a:r>
          </a:p>
          <a:p>
            <a:pPr marL="0" indent="0">
              <a:buNone/>
            </a:pPr>
            <a:r>
              <a:rPr lang="en-IN" dirty="0"/>
              <a:t>        for inp in input_list:</a:t>
            </a:r>
          </a:p>
          <a:p>
            <a:pPr marL="0" indent="0">
              <a:buNone/>
            </a:pPr>
            <a:r>
              <a:rPr lang="en-IN" dirty="0"/>
              <a:t>            self.transition_to_state_with_input(inp);</a:t>
            </a:r>
          </a:p>
          <a:p>
            <a:pPr marL="0" indent="0">
              <a:buNone/>
            </a:pPr>
            <a:r>
              <a:rPr lang="en-IN" dirty="0"/>
              <a:t>            continue;</a:t>
            </a:r>
          </a:p>
          <a:p>
            <a:pPr marL="0" indent="0">
              <a:buNone/>
            </a:pPr>
            <a:r>
              <a:rPr lang="en-IN" dirty="0"/>
              <a:t>        return self.in_accept_state();</a:t>
            </a:r>
          </a:p>
          <a:p>
            <a:pPr marL="0" indent="0">
              <a:buNone/>
            </a:pPr>
            <a:r>
              <a:rPr lang="en-IN" dirty="0"/>
              <a:t>    pass;</a:t>
            </a:r>
          </a:p>
          <a:p>
            <a:pPr marL="0" indent="0">
              <a:buNone/>
            </a:pPr>
            <a:endParaRPr lang="en-IN" dirty="0"/>
          </a:p>
          <a:p>
            <a:pPr marL="0" indent="0">
              <a:buNone/>
            </a:pPr>
            <a:r>
              <a:rPr lang="en-IN" dirty="0"/>
              <a:t>states = {0, 1, 2, 3};</a:t>
            </a:r>
          </a:p>
          <a:p>
            <a:pPr marL="0" indent="0">
              <a:buNone/>
            </a:pPr>
            <a:r>
              <a:rPr lang="en-IN" dirty="0"/>
              <a:t>alphabet = {'1','0'};</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76578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500</TotalTime>
  <Words>734</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Bookman Old Style</vt:lpstr>
      <vt:lpstr>Calibri</vt:lpstr>
      <vt:lpstr>Rockwell</vt:lpstr>
      <vt:lpstr>Times New Roman</vt:lpstr>
      <vt:lpstr>Wingdings</vt:lpstr>
      <vt:lpstr>Wingdings 2</vt:lpstr>
      <vt:lpstr>Damask</vt:lpstr>
      <vt:lpstr>MSPM’S Deogiri Institute Of Engineering And Management Studies, Aurangabad Academic Year 2019-20 Department Of Computer Science And Engineering  Subject:-Theory Of Computation Topic:-String Acceptability  Submitted By Pratima More (36021) Sharvari Khamitkar (36022)  Under The Guidance Of Dr. S. M. Chavan Asst. Prof. Department Of CSE (Deogiri Institute Of Engineering And Management Studies)</vt:lpstr>
      <vt:lpstr>PowerPoint Presentation</vt:lpstr>
      <vt:lpstr>Problem statement:</vt:lpstr>
      <vt:lpstr>Introduction:</vt:lpstr>
      <vt:lpstr>String acceptability :</vt:lpstr>
      <vt:lpstr>Example:</vt:lpstr>
      <vt:lpstr>Code for automata:</vt:lpstr>
      <vt:lpstr>PowerPoint Presentation</vt:lpstr>
      <vt:lpstr>PowerPoint Presentation</vt:lpstr>
      <vt:lpstr>PowerPoint Presentation</vt:lpstr>
      <vt:lpstr>PowerPoint Presentation</vt:lpstr>
      <vt:lpstr>Output</vt:lpstr>
      <vt:lpstr>Applications of Dfa:</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theory of computation string acceptability </dc:title>
  <dc:creator>Sharvari Khamitkar</dc:creator>
  <cp:lastModifiedBy>Sharvari Khamitkar</cp:lastModifiedBy>
  <cp:revision>24</cp:revision>
  <dcterms:created xsi:type="dcterms:W3CDTF">2019-10-11T05:46:22Z</dcterms:created>
  <dcterms:modified xsi:type="dcterms:W3CDTF">2019-10-15T05:51:27Z</dcterms:modified>
</cp:coreProperties>
</file>