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1"/>
  </p:notesMasterIdLst>
  <p:sldIdLst>
    <p:sldId id="256" r:id="rId2"/>
    <p:sldId id="257" r:id="rId3"/>
    <p:sldId id="352" r:id="rId4"/>
    <p:sldId id="348" r:id="rId5"/>
    <p:sldId id="349" r:id="rId6"/>
    <p:sldId id="351" r:id="rId7"/>
    <p:sldId id="350" r:id="rId8"/>
    <p:sldId id="353" r:id="rId9"/>
    <p:sldId id="35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Vidaloka"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795939-8641-41E5-8624-4EBE42E0974B}">
  <a:tblStyle styleId="{41795939-8641-41E5-8624-4EBE42E097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81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502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416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96" r:id="rId4"/>
    <p:sldLayoutId id="2147483697" r:id="rId5"/>
    <p:sldLayoutId id="2147483698" r:id="rId6"/>
    <p:sldLayoutId id="214748369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a:t>Detect P</a:t>
            </a:r>
            <a:r>
              <a:rPr lang="en" sz="5000" dirty="0"/>
              <a:t>ixlated image and correct it</a:t>
            </a:r>
            <a:endParaRPr sz="5000"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t>
            </a:r>
            <a:r>
              <a:rPr lang="en" dirty="0"/>
              <a:t>roblem statement</a:t>
            </a:r>
            <a:endParaRPr dirty="0"/>
          </a:p>
        </p:txBody>
      </p:sp>
      <p:sp>
        <p:nvSpPr>
          <p:cNvPr id="2" name="Text Placeholder 1">
            <a:extLst>
              <a:ext uri="{FF2B5EF4-FFF2-40B4-BE49-F238E27FC236}">
                <a16:creationId xmlns:a16="http://schemas.microsoft.com/office/drawing/2014/main" id="{EAB699B1-286F-4382-A1F5-BB1B8FD60721}"/>
              </a:ext>
            </a:extLst>
          </p:cNvPr>
          <p:cNvSpPr>
            <a:spLocks noGrp="1" noChangeArrowheads="1"/>
          </p:cNvSpPr>
          <p:nvPr>
            <p:ph type="body" idx="1"/>
          </p:nvPr>
        </p:nvSpPr>
        <p:spPr bwMode="auto">
          <a:xfrm>
            <a:off x="712789" y="1123584"/>
            <a:ext cx="7665668"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Image dimensions, especially when resized or compressed, or even taken at a low resolution, can lead to what is referred to as sub-pixelization.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This problem is felt severely in digital media and archiving whenever the raw resolution of detailed images has to be retained.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As a matter of fact, presently there is no better and efficient way of identifying such pixelated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There is also no known effective method for reconstructing the images to their near-original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Therefore, there is an enhanced need for developing better methods that can easily detect areas needing </a:t>
            </a:r>
            <a:r>
              <a:rPr kumimoji="0" lang="en-US" altLang="en-US" sz="1600" b="0" i="0" u="none" strike="noStrike" cap="none" normalizeH="0" baseline="0" dirty="0" err="1">
                <a:ln>
                  <a:noFill/>
                </a:ln>
                <a:solidFill>
                  <a:schemeClr val="tx1"/>
                </a:solidFill>
                <a:effectLst/>
                <a:latin typeface="Arial" panose="020B0604020202020204" pitchFamily="34" charset="0"/>
              </a:rPr>
              <a:t>pixelation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There is also a need for techniques to reconstruct the distorted images to the highest possible quality.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E6D3-F5F7-4C51-A460-C01C57FF7EC7}"/>
              </a:ext>
            </a:extLst>
          </p:cNvPr>
          <p:cNvSpPr>
            <a:spLocks noGrp="1"/>
          </p:cNvSpPr>
          <p:nvPr>
            <p:ph type="title"/>
          </p:nvPr>
        </p:nvSpPr>
        <p:spPr>
          <a:xfrm>
            <a:off x="713225" y="445025"/>
            <a:ext cx="5000056" cy="572700"/>
          </a:xfrm>
        </p:spPr>
        <p:txBody>
          <a:bodyPr/>
          <a:lstStyle/>
          <a:p>
            <a:r>
              <a:rPr lang="en-US" dirty="0"/>
              <a:t>Unique Idea Brief (Solution)</a:t>
            </a:r>
          </a:p>
        </p:txBody>
      </p:sp>
      <p:sp>
        <p:nvSpPr>
          <p:cNvPr id="3" name="Text Placeholder 2">
            <a:extLst>
              <a:ext uri="{FF2B5EF4-FFF2-40B4-BE49-F238E27FC236}">
                <a16:creationId xmlns:a16="http://schemas.microsoft.com/office/drawing/2014/main" id="{A8671DA4-31F0-4DE7-A7F1-E61E0DD224FB}"/>
              </a:ext>
            </a:extLst>
          </p:cNvPr>
          <p:cNvSpPr>
            <a:spLocks noGrp="1"/>
          </p:cNvSpPr>
          <p:nvPr>
            <p:ph type="body" idx="1"/>
          </p:nvPr>
        </p:nvSpPr>
        <p:spPr/>
        <p:txBody>
          <a:bodyPr/>
          <a:lstStyle/>
          <a:p>
            <a:r>
              <a:rPr lang="en-US" sz="1600" dirty="0"/>
              <a:t>The proposed solution involves developing a machine learning-based system that can detect pixelated images and restore them automatically.</a:t>
            </a:r>
          </a:p>
          <a:p>
            <a:endParaRPr lang="en-US" sz="1600" dirty="0"/>
          </a:p>
          <a:p>
            <a:r>
              <a:rPr lang="en-US" sz="1600" dirty="0"/>
              <a:t>This system leverages advanced image processing techniques and deep learning models to enhance the visual quality of pixelated images</a:t>
            </a:r>
          </a:p>
          <a:p>
            <a:endParaRPr lang="en-US" sz="1600" dirty="0"/>
          </a:p>
          <a:p>
            <a:r>
              <a:rPr lang="en-US" sz="1600" dirty="0"/>
              <a:t>The solution consists of two main components: a </a:t>
            </a:r>
            <a:r>
              <a:rPr lang="en-US" sz="1600" dirty="0" err="1"/>
              <a:t>pixelation</a:t>
            </a:r>
            <a:r>
              <a:rPr lang="en-US" sz="1600" dirty="0"/>
              <a:t> detection model and an image restoration model.</a:t>
            </a:r>
          </a:p>
          <a:p>
            <a:endParaRPr lang="en-US" sz="1600" dirty="0"/>
          </a:p>
          <a:p>
            <a:r>
              <a:rPr lang="en-US" sz="1600" dirty="0"/>
              <a:t>By integrating these components, the system can accurately identify pixelated images and apply restoration techniques to improve their quality.</a:t>
            </a:r>
          </a:p>
        </p:txBody>
      </p:sp>
    </p:spTree>
    <p:extLst>
      <p:ext uri="{BB962C8B-B14F-4D97-AF65-F5344CB8AC3E}">
        <p14:creationId xmlns:p14="http://schemas.microsoft.com/office/powerpoint/2010/main" val="144864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183958" y="377574"/>
            <a:ext cx="516512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Features Offered</a:t>
            </a:r>
            <a:endParaRPr dirty="0"/>
          </a:p>
        </p:txBody>
      </p:sp>
      <p:sp>
        <p:nvSpPr>
          <p:cNvPr id="4" name="Rectangle 2">
            <a:extLst>
              <a:ext uri="{FF2B5EF4-FFF2-40B4-BE49-F238E27FC236}">
                <a16:creationId xmlns:a16="http://schemas.microsoft.com/office/drawing/2014/main" id="{314FCC1F-8723-4F56-805E-42A4CAC59C38}"/>
              </a:ext>
            </a:extLst>
          </p:cNvPr>
          <p:cNvSpPr>
            <a:spLocks noGrp="1" noChangeArrowheads="1"/>
          </p:cNvSpPr>
          <p:nvPr>
            <p:ph type="body" idx="1"/>
          </p:nvPr>
        </p:nvSpPr>
        <p:spPr bwMode="auto">
          <a:xfrm>
            <a:off x="94950" y="1068261"/>
            <a:ext cx="904905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Automatic </a:t>
            </a:r>
            <a:r>
              <a:rPr kumimoji="0" lang="en-US" altLang="en-US" sz="1600" b="1" i="0" u="none" strike="noStrike" cap="none" normalizeH="0" baseline="0" dirty="0" err="1">
                <a:ln>
                  <a:noFill/>
                </a:ln>
                <a:solidFill>
                  <a:schemeClr val="tx1"/>
                </a:solidFill>
                <a:effectLst/>
                <a:latin typeface="Arial" panose="020B0604020202020204" pitchFamily="34" charset="0"/>
              </a:rPr>
              <a:t>Pixelation</a:t>
            </a:r>
            <a:r>
              <a:rPr kumimoji="0" lang="en-US" altLang="en-US" sz="1600" b="1" i="0" u="none" strike="noStrike" cap="none" normalizeH="0" baseline="0" dirty="0">
                <a:ln>
                  <a:noFill/>
                </a:ln>
                <a:solidFill>
                  <a:schemeClr val="tx1"/>
                </a:solidFill>
                <a:effectLst/>
                <a:latin typeface="Arial" panose="020B0604020202020204" pitchFamily="34" charset="0"/>
              </a:rPr>
              <a:t> Detection</a:t>
            </a:r>
            <a:r>
              <a:rPr kumimoji="0" lang="en-US" altLang="en-US" sz="1600" b="0" i="0" u="none" strike="noStrike" cap="none" normalizeH="0" baseline="0" dirty="0">
                <a:ln>
                  <a:noFill/>
                </a:ln>
                <a:solidFill>
                  <a:schemeClr val="tx1"/>
                </a:solidFill>
                <a:effectLst/>
                <a:latin typeface="Arial" panose="020B0604020202020204" pitchFamily="34" charset="0"/>
              </a:rPr>
              <a:t>: Utilizes a trained classifier to detect whether an image is pixelated or not.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Image Restoration</a:t>
            </a:r>
            <a:r>
              <a:rPr kumimoji="0" lang="en-US" altLang="en-US" sz="1600" b="0" i="0" u="none" strike="noStrike" cap="none" normalizeH="0" baseline="0" dirty="0">
                <a:ln>
                  <a:noFill/>
                </a:ln>
                <a:solidFill>
                  <a:schemeClr val="tx1"/>
                </a:solidFill>
                <a:effectLst/>
                <a:latin typeface="Arial" panose="020B0604020202020204" pitchFamily="34" charset="0"/>
              </a:rPr>
              <a:t>: Employs a deep learning model to restore pixelated images, enhancing their resolution and visual quality.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Feature Extraction</a:t>
            </a:r>
            <a:r>
              <a:rPr kumimoji="0" lang="en-US" altLang="en-US" sz="1600" b="0" i="0" u="none" strike="noStrike" cap="none" normalizeH="0" baseline="0" dirty="0">
                <a:ln>
                  <a:noFill/>
                </a:ln>
                <a:solidFill>
                  <a:schemeClr val="tx1"/>
                </a:solidFill>
                <a:effectLst/>
                <a:latin typeface="Arial" panose="020B0604020202020204" pitchFamily="34" charset="0"/>
              </a:rPr>
              <a:t>: Implements Local Binary Pattern (LBP) and Edge Histogram features for accurate image classification.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End-to-End Processing</a:t>
            </a:r>
            <a:r>
              <a:rPr kumimoji="0" lang="en-US" altLang="en-US" sz="1600" b="0" i="0" u="none" strike="noStrike" cap="none" normalizeH="0" baseline="0" dirty="0">
                <a:ln>
                  <a:noFill/>
                </a:ln>
                <a:solidFill>
                  <a:schemeClr val="tx1"/>
                </a:solidFill>
                <a:effectLst/>
                <a:latin typeface="Arial" panose="020B0604020202020204" pitchFamily="34" charset="0"/>
              </a:rPr>
              <a:t>: Provides a seamless workflow from image loading and preprocessing to classification and restoration.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 Training and Saving</a:t>
            </a:r>
            <a:r>
              <a:rPr kumimoji="0" lang="en-US" altLang="en-US" sz="1600" b="0" i="0" u="none" strike="noStrike" cap="none" normalizeH="0" baseline="0" dirty="0">
                <a:ln>
                  <a:noFill/>
                </a:ln>
                <a:solidFill>
                  <a:schemeClr val="tx1"/>
                </a:solidFill>
                <a:effectLst/>
                <a:latin typeface="Arial" panose="020B0604020202020204" pitchFamily="34" charset="0"/>
              </a:rPr>
              <a:t>: Includes scripts for training the restoration model and saving it for future use. </a:t>
            </a:r>
          </a:p>
        </p:txBody>
      </p:sp>
    </p:spTree>
    <p:extLst>
      <p:ext uri="{BB962C8B-B14F-4D97-AF65-F5344CB8AC3E}">
        <p14:creationId xmlns:p14="http://schemas.microsoft.com/office/powerpoint/2010/main" val="98510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94950" y="320366"/>
            <a:ext cx="516512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Process Flow</a:t>
            </a:r>
            <a:endParaRPr dirty="0"/>
          </a:p>
        </p:txBody>
      </p:sp>
      <p:sp>
        <p:nvSpPr>
          <p:cNvPr id="4" name="Rectangle 2">
            <a:extLst>
              <a:ext uri="{FF2B5EF4-FFF2-40B4-BE49-F238E27FC236}">
                <a16:creationId xmlns:a16="http://schemas.microsoft.com/office/drawing/2014/main" id="{314FCC1F-8723-4F56-805E-42A4CAC59C38}"/>
              </a:ext>
            </a:extLst>
          </p:cNvPr>
          <p:cNvSpPr>
            <a:spLocks noGrp="1" noChangeArrowheads="1"/>
          </p:cNvSpPr>
          <p:nvPr>
            <p:ph type="body" idx="1"/>
          </p:nvPr>
        </p:nvSpPr>
        <p:spPr bwMode="auto">
          <a:xfrm>
            <a:off x="94950" y="1068260"/>
            <a:ext cx="904905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1600" b="1" i="0" dirty="0">
                <a:effectLst/>
                <a:latin typeface="+mn-lt"/>
              </a:rPr>
              <a:t>Image Loading</a:t>
            </a:r>
            <a:r>
              <a:rPr lang="en-US" sz="1600" b="0" i="0" dirty="0">
                <a:effectLst/>
                <a:latin typeface="+mn-lt"/>
              </a:rPr>
              <a:t>: The images to be used should be located in the given directory for the processing.</a:t>
            </a:r>
            <a:br>
              <a:rPr lang="en-US" sz="1600" dirty="0">
                <a:latin typeface="+mn-lt"/>
              </a:rPr>
            </a:br>
            <a:r>
              <a:rPr lang="en-US" sz="1600" b="1" i="0" dirty="0">
                <a:effectLst/>
                <a:latin typeface="+mn-lt"/>
              </a:rPr>
              <a:t>Preprocessing: </a:t>
            </a:r>
            <a:r>
              <a:rPr lang="en-US" sz="1600" b="0" i="0" dirty="0">
                <a:effectLst/>
                <a:latin typeface="+mn-lt"/>
              </a:rPr>
              <a:t>Crop images and create pixelated images for patterns selection for training dataset.</a:t>
            </a:r>
            <a:br>
              <a:rPr lang="en-US" sz="1600" dirty="0">
                <a:latin typeface="+mn-lt"/>
              </a:rPr>
            </a:br>
            <a:r>
              <a:rPr lang="en-US" sz="1600" b="1" i="0" dirty="0">
                <a:effectLst/>
                <a:latin typeface="+mn-lt"/>
              </a:rPr>
              <a:t>Feature Extraction: </a:t>
            </a:r>
            <a:r>
              <a:rPr lang="en-US" sz="1600" b="0" i="0" dirty="0">
                <a:effectLst/>
                <a:latin typeface="+mn-lt"/>
              </a:rPr>
              <a:t>Extract LBP and Edge Histogram features from images / Identifying features-LBP and Edge Histogram.</a:t>
            </a:r>
            <a:br>
              <a:rPr lang="en-US" sz="1600" dirty="0">
                <a:latin typeface="+mn-lt"/>
              </a:rPr>
            </a:br>
            <a:r>
              <a:rPr lang="en-US" sz="1600" b="1" i="0" dirty="0" err="1">
                <a:effectLst/>
                <a:latin typeface="+mn-lt"/>
              </a:rPr>
              <a:t>Pixelation</a:t>
            </a:r>
            <a:r>
              <a:rPr lang="en-US" sz="1600" b="1" i="0" dirty="0">
                <a:effectLst/>
                <a:latin typeface="+mn-lt"/>
              </a:rPr>
              <a:t> Detection</a:t>
            </a:r>
            <a:r>
              <a:rPr lang="en-US" sz="1600" b="0" i="0" dirty="0">
                <a:effectLst/>
                <a:latin typeface="+mn-lt"/>
              </a:rPr>
              <a:t>: The second step is testing the images as pixelated or non-pixelated using a classifier that is already trained.</a:t>
            </a:r>
            <a:br>
              <a:rPr lang="en-US" sz="1600" dirty="0">
                <a:latin typeface="+mn-lt"/>
              </a:rPr>
            </a:br>
            <a:r>
              <a:rPr lang="en-US" sz="1600" b="1" i="0" dirty="0">
                <a:effectLst/>
                <a:latin typeface="+mn-lt"/>
              </a:rPr>
              <a:t>Image Restoration: </a:t>
            </a:r>
            <a:r>
              <a:rPr lang="en-US" sz="1600" b="0" i="0" dirty="0">
                <a:effectLst/>
                <a:latin typeface="+mn-lt"/>
              </a:rPr>
              <a:t>Use of the restoration model on pixelated images improves the images’ quality.</a:t>
            </a:r>
            <a:br>
              <a:rPr lang="en-US" sz="1600" dirty="0">
                <a:latin typeface="+mn-lt"/>
              </a:rPr>
            </a:br>
            <a:r>
              <a:rPr lang="en-US" sz="1600" b="1" i="0" dirty="0">
                <a:effectLst/>
                <a:latin typeface="+mn-lt"/>
              </a:rPr>
              <a:t>Model Training</a:t>
            </a:r>
            <a:r>
              <a:rPr lang="en-US" sz="1600" b="0" i="0" dirty="0">
                <a:effectLst/>
                <a:latin typeface="+mn-lt"/>
              </a:rPr>
              <a:t>: Optimize the restoration model applying it to a set of images with pixelated and without </a:t>
            </a:r>
            <a:r>
              <a:rPr lang="en-US" sz="1600" b="0" i="0" dirty="0" err="1">
                <a:effectLst/>
                <a:latin typeface="+mn-lt"/>
              </a:rPr>
              <a:t>pixelation</a:t>
            </a:r>
            <a:r>
              <a:rPr lang="en-US" sz="1600" b="0" i="0" dirty="0">
                <a:effectLst/>
                <a:latin typeface="+mn-lt"/>
              </a:rPr>
              <a:t> artifacts.</a:t>
            </a:r>
            <a:br>
              <a:rPr lang="en-US" sz="1600" dirty="0">
                <a:latin typeface="+mn-lt"/>
              </a:rPr>
            </a:br>
            <a:r>
              <a:rPr lang="en-US" sz="1600" b="1" i="0" dirty="0">
                <a:effectLst/>
                <a:latin typeface="+mn-lt"/>
              </a:rPr>
              <a:t>Model Saving: </a:t>
            </a:r>
            <a:r>
              <a:rPr lang="en-US" sz="1600" b="0" i="0" dirty="0">
                <a:effectLst/>
                <a:latin typeface="+mn-lt"/>
              </a:rPr>
              <a:t>There is need to preserve the trained restoration model for other restoration jobs in the future.</a:t>
            </a:r>
            <a:endParaRPr kumimoji="0" lang="en-US" altLang="en-US"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06077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8594-F4D9-4D7F-923C-BF07377F52B1}"/>
              </a:ext>
            </a:extLst>
          </p:cNvPr>
          <p:cNvSpPr>
            <a:spLocks noGrp="1"/>
          </p:cNvSpPr>
          <p:nvPr>
            <p:ph type="title"/>
          </p:nvPr>
        </p:nvSpPr>
        <p:spPr/>
        <p:txBody>
          <a:bodyPr/>
          <a:lstStyle/>
          <a:p>
            <a:r>
              <a:rPr lang="en-US" dirty="0"/>
              <a:t>Architecture Diagram</a:t>
            </a:r>
          </a:p>
        </p:txBody>
      </p:sp>
      <p:sp>
        <p:nvSpPr>
          <p:cNvPr id="3" name="Text Placeholder 2">
            <a:extLst>
              <a:ext uri="{FF2B5EF4-FFF2-40B4-BE49-F238E27FC236}">
                <a16:creationId xmlns:a16="http://schemas.microsoft.com/office/drawing/2014/main" id="{86478283-DC21-4A74-A2B4-5CAED7947BA9}"/>
              </a:ext>
            </a:extLst>
          </p:cNvPr>
          <p:cNvSpPr>
            <a:spLocks noGrp="1"/>
          </p:cNvSpPr>
          <p:nvPr>
            <p:ph type="body" idx="1"/>
          </p:nvPr>
        </p:nvSpPr>
        <p:spPr/>
        <p:txBody>
          <a:bodyPr/>
          <a:lstStyle/>
          <a:p>
            <a:pPr marL="114300" indent="0">
              <a:buNone/>
            </a:pPr>
            <a:endParaRPr lang="en-US" dirty="0"/>
          </a:p>
        </p:txBody>
      </p:sp>
      <p:sp>
        <p:nvSpPr>
          <p:cNvPr id="7" name="Rectangle 6">
            <a:extLst>
              <a:ext uri="{FF2B5EF4-FFF2-40B4-BE49-F238E27FC236}">
                <a16:creationId xmlns:a16="http://schemas.microsoft.com/office/drawing/2014/main" id="{66E7925D-ED7D-4A81-9243-F7E62B1F7BE3}"/>
              </a:ext>
            </a:extLst>
          </p:cNvPr>
          <p:cNvSpPr/>
          <p:nvPr/>
        </p:nvSpPr>
        <p:spPr>
          <a:xfrm>
            <a:off x="1285660" y="1845623"/>
            <a:ext cx="1333787" cy="6294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Image Loading &amp; Preprocessing</a:t>
            </a:r>
            <a:endParaRPr lang="en-US" dirty="0">
              <a:ln>
                <a:solidFill>
                  <a:schemeClr val="tx1"/>
                </a:solidFill>
              </a:ln>
              <a:solidFill>
                <a:schemeClr val="bg1"/>
              </a:solidFill>
            </a:endParaRPr>
          </a:p>
        </p:txBody>
      </p:sp>
      <p:sp>
        <p:nvSpPr>
          <p:cNvPr id="11" name="Rectangle 10">
            <a:extLst>
              <a:ext uri="{FF2B5EF4-FFF2-40B4-BE49-F238E27FC236}">
                <a16:creationId xmlns:a16="http://schemas.microsoft.com/office/drawing/2014/main" id="{427A213E-403A-49C5-9FEA-1E4D26ECC5AE}"/>
              </a:ext>
            </a:extLst>
          </p:cNvPr>
          <p:cNvSpPr/>
          <p:nvPr/>
        </p:nvSpPr>
        <p:spPr>
          <a:xfrm>
            <a:off x="3200502" y="1845623"/>
            <a:ext cx="1498791" cy="6294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Pixelation</a:t>
            </a:r>
            <a:endParaRPr lang="en-US" dirty="0"/>
          </a:p>
          <a:p>
            <a:pPr algn="ctr"/>
            <a:r>
              <a:rPr lang="en-US" dirty="0"/>
              <a:t>Detection Model </a:t>
            </a:r>
          </a:p>
        </p:txBody>
      </p:sp>
      <p:sp>
        <p:nvSpPr>
          <p:cNvPr id="12" name="Rectangle 11">
            <a:extLst>
              <a:ext uri="{FF2B5EF4-FFF2-40B4-BE49-F238E27FC236}">
                <a16:creationId xmlns:a16="http://schemas.microsoft.com/office/drawing/2014/main" id="{20C96738-D843-4485-8205-4496D801A543}"/>
              </a:ext>
            </a:extLst>
          </p:cNvPr>
          <p:cNvSpPr/>
          <p:nvPr/>
        </p:nvSpPr>
        <p:spPr>
          <a:xfrm>
            <a:off x="5431400" y="1845623"/>
            <a:ext cx="1622544" cy="6294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Image Restoration</a:t>
            </a:r>
          </a:p>
          <a:p>
            <a:pPr algn="ctr"/>
            <a:r>
              <a:rPr lang="en-US" dirty="0"/>
              <a:t>Model</a:t>
            </a:r>
          </a:p>
        </p:txBody>
      </p:sp>
      <p:sp>
        <p:nvSpPr>
          <p:cNvPr id="13" name="Rectangle 12">
            <a:extLst>
              <a:ext uri="{FF2B5EF4-FFF2-40B4-BE49-F238E27FC236}">
                <a16:creationId xmlns:a16="http://schemas.microsoft.com/office/drawing/2014/main" id="{A2B72C14-8610-4472-BE6D-D957BF0D57A8}"/>
              </a:ext>
            </a:extLst>
          </p:cNvPr>
          <p:cNvSpPr/>
          <p:nvPr/>
        </p:nvSpPr>
        <p:spPr>
          <a:xfrm>
            <a:off x="3162586" y="2990706"/>
            <a:ext cx="1528062" cy="7150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Feature Extraction</a:t>
            </a:r>
          </a:p>
        </p:txBody>
      </p:sp>
      <p:sp>
        <p:nvSpPr>
          <p:cNvPr id="14" name="Rectangle 13">
            <a:extLst>
              <a:ext uri="{FF2B5EF4-FFF2-40B4-BE49-F238E27FC236}">
                <a16:creationId xmlns:a16="http://schemas.microsoft.com/office/drawing/2014/main" id="{2DDE953B-C2A3-49C1-9BFD-9F5E8D779119}"/>
              </a:ext>
            </a:extLst>
          </p:cNvPr>
          <p:cNvSpPr/>
          <p:nvPr/>
        </p:nvSpPr>
        <p:spPr>
          <a:xfrm>
            <a:off x="5431400" y="2990706"/>
            <a:ext cx="1622545" cy="7150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Restored Image Saving</a:t>
            </a:r>
          </a:p>
        </p:txBody>
      </p:sp>
      <p:cxnSp>
        <p:nvCxnSpPr>
          <p:cNvPr id="16" name="Straight Arrow Connector 15">
            <a:extLst>
              <a:ext uri="{FF2B5EF4-FFF2-40B4-BE49-F238E27FC236}">
                <a16:creationId xmlns:a16="http://schemas.microsoft.com/office/drawing/2014/main" id="{ABD6E78A-50FF-44D7-8AC2-80ABB27F1203}"/>
              </a:ext>
            </a:extLst>
          </p:cNvPr>
          <p:cNvCxnSpPr>
            <a:stCxn id="7" idx="3"/>
            <a:endCxn id="11" idx="1"/>
          </p:cNvCxnSpPr>
          <p:nvPr/>
        </p:nvCxnSpPr>
        <p:spPr>
          <a:xfrm>
            <a:off x="2619447" y="2160345"/>
            <a:ext cx="581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F6B8E2-A9C4-47CC-ABC3-1150C9F3DC48}"/>
              </a:ext>
            </a:extLst>
          </p:cNvPr>
          <p:cNvCxnSpPr>
            <a:endCxn id="12" idx="1"/>
          </p:cNvCxnSpPr>
          <p:nvPr/>
        </p:nvCxnSpPr>
        <p:spPr>
          <a:xfrm>
            <a:off x="4690648" y="2160344"/>
            <a:ext cx="7407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BD82F-9C76-4E7F-A325-5ED703200B35}"/>
              </a:ext>
            </a:extLst>
          </p:cNvPr>
          <p:cNvCxnSpPr>
            <a:cxnSpLocks/>
            <a:endCxn id="13" idx="0"/>
          </p:cNvCxnSpPr>
          <p:nvPr/>
        </p:nvCxnSpPr>
        <p:spPr>
          <a:xfrm flipH="1">
            <a:off x="3926617" y="2475066"/>
            <a:ext cx="2" cy="515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E57647D-7191-4DF6-9B46-F25144E598F9}"/>
              </a:ext>
            </a:extLst>
          </p:cNvPr>
          <p:cNvCxnSpPr>
            <a:stCxn id="12" idx="2"/>
            <a:endCxn id="14" idx="0"/>
          </p:cNvCxnSpPr>
          <p:nvPr/>
        </p:nvCxnSpPr>
        <p:spPr>
          <a:xfrm>
            <a:off x="6242672" y="2475066"/>
            <a:ext cx="0" cy="515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1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183958" y="370698"/>
            <a:ext cx="516512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Technologies Used</a:t>
            </a:r>
            <a:endParaRPr dirty="0"/>
          </a:p>
        </p:txBody>
      </p:sp>
      <p:sp>
        <p:nvSpPr>
          <p:cNvPr id="2" name="Text Placeholder 1">
            <a:extLst>
              <a:ext uri="{FF2B5EF4-FFF2-40B4-BE49-F238E27FC236}">
                <a16:creationId xmlns:a16="http://schemas.microsoft.com/office/drawing/2014/main" id="{6BF8DEAC-B780-423E-84C6-E814BA266601}"/>
              </a:ext>
            </a:extLst>
          </p:cNvPr>
          <p:cNvSpPr>
            <a:spLocks noGrp="1" noChangeArrowheads="1"/>
          </p:cNvSpPr>
          <p:nvPr>
            <p:ph type="body" idx="1"/>
          </p:nvPr>
        </p:nvSpPr>
        <p:spPr bwMode="auto">
          <a:xfrm>
            <a:off x="95250" y="1129499"/>
            <a:ext cx="761871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For scripting and developing the entire solution.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a:t>
            </a:r>
            <a:r>
              <a:rPr kumimoji="0" lang="en-US" altLang="en-US" sz="1800" b="0" i="0" u="none" strike="noStrike" cap="none" normalizeH="0" baseline="0" dirty="0">
                <a:ln>
                  <a:noFill/>
                </a:ln>
                <a:solidFill>
                  <a:schemeClr val="tx1"/>
                </a:solidFill>
                <a:effectLst/>
                <a:latin typeface="Arial" panose="020B0604020202020204" pitchFamily="34" charset="0"/>
              </a:rPr>
              <a:t>: For image processing and manipulation.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TensorFlow/</a:t>
            </a:r>
            <a:r>
              <a:rPr kumimoji="0" lang="en-US" altLang="en-US" sz="1800" b="1"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For building and training the image restoration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a:t>
            </a:r>
            <a:r>
              <a:rPr kumimoji="0" lang="en-US" altLang="en-US" sz="1800" b="0" i="0" u="none" strike="noStrike" cap="none" normalizeH="0" baseline="0" dirty="0">
                <a:ln>
                  <a:noFill/>
                </a:ln>
                <a:solidFill>
                  <a:schemeClr val="tx1"/>
                </a:solidFill>
                <a:effectLst/>
                <a:latin typeface="Arial" panose="020B0604020202020204" pitchFamily="34" charset="0"/>
              </a:rPr>
              <a:t>: For feature extraction and model training.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Joblib</a:t>
            </a:r>
            <a:r>
              <a:rPr kumimoji="0" lang="en-US" altLang="en-US" sz="1800" b="0" i="0" u="none" strike="noStrike" cap="none" normalizeH="0" baseline="0" dirty="0">
                <a:ln>
                  <a:noFill/>
                </a:ln>
                <a:solidFill>
                  <a:schemeClr val="tx1"/>
                </a:solidFill>
                <a:effectLst/>
                <a:latin typeface="Arial" panose="020B0604020202020204" pitchFamily="34" charset="0"/>
              </a:rPr>
              <a:t>: For saving and loading the </a:t>
            </a:r>
            <a:r>
              <a:rPr kumimoji="0" lang="en-US" altLang="en-US" sz="1800" b="0" i="0" u="none" strike="noStrike" cap="none" normalizeH="0" baseline="0" dirty="0" err="1">
                <a:ln>
                  <a:noFill/>
                </a:ln>
                <a:solidFill>
                  <a:schemeClr val="tx1"/>
                </a:solidFill>
                <a:effectLst/>
                <a:latin typeface="Arial" panose="020B0604020202020204" pitchFamily="34" charset="0"/>
              </a:rPr>
              <a:t>pixelation</a:t>
            </a:r>
            <a:r>
              <a:rPr kumimoji="0" lang="en-US" altLang="en-US" sz="1800" b="0" i="0" u="none" strike="noStrike" cap="none" normalizeH="0" baseline="0" dirty="0">
                <a:ln>
                  <a:noFill/>
                </a:ln>
                <a:solidFill>
                  <a:schemeClr val="tx1"/>
                </a:solidFill>
                <a:effectLst/>
                <a:latin typeface="Arial" panose="020B0604020202020204" pitchFamily="34" charset="0"/>
              </a:rPr>
              <a:t> detection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rPr>
              <a:t>: For handling numerical operations and data manipulation. </a:t>
            </a:r>
          </a:p>
        </p:txBody>
      </p:sp>
    </p:spTree>
    <p:extLst>
      <p:ext uri="{BB962C8B-B14F-4D97-AF65-F5344CB8AC3E}">
        <p14:creationId xmlns:p14="http://schemas.microsoft.com/office/powerpoint/2010/main" val="42847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000B-7F64-4790-B53F-25DF26BC2925}"/>
              </a:ext>
            </a:extLst>
          </p:cNvPr>
          <p:cNvSpPr>
            <a:spLocks noGrp="1"/>
          </p:cNvSpPr>
          <p:nvPr>
            <p:ph type="title"/>
          </p:nvPr>
        </p:nvSpPr>
        <p:spPr>
          <a:xfrm>
            <a:off x="197585" y="451901"/>
            <a:ext cx="5838830" cy="572700"/>
          </a:xfrm>
        </p:spPr>
        <p:txBody>
          <a:bodyPr/>
          <a:lstStyle/>
          <a:p>
            <a:r>
              <a:rPr lang="en-US" dirty="0"/>
              <a:t>Team members and contribution:</a:t>
            </a:r>
          </a:p>
        </p:txBody>
      </p:sp>
      <p:sp>
        <p:nvSpPr>
          <p:cNvPr id="3" name="Text Placeholder 2">
            <a:extLst>
              <a:ext uri="{FF2B5EF4-FFF2-40B4-BE49-F238E27FC236}">
                <a16:creationId xmlns:a16="http://schemas.microsoft.com/office/drawing/2014/main" id="{41FB71DF-845B-4819-8BD7-1DE52A023EAB}"/>
              </a:ext>
            </a:extLst>
          </p:cNvPr>
          <p:cNvSpPr>
            <a:spLocks noGrp="1"/>
          </p:cNvSpPr>
          <p:nvPr>
            <p:ph type="body" idx="1"/>
          </p:nvPr>
        </p:nvSpPr>
        <p:spPr/>
        <p:txBody>
          <a:bodyPr/>
          <a:lstStyle/>
          <a:p>
            <a:r>
              <a:rPr lang="en-IN" sz="1600" b="0" i="0" dirty="0">
                <a:solidFill>
                  <a:srgbClr val="1F2328"/>
                </a:solidFill>
                <a:effectLst/>
                <a:highlight>
                  <a:srgbClr val="FFFFFF"/>
                </a:highlight>
                <a:latin typeface="Times New Roman" panose="02020603050405020304" pitchFamily="18" charset="0"/>
                <a:cs typeface="Times New Roman" panose="02020603050405020304" pitchFamily="18" charset="0"/>
              </a:rPr>
              <a:t>Sharveshwaran S </a:t>
            </a:r>
            <a:r>
              <a:rPr lang="en-IN" sz="1600" b="0" i="0" dirty="0" err="1">
                <a:solidFill>
                  <a:srgbClr val="1F2328"/>
                </a:solidFill>
                <a:effectLst/>
                <a:highlight>
                  <a:srgbClr val="FFFFFF"/>
                </a:highlight>
                <a:latin typeface="Times New Roman" panose="02020603050405020304" pitchFamily="18" charset="0"/>
                <a:cs typeface="Times New Roman" panose="02020603050405020304" pitchFamily="18" charset="0"/>
              </a:rPr>
              <a:t>S</a:t>
            </a:r>
            <a:endParaRPr lang="en-IN" sz="1600" b="0"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r>
              <a:rPr lang="en-IN" sz="1600" b="0" i="0" dirty="0" err="1">
                <a:solidFill>
                  <a:srgbClr val="1F2328"/>
                </a:solidFill>
                <a:effectLst/>
                <a:highlight>
                  <a:srgbClr val="FFFFFF"/>
                </a:highlight>
                <a:latin typeface="Times New Roman" panose="02020603050405020304" pitchFamily="18" charset="0"/>
                <a:cs typeface="Times New Roman" panose="02020603050405020304" pitchFamily="18" charset="0"/>
              </a:rPr>
              <a:t>Jeyakumar</a:t>
            </a:r>
            <a:r>
              <a:rPr lang="en-IN" sz="1600" b="0" i="0" dirty="0">
                <a:solidFill>
                  <a:srgbClr val="1F2328"/>
                </a:solidFill>
                <a:effectLst/>
                <a:highlight>
                  <a:srgbClr val="FFFFFF"/>
                </a:highlight>
                <a:latin typeface="Times New Roman" panose="02020603050405020304" pitchFamily="18" charset="0"/>
                <a:cs typeface="Times New Roman" panose="02020603050405020304" pitchFamily="18" charset="0"/>
              </a:rPr>
              <a:t> S</a:t>
            </a:r>
          </a:p>
          <a:p>
            <a:r>
              <a:rPr lang="en-IN" sz="1600" b="0" i="0" dirty="0">
                <a:solidFill>
                  <a:srgbClr val="1F2328"/>
                </a:solidFill>
                <a:effectLst/>
                <a:highlight>
                  <a:srgbClr val="FFFFFF"/>
                </a:highlight>
                <a:latin typeface="Times New Roman" panose="02020603050405020304" pitchFamily="18" charset="0"/>
                <a:cs typeface="Times New Roman" panose="02020603050405020304" pitchFamily="18" charset="0"/>
              </a:rPr>
              <a:t>Rohith U</a:t>
            </a:r>
          </a:p>
          <a:p>
            <a:r>
              <a:rPr lang="en-IN" sz="1600" b="0" i="0" dirty="0" err="1">
                <a:solidFill>
                  <a:srgbClr val="1F2328"/>
                </a:solidFill>
                <a:effectLst/>
                <a:highlight>
                  <a:srgbClr val="FFFFFF"/>
                </a:highlight>
                <a:latin typeface="Times New Roman" panose="02020603050405020304" pitchFamily="18" charset="0"/>
                <a:cs typeface="Times New Roman" panose="02020603050405020304" pitchFamily="18" charset="0"/>
              </a:rPr>
              <a:t>Prithivraj</a:t>
            </a:r>
            <a:r>
              <a:rPr lang="en-IN" sz="1600" b="0" i="0" dirty="0">
                <a:solidFill>
                  <a:srgbClr val="1F2328"/>
                </a:solidFill>
                <a:effectLst/>
                <a:highlight>
                  <a:srgbClr val="FFFFFF"/>
                </a:highlight>
                <a:latin typeface="Times New Roman" panose="02020603050405020304" pitchFamily="18" charset="0"/>
                <a:cs typeface="Times New Roman" panose="02020603050405020304" pitchFamily="18" charset="0"/>
              </a:rPr>
              <a:t> M P</a:t>
            </a:r>
          </a:p>
          <a:p>
            <a:r>
              <a:rPr lang="en-IN" sz="1600" b="0" i="0" dirty="0">
                <a:solidFill>
                  <a:srgbClr val="1F2328"/>
                </a:solidFill>
                <a:effectLst/>
                <a:highlight>
                  <a:srgbClr val="FFFFFF"/>
                </a:highlight>
                <a:latin typeface="Times New Roman" panose="02020603050405020304" pitchFamily="18" charset="0"/>
                <a:cs typeface="Times New Roman" panose="02020603050405020304" pitchFamily="18" charset="0"/>
              </a:rPr>
              <a:t>Ramalingam M</a:t>
            </a:r>
          </a:p>
          <a:p>
            <a:endParaRPr lang="en-US" dirty="0"/>
          </a:p>
        </p:txBody>
      </p:sp>
    </p:spTree>
    <p:extLst>
      <p:ext uri="{BB962C8B-B14F-4D97-AF65-F5344CB8AC3E}">
        <p14:creationId xmlns:p14="http://schemas.microsoft.com/office/powerpoint/2010/main" val="133449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79C0-82F5-4613-BB46-DB7E5382AE44}"/>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4D9DBDBC-3AF7-45B5-90DD-03654DB8ABC1}"/>
              </a:ext>
            </a:extLst>
          </p:cNvPr>
          <p:cNvSpPr>
            <a:spLocks noGrp="1"/>
          </p:cNvSpPr>
          <p:nvPr>
            <p:ph type="body" idx="1"/>
          </p:nvPr>
        </p:nvSpPr>
        <p:spPr/>
        <p:txBody>
          <a:bodyPr/>
          <a:lstStyle/>
          <a:p>
            <a:r>
              <a:rPr lang="en-US" sz="1600" b="0" i="0" dirty="0">
                <a:effectLst/>
                <a:latin typeface="+mn-lt"/>
              </a:rPr>
              <a:t>This solution finding can be useful in the development of pixelated images detection and its correction method with the help of a machine learning algorithm. Subsequently, feature extraction enables feature selection, and classification offers a list of labels, while deep learning based restoration helps in enhancing the image quality, which makes it a complete solution. It can be implemented in most of the digital applications like media and interaction of resource, archiving and any other area where the display of the image and the quality of the image has to be maintained. The mentioned feature of high accuracy and effectiveness makes it possible to use the given feature in the autofocus application, as well as guarantee the automatic improvement of the image quality taking into account the adoption of modern technologies.</a:t>
            </a:r>
            <a:endParaRPr lang="en-US" sz="1600" dirty="0">
              <a:latin typeface="+mn-lt"/>
            </a:endParaRPr>
          </a:p>
        </p:txBody>
      </p:sp>
    </p:spTree>
    <p:extLst>
      <p:ext uri="{BB962C8B-B14F-4D97-AF65-F5344CB8AC3E}">
        <p14:creationId xmlns:p14="http://schemas.microsoft.com/office/powerpoint/2010/main" val="3677662884"/>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695</Words>
  <Application>Microsoft Office PowerPoint</Application>
  <PresentationFormat>On-screen Show (16:9)</PresentationFormat>
  <Paragraphs>57</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Montserrat</vt:lpstr>
      <vt:lpstr>Vidaloka</vt:lpstr>
      <vt:lpstr>Lato</vt:lpstr>
      <vt:lpstr>Arial</vt:lpstr>
      <vt:lpstr>Minimalist Business Slides XL by Slidesgo</vt:lpstr>
      <vt:lpstr>Detect Pixlated image and correct it</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dc:creator>Hp</dc:creator>
  <cp:lastModifiedBy>sharveshwaran s s</cp:lastModifiedBy>
  <cp:revision>4</cp:revision>
  <dcterms:modified xsi:type="dcterms:W3CDTF">2024-07-15T14:16:54Z</dcterms:modified>
</cp:coreProperties>
</file>