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9A6CA2-884E-4944-A35C-87726DC31188}">
  <a:tblStyle styleId="{549A6CA2-884E-4944-A35C-87726DC311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86e69671b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86e69671b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f4efdbebc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f4efdbebc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f4efdbeb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f4efdbeb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f4efdbebc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f4efdbebc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f4efdbebc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f4efdbeb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4efdbe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f4efdbe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f4efdbeb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f4efdbeb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c7fb81a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c7fb81a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f4efdbeb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f4efdbeb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f4efdbebc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f4efdbebc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f4efdbeb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f4efdbeb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f4efdbeb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f4efdbeb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f4efdbeb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f4efdbeb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rgbClr val="2B3E51"/>
              </a:buClr>
              <a:buSzPts val="11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python.org/3.7/library/re.html" TargetMode="External"/><Relationship Id="rId10" Type="http://schemas.openxmlformats.org/officeDocument/2006/relationships/hyperlink" Target="https://cse.iitk.ac.in/users/cs365/2015/_submissions/ajaysi/slides.pdf" TargetMode="External"/><Relationship Id="rId13" Type="http://schemas.openxmlformats.org/officeDocument/2006/relationships/hyperlink" Target="https://textblob.readthedocs.io/en/dev/" TargetMode="External"/><Relationship Id="rId1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s.stanford.edu/people/alecmgo/papers/TwitterDistantSupervision09.pdf" TargetMode="External"/><Relationship Id="rId4" Type="http://schemas.openxmlformats.org/officeDocument/2006/relationships/hyperlink" Target="http://static.googleusercontent.com/media/research.google.com/en//pubs/archive/36744.pdf" TargetMode="External"/><Relationship Id="rId9" Type="http://schemas.openxmlformats.org/officeDocument/2006/relationships/hyperlink" Target="https://towardsdatascience.com/twitter-sentiment-analysis-classification-using-nltk-python-fa912578614c" TargetMode="External"/><Relationship Id="rId14" Type="http://schemas.openxmlformats.org/officeDocument/2006/relationships/hyperlink" Target="https://github.com/yash982000/CSE523-Machine-Learning-TweetifyML" TargetMode="External"/><Relationship Id="rId5" Type="http://schemas.openxmlformats.org/officeDocument/2006/relationships/hyperlink" Target="https://www.geeksforgeeks.org/twitter-sentiment-analysis-using-python/" TargetMode="External"/><Relationship Id="rId6" Type="http://schemas.openxmlformats.org/officeDocument/2006/relationships/hyperlink" Target="http://help.sentiment140.com/for-students" TargetMode="External"/><Relationship Id="rId7" Type="http://schemas.openxmlformats.org/officeDocument/2006/relationships/hyperlink" Target="https://web.stanford.edu/~cgpotts/papers/potts-salt20-negation.pdf" TargetMode="External"/><Relationship Id="rId8" Type="http://schemas.openxmlformats.org/officeDocument/2006/relationships/hyperlink" Target="https://www.cs.cornell.edu/home/llee/omsa/omsa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42475" y="1566575"/>
            <a:ext cx="49575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1935"/>
              <a:buNone/>
            </a:pPr>
            <a:r>
              <a:rPr lang="en" sz="3100"/>
              <a:t>Twitter </a:t>
            </a:r>
            <a:r>
              <a:rPr lang="en" sz="3100"/>
              <a:t>Sentiment</a:t>
            </a:r>
            <a:r>
              <a:rPr lang="en" sz="3100"/>
              <a:t> Analysis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6037"/>
              <a:buNone/>
            </a:pPr>
            <a:r>
              <a:rPr lang="en" sz="1766"/>
              <a:t>                                           </a:t>
            </a:r>
            <a:r>
              <a:rPr lang="en" sz="1766">
                <a:solidFill>
                  <a:srgbClr val="82C7A5"/>
                </a:solidFill>
              </a:rPr>
              <a:t>For Brand Improvement</a:t>
            </a:r>
            <a:endParaRPr sz="1766">
              <a:solidFill>
                <a:srgbClr val="82C7A5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91800" y="3048850"/>
            <a:ext cx="8123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82C7A5"/>
                </a:solidFill>
              </a:rPr>
              <a:t>Team Name:</a:t>
            </a:r>
            <a:endParaRPr b="1" sz="1400" u="sng">
              <a:solidFill>
                <a:srgbClr val="82C7A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Tweetify ML</a:t>
            </a:r>
            <a:endParaRPr sz="1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82C7A5"/>
                </a:solidFill>
              </a:rPr>
              <a:t>Team Members:</a:t>
            </a:r>
            <a:endParaRPr b="1" sz="1400" u="sng">
              <a:solidFill>
                <a:srgbClr val="82C7A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Parth D Patel (AU1841123)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Yash R Patel (AU1841125)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Kishan Patel (AU1841132)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Sharvil Patel (AU1841134)</a:t>
            </a:r>
            <a:endParaRPr sz="1400"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0" l="-820" r="820" t="0"/>
          <a:stretch/>
        </p:blipFill>
        <p:spPr>
          <a:xfrm>
            <a:off x="7999975" y="1629950"/>
            <a:ext cx="721175" cy="73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5688" y="156599"/>
            <a:ext cx="3375325" cy="14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45AC"/>
                </a:solidFill>
              </a:rPr>
              <a:t>Final Results(3)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233" name="Google Shape;233;p22"/>
          <p:cNvSpPr txBox="1"/>
          <p:nvPr>
            <p:ph idx="1" type="body"/>
          </p:nvPr>
        </p:nvSpPr>
        <p:spPr>
          <a:xfrm>
            <a:off x="701350" y="2405920"/>
            <a:ext cx="2724900" cy="16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frequencies of tokens (words ) which are repeated most number of times.</a:t>
            </a:r>
            <a:endParaRPr/>
          </a:p>
        </p:txBody>
      </p:sp>
      <p:pic>
        <p:nvPicPr>
          <p:cNvPr id="234" name="Google Shape;2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425" y="1671137"/>
            <a:ext cx="5281575" cy="27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45AC"/>
                </a:solidFill>
              </a:rPr>
              <a:t>Conclusion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1056575" y="1491350"/>
            <a:ext cx="7279800" cy="31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The first graph here showed the tweets being classified in three norms:- positive, negative or neutral.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The company here we tracked is ‘APPLE’ and the time zone is ‘UTC’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The values show in the graph were +1 for positive, 0 for neutral and -1 for negative. 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Sentences may contain text or emotions or emoticons or expressions.</a:t>
            </a:r>
            <a:r>
              <a:rPr lang="en" sz="1500"/>
              <a:t> Even though emotions look like a diagram, it represents some textual information.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We obtained classification of polarities of sentiments into positive , negative and neutral and prepared a plot using python module for data visualization.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/>
              <a:t>At last we can conclude that we can analyze some prominent results for brands to know the customer side. 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1297500" y="3832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45AC"/>
                </a:solidFill>
              </a:rPr>
              <a:t>Role of each member in Project</a:t>
            </a:r>
            <a:endParaRPr b="1">
              <a:solidFill>
                <a:srgbClr val="0145AC"/>
              </a:solidFill>
            </a:endParaRPr>
          </a:p>
        </p:txBody>
      </p:sp>
      <p:graphicFrame>
        <p:nvGraphicFramePr>
          <p:cNvPr id="246" name="Google Shape;246;p24"/>
          <p:cNvGraphicFramePr/>
          <p:nvPr/>
        </p:nvGraphicFramePr>
        <p:xfrm>
          <a:off x="925325" y="16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{549A6CA2-884E-4944-A35C-87726DC31188}</a:tableStyleId>
              </a:tblPr>
              <a:tblGrid>
                <a:gridCol w="1620900"/>
                <a:gridCol w="1399250"/>
                <a:gridCol w="1483725"/>
                <a:gridCol w="1483725"/>
                <a:gridCol w="1483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Parth Patel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Yash Patel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Kishan Patel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Sharvil Patel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Literature Review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              ✓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✓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✓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✓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Implementation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              ✓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✓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✓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Documentation / Report 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✓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✓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✓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✓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✓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✓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Dataset Searching/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Retrieving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✓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✓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✓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7" name="Google Shape;247;p24"/>
          <p:cNvGraphicFramePr/>
          <p:nvPr/>
        </p:nvGraphicFramePr>
        <p:xfrm>
          <a:off x="925325" y="432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{549A6CA2-884E-4944-A35C-87726DC31188}</a:tableStyleId>
              </a:tblPr>
              <a:tblGrid>
                <a:gridCol w="1620900"/>
                <a:gridCol w="1399250"/>
                <a:gridCol w="1483725"/>
                <a:gridCol w="1483725"/>
                <a:gridCol w="1483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Coding / Algorithmic Thinking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✓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✓</a:t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45AC"/>
                </a:solidFill>
              </a:rPr>
              <a:t>References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253" name="Google Shape;25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https://cs.stanford.edu/people/alecmgo/papers/TwitterDistantSupervision09.pdf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http://static.googleusercontent.com/media/research.google.com/en//pubs/archive/36744.pdf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https://www.geeksforgeeks.org/twitter-sentiment-analysis-using-python/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http://help.sentiment140.com/for-students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https://web.stanford.edu/~cgpotts/papers/potts-salt20-negation.pdf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https://www.cs.cornell.edu/home/llee/omsa/omsa.pdf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https://towardsdatascience.com/twitter-sentiment-analysis-classification-using-nltk-python-fa912578614c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https://cse.iitk.ac.in/users/cs365/2015/_submissions/ajaysi/slides.pdf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https://docs.python.org/3.7/library/re.html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https://www.nltk.org/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https://textblob.readthedocs.io/en/dev/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https://github.com/yash982000/CSE523-Machine-Learning-TweetifyML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145A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45AC"/>
                </a:solidFill>
              </a:rPr>
              <a:t>Introduction</a:t>
            </a:r>
            <a:endParaRPr b="1">
              <a:solidFill>
                <a:srgbClr val="0145A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145A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212"/>
              <a:buFont typeface="Arial"/>
              <a:buNone/>
            </a:pPr>
            <a:r>
              <a:rPr lang="en" sz="1410">
                <a:solidFill>
                  <a:srgbClr val="82C7A5"/>
                </a:solidFill>
              </a:rPr>
              <a:t>TweetifyML = Twitter + ML</a:t>
            </a:r>
            <a:endParaRPr sz="1410">
              <a:solidFill>
                <a:srgbClr val="82C7A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4572000" y="1475100"/>
            <a:ext cx="43224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Twitter → Tweets ( public opinions / views) </a:t>
            </a:r>
            <a:r>
              <a:rPr lang="en"/>
              <a:t>→ </a:t>
            </a:r>
            <a:r>
              <a:rPr lang="en"/>
              <a:t> brand sentiment analysis</a:t>
            </a:r>
            <a:endParaRPr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of Tweets :- Positive / Negative / Neutral</a:t>
            </a:r>
            <a:endParaRPr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Tweets Fetched → Customer Feelings → Analysis → Trend Recognition → Brand Improvement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550" y="2700725"/>
            <a:ext cx="2129301" cy="11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125" y="1529978"/>
            <a:ext cx="3617875" cy="321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45AC"/>
                </a:solidFill>
              </a:rPr>
              <a:t>Problem Statement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537300" y="1637275"/>
            <a:ext cx="4034700" cy="31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268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18"/>
              <a:buChar char="●"/>
            </a:pPr>
            <a:r>
              <a:rPr lang="en" sz="1317"/>
              <a:t>Brands need to understand customers views for</a:t>
            </a:r>
            <a:endParaRPr sz="1317"/>
          </a:p>
          <a:p>
            <a:pPr indent="-312268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18"/>
              <a:buChar char="○"/>
            </a:pPr>
            <a:r>
              <a:rPr lang="en" sz="1317"/>
              <a:t>New Product </a:t>
            </a:r>
            <a:r>
              <a:rPr lang="en" sz="1317"/>
              <a:t>launches</a:t>
            </a:r>
            <a:endParaRPr sz="1317"/>
          </a:p>
          <a:p>
            <a:pPr indent="-312268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18"/>
              <a:buChar char="○"/>
            </a:pPr>
            <a:r>
              <a:rPr lang="en" sz="1317"/>
              <a:t>Current issues</a:t>
            </a:r>
            <a:endParaRPr sz="1317"/>
          </a:p>
          <a:p>
            <a:pPr indent="-312268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18"/>
              <a:buChar char="○"/>
            </a:pPr>
            <a:r>
              <a:rPr lang="en" sz="1317"/>
              <a:t>Response to campaigns</a:t>
            </a:r>
            <a:endParaRPr sz="131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17"/>
          </a:p>
          <a:p>
            <a:pPr indent="-312268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18"/>
              <a:buChar char="●"/>
            </a:pPr>
            <a:r>
              <a:rPr lang="en" sz="1317"/>
              <a:t>For politics </a:t>
            </a:r>
            <a:endParaRPr sz="1317"/>
          </a:p>
          <a:p>
            <a:pPr indent="-312268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18"/>
              <a:buChar char="○"/>
            </a:pPr>
            <a:r>
              <a:rPr lang="en" sz="1317"/>
              <a:t>Views on statements</a:t>
            </a:r>
            <a:endParaRPr sz="1317"/>
          </a:p>
          <a:p>
            <a:pPr indent="-312268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18"/>
              <a:buChar char="○"/>
            </a:pPr>
            <a:r>
              <a:rPr lang="en" sz="1317"/>
              <a:t>Government actions </a:t>
            </a:r>
            <a:endParaRPr sz="1317"/>
          </a:p>
          <a:p>
            <a:pPr indent="-312268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18"/>
              <a:buChar char="○"/>
            </a:pPr>
            <a:r>
              <a:rPr lang="en" sz="1317"/>
              <a:t>Consistency and inconsistency</a:t>
            </a:r>
            <a:endParaRPr sz="131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317"/>
          </a:p>
          <a:p>
            <a:pPr indent="-312268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18"/>
              <a:buChar char="●"/>
            </a:pPr>
            <a:r>
              <a:rPr lang="en" sz="1317"/>
              <a:t>For public actions </a:t>
            </a:r>
            <a:endParaRPr sz="1317"/>
          </a:p>
          <a:p>
            <a:pPr indent="-312268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18"/>
              <a:buChar char="○"/>
            </a:pPr>
            <a:r>
              <a:rPr lang="en" sz="1317"/>
              <a:t>Predicting potentially dangerous situations by analyzing social phenomena</a:t>
            </a:r>
            <a:endParaRPr sz="1317"/>
          </a:p>
          <a:p>
            <a:pPr indent="0" lvl="0" marL="9144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690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690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690"/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814818"/>
            <a:ext cx="4274075" cy="2680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45AC"/>
                </a:solidFill>
              </a:rPr>
              <a:t>GANTT Chart</a:t>
            </a:r>
            <a:endParaRPr b="1">
              <a:solidFill>
                <a:srgbClr val="0145AC"/>
              </a:solidFill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88" y="1432800"/>
            <a:ext cx="8437786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45AC"/>
                </a:solidFill>
              </a:rPr>
              <a:t>Existing body of work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1362622" y="1755885"/>
            <a:ext cx="1626900" cy="58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Input (Keyword)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n" sz="1000">
                <a:latin typeface="Lato"/>
                <a:ea typeface="Lato"/>
                <a:cs typeface="Lato"/>
                <a:sym typeface="Lato"/>
              </a:rPr>
              <a:t>Retrieving data using the twitter api </a:t>
            </a:r>
            <a:r>
              <a:rPr b="1" lang="en" sz="1000">
                <a:latin typeface="Lato"/>
                <a:ea typeface="Lato"/>
                <a:cs typeface="Lato"/>
                <a:sym typeface="Lato"/>
              </a:rPr>
              <a:t>)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3745521" y="1755907"/>
            <a:ext cx="1785900" cy="582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Tweets Retrieval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n" sz="1000">
                <a:latin typeface="Lato"/>
                <a:ea typeface="Lato"/>
                <a:cs typeface="Lato"/>
                <a:sym typeface="Lato"/>
              </a:rPr>
              <a:t>using Tweepy, MySQL, and Python.</a:t>
            </a:r>
            <a:r>
              <a:rPr b="1" lang="en" sz="1000">
                <a:latin typeface="Lato"/>
                <a:ea typeface="Lato"/>
                <a:cs typeface="Lato"/>
                <a:sym typeface="Lato"/>
              </a:rPr>
              <a:t>)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" name="Google Shape;166;p17"/>
          <p:cNvCxnSpPr>
            <a:stCxn id="164" idx="3"/>
            <a:endCxn id="165" idx="1"/>
          </p:cNvCxnSpPr>
          <p:nvPr/>
        </p:nvCxnSpPr>
        <p:spPr>
          <a:xfrm>
            <a:off x="2989522" y="2047035"/>
            <a:ext cx="7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7"/>
          <p:cNvSpPr/>
          <p:nvPr/>
        </p:nvSpPr>
        <p:spPr>
          <a:xfrm>
            <a:off x="6066550" y="1755907"/>
            <a:ext cx="2193300" cy="582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Data Pre-processing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(Using deEmogify and clean_tweet)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6270167" y="3724034"/>
            <a:ext cx="1785900" cy="582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Classification Algorithm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(Textblob - </a:t>
            </a:r>
            <a:r>
              <a:rPr b="1" lang="en" sz="1000">
                <a:latin typeface="Lato"/>
                <a:ea typeface="Lato"/>
                <a:cs typeface="Lato"/>
                <a:sym typeface="Lato"/>
              </a:rPr>
              <a:t> Naive Bayes)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3909336" y="3724034"/>
            <a:ext cx="1865700" cy="582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Classified Tweets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n" sz="1000">
                <a:latin typeface="Lato"/>
                <a:ea typeface="Lato"/>
                <a:cs typeface="Lato"/>
                <a:sym typeface="Lato"/>
              </a:rPr>
              <a:t>Positive Tweets, Negative Tweets, Neutral Tweets)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1220875" y="3660512"/>
            <a:ext cx="2193300" cy="709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Sentiment in Graphical Representation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(using Plotly) 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1" name="Google Shape;171;p17"/>
          <p:cNvCxnSpPr>
            <a:stCxn id="165" idx="3"/>
            <a:endCxn id="167" idx="1"/>
          </p:cNvCxnSpPr>
          <p:nvPr/>
        </p:nvCxnSpPr>
        <p:spPr>
          <a:xfrm>
            <a:off x="5531421" y="2047057"/>
            <a:ext cx="53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>
            <a:stCxn id="168" idx="0"/>
            <a:endCxn id="167" idx="2"/>
          </p:cNvCxnSpPr>
          <p:nvPr/>
        </p:nvCxnSpPr>
        <p:spPr>
          <a:xfrm rot="10800000">
            <a:off x="7163117" y="2338334"/>
            <a:ext cx="0" cy="13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>
            <a:stCxn id="169" idx="3"/>
            <a:endCxn id="168" idx="1"/>
          </p:cNvCxnSpPr>
          <p:nvPr/>
        </p:nvCxnSpPr>
        <p:spPr>
          <a:xfrm>
            <a:off x="5775036" y="4015184"/>
            <a:ext cx="4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>
            <a:stCxn id="169" idx="1"/>
            <a:endCxn id="170" idx="3"/>
          </p:cNvCxnSpPr>
          <p:nvPr/>
        </p:nvCxnSpPr>
        <p:spPr>
          <a:xfrm rot="10800000">
            <a:off x="3414036" y="4015184"/>
            <a:ext cx="49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76425" y="2988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45AC"/>
                </a:solidFill>
              </a:rPr>
              <a:t>Approach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265625" y="1492450"/>
            <a:ext cx="674700" cy="1602000"/>
          </a:xfrm>
          <a:prstGeom prst="roundRect">
            <a:avLst>
              <a:gd fmla="val 16667" name="adj"/>
            </a:avLst>
          </a:prstGeom>
          <a:solidFill>
            <a:srgbClr val="82C7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Raw Tweets</a:t>
            </a:r>
            <a:endParaRPr b="1" sz="1000"/>
          </a:p>
        </p:txBody>
      </p:sp>
      <p:sp>
        <p:nvSpPr>
          <p:cNvPr id="181" name="Google Shape;181;p18"/>
          <p:cNvSpPr/>
          <p:nvPr/>
        </p:nvSpPr>
        <p:spPr>
          <a:xfrm>
            <a:off x="1087750" y="1836400"/>
            <a:ext cx="1317600" cy="91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145AC"/>
                </a:solidFill>
              </a:rPr>
              <a:t>Pre-Processing Steps:</a:t>
            </a:r>
            <a:endParaRPr b="1" sz="900">
              <a:solidFill>
                <a:srgbClr val="0145A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Tokenization (N-grams)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Stop Words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Normalization</a:t>
            </a:r>
            <a:endParaRPr sz="800"/>
          </a:p>
        </p:txBody>
      </p:sp>
      <p:cxnSp>
        <p:nvCxnSpPr>
          <p:cNvPr id="182" name="Google Shape;182;p18"/>
          <p:cNvCxnSpPr>
            <a:stCxn id="181" idx="1"/>
            <a:endCxn id="180" idx="3"/>
          </p:cNvCxnSpPr>
          <p:nvPr/>
        </p:nvCxnSpPr>
        <p:spPr>
          <a:xfrm rot="10800000">
            <a:off x="940450" y="2293450"/>
            <a:ext cx="14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8"/>
          <p:cNvSpPr/>
          <p:nvPr/>
        </p:nvSpPr>
        <p:spPr>
          <a:xfrm>
            <a:off x="2639302" y="1492450"/>
            <a:ext cx="782700" cy="1602000"/>
          </a:xfrm>
          <a:prstGeom prst="roundRect">
            <a:avLst>
              <a:gd fmla="val 16667" name="adj"/>
            </a:avLst>
          </a:prstGeom>
          <a:solidFill>
            <a:srgbClr val="82C7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Processed Tweets</a:t>
            </a:r>
            <a:endParaRPr b="1" sz="1000"/>
          </a:p>
        </p:txBody>
      </p:sp>
      <p:sp>
        <p:nvSpPr>
          <p:cNvPr id="184" name="Google Shape;184;p18"/>
          <p:cNvSpPr/>
          <p:nvPr/>
        </p:nvSpPr>
        <p:spPr>
          <a:xfrm>
            <a:off x="3569463" y="1836400"/>
            <a:ext cx="1317600" cy="91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145AC"/>
                </a:solidFill>
              </a:rPr>
              <a:t>Encoding eg:</a:t>
            </a:r>
            <a:endParaRPr b="1" sz="900">
              <a:solidFill>
                <a:srgbClr val="0145A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Bag of Words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TF-IDF</a:t>
            </a:r>
            <a:endParaRPr sz="800"/>
          </a:p>
        </p:txBody>
      </p:sp>
      <p:cxnSp>
        <p:nvCxnSpPr>
          <p:cNvPr id="185" name="Google Shape;185;p18"/>
          <p:cNvCxnSpPr>
            <a:stCxn id="184" idx="1"/>
            <a:endCxn id="183" idx="3"/>
          </p:cNvCxnSpPr>
          <p:nvPr/>
        </p:nvCxnSpPr>
        <p:spPr>
          <a:xfrm rot="10800000">
            <a:off x="3421863" y="2293450"/>
            <a:ext cx="14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18"/>
          <p:cNvSpPr/>
          <p:nvPr/>
        </p:nvSpPr>
        <p:spPr>
          <a:xfrm>
            <a:off x="5112675" y="1444600"/>
            <a:ext cx="943200" cy="1602000"/>
          </a:xfrm>
          <a:prstGeom prst="roundRect">
            <a:avLst>
              <a:gd fmla="val 16667" name="adj"/>
            </a:avLst>
          </a:prstGeom>
          <a:solidFill>
            <a:srgbClr val="82C7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Feature Extraction</a:t>
            </a:r>
            <a:endParaRPr b="1" sz="1000"/>
          </a:p>
        </p:txBody>
      </p:sp>
      <p:sp>
        <p:nvSpPr>
          <p:cNvPr id="187" name="Google Shape;187;p18"/>
          <p:cNvSpPr/>
          <p:nvPr/>
        </p:nvSpPr>
        <p:spPr>
          <a:xfrm>
            <a:off x="6285263" y="1788550"/>
            <a:ext cx="1317600" cy="91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145AC"/>
                </a:solidFill>
              </a:rPr>
              <a:t>Machine Learning models:</a:t>
            </a:r>
            <a:endParaRPr b="1" sz="900">
              <a:solidFill>
                <a:srgbClr val="0145A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Naive Bayes</a:t>
            </a:r>
            <a:endParaRPr sz="800"/>
          </a:p>
        </p:txBody>
      </p:sp>
      <p:cxnSp>
        <p:nvCxnSpPr>
          <p:cNvPr id="188" name="Google Shape;188;p18"/>
          <p:cNvCxnSpPr>
            <a:stCxn id="187" idx="1"/>
            <a:endCxn id="186" idx="3"/>
          </p:cNvCxnSpPr>
          <p:nvPr/>
        </p:nvCxnSpPr>
        <p:spPr>
          <a:xfrm rot="10800000">
            <a:off x="6055763" y="2245600"/>
            <a:ext cx="2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8"/>
          <p:cNvSpPr/>
          <p:nvPr/>
        </p:nvSpPr>
        <p:spPr>
          <a:xfrm>
            <a:off x="7890150" y="1444600"/>
            <a:ext cx="943200" cy="1602000"/>
          </a:xfrm>
          <a:prstGeom prst="roundRect">
            <a:avLst>
              <a:gd fmla="val 16667" name="adj"/>
            </a:avLst>
          </a:prstGeom>
          <a:solidFill>
            <a:srgbClr val="82C7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Sentiment Prediction</a:t>
            </a:r>
            <a:endParaRPr b="1" sz="1000"/>
          </a:p>
        </p:txBody>
      </p:sp>
      <p:sp>
        <p:nvSpPr>
          <p:cNvPr id="190" name="Google Shape;190;p18"/>
          <p:cNvSpPr/>
          <p:nvPr/>
        </p:nvSpPr>
        <p:spPr>
          <a:xfrm>
            <a:off x="265625" y="3430950"/>
            <a:ext cx="885300" cy="1602000"/>
          </a:xfrm>
          <a:prstGeom prst="roundRect">
            <a:avLst>
              <a:gd fmla="val 16667" name="adj"/>
            </a:avLst>
          </a:prstGeom>
          <a:solidFill>
            <a:srgbClr val="82C7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 massive thank you to our fantastic carers-😁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#clapforcarers</a:t>
            </a:r>
            <a:endParaRPr b="1" sz="800"/>
          </a:p>
        </p:txBody>
      </p:sp>
      <p:sp>
        <p:nvSpPr>
          <p:cNvPr id="191" name="Google Shape;191;p18"/>
          <p:cNvSpPr/>
          <p:nvPr/>
        </p:nvSpPr>
        <p:spPr>
          <a:xfrm>
            <a:off x="1308925" y="3984300"/>
            <a:ext cx="1233300" cy="4953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Tokenization ( and </a:t>
            </a:r>
            <a:r>
              <a:rPr b="1" lang="en" sz="900"/>
              <a:t>Lowercase)</a:t>
            </a:r>
            <a:endParaRPr b="1" sz="900"/>
          </a:p>
        </p:txBody>
      </p:sp>
      <p:cxnSp>
        <p:nvCxnSpPr>
          <p:cNvPr id="192" name="Google Shape;192;p18"/>
          <p:cNvCxnSpPr>
            <a:stCxn id="191" idx="1"/>
            <a:endCxn id="190" idx="3"/>
          </p:cNvCxnSpPr>
          <p:nvPr/>
        </p:nvCxnSpPr>
        <p:spPr>
          <a:xfrm rot="10800000">
            <a:off x="1150825" y="4231950"/>
            <a:ext cx="15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8"/>
          <p:cNvSpPr/>
          <p:nvPr/>
        </p:nvSpPr>
        <p:spPr>
          <a:xfrm>
            <a:off x="2890250" y="3430950"/>
            <a:ext cx="885300" cy="1602000"/>
          </a:xfrm>
          <a:prstGeom prst="roundRect">
            <a:avLst>
              <a:gd fmla="val 16667" name="adj"/>
            </a:avLst>
          </a:prstGeom>
          <a:solidFill>
            <a:srgbClr val="82C7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[‘a’,’massive’,’thank’,’you’,’to’,’our’,’fantastic’,’carers’,’-’,</a:t>
            </a:r>
            <a:r>
              <a:rPr b="1" lang="en" sz="800"/>
              <a:t>😁</a:t>
            </a:r>
            <a:r>
              <a:rPr b="1" lang="en" sz="800"/>
              <a:t> ,’#clapforcarers’]</a:t>
            </a:r>
            <a:endParaRPr b="1" sz="800"/>
          </a:p>
        </p:txBody>
      </p:sp>
      <p:sp>
        <p:nvSpPr>
          <p:cNvPr id="194" name="Google Shape;194;p18"/>
          <p:cNvSpPr/>
          <p:nvPr/>
        </p:nvSpPr>
        <p:spPr>
          <a:xfrm>
            <a:off x="3901050" y="3984300"/>
            <a:ext cx="1233300" cy="4953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Remove some Stop words</a:t>
            </a:r>
            <a:endParaRPr b="1" sz="900"/>
          </a:p>
        </p:txBody>
      </p:sp>
      <p:cxnSp>
        <p:nvCxnSpPr>
          <p:cNvPr id="195" name="Google Shape;195;p18"/>
          <p:cNvCxnSpPr>
            <a:stCxn id="194" idx="1"/>
            <a:endCxn id="193" idx="3"/>
          </p:cNvCxnSpPr>
          <p:nvPr/>
        </p:nvCxnSpPr>
        <p:spPr>
          <a:xfrm rot="10800000">
            <a:off x="3775650" y="4231950"/>
            <a:ext cx="1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18"/>
          <p:cNvSpPr/>
          <p:nvPr/>
        </p:nvSpPr>
        <p:spPr>
          <a:xfrm>
            <a:off x="5324663" y="3430950"/>
            <a:ext cx="885300" cy="1602000"/>
          </a:xfrm>
          <a:prstGeom prst="roundRect">
            <a:avLst>
              <a:gd fmla="val 16667" name="adj"/>
            </a:avLst>
          </a:prstGeom>
          <a:solidFill>
            <a:srgbClr val="82C7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[’massive’,’thank’,’you’,’to’,’our’,’fantastic’,’carers’,’-’, 😁,’#clapforcarers’]</a:t>
            </a:r>
            <a:endParaRPr b="1" sz="800"/>
          </a:p>
        </p:txBody>
      </p:sp>
      <p:sp>
        <p:nvSpPr>
          <p:cNvPr id="197" name="Google Shape;197;p18"/>
          <p:cNvSpPr/>
          <p:nvPr/>
        </p:nvSpPr>
        <p:spPr>
          <a:xfrm>
            <a:off x="6430575" y="3984300"/>
            <a:ext cx="1233300" cy="4953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Normalization</a:t>
            </a:r>
            <a:endParaRPr b="1" sz="900"/>
          </a:p>
        </p:txBody>
      </p:sp>
      <p:cxnSp>
        <p:nvCxnSpPr>
          <p:cNvPr id="198" name="Google Shape;198;p18"/>
          <p:cNvCxnSpPr>
            <a:stCxn id="197" idx="1"/>
            <a:endCxn id="196" idx="3"/>
          </p:cNvCxnSpPr>
          <p:nvPr/>
        </p:nvCxnSpPr>
        <p:spPr>
          <a:xfrm rot="10800000">
            <a:off x="6210075" y="4231950"/>
            <a:ext cx="22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8"/>
          <p:cNvCxnSpPr>
            <a:stCxn id="181" idx="3"/>
            <a:endCxn id="183" idx="1"/>
          </p:cNvCxnSpPr>
          <p:nvPr/>
        </p:nvCxnSpPr>
        <p:spPr>
          <a:xfrm>
            <a:off x="2405350" y="2293450"/>
            <a:ext cx="23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18"/>
          <p:cNvSpPr/>
          <p:nvPr/>
        </p:nvSpPr>
        <p:spPr>
          <a:xfrm>
            <a:off x="7884463" y="3430950"/>
            <a:ext cx="885300" cy="1602000"/>
          </a:xfrm>
          <a:prstGeom prst="roundRect">
            <a:avLst>
              <a:gd fmla="val 16667" name="adj"/>
            </a:avLst>
          </a:prstGeom>
          <a:solidFill>
            <a:srgbClr val="82C7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[’massive’,’thank’,’you’’,’our’,’fantastic’,’carers’,’clapforcarers’]</a:t>
            </a:r>
            <a:endParaRPr b="1" sz="800"/>
          </a:p>
        </p:txBody>
      </p:sp>
      <p:cxnSp>
        <p:nvCxnSpPr>
          <p:cNvPr id="201" name="Google Shape;201;p18"/>
          <p:cNvCxnSpPr/>
          <p:nvPr/>
        </p:nvCxnSpPr>
        <p:spPr>
          <a:xfrm flipH="1" rot="10800000">
            <a:off x="4887063" y="2269450"/>
            <a:ext cx="225600" cy="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8"/>
          <p:cNvCxnSpPr>
            <a:stCxn id="187" idx="3"/>
            <a:endCxn id="189" idx="1"/>
          </p:cNvCxnSpPr>
          <p:nvPr/>
        </p:nvCxnSpPr>
        <p:spPr>
          <a:xfrm>
            <a:off x="7602863" y="2245600"/>
            <a:ext cx="28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8"/>
          <p:cNvCxnSpPr>
            <a:stCxn id="191" idx="3"/>
            <a:endCxn id="193" idx="1"/>
          </p:cNvCxnSpPr>
          <p:nvPr/>
        </p:nvCxnSpPr>
        <p:spPr>
          <a:xfrm>
            <a:off x="2542225" y="4231950"/>
            <a:ext cx="34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8"/>
          <p:cNvCxnSpPr>
            <a:endCxn id="196" idx="1"/>
          </p:cNvCxnSpPr>
          <p:nvPr/>
        </p:nvCxnSpPr>
        <p:spPr>
          <a:xfrm>
            <a:off x="5134463" y="4231950"/>
            <a:ext cx="1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8"/>
          <p:cNvCxnSpPr>
            <a:endCxn id="200" idx="1"/>
          </p:cNvCxnSpPr>
          <p:nvPr/>
        </p:nvCxnSpPr>
        <p:spPr>
          <a:xfrm>
            <a:off x="7663963" y="4231950"/>
            <a:ext cx="22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45AC"/>
                </a:solidFill>
              </a:rPr>
              <a:t>Approach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444025" y="1877400"/>
            <a:ext cx="20247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</a:t>
            </a:r>
            <a:r>
              <a:rPr lang="en"/>
              <a:t>cleaning</a:t>
            </a:r>
            <a:r>
              <a:rPr lang="en"/>
              <a:t> process to remove emojis and unwanted characters from the tweet</a:t>
            </a:r>
            <a:endParaRPr/>
          </a:p>
        </p:txBody>
      </p:sp>
      <p:pic>
        <p:nvPicPr>
          <p:cNvPr id="212" name="Google Shape;2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425" y="3122400"/>
            <a:ext cx="5841051" cy="10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425" y="1520750"/>
            <a:ext cx="5841050" cy="13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45AC"/>
                </a:solidFill>
              </a:rPr>
              <a:t>Final Results(1)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458875" y="2335700"/>
            <a:ext cx="2451600" cy="16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 showing the number of neutral (normal), positive and negative tweets for APPLE for the given time frame in UTC</a:t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485" y="1616300"/>
            <a:ext cx="5860516" cy="30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45AC"/>
                </a:solidFill>
              </a:rPr>
              <a:t>Final Results(2)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320950" y="1791163"/>
            <a:ext cx="3037200" cy="22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 showing the overall sentiment of APPLE.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is defined by polarity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-1 -&gt; negative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0 -&gt; neutral / normal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1 -&gt; positive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this graph we can find point where positive point were more than negative</a:t>
            </a:r>
            <a:endParaRPr/>
          </a:p>
        </p:txBody>
      </p:sp>
      <p:pic>
        <p:nvPicPr>
          <p:cNvPr id="227" name="Google Shape;2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761" y="1588675"/>
            <a:ext cx="5420564" cy="26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