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C2287FC-2058-4F93-AE8E-90403E3C117F}">
  <a:tblStyle styleId="{BC2287FC-2058-4F93-AE8E-90403E3C117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5.xml"/><Relationship Id="rId22" Type="http://schemas.openxmlformats.org/officeDocument/2006/relationships/font" Target="fonts/Lato-bold.fntdata"/><Relationship Id="rId10" Type="http://schemas.openxmlformats.org/officeDocument/2006/relationships/slide" Target="slides/slide4.xml"/><Relationship Id="rId21" Type="http://schemas.openxmlformats.org/officeDocument/2006/relationships/font" Target="fonts/Lato-regular.fntdata"/><Relationship Id="rId13" Type="http://schemas.openxmlformats.org/officeDocument/2006/relationships/slide" Target="slides/slide7.xml"/><Relationship Id="rId24" Type="http://schemas.openxmlformats.org/officeDocument/2006/relationships/font" Target="fonts/Lato-boldItalic.fntdata"/><Relationship Id="rId12" Type="http://schemas.openxmlformats.org/officeDocument/2006/relationships/slide" Target="slides/slide6.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Montserrat-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Montserrat-italic.fntdata"/><Relationship Id="rId6" Type="http://schemas.openxmlformats.org/officeDocument/2006/relationships/notesMaster" Target="notesMasters/notesMaster1.xml"/><Relationship Id="rId18"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86e69671b_0_1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86e69671b_0_1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c86e69671b_0_1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c86e69671b_0_1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86e69671b_0_1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86e69671b_0_1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Sharvil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86e69671b_0_1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86e69671b_0_1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Sharvil</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1. Problem Definition</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 Problem Statement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 Ideal Problem Solution</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 Understanding and insight into the problem</a:t>
            </a:r>
            <a:endParaRPr sz="10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Technical requirements</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86e69671b_0_1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86e69671b_0_1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86e69671b_0_1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86e69671b_0_1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Yash</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3. Data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needs to be</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 diverse</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 unbiased</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 abundant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Steps</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 Preparation</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 Preprocessing</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 Augmentation (if collected from multiple sources)</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 Data Cleaning (if required)</a:t>
            </a:r>
            <a:endParaRPr sz="10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Data Normalisation</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86e69671b_0_1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c86e69671b_0_1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Yash</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4. Model Implementation</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 coding (your prefrable language however python is more suitable for ML)</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88c73cfda_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c88c73cfda_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Yash</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sz="1050">
                <a:solidFill>
                  <a:srgbClr val="1B212C"/>
                </a:solidFill>
                <a:highlight>
                  <a:srgbClr val="FFFFFF"/>
                </a:highlight>
                <a:latin typeface="Courier New"/>
                <a:ea typeface="Courier New"/>
                <a:cs typeface="Courier New"/>
                <a:sym typeface="Courier New"/>
              </a:rPr>
              <a:t>5. Training	</a:t>
            </a:r>
            <a:endParaRPr sz="1050">
              <a:solidFill>
                <a:srgbClr val="1B212C"/>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rgbClr val="1B212C"/>
                </a:solidFill>
                <a:highlight>
                  <a:srgbClr val="FFFFFF"/>
                </a:highlight>
                <a:latin typeface="Courier New"/>
                <a:ea typeface="Courier New"/>
                <a:cs typeface="Courier New"/>
                <a:sym typeface="Courier New"/>
              </a:rPr>
              <a:t>	- Hyperparameters</a:t>
            </a:r>
            <a:endParaRPr sz="1050">
              <a:solidFill>
                <a:srgbClr val="1B212C"/>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rgbClr val="1B212C"/>
                </a:solidFill>
                <a:highlight>
                  <a:srgbClr val="FFFFFF"/>
                </a:highlight>
                <a:latin typeface="Courier New"/>
                <a:ea typeface="Courier New"/>
                <a:cs typeface="Courier New"/>
                <a:sym typeface="Courier New"/>
              </a:rPr>
              <a:t>	- Training accuracy</a:t>
            </a:r>
            <a:endParaRPr sz="1050">
              <a:solidFill>
                <a:srgbClr val="1B212C"/>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rgbClr val="1B212C"/>
                </a:solidFill>
                <a:highlight>
                  <a:srgbClr val="FFFFFF"/>
                </a:highlight>
                <a:latin typeface="Courier New"/>
                <a:ea typeface="Courier New"/>
                <a:cs typeface="Courier New"/>
                <a:sym typeface="Courier New"/>
              </a:rPr>
              <a:t>	- Validation accuracy</a:t>
            </a:r>
            <a:endParaRPr sz="1050">
              <a:solidFill>
                <a:srgbClr val="1B212C"/>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rgbClr val="1B212C"/>
                </a:solidFill>
                <a:highlight>
                  <a:srgbClr val="FFFFFF"/>
                </a:highlight>
                <a:latin typeface="Courier New"/>
                <a:ea typeface="Courier New"/>
                <a:cs typeface="Courier New"/>
                <a:sym typeface="Courier New"/>
              </a:rPr>
              <a:t>	- Training Loss</a:t>
            </a:r>
            <a:endParaRPr sz="1050">
              <a:solidFill>
                <a:srgbClr val="1B212C"/>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rgbClr val="1B212C"/>
                </a:solidFill>
                <a:highlight>
                  <a:srgbClr val="FFFFFF"/>
                </a:highlight>
                <a:latin typeface="Courier New"/>
                <a:ea typeface="Courier New"/>
                <a:cs typeface="Courier New"/>
                <a:sym typeface="Courier New"/>
              </a:rPr>
              <a:t>	- Validation Loss</a:t>
            </a:r>
            <a:endParaRPr sz="1050">
              <a:solidFill>
                <a:srgbClr val="1B212C"/>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rgbClr val="1B212C"/>
                </a:solidFill>
                <a:highlight>
                  <a:srgbClr val="FFFFFF"/>
                </a:highlight>
                <a:latin typeface="Courier New"/>
                <a:ea typeface="Courier New"/>
                <a:cs typeface="Courier New"/>
                <a:sym typeface="Courier New"/>
              </a:rPr>
              <a:t>	- Underfitting</a:t>
            </a:r>
            <a:endParaRPr sz="1050">
              <a:solidFill>
                <a:srgbClr val="1B212C"/>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rgbClr val="1B212C"/>
                </a:solidFill>
                <a:highlight>
                  <a:srgbClr val="FFFFFF"/>
                </a:highlight>
                <a:latin typeface="Courier New"/>
                <a:ea typeface="Courier New"/>
                <a:cs typeface="Courier New"/>
                <a:sym typeface="Courier New"/>
              </a:rPr>
              <a:t>	- Overfitting</a:t>
            </a:r>
            <a:endParaRPr sz="1050">
              <a:solidFill>
                <a:srgbClr val="1B212C"/>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50">
              <a:solidFill>
                <a:srgbClr val="1B212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c86e69671b_0_1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c86e69671b_0_1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Kishan</a:t>
            </a:r>
            <a:endParaRPr/>
          </a:p>
          <a:p>
            <a:pPr indent="0" lvl="0" marL="0" rtl="0" algn="l">
              <a:spcBef>
                <a:spcPts val="0"/>
              </a:spcBef>
              <a:spcAft>
                <a:spcPts val="0"/>
              </a:spcAft>
              <a:buClr>
                <a:schemeClr val="dk1"/>
              </a:buClr>
              <a:buSzPts val="1100"/>
              <a:buFont typeface="Arial"/>
              <a:buNone/>
            </a:pPr>
            <a:r>
              <a:t/>
            </a:r>
            <a:endParaRPr sz="1050">
              <a:solidFill>
                <a:srgbClr val="1B212C"/>
              </a:solidFill>
              <a:highlight>
                <a:srgbClr val="FFFFFF"/>
              </a:highlight>
              <a:latin typeface="Courier New"/>
              <a:ea typeface="Courier New"/>
              <a:cs typeface="Courier New"/>
              <a:sym typeface="Courier New"/>
            </a:endParaRPr>
          </a:p>
          <a:p>
            <a:pPr indent="-295275" lvl="0" marL="457200" rtl="0" algn="l">
              <a:spcBef>
                <a:spcPts val="0"/>
              </a:spcBef>
              <a:spcAft>
                <a:spcPts val="0"/>
              </a:spcAft>
              <a:buClr>
                <a:srgbClr val="1B212C"/>
              </a:buClr>
              <a:buSzPts val="1050"/>
              <a:buFont typeface="Courier New"/>
              <a:buChar char="-"/>
            </a:pPr>
            <a:r>
              <a:rPr lang="en" sz="1050">
                <a:solidFill>
                  <a:srgbClr val="1B212C"/>
                </a:solidFill>
                <a:highlight>
                  <a:srgbClr val="FFFFFF"/>
                </a:highlight>
                <a:latin typeface="Courier New"/>
                <a:ea typeface="Courier New"/>
                <a:cs typeface="Courier New"/>
                <a:sym typeface="Courier New"/>
              </a:rPr>
              <a:t>In future work, we will try to add bigrams, trigrams and N-grams means sequence of n-tokens in training dataset to get good amount of accuracy in analysing tweets.</a:t>
            </a:r>
            <a:endParaRPr sz="1050">
              <a:solidFill>
                <a:srgbClr val="1B212C"/>
              </a:solidFill>
              <a:highlight>
                <a:srgbClr val="FFFFFF"/>
              </a:highlight>
              <a:latin typeface="Courier New"/>
              <a:ea typeface="Courier New"/>
              <a:cs typeface="Courier New"/>
              <a:sym typeface="Courier New"/>
            </a:endParaRPr>
          </a:p>
          <a:p>
            <a:pPr indent="-295275" lvl="0" marL="457200" rtl="0" algn="l">
              <a:spcBef>
                <a:spcPts val="0"/>
              </a:spcBef>
              <a:spcAft>
                <a:spcPts val="0"/>
              </a:spcAft>
              <a:buClr>
                <a:srgbClr val="1B212C"/>
              </a:buClr>
              <a:buSzPts val="1050"/>
              <a:buFont typeface="Courier New"/>
              <a:buChar char="-"/>
            </a:pPr>
            <a:r>
              <a:rPr lang="en" sz="1050">
                <a:solidFill>
                  <a:srgbClr val="1B212C"/>
                </a:solidFill>
                <a:highlight>
                  <a:srgbClr val="FFFFFF"/>
                </a:highlight>
                <a:latin typeface="Courier New"/>
                <a:ea typeface="Courier New"/>
                <a:cs typeface="Courier New"/>
                <a:sym typeface="Courier New"/>
              </a:rPr>
              <a:t>We will try to get good accuracy in analysing sentiment for unstructured tweets which contains messy or random text and emoji characters.</a:t>
            </a:r>
            <a:endParaRPr sz="1050">
              <a:solidFill>
                <a:srgbClr val="1B212C"/>
              </a:solidFill>
              <a:highlight>
                <a:srgbClr val="FFFFFF"/>
              </a:highlight>
              <a:latin typeface="Courier New"/>
              <a:ea typeface="Courier New"/>
              <a:cs typeface="Courier New"/>
              <a:sym typeface="Courier New"/>
            </a:endParaRPr>
          </a:p>
          <a:p>
            <a:pPr indent="-295275" lvl="0" marL="457200" rtl="0" algn="l">
              <a:spcBef>
                <a:spcPts val="0"/>
              </a:spcBef>
              <a:spcAft>
                <a:spcPts val="0"/>
              </a:spcAft>
              <a:buClr>
                <a:srgbClr val="1B212C"/>
              </a:buClr>
              <a:buSzPts val="1050"/>
              <a:buFont typeface="Courier New"/>
              <a:buChar char="-"/>
            </a:pPr>
            <a:r>
              <a:rPr lang="en" sz="1050">
                <a:solidFill>
                  <a:srgbClr val="1B212C"/>
                </a:solidFill>
                <a:highlight>
                  <a:srgbClr val="FFFFFF"/>
                </a:highlight>
                <a:latin typeface="Courier New"/>
                <a:ea typeface="Courier New"/>
                <a:cs typeface="Courier New"/>
                <a:sym typeface="Courier New"/>
              </a:rPr>
              <a:t>Try to analyse tweets with semantics like Federer beats Nadal :) has mixed sentiments like this tweet has positive sentiment for federer as well as negative sentiment for nadal and the smiling emoji showing positive sentiment but it represents sarcasm.</a:t>
            </a:r>
            <a:endParaRPr sz="1050">
              <a:solidFill>
                <a:srgbClr val="1B212C"/>
              </a:solidFill>
              <a:highlight>
                <a:srgbClr val="FFFFFF"/>
              </a:highlight>
              <a:latin typeface="Courier New"/>
              <a:ea typeface="Courier New"/>
              <a:cs typeface="Courier New"/>
              <a:sym typeface="Courier New"/>
            </a:endParaRPr>
          </a:p>
          <a:p>
            <a:pPr indent="-295275" lvl="0" marL="457200" rtl="0" algn="l">
              <a:spcBef>
                <a:spcPts val="0"/>
              </a:spcBef>
              <a:spcAft>
                <a:spcPts val="0"/>
              </a:spcAft>
              <a:buClr>
                <a:srgbClr val="1B212C"/>
              </a:buClr>
              <a:buSzPts val="1050"/>
              <a:buFont typeface="Courier New"/>
              <a:buChar char="-"/>
            </a:pPr>
            <a:r>
              <a:rPr lang="en" sz="1050">
                <a:solidFill>
                  <a:srgbClr val="1B212C"/>
                </a:solidFill>
                <a:highlight>
                  <a:srgbClr val="FFFFFF"/>
                </a:highlight>
                <a:latin typeface="Courier New"/>
                <a:ea typeface="Courier New"/>
                <a:cs typeface="Courier New"/>
                <a:sym typeface="Courier New"/>
              </a:rPr>
              <a:t>We may host a web application for showing analysed data and will try to convert it for mobile based applications if time permits</a:t>
            </a:r>
            <a:endParaRPr sz="1050">
              <a:solidFill>
                <a:srgbClr val="1B212C"/>
              </a:solidFill>
              <a:highlight>
                <a:srgbClr val="FFFFFF"/>
              </a:highlight>
              <a:latin typeface="Courier New"/>
              <a:ea typeface="Courier New"/>
              <a:cs typeface="Courier New"/>
              <a:sym typeface="Courier New"/>
            </a:endParaRPr>
          </a:p>
          <a:p>
            <a:pPr indent="-295275" lvl="0" marL="457200" rtl="0" algn="l">
              <a:spcBef>
                <a:spcPts val="0"/>
              </a:spcBef>
              <a:spcAft>
                <a:spcPts val="0"/>
              </a:spcAft>
              <a:buClr>
                <a:srgbClr val="1B212C"/>
              </a:buClr>
              <a:buSzPts val="1050"/>
              <a:buFont typeface="Courier New"/>
              <a:buChar char="-"/>
            </a:pPr>
            <a:r>
              <a:rPr lang="en" sz="1050">
                <a:solidFill>
                  <a:srgbClr val="1B212C"/>
                </a:solidFill>
                <a:highlight>
                  <a:srgbClr val="FFFFFF"/>
                </a:highlight>
                <a:latin typeface="Courier New"/>
                <a:ea typeface="Courier New"/>
                <a:cs typeface="Courier New"/>
                <a:sym typeface="Courier New"/>
              </a:rPr>
              <a:t>We will update dictionary for new words and synonyms to existing words as it helps to increase the accuracy to analysing tweets with accurate sentiment prediction of a tweet.</a:t>
            </a:r>
            <a:endParaRPr sz="1050">
              <a:solidFill>
                <a:srgbClr val="1B212C"/>
              </a:solidFill>
              <a:highlight>
                <a:srgbClr val="FFFFFF"/>
              </a:highlight>
              <a:latin typeface="Courier New"/>
              <a:ea typeface="Courier New"/>
              <a:cs typeface="Courier New"/>
              <a:sym typeface="Courier New"/>
            </a:endParaRPr>
          </a:p>
          <a:p>
            <a:pPr indent="-295275" lvl="0" marL="457200" rtl="0" algn="l">
              <a:spcBef>
                <a:spcPts val="0"/>
              </a:spcBef>
              <a:spcAft>
                <a:spcPts val="0"/>
              </a:spcAft>
              <a:buClr>
                <a:srgbClr val="1B212C"/>
              </a:buClr>
              <a:buSzPts val="1050"/>
              <a:buFont typeface="Courier New"/>
              <a:buChar char="-"/>
            </a:pPr>
            <a:r>
              <a:rPr lang="en" sz="1050">
                <a:solidFill>
                  <a:srgbClr val="1B212C"/>
                </a:solidFill>
                <a:highlight>
                  <a:srgbClr val="FFFFFF"/>
                </a:highlight>
                <a:latin typeface="Courier New"/>
                <a:ea typeface="Courier New"/>
                <a:cs typeface="Courier New"/>
                <a:sym typeface="Courier New"/>
              </a:rPr>
              <a:t>Some brands may take a long time to analyze issues which makes the dataset bigger so</a:t>
            </a:r>
            <a:r>
              <a:rPr lang="en" sz="1050">
                <a:solidFill>
                  <a:srgbClr val="1B212C"/>
                </a:solidFill>
                <a:highlight>
                  <a:schemeClr val="lt1"/>
                </a:highlight>
                <a:latin typeface="Courier New"/>
                <a:ea typeface="Courier New"/>
                <a:cs typeface="Courier New"/>
                <a:sym typeface="Courier New"/>
              </a:rPr>
              <a:t> they target only specific groups of people </a:t>
            </a:r>
            <a:r>
              <a:rPr lang="en" sz="1050">
                <a:solidFill>
                  <a:srgbClr val="1B212C"/>
                </a:solidFill>
                <a:highlight>
                  <a:srgbClr val="FFFFFF"/>
                </a:highlight>
                <a:latin typeface="Courier New"/>
                <a:ea typeface="Courier New"/>
                <a:cs typeface="Courier New"/>
                <a:sym typeface="Courier New"/>
              </a:rPr>
              <a:t>Suppose Facebook is mainly for middle aged to older people while in comparison Instagram has relatively younger audience as a target audience.</a:t>
            </a:r>
            <a:endParaRPr sz="1050">
              <a:solidFill>
                <a:srgbClr val="1B212C"/>
              </a:solidFill>
              <a:highlight>
                <a:srgbClr val="FFFFFF"/>
              </a:highlight>
              <a:latin typeface="Courier New"/>
              <a:ea typeface="Courier New"/>
              <a:cs typeface="Courier New"/>
              <a:sym typeface="Courier New"/>
            </a:endParaRPr>
          </a:p>
          <a:p>
            <a:pPr indent="-295275" lvl="0" marL="457200" rtl="0" algn="l">
              <a:spcBef>
                <a:spcPts val="0"/>
              </a:spcBef>
              <a:spcAft>
                <a:spcPts val="0"/>
              </a:spcAft>
              <a:buClr>
                <a:srgbClr val="1B212C"/>
              </a:buClr>
              <a:buSzPts val="1050"/>
              <a:buFont typeface="Courier New"/>
              <a:buChar char="-"/>
            </a:pPr>
            <a:r>
              <a:rPr lang="en" sz="1050">
                <a:solidFill>
                  <a:srgbClr val="1B212C"/>
                </a:solidFill>
                <a:highlight>
                  <a:srgbClr val="FFFFFF"/>
                </a:highlight>
                <a:latin typeface="Courier New"/>
                <a:ea typeface="Courier New"/>
                <a:cs typeface="Courier New"/>
                <a:sym typeface="Courier New"/>
              </a:rPr>
              <a:t>Now, one of the main future work will be detection of sarcasm in tweets.</a:t>
            </a:r>
            <a:endParaRPr sz="1050">
              <a:solidFill>
                <a:srgbClr val="1B212C"/>
              </a:solidFill>
              <a:highlight>
                <a:srgbClr val="FFFFFF"/>
              </a:highlight>
              <a:latin typeface="Courier New"/>
              <a:ea typeface="Courier New"/>
              <a:cs typeface="Courier New"/>
              <a:sym typeface="Courier New"/>
            </a:endParaRPr>
          </a:p>
          <a:p>
            <a:pPr indent="-295275" lvl="0" marL="457200" rtl="0" algn="l">
              <a:lnSpc>
                <a:spcPct val="115000"/>
              </a:lnSpc>
              <a:spcBef>
                <a:spcPts val="0"/>
              </a:spcBef>
              <a:spcAft>
                <a:spcPts val="0"/>
              </a:spcAft>
              <a:buSzPts val="1050"/>
              <a:buFont typeface="Courier New"/>
              <a:buChar char="-"/>
            </a:pPr>
            <a:r>
              <a:rPr lang="en" sz="1050">
                <a:latin typeface="Courier New"/>
                <a:ea typeface="Courier New"/>
                <a:cs typeface="Courier New"/>
                <a:sym typeface="Courier New"/>
              </a:rPr>
              <a:t>Sarcasm type related to twitter are :</a:t>
            </a:r>
            <a:endParaRPr sz="1050">
              <a:latin typeface="Courier New"/>
              <a:ea typeface="Courier New"/>
              <a:cs typeface="Courier New"/>
              <a:sym typeface="Courier New"/>
            </a:endParaRPr>
          </a:p>
          <a:p>
            <a:pPr indent="-295275" lvl="1" marL="914400" rtl="0" algn="l">
              <a:lnSpc>
                <a:spcPct val="115000"/>
              </a:lnSpc>
              <a:spcBef>
                <a:spcPts val="0"/>
              </a:spcBef>
              <a:spcAft>
                <a:spcPts val="0"/>
              </a:spcAft>
              <a:buSzPts val="1050"/>
              <a:buFont typeface="Courier New"/>
              <a:buChar char="-"/>
            </a:pPr>
            <a:r>
              <a:rPr lang="en" sz="1050">
                <a:latin typeface="Courier New"/>
                <a:ea typeface="Courier New"/>
                <a:cs typeface="Courier New"/>
                <a:sym typeface="Courier New"/>
              </a:rPr>
              <a:t>Positive words with negative smiley</a:t>
            </a:r>
            <a:endParaRPr sz="1050">
              <a:latin typeface="Courier New"/>
              <a:ea typeface="Courier New"/>
              <a:cs typeface="Courier New"/>
              <a:sym typeface="Courier New"/>
            </a:endParaRPr>
          </a:p>
          <a:p>
            <a:pPr indent="-295275" lvl="1" marL="914400" rtl="0" algn="l">
              <a:lnSpc>
                <a:spcPct val="115000"/>
              </a:lnSpc>
              <a:spcBef>
                <a:spcPts val="0"/>
              </a:spcBef>
              <a:spcAft>
                <a:spcPts val="0"/>
              </a:spcAft>
              <a:buSzPts val="1050"/>
              <a:buFont typeface="Courier New"/>
              <a:buChar char="-"/>
            </a:pPr>
            <a:r>
              <a:rPr lang="en" sz="1050">
                <a:latin typeface="Courier New"/>
                <a:ea typeface="Courier New"/>
                <a:cs typeface="Courier New"/>
                <a:sym typeface="Courier New"/>
              </a:rPr>
              <a:t>Negative words with positive smiley</a:t>
            </a:r>
            <a:endParaRPr sz="1050">
              <a:latin typeface="Courier New"/>
              <a:ea typeface="Courier New"/>
              <a:cs typeface="Courier New"/>
              <a:sym typeface="Courier New"/>
            </a:endParaRPr>
          </a:p>
          <a:p>
            <a:pPr indent="-295275" lvl="1" marL="914400" rtl="0" algn="l">
              <a:lnSpc>
                <a:spcPct val="115000"/>
              </a:lnSpc>
              <a:spcBef>
                <a:spcPts val="0"/>
              </a:spcBef>
              <a:spcAft>
                <a:spcPts val="0"/>
              </a:spcAft>
              <a:buSzPts val="1050"/>
              <a:buFont typeface="Courier New"/>
              <a:buChar char="-"/>
            </a:pPr>
            <a:r>
              <a:rPr lang="en" sz="1050">
                <a:latin typeface="Courier New"/>
                <a:ea typeface="Courier New"/>
                <a:cs typeface="Courier New"/>
                <a:sym typeface="Courier New"/>
              </a:rPr>
              <a:t>Sarcasm related to facts which includes spoofs, sarcastic recreation etc.</a:t>
            </a:r>
            <a:endParaRPr sz="1050">
              <a:latin typeface="Courier New"/>
              <a:ea typeface="Courier New"/>
              <a:cs typeface="Courier New"/>
              <a:sym typeface="Courier New"/>
            </a:endParaRPr>
          </a:p>
          <a:p>
            <a:pPr indent="-295275" lvl="0" marL="457200" rtl="0" algn="l">
              <a:spcBef>
                <a:spcPts val="0"/>
              </a:spcBef>
              <a:spcAft>
                <a:spcPts val="0"/>
              </a:spcAft>
              <a:buClr>
                <a:srgbClr val="1B212C"/>
              </a:buClr>
              <a:buSzPts val="1050"/>
              <a:buFont typeface="Courier New"/>
              <a:buChar char="-"/>
            </a:pPr>
            <a:r>
              <a:rPr lang="en" sz="1050">
                <a:solidFill>
                  <a:srgbClr val="1B212C"/>
                </a:solidFill>
                <a:highlight>
                  <a:srgbClr val="FFFFFF"/>
                </a:highlight>
                <a:latin typeface="Courier New"/>
                <a:ea typeface="Courier New"/>
                <a:cs typeface="Courier New"/>
                <a:sym typeface="Courier New"/>
              </a:rPr>
              <a:t>In addition to this we will try to analyse domain-specific tweets like sports or political domain, try to implement internationalization and utilize the emoticon data to analyse sentiments in tweets if time permits.</a:t>
            </a:r>
            <a:endParaRPr sz="1050">
              <a:solidFill>
                <a:srgbClr val="1B212C"/>
              </a:solidFill>
              <a:highlight>
                <a:srgbClr val="FFFFFF"/>
              </a:highlight>
              <a:latin typeface="Courier New"/>
              <a:ea typeface="Courier New"/>
              <a:cs typeface="Courier New"/>
              <a:sym typeface="Courier New"/>
            </a:endParaRPr>
          </a:p>
          <a:p>
            <a:pPr indent="-295275" lvl="0" marL="457200" rtl="0" algn="l">
              <a:spcBef>
                <a:spcPts val="0"/>
              </a:spcBef>
              <a:spcAft>
                <a:spcPts val="0"/>
              </a:spcAft>
              <a:buClr>
                <a:srgbClr val="1B212C"/>
              </a:buClr>
              <a:buSzPts val="1050"/>
              <a:buFont typeface="Courier New"/>
              <a:buChar char="-"/>
            </a:pPr>
            <a:r>
              <a:rPr lang="en" sz="1050">
                <a:solidFill>
                  <a:srgbClr val="1B212C"/>
                </a:solidFill>
                <a:highlight>
                  <a:srgbClr val="FFFFFF"/>
                </a:highlight>
                <a:latin typeface="Courier New"/>
                <a:ea typeface="Courier New"/>
                <a:cs typeface="Courier New"/>
                <a:sym typeface="Courier New"/>
              </a:rPr>
              <a:t>This is the distribution of work in our team.</a:t>
            </a:r>
            <a:endParaRPr/>
          </a:p>
          <a:p>
            <a:pPr indent="0" lvl="0" marL="0" rtl="0" algn="l">
              <a:spcBef>
                <a:spcPts val="0"/>
              </a:spcBef>
              <a:spcAft>
                <a:spcPts val="0"/>
              </a:spcAft>
              <a:buNone/>
            </a:pPr>
            <a:r>
              <a:t/>
            </a:r>
            <a:endParaRPr/>
          </a:p>
          <a:p>
            <a:pPr indent="0" lvl="0" marL="0" rtl="0" algn="l">
              <a:spcBef>
                <a:spcPts val="0"/>
              </a:spcBef>
              <a:spcAft>
                <a:spcPts val="0"/>
              </a:spcAft>
              <a:buClr>
                <a:srgbClr val="1B212C"/>
              </a:buClr>
              <a:buSzPts val="1100"/>
              <a:buFont typeface="Arial"/>
              <a:buNone/>
            </a:pPr>
            <a:r>
              <a:rPr lang="en" sz="1050">
                <a:solidFill>
                  <a:srgbClr val="1B212C"/>
                </a:solidFill>
                <a:highlight>
                  <a:schemeClr val="lt1"/>
                </a:highlight>
                <a:latin typeface="Courier New"/>
                <a:ea typeface="Courier New"/>
                <a:cs typeface="Courier New"/>
                <a:sym typeface="Courier New"/>
              </a:rPr>
              <a:t>6. Evaluation</a:t>
            </a:r>
            <a:endParaRPr sz="1050">
              <a:solidFill>
                <a:srgbClr val="1B212C"/>
              </a:solidFill>
              <a:highlight>
                <a:schemeClr val="lt1"/>
              </a:highlight>
              <a:latin typeface="Courier New"/>
              <a:ea typeface="Courier New"/>
              <a:cs typeface="Courier New"/>
              <a:sym typeface="Courier New"/>
            </a:endParaRPr>
          </a:p>
          <a:p>
            <a:pPr indent="0" lvl="0" marL="0" rtl="0" algn="l">
              <a:spcBef>
                <a:spcPts val="0"/>
              </a:spcBef>
              <a:spcAft>
                <a:spcPts val="0"/>
              </a:spcAft>
              <a:buClr>
                <a:srgbClr val="1B212C"/>
              </a:buClr>
              <a:buSzPts val="1100"/>
              <a:buFont typeface="Arial"/>
              <a:buNone/>
            </a:pPr>
            <a:r>
              <a:rPr lang="en" sz="1050">
                <a:solidFill>
                  <a:srgbClr val="1B212C"/>
                </a:solidFill>
                <a:highlight>
                  <a:schemeClr val="lt1"/>
                </a:highlight>
                <a:latin typeface="Courier New"/>
                <a:ea typeface="Courier New"/>
                <a:cs typeface="Courier New"/>
                <a:sym typeface="Courier New"/>
              </a:rPr>
              <a:t>	- Confusion matrix (error matrix)</a:t>
            </a:r>
            <a:endParaRPr sz="1050">
              <a:solidFill>
                <a:srgbClr val="1B212C"/>
              </a:solidFill>
              <a:highlight>
                <a:schemeClr val="lt1"/>
              </a:highlight>
              <a:latin typeface="Courier New"/>
              <a:ea typeface="Courier New"/>
              <a:cs typeface="Courier New"/>
              <a:sym typeface="Courier New"/>
            </a:endParaRPr>
          </a:p>
          <a:p>
            <a:pPr indent="0" lvl="0" marL="0" rtl="0" algn="l">
              <a:spcBef>
                <a:spcPts val="0"/>
              </a:spcBef>
              <a:spcAft>
                <a:spcPts val="0"/>
              </a:spcAft>
              <a:buClr>
                <a:srgbClr val="1B212C"/>
              </a:buClr>
              <a:buSzPts val="1100"/>
              <a:buFont typeface="Arial"/>
              <a:buNone/>
            </a:pPr>
            <a:r>
              <a:rPr lang="en" sz="1050">
                <a:solidFill>
                  <a:srgbClr val="1B212C"/>
                </a:solidFill>
                <a:highlight>
                  <a:schemeClr val="lt1"/>
                </a:highlight>
                <a:latin typeface="Courier New"/>
                <a:ea typeface="Courier New"/>
                <a:cs typeface="Courier New"/>
                <a:sym typeface="Courier New"/>
              </a:rPr>
              <a:t>	- Precision-Recall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c86e69671b_0_1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c86e69671b_0_1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sz="1050">
                <a:solidFill>
                  <a:srgbClr val="1B212C"/>
                </a:solidFill>
                <a:highlight>
                  <a:srgbClr val="FFFFFF"/>
                </a:highlight>
                <a:latin typeface="Courier New"/>
                <a:ea typeface="Courier New"/>
                <a:cs typeface="Courier New"/>
                <a:sym typeface="Courier New"/>
              </a:rPr>
              <a:t>7. Parameter tuning and Inference</a:t>
            </a:r>
            <a:endParaRPr sz="1050">
              <a:solidFill>
                <a:srgbClr val="1B212C"/>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rgbClr val="1B212C"/>
                </a:solidFill>
                <a:highlight>
                  <a:srgbClr val="FFFFFF"/>
                </a:highlight>
                <a:latin typeface="Courier New"/>
                <a:ea typeface="Courier New"/>
                <a:cs typeface="Courier New"/>
                <a:sym typeface="Courier New"/>
              </a:rPr>
              <a:t>	- Once hyperparameters are tuned and new values are selected, training and evaluation commence again.</a:t>
            </a:r>
            <a:endParaRPr sz="1050">
              <a:solidFill>
                <a:srgbClr val="1B212C"/>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rgbClr val="1B212C"/>
                </a:solidFill>
                <a:highlight>
                  <a:srgbClr val="FFFFFF"/>
                </a:highlight>
                <a:latin typeface="Courier New"/>
                <a:ea typeface="Courier New"/>
                <a:cs typeface="Courier New"/>
                <a:sym typeface="Courier New"/>
              </a:rPr>
              <a:t>	- The process of parameter tuning is carried out until a suitable enough model is generated.</a:t>
            </a:r>
            <a:endParaRPr sz="1050">
              <a:solidFill>
                <a:srgbClr val="1B212C"/>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50">
                <a:solidFill>
                  <a:srgbClr val="1B212C"/>
                </a:solidFill>
                <a:highlight>
                  <a:srgbClr val="FFFFFF"/>
                </a:highlight>
                <a:latin typeface="Courier New"/>
                <a:ea typeface="Courier New"/>
                <a:cs typeface="Courier New"/>
                <a:sym typeface="Courier New"/>
              </a:rPr>
              <a:t>	- Inference is a real-world test of our model</a:t>
            </a:r>
            <a:endParaRPr sz="1050">
              <a:solidFill>
                <a:srgbClr val="1B212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rgbClr val="2B3E51"/>
              </a:buClr>
              <a:buSzPts val="1100"/>
              <a:buFont typeface="Arial"/>
              <a:buChar char="●"/>
              <a:defRPr sz="1100">
                <a:latin typeface="Arial"/>
                <a:ea typeface="Arial"/>
                <a:cs typeface="Arial"/>
                <a:sym typeface="Arial"/>
              </a:defRPr>
            </a:lvl1pPr>
            <a:lvl2pPr indent="-298450" lvl="1" marL="914400">
              <a:spcBef>
                <a:spcPts val="0"/>
              </a:spcBef>
              <a:spcAft>
                <a:spcPts val="0"/>
              </a:spcAft>
              <a:buClr>
                <a:srgbClr val="000000"/>
              </a:buClr>
              <a:buSzPts val="1100"/>
              <a:buFont typeface="Arial"/>
              <a:buAutoNum type="alphaLcPeriod"/>
              <a:defRPr/>
            </a:lvl2pPr>
            <a:lvl3pPr indent="-298450" lvl="2" marL="1371600">
              <a:spcBef>
                <a:spcPts val="0"/>
              </a:spcBef>
              <a:spcAft>
                <a:spcPts val="0"/>
              </a:spcAft>
              <a:buClr>
                <a:srgbClr val="000000"/>
              </a:buClr>
              <a:buSzPts val="1100"/>
              <a:buFont typeface="Arial"/>
              <a:buAutoNum type="romanLcPeriod"/>
              <a:defRPr/>
            </a:lvl3pPr>
            <a:lvl4pPr indent="-298450" lvl="3" marL="1828800">
              <a:spcBef>
                <a:spcPts val="0"/>
              </a:spcBef>
              <a:spcAft>
                <a:spcPts val="0"/>
              </a:spcAft>
              <a:buClr>
                <a:srgbClr val="000000"/>
              </a:buClr>
              <a:buSzPts val="1100"/>
              <a:buFont typeface="Arial"/>
              <a:buAutoNum type="arabicPeriod"/>
              <a:defRPr/>
            </a:lvl4pPr>
            <a:lvl5pPr indent="-298450" lvl="4" marL="2286000">
              <a:spcBef>
                <a:spcPts val="0"/>
              </a:spcBef>
              <a:spcAft>
                <a:spcPts val="0"/>
              </a:spcAft>
              <a:buClr>
                <a:srgbClr val="000000"/>
              </a:buClr>
              <a:buSzPts val="1100"/>
              <a:buFont typeface="Arial"/>
              <a:buAutoNum type="alphaLcPeriod"/>
              <a:defRPr/>
            </a:lvl5pPr>
            <a:lvl6pPr indent="-298450" lvl="5" marL="2743200">
              <a:spcBef>
                <a:spcPts val="0"/>
              </a:spcBef>
              <a:spcAft>
                <a:spcPts val="0"/>
              </a:spcAft>
              <a:buClr>
                <a:srgbClr val="000000"/>
              </a:buClr>
              <a:buSzPts val="1100"/>
              <a:buFont typeface="Arial"/>
              <a:buAutoNum type="romanLcPeriod"/>
              <a:defRPr/>
            </a:lvl6pPr>
            <a:lvl7pPr indent="-298450" lvl="6" marL="3200400">
              <a:spcBef>
                <a:spcPts val="0"/>
              </a:spcBef>
              <a:spcAft>
                <a:spcPts val="0"/>
              </a:spcAft>
              <a:buClr>
                <a:srgbClr val="000000"/>
              </a:buClr>
              <a:buSzPts val="1100"/>
              <a:buFont typeface="Arial"/>
              <a:buAutoNum type="arabicPeriod"/>
              <a:defRPr/>
            </a:lvl7pPr>
            <a:lvl8pPr indent="-298450" lvl="7" marL="3657600">
              <a:spcBef>
                <a:spcPts val="0"/>
              </a:spcBef>
              <a:spcAft>
                <a:spcPts val="0"/>
              </a:spcAft>
              <a:buClr>
                <a:srgbClr val="000000"/>
              </a:buClr>
              <a:buSzPts val="1100"/>
              <a:buFont typeface="Arial"/>
              <a:buAutoNum type="alphaLcPeriod"/>
              <a:defRPr/>
            </a:lvl8pPr>
            <a:lvl9pPr indent="-298450" lvl="8" marL="4114800">
              <a:spcBef>
                <a:spcPts val="0"/>
              </a:spcBef>
              <a:spcAft>
                <a:spcPts val="0"/>
              </a:spcAft>
              <a:buClr>
                <a:srgbClr val="000000"/>
              </a:buClr>
              <a:buSzPts val="1100"/>
              <a:buFont typeface="Arial"/>
              <a:buAutoNum type="romanLcPeriod"/>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1" Type="http://schemas.openxmlformats.org/officeDocument/2006/relationships/hyperlink" Target="https://www.cs.cornell.edu/home/llee/omsa/omsa.pdf" TargetMode="External"/><Relationship Id="rId10" Type="http://schemas.openxmlformats.org/officeDocument/2006/relationships/hyperlink" Target="https://dl.acm.org/doi/10.1561/1500000011" TargetMode="External"/><Relationship Id="rId13" Type="http://schemas.openxmlformats.org/officeDocument/2006/relationships/hyperlink" Target="https://cse.iitk.ac.in/users/cs365/2015/_submissions/ajaysi/slides.pdf" TargetMode="External"/><Relationship Id="rId12" Type="http://schemas.openxmlformats.org/officeDocument/2006/relationships/hyperlink" Target="https://towardsdatascience.com/twitter-sentiment-analysis-classification-using-nltk-python-fa912578614c" TargetMode="External"/><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cs.stanford.edu/people/alecmgo/papers/TwitterDistantSupervision09.pdf" TargetMode="External"/><Relationship Id="rId4" Type="http://schemas.openxmlformats.org/officeDocument/2006/relationships/hyperlink" Target="https://www.aclweb.org/anthology/P11-1016.pdf" TargetMode="External"/><Relationship Id="rId9" Type="http://schemas.openxmlformats.org/officeDocument/2006/relationships/hyperlink" Target="https://www.aclweb.org/anthology/P11-1016.pdf" TargetMode="External"/><Relationship Id="rId5" Type="http://schemas.openxmlformats.org/officeDocument/2006/relationships/hyperlink" Target="http://static.googleusercontent.com/media/research.google.com/en//pubs/archive/36744.pdf" TargetMode="External"/><Relationship Id="rId6" Type="http://schemas.openxmlformats.org/officeDocument/2006/relationships/hyperlink" Target="https://www.geeksforgeeks.org/twitter-sentiment-analysis-using-python/" TargetMode="External"/><Relationship Id="rId7" Type="http://schemas.openxmlformats.org/officeDocument/2006/relationships/hyperlink" Target="http://help.sentiment140.com/for-students" TargetMode="External"/><Relationship Id="rId8" Type="http://schemas.openxmlformats.org/officeDocument/2006/relationships/hyperlink" Target="https://web.stanford.edu/~cgpotts/papers/potts-salt20-negation.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11375" y="1524425"/>
            <a:ext cx="4957500" cy="1315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31935"/>
              <a:buNone/>
            </a:pPr>
            <a:r>
              <a:rPr lang="en" sz="3100"/>
              <a:t>Twitter </a:t>
            </a:r>
            <a:r>
              <a:rPr lang="en" sz="3100"/>
              <a:t>Sentiment</a:t>
            </a:r>
            <a:r>
              <a:rPr lang="en" sz="3100"/>
              <a:t> Analysis</a:t>
            </a:r>
            <a:endParaRPr sz="3100"/>
          </a:p>
          <a:p>
            <a:pPr indent="0" lvl="0" marL="0" rtl="0" algn="l">
              <a:spcBef>
                <a:spcPts val="0"/>
              </a:spcBef>
              <a:spcAft>
                <a:spcPts val="0"/>
              </a:spcAft>
              <a:buSzPct val="56037"/>
              <a:buNone/>
            </a:pPr>
            <a:r>
              <a:rPr lang="en" sz="1766"/>
              <a:t>                                           </a:t>
            </a:r>
            <a:r>
              <a:rPr lang="en" sz="1766"/>
              <a:t>For Brand Improvement</a:t>
            </a:r>
            <a:endParaRPr sz="1766"/>
          </a:p>
        </p:txBody>
      </p:sp>
      <p:sp>
        <p:nvSpPr>
          <p:cNvPr id="135" name="Google Shape;135;p13"/>
          <p:cNvSpPr txBox="1"/>
          <p:nvPr>
            <p:ph idx="1" type="subTitle"/>
          </p:nvPr>
        </p:nvSpPr>
        <p:spPr>
          <a:xfrm>
            <a:off x="791800" y="3048850"/>
            <a:ext cx="8123100" cy="20118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b="1" lang="en" sz="1400" u="sng"/>
              <a:t>Team Name:</a:t>
            </a:r>
            <a:endParaRPr b="1" sz="1400" u="sng"/>
          </a:p>
          <a:p>
            <a:pPr indent="0" lvl="0" marL="0" rtl="0" algn="r">
              <a:spcBef>
                <a:spcPts val="0"/>
              </a:spcBef>
              <a:spcAft>
                <a:spcPts val="0"/>
              </a:spcAft>
              <a:buNone/>
            </a:pPr>
            <a:r>
              <a:rPr lang="en" sz="1700"/>
              <a:t>Tweetify ML</a:t>
            </a:r>
            <a:endParaRPr sz="1700"/>
          </a:p>
          <a:p>
            <a:pPr indent="0" lvl="0" marL="0" rtl="0" algn="r">
              <a:spcBef>
                <a:spcPts val="0"/>
              </a:spcBef>
              <a:spcAft>
                <a:spcPts val="0"/>
              </a:spcAft>
              <a:buNone/>
            </a:pPr>
            <a:r>
              <a:t/>
            </a:r>
            <a:endParaRPr b="1" sz="1400"/>
          </a:p>
          <a:p>
            <a:pPr indent="0" lvl="0" marL="0" rtl="0" algn="r">
              <a:spcBef>
                <a:spcPts val="0"/>
              </a:spcBef>
              <a:spcAft>
                <a:spcPts val="0"/>
              </a:spcAft>
              <a:buNone/>
            </a:pPr>
            <a:r>
              <a:rPr b="1" lang="en" sz="1400" u="sng"/>
              <a:t>Team Members:</a:t>
            </a:r>
            <a:endParaRPr b="1" sz="1400" u="sng"/>
          </a:p>
          <a:p>
            <a:pPr indent="0" lvl="0" marL="0" rtl="0" algn="r">
              <a:spcBef>
                <a:spcPts val="0"/>
              </a:spcBef>
              <a:spcAft>
                <a:spcPts val="0"/>
              </a:spcAft>
              <a:buNone/>
            </a:pPr>
            <a:r>
              <a:rPr lang="en" sz="1400"/>
              <a:t>Parth D Patel (AU1841123)</a:t>
            </a:r>
            <a:endParaRPr sz="1400"/>
          </a:p>
          <a:p>
            <a:pPr indent="0" lvl="0" marL="0" rtl="0" algn="r">
              <a:spcBef>
                <a:spcPts val="0"/>
              </a:spcBef>
              <a:spcAft>
                <a:spcPts val="0"/>
              </a:spcAft>
              <a:buNone/>
            </a:pPr>
            <a:r>
              <a:rPr lang="en" sz="1400"/>
              <a:t>Yash R Patel (AU1841125)</a:t>
            </a:r>
            <a:endParaRPr sz="1400"/>
          </a:p>
          <a:p>
            <a:pPr indent="0" lvl="0" marL="0" rtl="0" algn="r">
              <a:spcBef>
                <a:spcPts val="0"/>
              </a:spcBef>
              <a:spcAft>
                <a:spcPts val="0"/>
              </a:spcAft>
              <a:buNone/>
            </a:pPr>
            <a:r>
              <a:rPr lang="en" sz="1400"/>
              <a:t>Kishan Patel (AU1841132)</a:t>
            </a:r>
            <a:endParaRPr sz="1400"/>
          </a:p>
          <a:p>
            <a:pPr indent="0" lvl="0" marL="0" rtl="0" algn="r">
              <a:spcBef>
                <a:spcPts val="0"/>
              </a:spcBef>
              <a:spcAft>
                <a:spcPts val="0"/>
              </a:spcAft>
              <a:buNone/>
            </a:pPr>
            <a:r>
              <a:rPr lang="en" sz="1400"/>
              <a:t>Sharvil Patel (AU1841134)</a:t>
            </a:r>
            <a:endParaRPr sz="1400"/>
          </a:p>
        </p:txBody>
      </p:sp>
      <p:pic>
        <p:nvPicPr>
          <p:cNvPr id="136" name="Google Shape;136;p13"/>
          <p:cNvPicPr preferRelativeResize="0"/>
          <p:nvPr/>
        </p:nvPicPr>
        <p:blipFill rotWithShape="1">
          <a:blip r:embed="rId3">
            <a:alphaModFix/>
          </a:blip>
          <a:srcRect b="0" l="0" r="0" t="0"/>
          <a:stretch/>
        </p:blipFill>
        <p:spPr>
          <a:xfrm>
            <a:off x="2135025" y="1524425"/>
            <a:ext cx="663552" cy="620951"/>
          </a:xfrm>
          <a:prstGeom prst="rect">
            <a:avLst/>
          </a:prstGeom>
          <a:noFill/>
          <a:ln>
            <a:noFill/>
          </a:ln>
          <a:effectLst>
            <a:outerShdw blurRad="57150" rotWithShape="0" algn="bl" dir="5400000" dist="19050">
              <a:srgbClr val="000000">
                <a:alpha val="50000"/>
              </a:srgbClr>
            </a:outerShdw>
          </a:effectLst>
        </p:spPr>
      </p:pic>
      <p:pic>
        <p:nvPicPr>
          <p:cNvPr id="137" name="Google Shape;137;p13"/>
          <p:cNvPicPr preferRelativeResize="0"/>
          <p:nvPr/>
        </p:nvPicPr>
        <p:blipFill>
          <a:blip r:embed="rId4">
            <a:alphaModFix/>
          </a:blip>
          <a:stretch>
            <a:fillRect/>
          </a:stretch>
        </p:blipFill>
        <p:spPr>
          <a:xfrm>
            <a:off x="3351150" y="163850"/>
            <a:ext cx="2638249" cy="1151650"/>
          </a:xfrm>
          <a:prstGeom prst="rect">
            <a:avLst/>
          </a:prstGeom>
          <a:noFill/>
          <a:ln>
            <a:noFill/>
          </a:ln>
          <a:effectLst>
            <a:outerShdw blurRad="114300" rotWithShape="0" algn="bl">
              <a:schemeClr val="lt1"/>
            </a:outerShdw>
            <a:reflection blurRad="0" dir="0" dist="0" endA="0" endPos="1000" fadeDir="5400012" kx="0" rotWithShape="0" algn="bl" stPos="0" sy="-100000" ky="0"/>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33" name="Google Shape;233;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SzPct val="100000"/>
              <a:buChar char="●"/>
            </a:pPr>
            <a:r>
              <a:rPr lang="en" u="sng">
                <a:solidFill>
                  <a:schemeClr val="hlink"/>
                </a:solidFill>
                <a:hlinkClick r:id="rId3"/>
              </a:rPr>
              <a:t>https://cs.stanford.edu/people/alecmgo/papers/TwitterDistantSupervision09.pdf</a:t>
            </a:r>
            <a:endParaRPr/>
          </a:p>
          <a:p>
            <a:pPr indent="-304958" lvl="0" marL="457200" rtl="0" algn="l">
              <a:spcBef>
                <a:spcPts val="0"/>
              </a:spcBef>
              <a:spcAft>
                <a:spcPts val="0"/>
              </a:spcAft>
              <a:buSzPct val="100000"/>
              <a:buChar char="●"/>
            </a:pPr>
            <a:r>
              <a:rPr lang="en" u="sng">
                <a:solidFill>
                  <a:schemeClr val="hlink"/>
                </a:solidFill>
                <a:hlinkClick r:id="rId4"/>
              </a:rPr>
              <a:t>https://www.aclweb.org/anthology/P11-1016.pdf</a:t>
            </a:r>
            <a:endParaRPr/>
          </a:p>
          <a:p>
            <a:pPr indent="-304958" lvl="0" marL="457200" rtl="0" algn="l">
              <a:spcBef>
                <a:spcPts val="0"/>
              </a:spcBef>
              <a:spcAft>
                <a:spcPts val="0"/>
              </a:spcAft>
              <a:buSzPct val="100000"/>
              <a:buChar char="●"/>
            </a:pPr>
            <a:r>
              <a:rPr lang="en" u="sng">
                <a:solidFill>
                  <a:schemeClr val="hlink"/>
                </a:solidFill>
                <a:hlinkClick r:id="rId5"/>
              </a:rPr>
              <a:t>http://static.googleusercontent.com/media/research.google.com/en//pubs/archive/36744.pdf</a:t>
            </a:r>
            <a:endParaRPr/>
          </a:p>
          <a:p>
            <a:pPr indent="-304958" lvl="0" marL="457200" rtl="0" algn="l">
              <a:spcBef>
                <a:spcPts val="0"/>
              </a:spcBef>
              <a:spcAft>
                <a:spcPts val="0"/>
              </a:spcAft>
              <a:buSzPct val="100000"/>
              <a:buChar char="●"/>
            </a:pPr>
            <a:r>
              <a:rPr lang="en" u="sng">
                <a:solidFill>
                  <a:schemeClr val="hlink"/>
                </a:solidFill>
                <a:hlinkClick r:id="rId6"/>
              </a:rPr>
              <a:t>https://www.geeksforgeeks.org/twitter-sentiment-analysis-using-python/</a:t>
            </a:r>
            <a:endParaRPr/>
          </a:p>
          <a:p>
            <a:pPr indent="-304958" lvl="0" marL="457200" rtl="0" algn="l">
              <a:spcBef>
                <a:spcPts val="0"/>
              </a:spcBef>
              <a:spcAft>
                <a:spcPts val="0"/>
              </a:spcAft>
              <a:buSzPct val="100000"/>
              <a:buChar char="●"/>
            </a:pPr>
            <a:r>
              <a:rPr lang="en" u="sng">
                <a:solidFill>
                  <a:schemeClr val="hlink"/>
                </a:solidFill>
                <a:hlinkClick r:id="rId7"/>
              </a:rPr>
              <a:t>http://help.sentiment140.com/for-students</a:t>
            </a:r>
            <a:endParaRPr/>
          </a:p>
          <a:p>
            <a:pPr indent="-304958" lvl="0" marL="457200" rtl="0" algn="l">
              <a:spcBef>
                <a:spcPts val="0"/>
              </a:spcBef>
              <a:spcAft>
                <a:spcPts val="0"/>
              </a:spcAft>
              <a:buSzPct val="100000"/>
              <a:buChar char="●"/>
            </a:pPr>
            <a:r>
              <a:rPr lang="en" u="sng">
                <a:solidFill>
                  <a:schemeClr val="hlink"/>
                </a:solidFill>
                <a:hlinkClick r:id="rId8"/>
              </a:rPr>
              <a:t>https://web.stanford.edu/~cgpotts/papers/potts-salt20-negation.pdf</a:t>
            </a:r>
            <a:endParaRPr/>
          </a:p>
          <a:p>
            <a:pPr indent="-304958" lvl="0" marL="457200" rtl="0" algn="l">
              <a:spcBef>
                <a:spcPts val="0"/>
              </a:spcBef>
              <a:spcAft>
                <a:spcPts val="0"/>
              </a:spcAft>
              <a:buSzPct val="100000"/>
              <a:buChar char="●"/>
            </a:pPr>
            <a:r>
              <a:rPr lang="en" u="sng">
                <a:solidFill>
                  <a:schemeClr val="hlink"/>
                </a:solidFill>
                <a:hlinkClick r:id="rId9"/>
              </a:rPr>
              <a:t>https://www.aclweb.org/anthology/P11-1016.pdf</a:t>
            </a:r>
            <a:endParaRPr/>
          </a:p>
          <a:p>
            <a:pPr indent="-304958" lvl="0" marL="457200" rtl="0" algn="l">
              <a:spcBef>
                <a:spcPts val="0"/>
              </a:spcBef>
              <a:spcAft>
                <a:spcPts val="0"/>
              </a:spcAft>
              <a:buSzPct val="100000"/>
              <a:buChar char="●"/>
            </a:pPr>
            <a:r>
              <a:rPr lang="en" u="sng">
                <a:solidFill>
                  <a:schemeClr val="hlink"/>
                </a:solidFill>
                <a:hlinkClick r:id="rId10"/>
              </a:rPr>
              <a:t>https://dl.acm.org/doi/10.1561/1500000011</a:t>
            </a:r>
            <a:endParaRPr/>
          </a:p>
          <a:p>
            <a:pPr indent="-304958" lvl="0" marL="457200" rtl="0" algn="l">
              <a:spcBef>
                <a:spcPts val="0"/>
              </a:spcBef>
              <a:spcAft>
                <a:spcPts val="0"/>
              </a:spcAft>
              <a:buSzPct val="100000"/>
              <a:buChar char="●"/>
            </a:pPr>
            <a:r>
              <a:rPr lang="en" u="sng">
                <a:solidFill>
                  <a:schemeClr val="hlink"/>
                </a:solidFill>
                <a:hlinkClick r:id="rId11"/>
              </a:rPr>
              <a:t>https://www.cs.cornell.edu/home/llee/omsa/omsa.pdf</a:t>
            </a:r>
            <a:endParaRPr/>
          </a:p>
          <a:p>
            <a:pPr indent="-304958" lvl="0" marL="457200" rtl="0" algn="l">
              <a:spcBef>
                <a:spcPts val="0"/>
              </a:spcBef>
              <a:spcAft>
                <a:spcPts val="0"/>
              </a:spcAft>
              <a:buSzPct val="100000"/>
              <a:buChar char="●"/>
            </a:pPr>
            <a:r>
              <a:rPr lang="en" u="sng">
                <a:solidFill>
                  <a:schemeClr val="hlink"/>
                </a:solidFill>
                <a:hlinkClick r:id="rId12"/>
              </a:rPr>
              <a:t>https://towardsdatascience.com/twitter-sentiment-analysis-classification-using-nltk-python-fa912578614c</a:t>
            </a:r>
            <a:endParaRPr/>
          </a:p>
          <a:p>
            <a:pPr indent="-304958" lvl="0" marL="457200" rtl="0" algn="l">
              <a:spcBef>
                <a:spcPts val="0"/>
              </a:spcBef>
              <a:spcAft>
                <a:spcPts val="0"/>
              </a:spcAft>
              <a:buSzPct val="100000"/>
              <a:buChar char="●"/>
            </a:pPr>
            <a:r>
              <a:rPr lang="en" u="sng">
                <a:solidFill>
                  <a:schemeClr val="hlink"/>
                </a:solidFill>
                <a:hlinkClick r:id="rId13"/>
              </a:rPr>
              <a:t>https://cse.iitk.ac.in/users/cs365/2015/_submissions/ajaysi/slides.pdf</a:t>
            </a:r>
            <a:endParaRPr/>
          </a:p>
          <a:p>
            <a:pPr indent="-304958" lvl="0" marL="457200" rtl="0" algn="l">
              <a:spcBef>
                <a:spcPts val="0"/>
              </a:spcBef>
              <a:spcAft>
                <a:spcPts val="0"/>
              </a:spcAft>
              <a:buSzPct val="100000"/>
              <a:buChar char="●"/>
            </a:pPr>
            <a:r>
              <a:rPr lang="en"/>
              <a:t>B. Pang and L. Lee. Opinion mining and sentiment analysis. Foundations and Trends in Information Retrieval, 2(1-2):1–135, 2008.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a:t>Introduction</a:t>
            </a:r>
            <a:r>
              <a:rPr lang="en" sz="2160"/>
              <a:t>  </a:t>
            </a:r>
            <a:endParaRPr sz="2160"/>
          </a:p>
          <a:p>
            <a:pPr indent="0" lvl="0" marL="0" rtl="0" algn="l">
              <a:spcBef>
                <a:spcPts val="0"/>
              </a:spcBef>
              <a:spcAft>
                <a:spcPts val="0"/>
              </a:spcAft>
              <a:buSzPts val="990"/>
              <a:buNone/>
            </a:pPr>
            <a:r>
              <a:t/>
            </a:r>
            <a:endParaRPr sz="1410"/>
          </a:p>
          <a:p>
            <a:pPr indent="0" lvl="0" marL="0" rtl="0" algn="ctr">
              <a:spcBef>
                <a:spcPts val="0"/>
              </a:spcBef>
              <a:spcAft>
                <a:spcPts val="0"/>
              </a:spcAft>
              <a:buSzPts val="990"/>
              <a:buNone/>
            </a:pPr>
            <a:r>
              <a:rPr lang="en" sz="1410"/>
              <a:t>TweetifyML = Twitter + ML</a:t>
            </a:r>
            <a:endParaRPr sz="1410"/>
          </a:p>
        </p:txBody>
      </p:sp>
      <p:sp>
        <p:nvSpPr>
          <p:cNvPr id="143" name="Google Shape;143;p14"/>
          <p:cNvSpPr txBox="1"/>
          <p:nvPr>
            <p:ph idx="1" type="body"/>
          </p:nvPr>
        </p:nvSpPr>
        <p:spPr>
          <a:xfrm>
            <a:off x="1297500" y="1749750"/>
            <a:ext cx="7038900" cy="2743200"/>
          </a:xfrm>
          <a:prstGeom prst="rect">
            <a:avLst/>
          </a:prstGeom>
        </p:spPr>
        <p:txBody>
          <a:bodyPr anchorCtr="0" anchor="t" bIns="91425" lIns="91425" spcFirstLastPara="1" rIns="91425" wrap="square" tIns="91425">
            <a:noAutofit/>
          </a:bodyPr>
          <a:lstStyle/>
          <a:p>
            <a:pPr indent="-304800" lvl="0" marL="457200" rtl="0" algn="l">
              <a:lnSpc>
                <a:spcPct val="105000"/>
              </a:lnSpc>
              <a:spcBef>
                <a:spcPts val="0"/>
              </a:spcBef>
              <a:spcAft>
                <a:spcPts val="0"/>
              </a:spcAft>
              <a:buSzPts val="1200"/>
              <a:buChar char="●"/>
            </a:pPr>
            <a:r>
              <a:rPr lang="en" sz="1200"/>
              <a:t>Sentimental analysis  is a method  to identify an e text(text form of electronic data, such as comments, reviews and messages) to be positive or ne</a:t>
            </a:r>
            <a:r>
              <a:rPr lang="en" sz="1200"/>
              <a:t>gative.</a:t>
            </a:r>
            <a:endParaRPr sz="1200"/>
          </a:p>
          <a:p>
            <a:pPr indent="-304800" lvl="0" marL="457200" rtl="0" algn="l">
              <a:lnSpc>
                <a:spcPct val="105000"/>
              </a:lnSpc>
              <a:spcBef>
                <a:spcPts val="0"/>
              </a:spcBef>
              <a:spcAft>
                <a:spcPts val="0"/>
              </a:spcAft>
              <a:buSzPts val="1200"/>
              <a:buChar char="●"/>
            </a:pPr>
            <a:r>
              <a:rPr lang="en" sz="1200"/>
              <a:t>Sentimental analysis is also known as opinion mining  eg (Analysing  a product  based on its reviews and comments).</a:t>
            </a:r>
            <a:endParaRPr sz="1200"/>
          </a:p>
          <a:p>
            <a:pPr indent="-304800" lvl="0" marL="457200" rtl="0" algn="l">
              <a:lnSpc>
                <a:spcPct val="105000"/>
              </a:lnSpc>
              <a:spcBef>
                <a:spcPts val="0"/>
              </a:spcBef>
              <a:spcAft>
                <a:spcPts val="0"/>
              </a:spcAft>
              <a:buClr>
                <a:srgbClr val="FFFFFF"/>
              </a:buClr>
              <a:buSzPts val="1200"/>
              <a:buChar char="●"/>
            </a:pPr>
            <a:r>
              <a:rPr lang="en" sz="1200">
                <a:solidFill>
                  <a:srgbClr val="FFFFFF"/>
                </a:solidFill>
              </a:rPr>
              <a:t>This project addresses the problem of sentiment analysis in twitter; that is classifying tweets according to the</a:t>
            </a:r>
            <a:r>
              <a:rPr lang="en" sz="1200">
                <a:solidFill>
                  <a:srgbClr val="FFFFFF"/>
                </a:solidFill>
              </a:rPr>
              <a:t> </a:t>
            </a:r>
            <a:r>
              <a:rPr lang="en" sz="1200">
                <a:solidFill>
                  <a:srgbClr val="FFFFFF"/>
                </a:solidFill>
              </a:rPr>
              <a:t>sentiment expressed in them: positive, negative or neutral based on the views of the users and expresser their ideology, belief and interests in particular brand or person.</a:t>
            </a:r>
            <a:endParaRPr sz="1200">
              <a:solidFill>
                <a:srgbClr val="FFFFFF"/>
              </a:solidFill>
            </a:endParaRPr>
          </a:p>
          <a:p>
            <a:pPr indent="-304800" lvl="0" marL="457200" rtl="0" algn="l">
              <a:lnSpc>
                <a:spcPct val="105000"/>
              </a:lnSpc>
              <a:spcBef>
                <a:spcPts val="0"/>
              </a:spcBef>
              <a:spcAft>
                <a:spcPts val="0"/>
              </a:spcAft>
              <a:buClr>
                <a:srgbClr val="FFFFFF"/>
              </a:buClr>
              <a:buSzPts val="1200"/>
              <a:buChar char="●"/>
            </a:pPr>
            <a:r>
              <a:rPr lang="en" sz="1200"/>
              <a:t>Analysing the public  sentiment  is  important  for  many  applications  such  as  firms trying to find out the response of their products in the market, predicting political elections  and  predicting  socioeconomic  phenomena  like  stock  exchange. The  aim  of  this  project  is  to  develop  a  functional  classifier  for  accurate  and  automatic  sentiment  classification of an unknown tweet stream.</a:t>
            </a:r>
            <a:endParaRPr sz="12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149" name="Google Shape;149;p15"/>
          <p:cNvSpPr txBox="1"/>
          <p:nvPr>
            <p:ph idx="1" type="body"/>
          </p:nvPr>
        </p:nvSpPr>
        <p:spPr>
          <a:xfrm>
            <a:off x="683675" y="1567425"/>
            <a:ext cx="3599100" cy="2803800"/>
          </a:xfrm>
          <a:prstGeom prst="rect">
            <a:avLst/>
          </a:prstGeom>
        </p:spPr>
        <p:txBody>
          <a:bodyPr anchorCtr="0" anchor="t" bIns="91425" lIns="91425" spcFirstLastPara="1" rIns="91425" wrap="square" tIns="91425">
            <a:noAutofit/>
          </a:bodyPr>
          <a:lstStyle/>
          <a:p>
            <a:pPr indent="-304800" lvl="0" marL="457200" rtl="0" algn="l">
              <a:lnSpc>
                <a:spcPct val="95000"/>
              </a:lnSpc>
              <a:spcBef>
                <a:spcPts val="0"/>
              </a:spcBef>
              <a:spcAft>
                <a:spcPts val="0"/>
              </a:spcAft>
              <a:buSzPts val="1200"/>
              <a:buChar char="●"/>
            </a:pPr>
            <a:r>
              <a:rPr lang="en" sz="1200"/>
              <a:t>Why Did We Use This??</a:t>
            </a:r>
            <a:endParaRPr sz="1200"/>
          </a:p>
          <a:p>
            <a:pPr indent="-304800" lvl="0" marL="457200" rtl="0" algn="l">
              <a:lnSpc>
                <a:spcPct val="95000"/>
              </a:lnSpc>
              <a:spcBef>
                <a:spcPts val="0"/>
              </a:spcBef>
              <a:spcAft>
                <a:spcPts val="0"/>
              </a:spcAft>
              <a:buSzPts val="1200"/>
              <a:buChar char="●"/>
            </a:pPr>
            <a:r>
              <a:rPr lang="en" sz="1200"/>
              <a:t>The solution for evaluating Twitter data to perform better business decisions is to keep tracking all relevant Twitter content about a brand in real-time, perform analysis as topics or issues emerge, and detect anomaly with alert. </a:t>
            </a:r>
            <a:endParaRPr sz="1200"/>
          </a:p>
          <a:p>
            <a:pPr indent="-304800" lvl="0" marL="457200" rtl="0" algn="l">
              <a:lnSpc>
                <a:spcPct val="95000"/>
              </a:lnSpc>
              <a:spcBef>
                <a:spcPts val="0"/>
              </a:spcBef>
              <a:spcAft>
                <a:spcPts val="0"/>
              </a:spcAft>
              <a:buSzPts val="1200"/>
              <a:buChar char="●"/>
            </a:pPr>
            <a:r>
              <a:rPr lang="en" sz="1200"/>
              <a:t>Business Strategies</a:t>
            </a:r>
            <a:endParaRPr sz="1200"/>
          </a:p>
          <a:p>
            <a:pPr indent="-304800" lvl="0" marL="457200" rtl="0" algn="l">
              <a:lnSpc>
                <a:spcPct val="95000"/>
              </a:lnSpc>
              <a:spcBef>
                <a:spcPts val="0"/>
              </a:spcBef>
              <a:spcAft>
                <a:spcPts val="0"/>
              </a:spcAft>
              <a:buSzPts val="1200"/>
              <a:buChar char="●"/>
            </a:pPr>
            <a:r>
              <a:rPr lang="en" sz="1200"/>
              <a:t>By monitoring brand mentions on Twitter, brands could inform engagement and deliver better experiences for their customers across the world.</a:t>
            </a:r>
            <a:endParaRPr sz="1200"/>
          </a:p>
          <a:p>
            <a:pPr indent="-304800" lvl="0" marL="457200" rtl="0" algn="l">
              <a:lnSpc>
                <a:spcPct val="95000"/>
              </a:lnSpc>
              <a:spcBef>
                <a:spcPts val="0"/>
              </a:spcBef>
              <a:spcAft>
                <a:spcPts val="0"/>
              </a:spcAft>
              <a:buSzPts val="1200"/>
              <a:buChar char="●"/>
            </a:pPr>
            <a:r>
              <a:rPr lang="en" sz="1200"/>
              <a:t>Trend Analysis</a:t>
            </a:r>
            <a:endParaRPr sz="1200"/>
          </a:p>
          <a:p>
            <a:pPr indent="-304800" lvl="0" marL="457200" rtl="0" algn="l">
              <a:lnSpc>
                <a:spcPct val="95000"/>
              </a:lnSpc>
              <a:spcBef>
                <a:spcPts val="0"/>
              </a:spcBef>
              <a:spcAft>
                <a:spcPts val="0"/>
              </a:spcAft>
              <a:buClr>
                <a:srgbClr val="FFFFFF"/>
              </a:buClr>
              <a:buSzPts val="1200"/>
              <a:buChar char="●"/>
            </a:pPr>
            <a:r>
              <a:rPr lang="en" sz="1200">
                <a:solidFill>
                  <a:srgbClr val="FFFFFF"/>
                </a:solidFill>
              </a:rPr>
              <a:t>Identifying key emotional triggers.</a:t>
            </a:r>
            <a:endParaRPr sz="1200">
              <a:solidFill>
                <a:srgbClr val="FFFFFF"/>
              </a:solidFill>
            </a:endParaRPr>
          </a:p>
          <a:p>
            <a:pPr indent="-304800" lvl="0" marL="457200" rtl="0" algn="l">
              <a:lnSpc>
                <a:spcPct val="95000"/>
              </a:lnSpc>
              <a:spcBef>
                <a:spcPts val="0"/>
              </a:spcBef>
              <a:spcAft>
                <a:spcPts val="0"/>
              </a:spcAft>
              <a:buClr>
                <a:srgbClr val="FFFFFF"/>
              </a:buClr>
              <a:buSzPts val="1200"/>
              <a:buChar char="●"/>
            </a:pPr>
            <a:r>
              <a:rPr lang="en" sz="1200">
                <a:solidFill>
                  <a:srgbClr val="FFFFFF"/>
                </a:solidFill>
              </a:rPr>
              <a:t>Invaluable Marketing.</a:t>
            </a:r>
            <a:endParaRPr sz="1200">
              <a:solidFill>
                <a:srgbClr val="FFFFFF"/>
              </a:solidFill>
            </a:endParaRPr>
          </a:p>
        </p:txBody>
      </p:sp>
      <p:pic>
        <p:nvPicPr>
          <p:cNvPr id="150" name="Google Shape;150;p15"/>
          <p:cNvPicPr preferRelativeResize="0"/>
          <p:nvPr/>
        </p:nvPicPr>
        <p:blipFill>
          <a:blip r:embed="rId3">
            <a:alphaModFix/>
          </a:blip>
          <a:stretch>
            <a:fillRect/>
          </a:stretch>
        </p:blipFill>
        <p:spPr>
          <a:xfrm>
            <a:off x="4688325" y="1567550"/>
            <a:ext cx="4019823" cy="28037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Existing Body of Work</a:t>
            </a:r>
            <a:endParaRPr/>
          </a:p>
        </p:txBody>
      </p:sp>
      <p:sp>
        <p:nvSpPr>
          <p:cNvPr id="156" name="Google Shape;156;p16"/>
          <p:cNvSpPr txBox="1"/>
          <p:nvPr>
            <p:ph idx="1" type="body"/>
          </p:nvPr>
        </p:nvSpPr>
        <p:spPr>
          <a:xfrm>
            <a:off x="678975" y="1547975"/>
            <a:ext cx="4328400" cy="3031800"/>
          </a:xfrm>
          <a:prstGeom prst="rect">
            <a:avLst/>
          </a:prstGeom>
        </p:spPr>
        <p:txBody>
          <a:bodyPr anchorCtr="0" anchor="t" bIns="91425" lIns="91425" spcFirstLastPara="1" rIns="91425" wrap="square" tIns="91425">
            <a:noAutofit/>
          </a:bodyPr>
          <a:lstStyle/>
          <a:p>
            <a:pPr indent="-304800" lvl="0" marL="457200" rtl="0" algn="l">
              <a:lnSpc>
                <a:spcPct val="95000"/>
              </a:lnSpc>
              <a:spcBef>
                <a:spcPts val="0"/>
              </a:spcBef>
              <a:spcAft>
                <a:spcPts val="0"/>
              </a:spcAft>
              <a:buSzPts val="1200"/>
              <a:buChar char="●"/>
            </a:pPr>
            <a:r>
              <a:rPr lang="en" sz="1200"/>
              <a:t>Existing techniques for sentiment analysis are : -</a:t>
            </a:r>
            <a:endParaRPr sz="1200"/>
          </a:p>
          <a:p>
            <a:pPr indent="-304800" lvl="1" marL="914400" rtl="0" algn="l">
              <a:lnSpc>
                <a:spcPct val="95000"/>
              </a:lnSpc>
              <a:spcBef>
                <a:spcPts val="0"/>
              </a:spcBef>
              <a:spcAft>
                <a:spcPts val="0"/>
              </a:spcAft>
              <a:buSzPts val="1200"/>
              <a:buChar char="○"/>
            </a:pPr>
            <a:r>
              <a:rPr lang="en" sz="1200"/>
              <a:t>Naive Bayes</a:t>
            </a:r>
            <a:endParaRPr sz="1200"/>
          </a:p>
          <a:p>
            <a:pPr indent="-304800" lvl="1" marL="914400" rtl="0" algn="l">
              <a:lnSpc>
                <a:spcPct val="95000"/>
              </a:lnSpc>
              <a:spcBef>
                <a:spcPts val="0"/>
              </a:spcBef>
              <a:spcAft>
                <a:spcPts val="0"/>
              </a:spcAft>
              <a:buSzPts val="1200"/>
              <a:buChar char="○"/>
            </a:pPr>
            <a:r>
              <a:rPr lang="en" sz="1200"/>
              <a:t>Maximum Entropy</a:t>
            </a:r>
            <a:endParaRPr sz="1200"/>
          </a:p>
          <a:p>
            <a:pPr indent="-304800" lvl="1" marL="914400" rtl="0" algn="l">
              <a:lnSpc>
                <a:spcPct val="95000"/>
              </a:lnSpc>
              <a:spcBef>
                <a:spcPts val="0"/>
              </a:spcBef>
              <a:spcAft>
                <a:spcPts val="0"/>
              </a:spcAft>
              <a:buSzPts val="1200"/>
              <a:buChar char="○"/>
            </a:pPr>
            <a:r>
              <a:rPr lang="en" sz="1200"/>
              <a:t>Semantic Orientation</a:t>
            </a:r>
            <a:endParaRPr sz="1200"/>
          </a:p>
          <a:p>
            <a:pPr indent="0" lvl="0" marL="0" rtl="0" algn="l">
              <a:spcBef>
                <a:spcPts val="1200"/>
              </a:spcBef>
              <a:spcAft>
                <a:spcPts val="0"/>
              </a:spcAft>
              <a:buNone/>
            </a:pPr>
            <a:r>
              <a:t/>
            </a:r>
            <a:endParaRPr sz="1200"/>
          </a:p>
          <a:p>
            <a:pPr indent="-304800" lvl="0" marL="457200" rtl="0" algn="l">
              <a:lnSpc>
                <a:spcPct val="95000"/>
              </a:lnSpc>
              <a:spcBef>
                <a:spcPts val="1200"/>
              </a:spcBef>
              <a:spcAft>
                <a:spcPts val="0"/>
              </a:spcAft>
              <a:buSzPts val="1200"/>
              <a:buChar char="●"/>
            </a:pPr>
            <a:r>
              <a:rPr lang="en" sz="1200"/>
              <a:t>Ways for classification : -</a:t>
            </a:r>
            <a:endParaRPr sz="1200"/>
          </a:p>
          <a:p>
            <a:pPr indent="-304800" lvl="1" marL="914400" rtl="0" algn="l">
              <a:lnSpc>
                <a:spcPct val="95000"/>
              </a:lnSpc>
              <a:spcBef>
                <a:spcPts val="0"/>
              </a:spcBef>
              <a:spcAft>
                <a:spcPts val="0"/>
              </a:spcAft>
              <a:buSzPts val="1200"/>
              <a:buChar char="○"/>
            </a:pPr>
            <a:r>
              <a:rPr lang="en" sz="1200"/>
              <a:t>Binary Classification - ( positive or negative)</a:t>
            </a:r>
            <a:endParaRPr sz="1200"/>
          </a:p>
          <a:p>
            <a:pPr indent="-304800" lvl="1" marL="914400" rtl="0" algn="l">
              <a:lnSpc>
                <a:spcPct val="95000"/>
              </a:lnSpc>
              <a:spcBef>
                <a:spcPts val="0"/>
              </a:spcBef>
              <a:spcAft>
                <a:spcPts val="0"/>
              </a:spcAft>
              <a:buSzPts val="1200"/>
              <a:buChar char="○"/>
            </a:pPr>
            <a:r>
              <a:rPr lang="en" sz="1200"/>
              <a:t>3 - Tier - ( positive , negative and neutral)</a:t>
            </a:r>
            <a:endParaRPr sz="1200"/>
          </a:p>
          <a:p>
            <a:pPr indent="-304800" lvl="1" marL="914400" rtl="0" algn="l">
              <a:lnSpc>
                <a:spcPct val="95000"/>
              </a:lnSpc>
              <a:spcBef>
                <a:spcPts val="0"/>
              </a:spcBef>
              <a:spcAft>
                <a:spcPts val="0"/>
              </a:spcAft>
              <a:buSzPts val="1200"/>
              <a:buChar char="○"/>
            </a:pPr>
            <a:r>
              <a:rPr lang="en" sz="1200"/>
              <a:t>5 -Tier -(extremely positive, positive, neutral, negative and extremely</a:t>
            </a:r>
            <a:endParaRPr sz="1200"/>
          </a:p>
        </p:txBody>
      </p:sp>
      <p:sp>
        <p:nvSpPr>
          <p:cNvPr id="157" name="Google Shape;157;p16"/>
          <p:cNvSpPr/>
          <p:nvPr/>
        </p:nvSpPr>
        <p:spPr>
          <a:xfrm>
            <a:off x="5272950" y="2050963"/>
            <a:ext cx="901200" cy="327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lang="en" sz="800"/>
              <a:t>Input (Keyword)</a:t>
            </a:r>
            <a:endParaRPr sz="800"/>
          </a:p>
        </p:txBody>
      </p:sp>
      <p:sp>
        <p:nvSpPr>
          <p:cNvPr id="158" name="Google Shape;158;p16"/>
          <p:cNvSpPr/>
          <p:nvPr/>
        </p:nvSpPr>
        <p:spPr>
          <a:xfrm>
            <a:off x="6593025" y="2050975"/>
            <a:ext cx="989400" cy="327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Tweets </a:t>
            </a:r>
            <a:r>
              <a:rPr lang="en" sz="800"/>
              <a:t>Retrieval</a:t>
            </a:r>
            <a:endParaRPr sz="800"/>
          </a:p>
        </p:txBody>
      </p:sp>
      <p:cxnSp>
        <p:nvCxnSpPr>
          <p:cNvPr id="159" name="Google Shape;159;p16"/>
          <p:cNvCxnSpPr>
            <a:stCxn id="157" idx="3"/>
            <a:endCxn id="158" idx="1"/>
          </p:cNvCxnSpPr>
          <p:nvPr/>
        </p:nvCxnSpPr>
        <p:spPr>
          <a:xfrm>
            <a:off x="6174150" y="2214613"/>
            <a:ext cx="418800" cy="0"/>
          </a:xfrm>
          <a:prstGeom prst="straightConnector1">
            <a:avLst/>
          </a:prstGeom>
          <a:noFill/>
          <a:ln cap="flat" cmpd="sng" w="9525">
            <a:solidFill>
              <a:schemeClr val="dk2"/>
            </a:solidFill>
            <a:prstDash val="solid"/>
            <a:round/>
            <a:headEnd len="med" w="med" type="none"/>
            <a:tailEnd len="med" w="med" type="none"/>
          </a:ln>
        </p:spPr>
      </p:cxnSp>
      <p:sp>
        <p:nvSpPr>
          <p:cNvPr id="160" name="Google Shape;160;p16"/>
          <p:cNvSpPr/>
          <p:nvPr/>
        </p:nvSpPr>
        <p:spPr>
          <a:xfrm>
            <a:off x="7878825" y="2050975"/>
            <a:ext cx="1215000" cy="327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Data Pre-processing</a:t>
            </a:r>
            <a:endParaRPr sz="800"/>
          </a:p>
        </p:txBody>
      </p:sp>
      <p:sp>
        <p:nvSpPr>
          <p:cNvPr id="161" name="Google Shape;161;p16"/>
          <p:cNvSpPr/>
          <p:nvPr/>
        </p:nvSpPr>
        <p:spPr>
          <a:xfrm>
            <a:off x="7991625" y="3157075"/>
            <a:ext cx="989400" cy="327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Classification Algorithm</a:t>
            </a:r>
            <a:endParaRPr sz="800"/>
          </a:p>
        </p:txBody>
      </p:sp>
      <p:sp>
        <p:nvSpPr>
          <p:cNvPr id="162" name="Google Shape;162;p16"/>
          <p:cNvSpPr/>
          <p:nvPr/>
        </p:nvSpPr>
        <p:spPr>
          <a:xfrm>
            <a:off x="6683775" y="3157075"/>
            <a:ext cx="1033500" cy="327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Classified Tweets</a:t>
            </a:r>
            <a:endParaRPr sz="800"/>
          </a:p>
        </p:txBody>
      </p:sp>
      <p:sp>
        <p:nvSpPr>
          <p:cNvPr id="163" name="Google Shape;163;p16"/>
          <p:cNvSpPr/>
          <p:nvPr/>
        </p:nvSpPr>
        <p:spPr>
          <a:xfrm>
            <a:off x="5194425" y="3121375"/>
            <a:ext cx="1215000" cy="3987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Sentiment in Graphical Representation</a:t>
            </a:r>
            <a:endParaRPr sz="800"/>
          </a:p>
        </p:txBody>
      </p:sp>
      <p:cxnSp>
        <p:nvCxnSpPr>
          <p:cNvPr id="164" name="Google Shape;164;p16"/>
          <p:cNvCxnSpPr>
            <a:stCxn id="158" idx="3"/>
            <a:endCxn id="160" idx="1"/>
          </p:cNvCxnSpPr>
          <p:nvPr/>
        </p:nvCxnSpPr>
        <p:spPr>
          <a:xfrm>
            <a:off x="7582425" y="2214625"/>
            <a:ext cx="296400" cy="0"/>
          </a:xfrm>
          <a:prstGeom prst="straightConnector1">
            <a:avLst/>
          </a:prstGeom>
          <a:noFill/>
          <a:ln cap="flat" cmpd="sng" w="9525">
            <a:solidFill>
              <a:schemeClr val="dk2"/>
            </a:solidFill>
            <a:prstDash val="solid"/>
            <a:round/>
            <a:headEnd len="med" w="med" type="none"/>
            <a:tailEnd len="med" w="med" type="none"/>
          </a:ln>
        </p:spPr>
      </p:cxnSp>
      <p:cxnSp>
        <p:nvCxnSpPr>
          <p:cNvPr id="165" name="Google Shape;165;p16"/>
          <p:cNvCxnSpPr>
            <a:stCxn id="161" idx="0"/>
            <a:endCxn id="160" idx="2"/>
          </p:cNvCxnSpPr>
          <p:nvPr/>
        </p:nvCxnSpPr>
        <p:spPr>
          <a:xfrm rot="10800000">
            <a:off x="8486325" y="2378275"/>
            <a:ext cx="0" cy="778800"/>
          </a:xfrm>
          <a:prstGeom prst="straightConnector1">
            <a:avLst/>
          </a:prstGeom>
          <a:noFill/>
          <a:ln cap="flat" cmpd="sng" w="9525">
            <a:solidFill>
              <a:schemeClr val="dk2"/>
            </a:solidFill>
            <a:prstDash val="solid"/>
            <a:round/>
            <a:headEnd len="med" w="med" type="none"/>
            <a:tailEnd len="med" w="med" type="none"/>
          </a:ln>
        </p:spPr>
      </p:cxnSp>
      <p:cxnSp>
        <p:nvCxnSpPr>
          <p:cNvPr id="166" name="Google Shape;166;p16"/>
          <p:cNvCxnSpPr>
            <a:stCxn id="162" idx="3"/>
            <a:endCxn id="161" idx="1"/>
          </p:cNvCxnSpPr>
          <p:nvPr/>
        </p:nvCxnSpPr>
        <p:spPr>
          <a:xfrm>
            <a:off x="7717275" y="3320725"/>
            <a:ext cx="274500" cy="0"/>
          </a:xfrm>
          <a:prstGeom prst="straightConnector1">
            <a:avLst/>
          </a:prstGeom>
          <a:noFill/>
          <a:ln cap="flat" cmpd="sng" w="9525">
            <a:solidFill>
              <a:schemeClr val="dk2"/>
            </a:solidFill>
            <a:prstDash val="solid"/>
            <a:round/>
            <a:headEnd len="med" w="med" type="none"/>
            <a:tailEnd len="med" w="med" type="none"/>
          </a:ln>
        </p:spPr>
      </p:cxnSp>
      <p:cxnSp>
        <p:nvCxnSpPr>
          <p:cNvPr id="167" name="Google Shape;167;p16"/>
          <p:cNvCxnSpPr>
            <a:stCxn id="162" idx="1"/>
            <a:endCxn id="163" idx="3"/>
          </p:cNvCxnSpPr>
          <p:nvPr/>
        </p:nvCxnSpPr>
        <p:spPr>
          <a:xfrm rot="10800000">
            <a:off x="6409575" y="3320725"/>
            <a:ext cx="274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7"/>
          <p:cNvSpPr txBox="1"/>
          <p:nvPr>
            <p:ph type="title"/>
          </p:nvPr>
        </p:nvSpPr>
        <p:spPr>
          <a:xfrm>
            <a:off x="1242925" y="3734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 to Problem</a:t>
            </a:r>
            <a:endParaRPr/>
          </a:p>
        </p:txBody>
      </p:sp>
      <p:sp>
        <p:nvSpPr>
          <p:cNvPr id="173" name="Google Shape;173;p17"/>
          <p:cNvSpPr/>
          <p:nvPr/>
        </p:nvSpPr>
        <p:spPr>
          <a:xfrm>
            <a:off x="630525" y="1440800"/>
            <a:ext cx="675900" cy="529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Positive tweets</a:t>
            </a:r>
            <a:endParaRPr sz="1000"/>
          </a:p>
        </p:txBody>
      </p:sp>
      <p:sp>
        <p:nvSpPr>
          <p:cNvPr id="174" name="Google Shape;174;p17"/>
          <p:cNvSpPr/>
          <p:nvPr/>
        </p:nvSpPr>
        <p:spPr>
          <a:xfrm>
            <a:off x="1325425" y="1440800"/>
            <a:ext cx="803700" cy="529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Negative </a:t>
            </a:r>
            <a:r>
              <a:rPr lang="en" sz="1000"/>
              <a:t>tweets</a:t>
            </a:r>
            <a:endParaRPr sz="1000"/>
          </a:p>
        </p:txBody>
      </p:sp>
      <p:sp>
        <p:nvSpPr>
          <p:cNvPr id="175" name="Google Shape;175;p17"/>
          <p:cNvSpPr/>
          <p:nvPr/>
        </p:nvSpPr>
        <p:spPr>
          <a:xfrm>
            <a:off x="968475" y="2327975"/>
            <a:ext cx="675900" cy="529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Training</a:t>
            </a:r>
            <a:r>
              <a:rPr lang="en" sz="1000"/>
              <a:t> set</a:t>
            </a:r>
            <a:endParaRPr sz="1000"/>
          </a:p>
        </p:txBody>
      </p:sp>
      <p:sp>
        <p:nvSpPr>
          <p:cNvPr id="176" name="Google Shape;176;p17"/>
          <p:cNvSpPr/>
          <p:nvPr/>
        </p:nvSpPr>
        <p:spPr>
          <a:xfrm>
            <a:off x="934875" y="3127975"/>
            <a:ext cx="743100" cy="529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Classifier</a:t>
            </a:r>
            <a:endParaRPr sz="1000"/>
          </a:p>
        </p:txBody>
      </p:sp>
      <p:sp>
        <p:nvSpPr>
          <p:cNvPr id="177" name="Google Shape;177;p17"/>
          <p:cNvSpPr/>
          <p:nvPr/>
        </p:nvSpPr>
        <p:spPr>
          <a:xfrm>
            <a:off x="2678475" y="1440800"/>
            <a:ext cx="675900" cy="529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Word features</a:t>
            </a:r>
            <a:endParaRPr sz="1000"/>
          </a:p>
        </p:txBody>
      </p:sp>
      <p:sp>
        <p:nvSpPr>
          <p:cNvPr id="178" name="Google Shape;178;p17"/>
          <p:cNvSpPr/>
          <p:nvPr/>
        </p:nvSpPr>
        <p:spPr>
          <a:xfrm>
            <a:off x="2643225" y="2327975"/>
            <a:ext cx="743100" cy="529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Features extractor</a:t>
            </a:r>
            <a:endParaRPr sz="1000"/>
          </a:p>
        </p:txBody>
      </p:sp>
      <p:sp>
        <p:nvSpPr>
          <p:cNvPr id="179" name="Google Shape;179;p17"/>
          <p:cNvSpPr/>
          <p:nvPr/>
        </p:nvSpPr>
        <p:spPr>
          <a:xfrm>
            <a:off x="2612925" y="3118163"/>
            <a:ext cx="803700" cy="529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a:p>
            <a:pPr indent="0" lvl="0" marL="0" rtl="0" algn="ctr">
              <a:spcBef>
                <a:spcPts val="0"/>
              </a:spcBef>
              <a:spcAft>
                <a:spcPts val="0"/>
              </a:spcAft>
              <a:buNone/>
            </a:pPr>
            <a:r>
              <a:rPr lang="en" sz="1000"/>
              <a:t>Features extractor</a:t>
            </a:r>
            <a:endParaRPr sz="1000"/>
          </a:p>
          <a:p>
            <a:pPr indent="0" lvl="0" marL="0" rtl="0" algn="ctr">
              <a:spcBef>
                <a:spcPts val="0"/>
              </a:spcBef>
              <a:spcAft>
                <a:spcPts val="0"/>
              </a:spcAft>
              <a:buNone/>
            </a:pPr>
            <a:r>
              <a:t/>
            </a:r>
            <a:endParaRPr sz="1000"/>
          </a:p>
        </p:txBody>
      </p:sp>
      <p:sp>
        <p:nvSpPr>
          <p:cNvPr id="180" name="Google Shape;180;p17"/>
          <p:cNvSpPr/>
          <p:nvPr/>
        </p:nvSpPr>
        <p:spPr>
          <a:xfrm>
            <a:off x="2644875" y="3805175"/>
            <a:ext cx="675900" cy="529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Positive </a:t>
            </a:r>
            <a:endParaRPr sz="1000"/>
          </a:p>
        </p:txBody>
      </p:sp>
      <p:sp>
        <p:nvSpPr>
          <p:cNvPr id="181" name="Google Shape;181;p17"/>
          <p:cNvSpPr/>
          <p:nvPr/>
        </p:nvSpPr>
        <p:spPr>
          <a:xfrm>
            <a:off x="2644875" y="4437625"/>
            <a:ext cx="803700" cy="529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Negative</a:t>
            </a:r>
            <a:endParaRPr sz="1000"/>
          </a:p>
        </p:txBody>
      </p:sp>
      <p:sp>
        <p:nvSpPr>
          <p:cNvPr id="182" name="Google Shape;182;p17"/>
          <p:cNvSpPr/>
          <p:nvPr/>
        </p:nvSpPr>
        <p:spPr>
          <a:xfrm>
            <a:off x="3755300" y="3118175"/>
            <a:ext cx="675900" cy="529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Tweet</a:t>
            </a:r>
            <a:endParaRPr sz="1000"/>
          </a:p>
        </p:txBody>
      </p:sp>
      <p:cxnSp>
        <p:nvCxnSpPr>
          <p:cNvPr id="183" name="Google Shape;183;p17"/>
          <p:cNvCxnSpPr>
            <a:stCxn id="174" idx="3"/>
            <a:endCxn id="177" idx="1"/>
          </p:cNvCxnSpPr>
          <p:nvPr/>
        </p:nvCxnSpPr>
        <p:spPr>
          <a:xfrm>
            <a:off x="2129125" y="1705400"/>
            <a:ext cx="549300" cy="0"/>
          </a:xfrm>
          <a:prstGeom prst="straightConnector1">
            <a:avLst/>
          </a:prstGeom>
          <a:noFill/>
          <a:ln cap="flat" cmpd="sng" w="9525">
            <a:solidFill>
              <a:schemeClr val="dk2"/>
            </a:solidFill>
            <a:prstDash val="solid"/>
            <a:round/>
            <a:headEnd len="med" w="med" type="none"/>
            <a:tailEnd len="med" w="med" type="none"/>
          </a:ln>
        </p:spPr>
      </p:cxnSp>
      <p:cxnSp>
        <p:nvCxnSpPr>
          <p:cNvPr id="184" name="Google Shape;184;p17"/>
          <p:cNvCxnSpPr>
            <a:stCxn id="173" idx="2"/>
          </p:cNvCxnSpPr>
          <p:nvPr/>
        </p:nvCxnSpPr>
        <p:spPr>
          <a:xfrm>
            <a:off x="968475" y="1970000"/>
            <a:ext cx="102900" cy="333000"/>
          </a:xfrm>
          <a:prstGeom prst="straightConnector1">
            <a:avLst/>
          </a:prstGeom>
          <a:noFill/>
          <a:ln cap="flat" cmpd="sng" w="9525">
            <a:solidFill>
              <a:schemeClr val="dk2"/>
            </a:solidFill>
            <a:prstDash val="solid"/>
            <a:round/>
            <a:headEnd len="med" w="med" type="none"/>
            <a:tailEnd len="med" w="med" type="triangle"/>
          </a:ln>
        </p:spPr>
      </p:cxnSp>
      <p:cxnSp>
        <p:nvCxnSpPr>
          <p:cNvPr id="185" name="Google Shape;185;p17"/>
          <p:cNvCxnSpPr>
            <a:stCxn id="174" idx="3"/>
            <a:endCxn id="177" idx="1"/>
          </p:cNvCxnSpPr>
          <p:nvPr/>
        </p:nvCxnSpPr>
        <p:spPr>
          <a:xfrm>
            <a:off x="2129125" y="1705400"/>
            <a:ext cx="549300" cy="0"/>
          </a:xfrm>
          <a:prstGeom prst="straightConnector1">
            <a:avLst/>
          </a:prstGeom>
          <a:noFill/>
          <a:ln cap="flat" cmpd="sng" w="9525">
            <a:solidFill>
              <a:schemeClr val="dk2"/>
            </a:solidFill>
            <a:prstDash val="solid"/>
            <a:round/>
            <a:headEnd len="med" w="med" type="none"/>
            <a:tailEnd len="med" w="med" type="triangle"/>
          </a:ln>
        </p:spPr>
      </p:cxnSp>
      <p:cxnSp>
        <p:nvCxnSpPr>
          <p:cNvPr id="186" name="Google Shape;186;p17"/>
          <p:cNvCxnSpPr>
            <a:stCxn id="177" idx="2"/>
            <a:endCxn id="178" idx="0"/>
          </p:cNvCxnSpPr>
          <p:nvPr/>
        </p:nvCxnSpPr>
        <p:spPr>
          <a:xfrm flipH="1">
            <a:off x="3014925" y="1970000"/>
            <a:ext cx="1500" cy="357900"/>
          </a:xfrm>
          <a:prstGeom prst="straightConnector1">
            <a:avLst/>
          </a:prstGeom>
          <a:noFill/>
          <a:ln cap="flat" cmpd="sng" w="9525">
            <a:solidFill>
              <a:schemeClr val="dk2"/>
            </a:solidFill>
            <a:prstDash val="solid"/>
            <a:round/>
            <a:headEnd len="med" w="med" type="none"/>
            <a:tailEnd len="med" w="med" type="triangle"/>
          </a:ln>
        </p:spPr>
      </p:cxnSp>
      <p:cxnSp>
        <p:nvCxnSpPr>
          <p:cNvPr id="187" name="Google Shape;187;p17"/>
          <p:cNvCxnSpPr>
            <a:stCxn id="174" idx="2"/>
          </p:cNvCxnSpPr>
          <p:nvPr/>
        </p:nvCxnSpPr>
        <p:spPr>
          <a:xfrm flipH="1">
            <a:off x="1580275" y="1970000"/>
            <a:ext cx="147000" cy="342900"/>
          </a:xfrm>
          <a:prstGeom prst="straightConnector1">
            <a:avLst/>
          </a:prstGeom>
          <a:noFill/>
          <a:ln cap="flat" cmpd="sng" w="9525">
            <a:solidFill>
              <a:schemeClr val="dk2"/>
            </a:solidFill>
            <a:prstDash val="solid"/>
            <a:round/>
            <a:headEnd len="med" w="med" type="none"/>
            <a:tailEnd len="med" w="med" type="triangle"/>
          </a:ln>
        </p:spPr>
      </p:cxnSp>
      <p:cxnSp>
        <p:nvCxnSpPr>
          <p:cNvPr id="188" name="Google Shape;188;p17"/>
          <p:cNvCxnSpPr>
            <a:stCxn id="182" idx="1"/>
            <a:endCxn id="179" idx="3"/>
          </p:cNvCxnSpPr>
          <p:nvPr/>
        </p:nvCxnSpPr>
        <p:spPr>
          <a:xfrm rot="10800000">
            <a:off x="3416600" y="3382775"/>
            <a:ext cx="338700" cy="0"/>
          </a:xfrm>
          <a:prstGeom prst="straightConnector1">
            <a:avLst/>
          </a:prstGeom>
          <a:noFill/>
          <a:ln cap="flat" cmpd="sng" w="9525">
            <a:solidFill>
              <a:schemeClr val="dk2"/>
            </a:solidFill>
            <a:prstDash val="solid"/>
            <a:round/>
            <a:headEnd len="med" w="med" type="none"/>
            <a:tailEnd len="med" w="med" type="triangle"/>
          </a:ln>
        </p:spPr>
      </p:cxnSp>
      <p:cxnSp>
        <p:nvCxnSpPr>
          <p:cNvPr id="189" name="Google Shape;189;p17"/>
          <p:cNvCxnSpPr>
            <a:stCxn id="175" idx="2"/>
            <a:endCxn id="176" idx="0"/>
          </p:cNvCxnSpPr>
          <p:nvPr/>
        </p:nvCxnSpPr>
        <p:spPr>
          <a:xfrm>
            <a:off x="1306425" y="2857175"/>
            <a:ext cx="0" cy="270900"/>
          </a:xfrm>
          <a:prstGeom prst="straightConnector1">
            <a:avLst/>
          </a:prstGeom>
          <a:noFill/>
          <a:ln cap="flat" cmpd="sng" w="9525">
            <a:solidFill>
              <a:schemeClr val="dk2"/>
            </a:solidFill>
            <a:prstDash val="solid"/>
            <a:round/>
            <a:headEnd len="med" w="med" type="none"/>
            <a:tailEnd len="med" w="med" type="triangle"/>
          </a:ln>
        </p:spPr>
      </p:cxnSp>
      <p:cxnSp>
        <p:nvCxnSpPr>
          <p:cNvPr id="190" name="Google Shape;190;p17"/>
          <p:cNvCxnSpPr/>
          <p:nvPr/>
        </p:nvCxnSpPr>
        <p:spPr>
          <a:xfrm>
            <a:off x="5906625" y="5418025"/>
            <a:ext cx="967800" cy="967800"/>
          </a:xfrm>
          <a:prstGeom prst="straightConnector1">
            <a:avLst/>
          </a:prstGeom>
          <a:noFill/>
          <a:ln cap="flat" cmpd="sng" w="9525">
            <a:solidFill>
              <a:schemeClr val="dk2"/>
            </a:solidFill>
            <a:prstDash val="dot"/>
            <a:round/>
            <a:headEnd len="med" w="med" type="none"/>
            <a:tailEnd len="med" w="med" type="none"/>
          </a:ln>
        </p:spPr>
      </p:cxnSp>
      <p:cxnSp>
        <p:nvCxnSpPr>
          <p:cNvPr id="191" name="Google Shape;191;p17"/>
          <p:cNvCxnSpPr/>
          <p:nvPr/>
        </p:nvCxnSpPr>
        <p:spPr>
          <a:xfrm>
            <a:off x="2998725" y="2791075"/>
            <a:ext cx="32100" cy="336900"/>
          </a:xfrm>
          <a:prstGeom prst="straightConnector1">
            <a:avLst/>
          </a:prstGeom>
          <a:noFill/>
          <a:ln cap="flat" cmpd="sng" w="9525">
            <a:solidFill>
              <a:schemeClr val="dk2"/>
            </a:solidFill>
            <a:prstDash val="dot"/>
            <a:round/>
            <a:headEnd len="med" w="med" type="none"/>
            <a:tailEnd len="med" w="med" type="none"/>
          </a:ln>
        </p:spPr>
      </p:cxnSp>
      <p:cxnSp>
        <p:nvCxnSpPr>
          <p:cNvPr id="192" name="Google Shape;192;p17"/>
          <p:cNvCxnSpPr>
            <a:stCxn id="179" idx="1"/>
            <a:endCxn id="176" idx="3"/>
          </p:cNvCxnSpPr>
          <p:nvPr/>
        </p:nvCxnSpPr>
        <p:spPr>
          <a:xfrm flipH="1">
            <a:off x="1677825" y="3382763"/>
            <a:ext cx="935100" cy="9900"/>
          </a:xfrm>
          <a:prstGeom prst="straightConnector1">
            <a:avLst/>
          </a:prstGeom>
          <a:noFill/>
          <a:ln cap="flat" cmpd="sng" w="9525">
            <a:solidFill>
              <a:schemeClr val="dk2"/>
            </a:solidFill>
            <a:prstDash val="solid"/>
            <a:round/>
            <a:headEnd len="med" w="med" type="none"/>
            <a:tailEnd len="med" w="med" type="triangle"/>
          </a:ln>
        </p:spPr>
      </p:cxnSp>
      <p:cxnSp>
        <p:nvCxnSpPr>
          <p:cNvPr id="193" name="Google Shape;193;p17"/>
          <p:cNvCxnSpPr>
            <a:stCxn id="178" idx="1"/>
            <a:endCxn id="175" idx="3"/>
          </p:cNvCxnSpPr>
          <p:nvPr/>
        </p:nvCxnSpPr>
        <p:spPr>
          <a:xfrm rot="10800000">
            <a:off x="1644225" y="2592575"/>
            <a:ext cx="999000" cy="0"/>
          </a:xfrm>
          <a:prstGeom prst="straightConnector1">
            <a:avLst/>
          </a:prstGeom>
          <a:noFill/>
          <a:ln cap="flat" cmpd="sng" w="9525">
            <a:solidFill>
              <a:schemeClr val="dk2"/>
            </a:solidFill>
            <a:prstDash val="solid"/>
            <a:round/>
            <a:headEnd len="med" w="med" type="none"/>
            <a:tailEnd len="med" w="med" type="triangle"/>
          </a:ln>
        </p:spPr>
      </p:cxnSp>
      <p:cxnSp>
        <p:nvCxnSpPr>
          <p:cNvPr id="194" name="Google Shape;194;p17"/>
          <p:cNvCxnSpPr/>
          <p:nvPr/>
        </p:nvCxnSpPr>
        <p:spPr>
          <a:xfrm>
            <a:off x="1677975" y="3605950"/>
            <a:ext cx="489900" cy="0"/>
          </a:xfrm>
          <a:prstGeom prst="straightConnector1">
            <a:avLst/>
          </a:prstGeom>
          <a:noFill/>
          <a:ln cap="flat" cmpd="sng" w="9525">
            <a:solidFill>
              <a:schemeClr val="dk2"/>
            </a:solidFill>
            <a:prstDash val="solid"/>
            <a:round/>
            <a:headEnd len="med" w="med" type="none"/>
            <a:tailEnd len="med" w="med" type="none"/>
          </a:ln>
        </p:spPr>
      </p:cxnSp>
      <p:cxnSp>
        <p:nvCxnSpPr>
          <p:cNvPr id="195" name="Google Shape;195;p17"/>
          <p:cNvCxnSpPr/>
          <p:nvPr/>
        </p:nvCxnSpPr>
        <p:spPr>
          <a:xfrm>
            <a:off x="2156475" y="3605950"/>
            <a:ext cx="9900" cy="1107000"/>
          </a:xfrm>
          <a:prstGeom prst="straightConnector1">
            <a:avLst/>
          </a:prstGeom>
          <a:noFill/>
          <a:ln cap="flat" cmpd="sng" w="9525">
            <a:solidFill>
              <a:schemeClr val="dk2"/>
            </a:solidFill>
            <a:prstDash val="solid"/>
            <a:round/>
            <a:headEnd len="med" w="med" type="none"/>
            <a:tailEnd len="med" w="med" type="none"/>
          </a:ln>
        </p:spPr>
      </p:cxnSp>
      <p:cxnSp>
        <p:nvCxnSpPr>
          <p:cNvPr id="196" name="Google Shape;196;p17"/>
          <p:cNvCxnSpPr>
            <a:endCxn id="180" idx="1"/>
          </p:cNvCxnSpPr>
          <p:nvPr/>
        </p:nvCxnSpPr>
        <p:spPr>
          <a:xfrm flipH="1" rot="10800000">
            <a:off x="2177775" y="4069775"/>
            <a:ext cx="467100" cy="6300"/>
          </a:xfrm>
          <a:prstGeom prst="straightConnector1">
            <a:avLst/>
          </a:prstGeom>
          <a:noFill/>
          <a:ln cap="flat" cmpd="sng" w="9525">
            <a:solidFill>
              <a:schemeClr val="dk2"/>
            </a:solidFill>
            <a:prstDash val="solid"/>
            <a:round/>
            <a:headEnd len="med" w="med" type="none"/>
            <a:tailEnd len="med" w="med" type="triangle"/>
          </a:ln>
        </p:spPr>
      </p:cxnSp>
      <p:cxnSp>
        <p:nvCxnSpPr>
          <p:cNvPr id="197" name="Google Shape;197;p17"/>
          <p:cNvCxnSpPr/>
          <p:nvPr/>
        </p:nvCxnSpPr>
        <p:spPr>
          <a:xfrm flipH="1" rot="10800000">
            <a:off x="2165425" y="4687075"/>
            <a:ext cx="476700" cy="30300"/>
          </a:xfrm>
          <a:prstGeom prst="straightConnector1">
            <a:avLst/>
          </a:prstGeom>
          <a:noFill/>
          <a:ln cap="flat" cmpd="sng" w="9525">
            <a:solidFill>
              <a:schemeClr val="dk2"/>
            </a:solidFill>
            <a:prstDash val="solid"/>
            <a:round/>
            <a:headEnd len="med" w="med" type="none"/>
            <a:tailEnd len="med" w="med" type="triangle"/>
          </a:ln>
        </p:spPr>
      </p:cxnSp>
      <p:sp>
        <p:nvSpPr>
          <p:cNvPr id="198" name="Google Shape;198;p17"/>
          <p:cNvSpPr txBox="1"/>
          <p:nvPr/>
        </p:nvSpPr>
        <p:spPr>
          <a:xfrm>
            <a:off x="4871125" y="1349875"/>
            <a:ext cx="4095300" cy="3367500"/>
          </a:xfrm>
          <a:prstGeom prst="rect">
            <a:avLst/>
          </a:prstGeom>
          <a:noFill/>
          <a:ln>
            <a:noFill/>
          </a:ln>
        </p:spPr>
        <p:txBody>
          <a:bodyPr anchorCtr="0" anchor="t" bIns="91425" lIns="91425" spcFirstLastPara="1" rIns="91425" wrap="square" tIns="91425">
            <a:spAutoFit/>
          </a:bodyPr>
          <a:lstStyle/>
          <a:p>
            <a:pPr indent="0" lvl="0" marL="0" rtl="0" algn="l">
              <a:lnSpc>
                <a:spcPct val="189000"/>
              </a:lnSpc>
              <a:spcBef>
                <a:spcPts val="0"/>
              </a:spcBef>
              <a:spcAft>
                <a:spcPts val="0"/>
              </a:spcAft>
              <a:buNone/>
            </a:pPr>
            <a:r>
              <a:rPr lang="en" sz="1200">
                <a:solidFill>
                  <a:srgbClr val="FFFFFF"/>
                </a:solidFill>
                <a:latin typeface="Lato"/>
                <a:ea typeface="Lato"/>
                <a:cs typeface="Lato"/>
                <a:sym typeface="Lato"/>
              </a:rPr>
              <a:t>Performing sentiment analysis on Twitter data involves five steps:</a:t>
            </a:r>
            <a:endParaRPr sz="1200">
              <a:solidFill>
                <a:srgbClr val="FFFFFF"/>
              </a:solidFill>
              <a:latin typeface="Lato"/>
              <a:ea typeface="Lato"/>
              <a:cs typeface="Lato"/>
              <a:sym typeface="Lato"/>
            </a:endParaRPr>
          </a:p>
          <a:p>
            <a:pPr indent="-304800" lvl="0" marL="457200" rtl="0" algn="l">
              <a:lnSpc>
                <a:spcPct val="189000"/>
              </a:lnSpc>
              <a:spcBef>
                <a:spcPts val="1600"/>
              </a:spcBef>
              <a:spcAft>
                <a:spcPts val="0"/>
              </a:spcAft>
              <a:buClr>
                <a:srgbClr val="FFFFFF"/>
              </a:buClr>
              <a:buSzPts val="1200"/>
              <a:buFont typeface="Lato"/>
              <a:buAutoNum type="arabicPeriod"/>
            </a:pPr>
            <a:r>
              <a:rPr lang="en" sz="1200">
                <a:solidFill>
                  <a:srgbClr val="FFFFFF"/>
                </a:solidFill>
                <a:latin typeface="Lato"/>
                <a:ea typeface="Lato"/>
                <a:cs typeface="Lato"/>
                <a:sym typeface="Lato"/>
              </a:rPr>
              <a:t>Gather relevant Twitter data from the Twitter API</a:t>
            </a:r>
            <a:endParaRPr sz="1200">
              <a:solidFill>
                <a:srgbClr val="FFFFFF"/>
              </a:solidFill>
              <a:latin typeface="Lato"/>
              <a:ea typeface="Lato"/>
              <a:cs typeface="Lato"/>
              <a:sym typeface="Lato"/>
            </a:endParaRPr>
          </a:p>
          <a:p>
            <a:pPr indent="-304800" lvl="0" marL="457200" rtl="0" algn="l">
              <a:lnSpc>
                <a:spcPct val="189000"/>
              </a:lnSpc>
              <a:spcBef>
                <a:spcPts val="0"/>
              </a:spcBef>
              <a:spcAft>
                <a:spcPts val="0"/>
              </a:spcAft>
              <a:buClr>
                <a:schemeClr val="lt1"/>
              </a:buClr>
              <a:buSzPts val="1200"/>
              <a:buFont typeface="Lato"/>
              <a:buAutoNum type="arabicPeriod"/>
            </a:pPr>
            <a:r>
              <a:rPr lang="en" sz="1200">
                <a:solidFill>
                  <a:srgbClr val="FFFFFF"/>
                </a:solidFill>
                <a:latin typeface="Lato"/>
                <a:ea typeface="Lato"/>
                <a:cs typeface="Lato"/>
                <a:sym typeface="Lato"/>
              </a:rPr>
              <a:t>Cleaning  our data using pre-processing techniques</a:t>
            </a:r>
            <a:endParaRPr sz="1200">
              <a:solidFill>
                <a:srgbClr val="FFFFFF"/>
              </a:solidFill>
              <a:latin typeface="Lato"/>
              <a:ea typeface="Lato"/>
              <a:cs typeface="Lato"/>
              <a:sym typeface="Lato"/>
            </a:endParaRPr>
          </a:p>
          <a:p>
            <a:pPr indent="-304800" lvl="0" marL="457200" rtl="0" algn="l">
              <a:lnSpc>
                <a:spcPct val="189000"/>
              </a:lnSpc>
              <a:spcBef>
                <a:spcPts val="0"/>
              </a:spcBef>
              <a:spcAft>
                <a:spcPts val="0"/>
              </a:spcAft>
              <a:buClr>
                <a:srgbClr val="FFFFFF"/>
              </a:buClr>
              <a:buSzPts val="1200"/>
              <a:buFont typeface="Lato"/>
              <a:buAutoNum type="arabicPeriod"/>
            </a:pPr>
            <a:r>
              <a:rPr lang="en" sz="1200">
                <a:solidFill>
                  <a:srgbClr val="FFFFFF"/>
                </a:solidFill>
                <a:latin typeface="Lato"/>
                <a:ea typeface="Lato"/>
                <a:cs typeface="Lato"/>
                <a:sym typeface="Lato"/>
              </a:rPr>
              <a:t>Create a sentiment analysis machine learning model</a:t>
            </a:r>
            <a:endParaRPr sz="1200">
              <a:solidFill>
                <a:srgbClr val="FFFFFF"/>
              </a:solidFill>
              <a:latin typeface="Lato"/>
              <a:ea typeface="Lato"/>
              <a:cs typeface="Lato"/>
              <a:sym typeface="Lato"/>
            </a:endParaRPr>
          </a:p>
          <a:p>
            <a:pPr indent="-304800" lvl="0" marL="457200" rtl="0" algn="l">
              <a:lnSpc>
                <a:spcPct val="189000"/>
              </a:lnSpc>
              <a:spcBef>
                <a:spcPts val="0"/>
              </a:spcBef>
              <a:spcAft>
                <a:spcPts val="0"/>
              </a:spcAft>
              <a:buClr>
                <a:srgbClr val="FFFFFF"/>
              </a:buClr>
              <a:buSzPts val="1200"/>
              <a:buFont typeface="Lato"/>
              <a:buAutoNum type="arabicPeriod"/>
            </a:pPr>
            <a:r>
              <a:rPr lang="en" sz="1200">
                <a:solidFill>
                  <a:srgbClr val="FFFFFF"/>
                </a:solidFill>
                <a:latin typeface="Lato"/>
                <a:ea typeface="Lato"/>
                <a:cs typeface="Lato"/>
                <a:sym typeface="Lato"/>
              </a:rPr>
              <a:t>Analyze our Twitter data using the  sentiment analysis model</a:t>
            </a:r>
            <a:endParaRPr sz="1200">
              <a:solidFill>
                <a:srgbClr val="FFFFFF"/>
              </a:solidFill>
              <a:latin typeface="Lato"/>
              <a:ea typeface="Lato"/>
              <a:cs typeface="Lato"/>
              <a:sym typeface="Lato"/>
            </a:endParaRPr>
          </a:p>
          <a:p>
            <a:pPr indent="-304800" lvl="0" marL="457200" rtl="0" algn="l">
              <a:lnSpc>
                <a:spcPct val="189000"/>
              </a:lnSpc>
              <a:spcBef>
                <a:spcPts val="0"/>
              </a:spcBef>
              <a:spcAft>
                <a:spcPts val="0"/>
              </a:spcAft>
              <a:buClr>
                <a:schemeClr val="lt1"/>
              </a:buClr>
              <a:buSzPts val="1200"/>
              <a:buFont typeface="Lato"/>
              <a:buAutoNum type="arabicPeriod"/>
            </a:pPr>
            <a:r>
              <a:rPr lang="en" sz="1200">
                <a:solidFill>
                  <a:srgbClr val="FFFFFF"/>
                </a:solidFill>
                <a:latin typeface="Lato"/>
                <a:ea typeface="Lato"/>
                <a:cs typeface="Lato"/>
                <a:sym typeface="Lato"/>
              </a:rPr>
              <a:t>Visualize the results of your Twitter sentiment analysis through Plotly, Dash. (Data Streaming)</a:t>
            </a:r>
            <a:endParaRPr sz="12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 to Problem (Contd.)</a:t>
            </a:r>
            <a:endParaRPr/>
          </a:p>
        </p:txBody>
      </p:sp>
      <p:sp>
        <p:nvSpPr>
          <p:cNvPr id="204" name="Google Shape;204;p18"/>
          <p:cNvSpPr txBox="1"/>
          <p:nvPr>
            <p:ph idx="1" type="body"/>
          </p:nvPr>
        </p:nvSpPr>
        <p:spPr>
          <a:xfrm>
            <a:off x="1297500" y="1700775"/>
            <a:ext cx="3403200" cy="1518600"/>
          </a:xfrm>
          <a:prstGeom prst="rect">
            <a:avLst/>
          </a:prstGeom>
          <a:noFill/>
        </p:spPr>
        <p:txBody>
          <a:bodyPr anchorCtr="0" anchor="t" bIns="91425" lIns="91425" spcFirstLastPara="1" rIns="91425" wrap="square" tIns="91425">
            <a:noAutofit/>
          </a:bodyPr>
          <a:lstStyle/>
          <a:p>
            <a:pPr indent="-306705" lvl="0" marL="457200" rtl="0" algn="l">
              <a:lnSpc>
                <a:spcPct val="75000"/>
              </a:lnSpc>
              <a:spcBef>
                <a:spcPts val="2300"/>
              </a:spcBef>
              <a:spcAft>
                <a:spcPts val="0"/>
              </a:spcAft>
              <a:buClr>
                <a:srgbClr val="FFFFFF"/>
              </a:buClr>
              <a:buSzPts val="1230"/>
              <a:buChar char="●"/>
            </a:pPr>
            <a:r>
              <a:rPr lang="en" sz="1230">
                <a:solidFill>
                  <a:srgbClr val="FFFFFF"/>
                </a:solidFill>
              </a:rPr>
              <a:t>Create a TextBlob</a:t>
            </a:r>
            <a:endParaRPr sz="1230">
              <a:solidFill>
                <a:srgbClr val="FFFFFF"/>
              </a:solidFill>
            </a:endParaRPr>
          </a:p>
          <a:p>
            <a:pPr indent="-306705" lvl="0" marL="457200" marR="38100" rtl="0" algn="l">
              <a:lnSpc>
                <a:spcPct val="75000"/>
              </a:lnSpc>
              <a:spcBef>
                <a:spcPts val="0"/>
              </a:spcBef>
              <a:spcAft>
                <a:spcPts val="0"/>
              </a:spcAft>
              <a:buClr>
                <a:srgbClr val="FFFFFF"/>
              </a:buClr>
              <a:buSzPts val="1230"/>
              <a:buChar char="●"/>
            </a:pPr>
            <a:r>
              <a:rPr lang="en" sz="1230">
                <a:solidFill>
                  <a:srgbClr val="FFFFFF"/>
                </a:solidFill>
              </a:rPr>
              <a:t>Part-of-speech Tagging</a:t>
            </a:r>
            <a:endParaRPr sz="1230">
              <a:solidFill>
                <a:srgbClr val="FFFFFF"/>
              </a:solidFill>
            </a:endParaRPr>
          </a:p>
          <a:p>
            <a:pPr indent="-306705" lvl="0" marL="457200" marR="38100" rtl="0" algn="l">
              <a:lnSpc>
                <a:spcPct val="75000"/>
              </a:lnSpc>
              <a:spcBef>
                <a:spcPts val="0"/>
              </a:spcBef>
              <a:spcAft>
                <a:spcPts val="0"/>
              </a:spcAft>
              <a:buClr>
                <a:srgbClr val="FFFFFF"/>
              </a:buClr>
              <a:buSzPts val="1230"/>
              <a:buChar char="●"/>
            </a:pPr>
            <a:r>
              <a:rPr lang="en" sz="1230">
                <a:solidFill>
                  <a:srgbClr val="FFFFFF"/>
                </a:solidFill>
              </a:rPr>
              <a:t>Noun Phrase Extraction</a:t>
            </a:r>
            <a:endParaRPr sz="1230">
              <a:solidFill>
                <a:srgbClr val="FFFFFF"/>
              </a:solidFill>
            </a:endParaRPr>
          </a:p>
          <a:p>
            <a:pPr indent="-306705" lvl="0" marL="457200" marR="38100" rtl="0" algn="l">
              <a:lnSpc>
                <a:spcPct val="75000"/>
              </a:lnSpc>
              <a:spcBef>
                <a:spcPts val="0"/>
              </a:spcBef>
              <a:spcAft>
                <a:spcPts val="0"/>
              </a:spcAft>
              <a:buClr>
                <a:srgbClr val="FFFFFF"/>
              </a:buClr>
              <a:buSzPts val="1230"/>
              <a:buChar char="●"/>
            </a:pPr>
            <a:r>
              <a:rPr lang="en" sz="1230">
                <a:solidFill>
                  <a:srgbClr val="FFFFFF"/>
                </a:solidFill>
              </a:rPr>
              <a:t>Sentiment Analysis</a:t>
            </a:r>
            <a:endParaRPr sz="1230">
              <a:solidFill>
                <a:srgbClr val="FFFFFF"/>
              </a:solidFill>
            </a:endParaRPr>
          </a:p>
          <a:p>
            <a:pPr indent="-306705" lvl="0" marL="457200" rtl="0" algn="l">
              <a:lnSpc>
                <a:spcPct val="75000"/>
              </a:lnSpc>
              <a:spcBef>
                <a:spcPts val="0"/>
              </a:spcBef>
              <a:spcAft>
                <a:spcPts val="0"/>
              </a:spcAft>
              <a:buClr>
                <a:srgbClr val="FFFFFF"/>
              </a:buClr>
              <a:buSzPts val="1230"/>
              <a:buChar char="●"/>
            </a:pPr>
            <a:r>
              <a:rPr lang="en" sz="1230">
                <a:solidFill>
                  <a:srgbClr val="FFFFFF"/>
                </a:solidFill>
              </a:rPr>
              <a:t>Tokenization</a:t>
            </a:r>
            <a:endParaRPr sz="1230">
              <a:solidFill>
                <a:srgbClr val="FFFFFF"/>
              </a:solidFill>
            </a:endParaRPr>
          </a:p>
          <a:p>
            <a:pPr indent="-306705" lvl="0" marL="457200" marR="38100" rtl="0" algn="l">
              <a:lnSpc>
                <a:spcPct val="75000"/>
              </a:lnSpc>
              <a:spcBef>
                <a:spcPts val="0"/>
              </a:spcBef>
              <a:spcAft>
                <a:spcPts val="0"/>
              </a:spcAft>
              <a:buClr>
                <a:srgbClr val="FFFFFF"/>
              </a:buClr>
              <a:buSzPts val="1230"/>
              <a:buChar char="●"/>
            </a:pPr>
            <a:r>
              <a:rPr lang="en" sz="1230">
                <a:solidFill>
                  <a:srgbClr val="FFFFFF"/>
                </a:solidFill>
              </a:rPr>
              <a:t>Words Inflection and Lemmatization</a:t>
            </a:r>
            <a:endParaRPr sz="1230">
              <a:solidFill>
                <a:srgbClr val="FFFFFF"/>
              </a:solidFill>
            </a:endParaRPr>
          </a:p>
          <a:p>
            <a:pPr indent="-307340" lvl="0" marL="457200" marR="38100" rtl="0" algn="l">
              <a:lnSpc>
                <a:spcPct val="95000"/>
              </a:lnSpc>
              <a:spcBef>
                <a:spcPts val="0"/>
              </a:spcBef>
              <a:spcAft>
                <a:spcPts val="0"/>
              </a:spcAft>
              <a:buSzPts val="1240"/>
              <a:buChar char="●"/>
            </a:pPr>
            <a:r>
              <a:rPr lang="en" sz="1240"/>
              <a:t>WordNet Integration</a:t>
            </a:r>
            <a:endParaRPr sz="1230">
              <a:solidFill>
                <a:srgbClr val="FFFFFF"/>
              </a:solidFill>
            </a:endParaRPr>
          </a:p>
          <a:p>
            <a:pPr indent="0" lvl="0" marL="0" marR="38100" rtl="0" algn="l">
              <a:lnSpc>
                <a:spcPct val="75000"/>
              </a:lnSpc>
              <a:spcBef>
                <a:spcPts val="2300"/>
              </a:spcBef>
              <a:spcAft>
                <a:spcPts val="800"/>
              </a:spcAft>
              <a:buSzPts val="852"/>
              <a:buNone/>
            </a:pPr>
            <a:r>
              <a:t/>
            </a:r>
            <a:endParaRPr sz="1230"/>
          </a:p>
        </p:txBody>
      </p:sp>
      <p:sp>
        <p:nvSpPr>
          <p:cNvPr id="205" name="Google Shape;205;p18"/>
          <p:cNvSpPr txBox="1"/>
          <p:nvPr>
            <p:ph idx="2" type="body"/>
          </p:nvPr>
        </p:nvSpPr>
        <p:spPr>
          <a:xfrm>
            <a:off x="4913625" y="1682100"/>
            <a:ext cx="3537900" cy="1779300"/>
          </a:xfrm>
          <a:prstGeom prst="rect">
            <a:avLst/>
          </a:prstGeom>
        </p:spPr>
        <p:txBody>
          <a:bodyPr anchorCtr="0" anchor="t" bIns="91425" lIns="91425" spcFirstLastPara="1" rIns="91425" wrap="square" tIns="91425">
            <a:normAutofit/>
          </a:bodyPr>
          <a:lstStyle/>
          <a:p>
            <a:pPr indent="-307340" lvl="0" marL="457200" rtl="0" algn="l">
              <a:lnSpc>
                <a:spcPct val="95000"/>
              </a:lnSpc>
              <a:spcBef>
                <a:spcPts val="2300"/>
              </a:spcBef>
              <a:spcAft>
                <a:spcPts val="0"/>
              </a:spcAft>
              <a:buClr>
                <a:schemeClr val="lt1"/>
              </a:buClr>
              <a:buSzPts val="1240"/>
              <a:buFont typeface="Lato"/>
              <a:buChar char="●"/>
            </a:pPr>
            <a:r>
              <a:rPr lang="en" sz="1240">
                <a:latin typeface="Lato"/>
                <a:ea typeface="Lato"/>
                <a:cs typeface="Lato"/>
                <a:sym typeface="Lato"/>
              </a:rPr>
              <a:t>WordLists</a:t>
            </a:r>
            <a:endParaRPr sz="1240">
              <a:latin typeface="Lato"/>
              <a:ea typeface="Lato"/>
              <a:cs typeface="Lato"/>
              <a:sym typeface="Lato"/>
            </a:endParaRPr>
          </a:p>
          <a:p>
            <a:pPr indent="-307340" lvl="0" marL="457200" marR="38100" rtl="0" algn="l">
              <a:lnSpc>
                <a:spcPct val="95000"/>
              </a:lnSpc>
              <a:spcBef>
                <a:spcPts val="0"/>
              </a:spcBef>
              <a:spcAft>
                <a:spcPts val="0"/>
              </a:spcAft>
              <a:buClr>
                <a:schemeClr val="lt1"/>
              </a:buClr>
              <a:buSzPts val="1240"/>
              <a:buFont typeface="Lato"/>
              <a:buChar char="●"/>
            </a:pPr>
            <a:r>
              <a:rPr lang="en" sz="1240">
                <a:latin typeface="Lato"/>
                <a:ea typeface="Lato"/>
                <a:cs typeface="Lato"/>
                <a:sym typeface="Lato"/>
              </a:rPr>
              <a:t>Spelling Correction</a:t>
            </a:r>
            <a:endParaRPr sz="1240">
              <a:latin typeface="Lato"/>
              <a:ea typeface="Lato"/>
              <a:cs typeface="Lato"/>
              <a:sym typeface="Lato"/>
            </a:endParaRPr>
          </a:p>
          <a:p>
            <a:pPr indent="-307340" lvl="0" marL="457200" marR="38100" rtl="0" algn="l">
              <a:lnSpc>
                <a:spcPct val="95000"/>
              </a:lnSpc>
              <a:spcBef>
                <a:spcPts val="0"/>
              </a:spcBef>
              <a:spcAft>
                <a:spcPts val="0"/>
              </a:spcAft>
              <a:buClr>
                <a:schemeClr val="lt1"/>
              </a:buClr>
              <a:buSzPts val="1240"/>
              <a:buFont typeface="Lato"/>
              <a:buChar char="●"/>
            </a:pPr>
            <a:r>
              <a:rPr lang="en" sz="1240">
                <a:latin typeface="Lato"/>
                <a:ea typeface="Lato"/>
                <a:cs typeface="Lato"/>
                <a:sym typeface="Lato"/>
              </a:rPr>
              <a:t>Get Word and Noun Phrase Frequencies</a:t>
            </a:r>
            <a:endParaRPr sz="1240">
              <a:latin typeface="Lato"/>
              <a:ea typeface="Lato"/>
              <a:cs typeface="Lato"/>
              <a:sym typeface="Lato"/>
            </a:endParaRPr>
          </a:p>
          <a:p>
            <a:pPr indent="-307340" lvl="0" marL="457200" rtl="0" algn="l">
              <a:lnSpc>
                <a:spcPct val="95000"/>
              </a:lnSpc>
              <a:spcBef>
                <a:spcPts val="0"/>
              </a:spcBef>
              <a:spcAft>
                <a:spcPts val="0"/>
              </a:spcAft>
              <a:buClr>
                <a:schemeClr val="lt1"/>
              </a:buClr>
              <a:buSzPts val="1240"/>
              <a:buFont typeface="Lato"/>
              <a:buChar char="●"/>
            </a:pPr>
            <a:r>
              <a:rPr lang="en" sz="1240">
                <a:latin typeface="Lato"/>
                <a:ea typeface="Lato"/>
                <a:cs typeface="Lato"/>
                <a:sym typeface="Lato"/>
              </a:rPr>
              <a:t>Parsing</a:t>
            </a:r>
            <a:endParaRPr sz="1240">
              <a:latin typeface="Lato"/>
              <a:ea typeface="Lato"/>
              <a:cs typeface="Lato"/>
              <a:sym typeface="Lato"/>
            </a:endParaRPr>
          </a:p>
          <a:p>
            <a:pPr indent="-307340" lvl="0" marL="457200" marR="38100" rtl="0" algn="l">
              <a:lnSpc>
                <a:spcPct val="95000"/>
              </a:lnSpc>
              <a:spcBef>
                <a:spcPts val="0"/>
              </a:spcBef>
              <a:spcAft>
                <a:spcPts val="0"/>
              </a:spcAft>
              <a:buClr>
                <a:schemeClr val="lt1"/>
              </a:buClr>
              <a:buSzPts val="1240"/>
              <a:buFont typeface="Georgia"/>
              <a:buChar char="●"/>
            </a:pPr>
            <a:r>
              <a:rPr b="1" lang="en" sz="1240">
                <a:latin typeface="Lato"/>
                <a:ea typeface="Lato"/>
                <a:cs typeface="Lato"/>
                <a:sym typeface="Lato"/>
              </a:rPr>
              <a:t>n</a:t>
            </a:r>
            <a:r>
              <a:rPr lang="en" sz="1240">
                <a:latin typeface="Lato"/>
                <a:ea typeface="Lato"/>
                <a:cs typeface="Lato"/>
                <a:sym typeface="Lato"/>
              </a:rPr>
              <a:t>-grams</a:t>
            </a:r>
            <a:endParaRPr sz="1240">
              <a:latin typeface="Lato"/>
              <a:ea typeface="Lato"/>
              <a:cs typeface="Lato"/>
              <a:sym typeface="Lato"/>
            </a:endParaRPr>
          </a:p>
          <a:p>
            <a:pPr indent="-307340" lvl="0" marL="457200" marR="38100" rtl="0" algn="l">
              <a:lnSpc>
                <a:spcPct val="95000"/>
              </a:lnSpc>
              <a:spcBef>
                <a:spcPts val="0"/>
              </a:spcBef>
              <a:spcAft>
                <a:spcPts val="0"/>
              </a:spcAft>
              <a:buClr>
                <a:schemeClr val="lt1"/>
              </a:buClr>
              <a:buSzPts val="1240"/>
              <a:buFont typeface="Lato"/>
              <a:buChar char="●"/>
            </a:pPr>
            <a:r>
              <a:rPr lang="en" sz="1240">
                <a:latin typeface="Lato"/>
                <a:ea typeface="Lato"/>
                <a:cs typeface="Lato"/>
                <a:sym typeface="Lato"/>
              </a:rPr>
              <a:t>Get Start and End Indices of Sentences</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9"/>
          <p:cNvSpPr txBox="1"/>
          <p:nvPr>
            <p:ph type="title"/>
          </p:nvPr>
        </p:nvSpPr>
        <p:spPr>
          <a:xfrm>
            <a:off x="1199525" y="26257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Results</a:t>
            </a:r>
            <a:endParaRPr/>
          </a:p>
          <a:p>
            <a:pPr indent="0" lvl="0" marL="0" rtl="0" algn="l">
              <a:spcBef>
                <a:spcPts val="0"/>
              </a:spcBef>
              <a:spcAft>
                <a:spcPts val="0"/>
              </a:spcAft>
              <a:buNone/>
            </a:pPr>
            <a:r>
              <a:t/>
            </a:r>
            <a:endParaRPr/>
          </a:p>
        </p:txBody>
      </p:sp>
      <p:sp>
        <p:nvSpPr>
          <p:cNvPr id="211" name="Google Shape;211;p19"/>
          <p:cNvSpPr txBox="1"/>
          <p:nvPr>
            <p:ph idx="1" type="body"/>
          </p:nvPr>
        </p:nvSpPr>
        <p:spPr>
          <a:xfrm>
            <a:off x="921025" y="1409625"/>
            <a:ext cx="4233300" cy="1823400"/>
          </a:xfrm>
          <a:prstGeom prst="rect">
            <a:avLst/>
          </a:prstGeom>
        </p:spPr>
        <p:txBody>
          <a:bodyPr anchorCtr="0" anchor="t" bIns="91425" lIns="91425" spcFirstLastPara="1" rIns="91425" wrap="square" tIns="91425">
            <a:noAutofit/>
          </a:bodyPr>
          <a:lstStyle/>
          <a:p>
            <a:pPr indent="-307303" lvl="0" marL="457200" rtl="0" algn="l">
              <a:lnSpc>
                <a:spcPct val="95000"/>
              </a:lnSpc>
              <a:spcBef>
                <a:spcPts val="0"/>
              </a:spcBef>
              <a:spcAft>
                <a:spcPts val="0"/>
              </a:spcAft>
              <a:buSzPts val="1239"/>
              <a:buChar char="●"/>
            </a:pPr>
            <a:r>
              <a:rPr lang="en" sz="1239"/>
              <a:t>We tried our algorithm on a sample data set of around 2500 tweets and analyzed the result.</a:t>
            </a:r>
            <a:endParaRPr sz="1239"/>
          </a:p>
          <a:p>
            <a:pPr indent="-307303" lvl="0" marL="457200" rtl="0" algn="l">
              <a:lnSpc>
                <a:spcPct val="95000"/>
              </a:lnSpc>
              <a:spcBef>
                <a:spcPts val="0"/>
              </a:spcBef>
              <a:spcAft>
                <a:spcPts val="0"/>
              </a:spcAft>
              <a:buSzPts val="1239"/>
              <a:buChar char="●"/>
            </a:pPr>
            <a:r>
              <a:rPr lang="en" sz="1239"/>
              <a:t>Twitter API allows around 50k to 5L Tweets to read from them.</a:t>
            </a:r>
            <a:endParaRPr sz="1239"/>
          </a:p>
          <a:p>
            <a:pPr indent="0" lvl="0" marL="0" rtl="0" algn="l">
              <a:lnSpc>
                <a:spcPct val="95000"/>
              </a:lnSpc>
              <a:spcBef>
                <a:spcPts val="1200"/>
              </a:spcBef>
              <a:spcAft>
                <a:spcPts val="0"/>
              </a:spcAft>
              <a:buSzPts val="275"/>
              <a:buNone/>
            </a:pPr>
            <a:r>
              <a:rPr lang="en" sz="1239"/>
              <a:t>Using uni-grams as features, </a:t>
            </a:r>
            <a:endParaRPr sz="1239"/>
          </a:p>
          <a:p>
            <a:pPr indent="-307303" lvl="0" marL="457200" rtl="0" algn="l">
              <a:lnSpc>
                <a:spcPct val="95000"/>
              </a:lnSpc>
              <a:spcBef>
                <a:spcPts val="1200"/>
              </a:spcBef>
              <a:spcAft>
                <a:spcPts val="0"/>
              </a:spcAft>
              <a:buSzPts val="1239"/>
              <a:buChar char="●"/>
            </a:pPr>
            <a:r>
              <a:rPr lang="en" sz="1239"/>
              <a:t>Accuracy of: Naïve Bayes Classifier – 76% </a:t>
            </a:r>
            <a:endParaRPr sz="1239"/>
          </a:p>
          <a:p>
            <a:pPr indent="-307303" lvl="0" marL="457200" rtl="0" algn="l">
              <a:lnSpc>
                <a:spcPct val="95000"/>
              </a:lnSpc>
              <a:spcBef>
                <a:spcPts val="0"/>
              </a:spcBef>
              <a:spcAft>
                <a:spcPts val="0"/>
              </a:spcAft>
              <a:buSzPts val="1239"/>
              <a:buChar char="●"/>
            </a:pPr>
            <a:r>
              <a:rPr lang="en" sz="1239"/>
              <a:t>Maximum Entropy classifier – 75.4% </a:t>
            </a:r>
            <a:endParaRPr sz="1239"/>
          </a:p>
          <a:p>
            <a:pPr indent="-307303" lvl="0" marL="457200" rtl="0" algn="l">
              <a:lnSpc>
                <a:spcPct val="95000"/>
              </a:lnSpc>
              <a:spcBef>
                <a:spcPts val="0"/>
              </a:spcBef>
              <a:spcAft>
                <a:spcPts val="0"/>
              </a:spcAft>
              <a:buSzPts val="1239"/>
              <a:buChar char="●"/>
            </a:pPr>
            <a:r>
              <a:rPr lang="en" sz="1239"/>
              <a:t>Support Vector Machines – 76.9%</a:t>
            </a:r>
            <a:endParaRPr sz="1239"/>
          </a:p>
          <a:p>
            <a:pPr indent="0" lvl="0" marL="0" rtl="0" algn="l">
              <a:lnSpc>
                <a:spcPct val="95000"/>
              </a:lnSpc>
              <a:spcBef>
                <a:spcPts val="1200"/>
              </a:spcBef>
              <a:spcAft>
                <a:spcPts val="1200"/>
              </a:spcAft>
              <a:buSzPts val="275"/>
              <a:buNone/>
            </a:pPr>
            <a:r>
              <a:t/>
            </a:r>
            <a:endParaRPr sz="325"/>
          </a:p>
        </p:txBody>
      </p:sp>
      <p:sp>
        <p:nvSpPr>
          <p:cNvPr id="212" name="Google Shape;212;p19"/>
          <p:cNvSpPr txBox="1"/>
          <p:nvPr>
            <p:ph idx="2" type="body"/>
          </p:nvPr>
        </p:nvSpPr>
        <p:spPr>
          <a:xfrm>
            <a:off x="5325150" y="1699725"/>
            <a:ext cx="3403200" cy="112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200">
                <a:solidFill>
                  <a:srgbClr val="292929"/>
                </a:solidFill>
                <a:highlight>
                  <a:srgbClr val="FFFFFF"/>
                </a:highlight>
                <a:latin typeface="Lato"/>
                <a:ea typeface="Lato"/>
                <a:cs typeface="Lato"/>
                <a:sym typeface="Lato"/>
              </a:rPr>
              <a:t>Tech Stack:</a:t>
            </a:r>
            <a:r>
              <a:rPr lang="en" sz="1200">
                <a:solidFill>
                  <a:srgbClr val="292929"/>
                </a:solidFill>
                <a:highlight>
                  <a:srgbClr val="FFFFFF"/>
                </a:highlight>
                <a:latin typeface="Lato"/>
                <a:ea typeface="Lato"/>
                <a:cs typeface="Lato"/>
                <a:sym typeface="Lato"/>
              </a:rPr>
              <a:t> Python, Tweepy, Numpy, Pandas, Seaborn, Plotly, Dash, MySQL, RE, TextBlob, NLTK, HTML, CSS, Flask, JavaScript, React.js and Git</a:t>
            </a:r>
            <a:endParaRPr sz="1200">
              <a:latin typeface="Lato"/>
              <a:ea typeface="Lato"/>
              <a:cs typeface="Lato"/>
              <a:sym typeface="Lato"/>
            </a:endParaRPr>
          </a:p>
        </p:txBody>
      </p:sp>
      <p:pic>
        <p:nvPicPr>
          <p:cNvPr id="213" name="Google Shape;213;p19"/>
          <p:cNvPicPr preferRelativeResize="0"/>
          <p:nvPr/>
        </p:nvPicPr>
        <p:blipFill>
          <a:blip r:embed="rId3">
            <a:alphaModFix/>
          </a:blip>
          <a:stretch>
            <a:fillRect/>
          </a:stretch>
        </p:blipFill>
        <p:spPr>
          <a:xfrm>
            <a:off x="2086275" y="3378400"/>
            <a:ext cx="2128450" cy="1526775"/>
          </a:xfrm>
          <a:prstGeom prst="rect">
            <a:avLst/>
          </a:prstGeom>
          <a:noFill/>
          <a:ln>
            <a:noFill/>
          </a:ln>
        </p:spPr>
      </p:pic>
      <p:pic>
        <p:nvPicPr>
          <p:cNvPr id="214" name="Google Shape;214;p19"/>
          <p:cNvPicPr preferRelativeResize="0"/>
          <p:nvPr/>
        </p:nvPicPr>
        <p:blipFill>
          <a:blip r:embed="rId4">
            <a:alphaModFix/>
          </a:blip>
          <a:stretch>
            <a:fillRect/>
          </a:stretch>
        </p:blipFill>
        <p:spPr>
          <a:xfrm>
            <a:off x="5708174" y="2908874"/>
            <a:ext cx="2720475" cy="21138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220" name="Google Shape;220;p20"/>
          <p:cNvSpPr txBox="1"/>
          <p:nvPr>
            <p:ph idx="1" type="body"/>
          </p:nvPr>
        </p:nvSpPr>
        <p:spPr>
          <a:xfrm>
            <a:off x="1177625" y="1307850"/>
            <a:ext cx="7426200" cy="3283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Char char="●"/>
            </a:pPr>
            <a:r>
              <a:rPr lang="en" sz="1200">
                <a:solidFill>
                  <a:srgbClr val="FFFFFF"/>
                </a:solidFill>
              </a:rPr>
              <a:t>Bigrams, Trigrams and N-grams model on a bigger </a:t>
            </a:r>
            <a:r>
              <a:rPr lang="en" sz="1200">
                <a:solidFill>
                  <a:srgbClr val="FFFFFF"/>
                </a:solidFill>
              </a:rPr>
              <a:t>dataset</a:t>
            </a:r>
            <a:r>
              <a:rPr lang="en" sz="1200">
                <a:solidFill>
                  <a:srgbClr val="FFFFFF"/>
                </a:solidFill>
              </a:rPr>
              <a:t> with a good amount of accuracy.</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Unstructured tweet texts may contain messy code and emoji characters</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Semantics : - </a:t>
            </a:r>
            <a:r>
              <a:rPr i="1" lang="en" sz="1200">
                <a:solidFill>
                  <a:srgbClr val="FFFFFF"/>
                </a:solidFill>
              </a:rPr>
              <a:t>Federer beats Nadal :)  </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Hosting as a </a:t>
            </a:r>
            <a:r>
              <a:rPr lang="en" sz="1200">
                <a:solidFill>
                  <a:srgbClr val="FFFFFF"/>
                </a:solidFill>
              </a:rPr>
              <a:t>Web applications and if </a:t>
            </a:r>
            <a:r>
              <a:rPr lang="en" sz="1200">
                <a:solidFill>
                  <a:srgbClr val="FFFFFF"/>
                </a:solidFill>
              </a:rPr>
              <a:t>time permits </a:t>
            </a:r>
            <a:r>
              <a:rPr lang="en" sz="1200">
                <a:solidFill>
                  <a:srgbClr val="FFFFFF"/>
                </a:solidFill>
              </a:rPr>
              <a:t>can be converted to mobile based applications</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Updating dictionary for new  synonym and antonym of already existing words.</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Some brands may take a long time to collection enough data to perform analysis on issue emerging since they target specific groups of people.</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One of the main  future work can be Sarcasm Detection</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Sarcasm type related to twitter are :</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Positive words with negative smiley</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Negative words with positive smiley</a:t>
            </a:r>
            <a:endParaRPr sz="1200">
              <a:solidFill>
                <a:srgbClr val="FFFFFF"/>
              </a:solidFill>
            </a:endParaRPr>
          </a:p>
          <a:p>
            <a:pPr indent="-304800" lvl="1" marL="914400" rtl="0" algn="l">
              <a:spcBef>
                <a:spcPts val="0"/>
              </a:spcBef>
              <a:spcAft>
                <a:spcPts val="0"/>
              </a:spcAft>
              <a:buClr>
                <a:srgbClr val="FFFFFF"/>
              </a:buClr>
              <a:buSzPts val="1200"/>
              <a:buChar char="○"/>
            </a:pPr>
            <a:r>
              <a:rPr lang="en" sz="1200">
                <a:solidFill>
                  <a:srgbClr val="FFFFFF"/>
                </a:solidFill>
              </a:rPr>
              <a:t>Sarcasm related to facts which includes spoofs, sarcastic recreation etc.</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Domain-specific tweets</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Internationalization </a:t>
            </a:r>
            <a:endParaRPr sz="1200">
              <a:solidFill>
                <a:srgbClr val="FFFFFF"/>
              </a:solidFill>
            </a:endParaRPr>
          </a:p>
          <a:p>
            <a:pPr indent="-304800" lvl="0" marL="457200" rtl="0" algn="l">
              <a:spcBef>
                <a:spcPts val="0"/>
              </a:spcBef>
              <a:spcAft>
                <a:spcPts val="0"/>
              </a:spcAft>
              <a:buClr>
                <a:srgbClr val="FFFFFF"/>
              </a:buClr>
              <a:buSzPts val="1200"/>
              <a:buChar char="●"/>
            </a:pPr>
            <a:r>
              <a:rPr lang="en" sz="1200">
                <a:solidFill>
                  <a:srgbClr val="FFFFFF"/>
                </a:solidFill>
              </a:rPr>
              <a:t>Utilizing emoticon data in the test set </a:t>
            </a:r>
            <a:endParaRPr sz="12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Role of each member</a:t>
            </a:r>
            <a:endParaRPr/>
          </a:p>
        </p:txBody>
      </p:sp>
      <p:graphicFrame>
        <p:nvGraphicFramePr>
          <p:cNvPr id="226" name="Google Shape;226;p21"/>
          <p:cNvGraphicFramePr/>
          <p:nvPr/>
        </p:nvGraphicFramePr>
        <p:xfrm>
          <a:off x="1118450" y="1435200"/>
          <a:ext cx="3000000" cy="3000000"/>
        </p:xfrm>
        <a:graphic>
          <a:graphicData uri="http://schemas.openxmlformats.org/drawingml/2006/table">
            <a:tbl>
              <a:tblPr>
                <a:noFill/>
                <a:tableStyleId>{BC2287FC-2058-4F93-AE8E-90403E3C117F}</a:tableStyleId>
              </a:tblPr>
              <a:tblGrid>
                <a:gridCol w="1699450"/>
                <a:gridCol w="1183950"/>
                <a:gridCol w="1470075"/>
                <a:gridCol w="1470075"/>
                <a:gridCol w="1470075"/>
              </a:tblGrid>
              <a:tr h="361400">
                <a:tc>
                  <a:txBody>
                    <a:bodyPr/>
                    <a:lstStyle/>
                    <a:p>
                      <a:pPr indent="0" lvl="0" marL="0" rtl="0" algn="l">
                        <a:spcBef>
                          <a:spcPts val="0"/>
                        </a:spcBef>
                        <a:spcAft>
                          <a:spcPts val="0"/>
                        </a:spcAft>
                        <a:buNone/>
                      </a:pPr>
                      <a:r>
                        <a:t/>
                      </a:r>
                      <a:endParaRPr sz="1200">
                        <a:solidFill>
                          <a:srgbClr val="FFFFFF"/>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solidFill>
                            <a:srgbClr val="FFFFFF"/>
                          </a:solidFill>
                          <a:latin typeface="Lato"/>
                          <a:ea typeface="Lato"/>
                          <a:cs typeface="Lato"/>
                          <a:sym typeface="Lato"/>
                        </a:rPr>
                        <a:t>Parth Patel</a:t>
                      </a:r>
                      <a:endParaRPr sz="1200">
                        <a:solidFill>
                          <a:srgbClr val="FFFFFF"/>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solidFill>
                            <a:srgbClr val="FFFFFF"/>
                          </a:solidFill>
                          <a:latin typeface="Lato"/>
                          <a:ea typeface="Lato"/>
                          <a:cs typeface="Lato"/>
                          <a:sym typeface="Lato"/>
                        </a:rPr>
                        <a:t>Yash Patel</a:t>
                      </a:r>
                      <a:endParaRPr sz="1200">
                        <a:solidFill>
                          <a:srgbClr val="FFFFFF"/>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solidFill>
                            <a:srgbClr val="FFFFFF"/>
                          </a:solidFill>
                          <a:latin typeface="Lato"/>
                          <a:ea typeface="Lato"/>
                          <a:cs typeface="Lato"/>
                          <a:sym typeface="Lato"/>
                        </a:rPr>
                        <a:t>Kishan Patel</a:t>
                      </a:r>
                      <a:endParaRPr sz="1200">
                        <a:solidFill>
                          <a:srgbClr val="FFFFFF"/>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solidFill>
                            <a:srgbClr val="FFFFFF"/>
                          </a:solidFill>
                          <a:latin typeface="Lato"/>
                          <a:ea typeface="Lato"/>
                          <a:cs typeface="Lato"/>
                          <a:sym typeface="Lato"/>
                        </a:rPr>
                        <a:t>Sharvil Patel</a:t>
                      </a:r>
                      <a:endParaRPr sz="1200">
                        <a:solidFill>
                          <a:srgbClr val="FFFFFF"/>
                        </a:solidFill>
                        <a:latin typeface="Lato"/>
                        <a:ea typeface="Lato"/>
                        <a:cs typeface="Lato"/>
                        <a:sym typeface="Lato"/>
                      </a:endParaRPr>
                    </a:p>
                  </a:txBody>
                  <a:tcPr marT="91425" marB="91425" marR="91425" marL="91425"/>
                </a:tc>
              </a:tr>
              <a:tr h="451750">
                <a:tc>
                  <a:txBody>
                    <a:bodyPr/>
                    <a:lstStyle/>
                    <a:p>
                      <a:pPr indent="0" lvl="0" marL="0" rtl="0" algn="l">
                        <a:spcBef>
                          <a:spcPts val="0"/>
                        </a:spcBef>
                        <a:spcAft>
                          <a:spcPts val="0"/>
                        </a:spcAft>
                        <a:buNone/>
                      </a:pPr>
                      <a:r>
                        <a:rPr lang="en" sz="1200">
                          <a:solidFill>
                            <a:srgbClr val="FFFFFF"/>
                          </a:solidFill>
                          <a:latin typeface="Lato"/>
                          <a:ea typeface="Lato"/>
                          <a:cs typeface="Lato"/>
                          <a:sym typeface="Lato"/>
                        </a:rPr>
                        <a:t>Literature Review</a:t>
                      </a:r>
                      <a:endParaRPr sz="12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solidFill>
                            <a:srgbClr val="FFFFFF"/>
                          </a:solidFill>
                          <a:latin typeface="Lato"/>
                          <a:ea typeface="Lato"/>
                          <a:cs typeface="Lato"/>
                          <a:sym typeface="Lato"/>
                        </a:rPr>
                        <a:t>           </a:t>
                      </a:r>
                      <a:r>
                        <a:rPr lang="en" sz="1200">
                          <a:solidFill>
                            <a:srgbClr val="FFFFFF"/>
                          </a:solidFill>
                          <a:latin typeface="Lato"/>
                          <a:ea typeface="Lato"/>
                          <a:cs typeface="Lato"/>
                          <a:sym typeface="Lato"/>
                        </a:rPr>
                        <a:t>✓</a:t>
                      </a:r>
                      <a:endParaRPr sz="1200">
                        <a:solidFill>
                          <a:srgbClr val="FFFFFF"/>
                        </a:solidFill>
                        <a:latin typeface="Lato"/>
                        <a:ea typeface="Lato"/>
                        <a:cs typeface="Lato"/>
                        <a:sym typeface="Lato"/>
                      </a:endParaRPr>
                    </a:p>
                    <a:p>
                      <a:pPr indent="0" lvl="0" marL="0" rtl="0" algn="l">
                        <a:spcBef>
                          <a:spcPts val="0"/>
                        </a:spcBef>
                        <a:spcAft>
                          <a:spcPts val="0"/>
                        </a:spcAft>
                        <a:buNone/>
                      </a:pPr>
                      <a:r>
                        <a:t/>
                      </a:r>
                      <a:endParaRPr sz="1200">
                        <a:solidFill>
                          <a:srgbClr val="FFFFFF"/>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solidFill>
                            <a:srgbClr val="FFFFFF"/>
                          </a:solidFill>
                          <a:latin typeface="Lato"/>
                          <a:ea typeface="Lato"/>
                          <a:cs typeface="Lato"/>
                          <a:sym typeface="Lato"/>
                        </a:rPr>
                        <a:t>✓</a:t>
                      </a:r>
                      <a:endParaRPr sz="1200">
                        <a:solidFill>
                          <a:srgbClr val="FFFFFF"/>
                        </a:solidFill>
                        <a:latin typeface="Lato"/>
                        <a:ea typeface="Lato"/>
                        <a:cs typeface="Lato"/>
                        <a:sym typeface="Lato"/>
                      </a:endParaRPr>
                    </a:p>
                    <a:p>
                      <a:pPr indent="0" lvl="0" marL="0" rtl="0" algn="l">
                        <a:spcBef>
                          <a:spcPts val="0"/>
                        </a:spcBef>
                        <a:spcAft>
                          <a:spcPts val="0"/>
                        </a:spcAft>
                        <a:buNone/>
                      </a:pPr>
                      <a:r>
                        <a:t/>
                      </a:r>
                      <a:endParaRPr sz="1200">
                        <a:solidFill>
                          <a:srgbClr val="FFFFFF"/>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solidFill>
                            <a:srgbClr val="FFFFFF"/>
                          </a:solidFill>
                          <a:latin typeface="Lato"/>
                          <a:ea typeface="Lato"/>
                          <a:cs typeface="Lato"/>
                          <a:sym typeface="Lato"/>
                        </a:rPr>
                        <a:t>✓</a:t>
                      </a:r>
                      <a:endParaRPr sz="1200">
                        <a:solidFill>
                          <a:srgbClr val="FFFFFF"/>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solidFill>
                            <a:srgbClr val="FFFFFF"/>
                          </a:solidFill>
                          <a:latin typeface="Lato"/>
                          <a:ea typeface="Lato"/>
                          <a:cs typeface="Lato"/>
                          <a:sym typeface="Lato"/>
                        </a:rPr>
                        <a:t>✓</a:t>
                      </a:r>
                      <a:endParaRPr sz="1200">
                        <a:solidFill>
                          <a:srgbClr val="FFFFFF"/>
                        </a:solidFill>
                        <a:latin typeface="Lato"/>
                        <a:ea typeface="Lato"/>
                        <a:cs typeface="Lato"/>
                        <a:sym typeface="Lato"/>
                      </a:endParaRPr>
                    </a:p>
                    <a:p>
                      <a:pPr indent="0" lvl="0" marL="0" rtl="0" algn="l">
                        <a:spcBef>
                          <a:spcPts val="0"/>
                        </a:spcBef>
                        <a:spcAft>
                          <a:spcPts val="0"/>
                        </a:spcAft>
                        <a:buNone/>
                      </a:pPr>
                      <a:r>
                        <a:t/>
                      </a:r>
                      <a:endParaRPr sz="1200">
                        <a:solidFill>
                          <a:srgbClr val="FFFFFF"/>
                        </a:solidFill>
                        <a:latin typeface="Lato"/>
                        <a:ea typeface="Lato"/>
                        <a:cs typeface="Lato"/>
                        <a:sym typeface="Lato"/>
                      </a:endParaRPr>
                    </a:p>
                  </a:txBody>
                  <a:tcPr marT="91425" marB="91425" marR="91425" marL="91425"/>
                </a:tc>
              </a:tr>
              <a:tr h="510500">
                <a:tc>
                  <a:txBody>
                    <a:bodyPr/>
                    <a:lstStyle/>
                    <a:p>
                      <a:pPr indent="0" lvl="0" marL="0" rtl="0" algn="l">
                        <a:spcBef>
                          <a:spcPts val="0"/>
                        </a:spcBef>
                        <a:spcAft>
                          <a:spcPts val="0"/>
                        </a:spcAft>
                        <a:buNone/>
                      </a:pPr>
                      <a:r>
                        <a:rPr lang="en" sz="1200">
                          <a:solidFill>
                            <a:srgbClr val="FFFFFF"/>
                          </a:solidFill>
                          <a:latin typeface="Lato"/>
                          <a:ea typeface="Lato"/>
                          <a:cs typeface="Lato"/>
                          <a:sym typeface="Lato"/>
                        </a:rPr>
                        <a:t>Implementation</a:t>
                      </a:r>
                      <a:endParaRPr sz="1200">
                        <a:solidFill>
                          <a:srgbClr val="FFFFFF"/>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200">
                          <a:solidFill>
                            <a:srgbClr val="FFFFFF"/>
                          </a:solidFill>
                          <a:latin typeface="Lato"/>
                          <a:ea typeface="Lato"/>
                          <a:cs typeface="Lato"/>
                          <a:sym typeface="Lato"/>
                        </a:rPr>
                        <a:t>           ✓</a:t>
                      </a:r>
                      <a:endParaRPr sz="1200">
                        <a:solidFill>
                          <a:srgbClr val="FFFFFF"/>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solidFill>
                            <a:srgbClr val="FFFFFF"/>
                          </a:solidFill>
                          <a:latin typeface="Lato"/>
                          <a:ea typeface="Lato"/>
                          <a:cs typeface="Lato"/>
                          <a:sym typeface="Lato"/>
                        </a:rPr>
                        <a:t>✓</a:t>
                      </a:r>
                      <a:endParaRPr sz="1200">
                        <a:solidFill>
                          <a:srgbClr val="FFFFFF"/>
                        </a:solidFill>
                        <a:latin typeface="Lato"/>
                        <a:ea typeface="Lato"/>
                        <a:cs typeface="Lato"/>
                        <a:sym typeface="Lato"/>
                      </a:endParaRPr>
                    </a:p>
                    <a:p>
                      <a:pPr indent="0" lvl="0" marL="0" rtl="0" algn="l">
                        <a:spcBef>
                          <a:spcPts val="0"/>
                        </a:spcBef>
                        <a:spcAft>
                          <a:spcPts val="0"/>
                        </a:spcAft>
                        <a:buNone/>
                      </a:pPr>
                      <a:r>
                        <a:t/>
                      </a:r>
                      <a:endParaRPr sz="1200">
                        <a:solidFill>
                          <a:srgbClr val="FFFFFF"/>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solidFill>
                            <a:srgbClr val="FFFFFF"/>
                          </a:solidFill>
                          <a:latin typeface="Lato"/>
                          <a:ea typeface="Lato"/>
                          <a:cs typeface="Lato"/>
                          <a:sym typeface="Lato"/>
                        </a:rPr>
                        <a:t>✓</a:t>
                      </a:r>
                      <a:endParaRPr sz="1200">
                        <a:solidFill>
                          <a:srgbClr val="FFFFFF"/>
                        </a:solidFill>
                        <a:latin typeface="Lato"/>
                        <a:ea typeface="Lato"/>
                        <a:cs typeface="Lato"/>
                        <a:sym typeface="Lato"/>
                      </a:endParaRPr>
                    </a:p>
                    <a:p>
                      <a:pPr indent="0" lvl="0" marL="0" rtl="0" algn="l">
                        <a:spcBef>
                          <a:spcPts val="0"/>
                        </a:spcBef>
                        <a:spcAft>
                          <a:spcPts val="0"/>
                        </a:spcAft>
                        <a:buNone/>
                      </a:pPr>
                      <a:r>
                        <a:t/>
                      </a:r>
                      <a:endParaRPr sz="1200">
                        <a:solidFill>
                          <a:srgbClr val="FFFFFF"/>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t/>
                      </a:r>
                      <a:endParaRPr sz="1200">
                        <a:solidFill>
                          <a:srgbClr val="FFFFFF"/>
                        </a:solidFill>
                        <a:latin typeface="Lato"/>
                        <a:ea typeface="Lato"/>
                        <a:cs typeface="Lato"/>
                        <a:sym typeface="Lato"/>
                      </a:endParaRPr>
                    </a:p>
                    <a:p>
                      <a:pPr indent="0" lvl="0" marL="0" rtl="0" algn="l">
                        <a:spcBef>
                          <a:spcPts val="0"/>
                        </a:spcBef>
                        <a:spcAft>
                          <a:spcPts val="0"/>
                        </a:spcAft>
                        <a:buNone/>
                      </a:pPr>
                      <a:r>
                        <a:t/>
                      </a:r>
                      <a:endParaRPr sz="1200">
                        <a:solidFill>
                          <a:srgbClr val="FFFFFF"/>
                        </a:solidFill>
                        <a:latin typeface="Lato"/>
                        <a:ea typeface="Lato"/>
                        <a:cs typeface="Lato"/>
                        <a:sym typeface="Lato"/>
                      </a:endParaRPr>
                    </a:p>
                  </a:txBody>
                  <a:tcPr marT="91425" marB="91425" marR="91425" marL="91425"/>
                </a:tc>
              </a:tr>
              <a:tr h="500725">
                <a:tc>
                  <a:txBody>
                    <a:bodyPr/>
                    <a:lstStyle/>
                    <a:p>
                      <a:pPr indent="0" lvl="0" marL="0" rtl="0" algn="l">
                        <a:spcBef>
                          <a:spcPts val="0"/>
                        </a:spcBef>
                        <a:spcAft>
                          <a:spcPts val="0"/>
                        </a:spcAft>
                        <a:buNone/>
                      </a:pPr>
                      <a:r>
                        <a:rPr lang="en" sz="1200">
                          <a:solidFill>
                            <a:srgbClr val="FFFFFF"/>
                          </a:solidFill>
                          <a:latin typeface="Lato"/>
                          <a:ea typeface="Lato"/>
                          <a:cs typeface="Lato"/>
                          <a:sym typeface="Lato"/>
                        </a:rPr>
                        <a:t>Documentation</a:t>
                      </a:r>
                      <a:endParaRPr sz="1200">
                        <a:solidFill>
                          <a:srgbClr val="FFFFFF"/>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t/>
                      </a:r>
                      <a:endParaRPr sz="1200">
                        <a:solidFill>
                          <a:srgbClr val="FFFFFF"/>
                        </a:solidFill>
                        <a:latin typeface="Lato"/>
                        <a:ea typeface="Lato"/>
                        <a:cs typeface="Lato"/>
                        <a:sym typeface="Lato"/>
                      </a:endParaRPr>
                    </a:p>
                    <a:p>
                      <a:pPr indent="0" lvl="0" marL="0" rtl="0" algn="l">
                        <a:spcBef>
                          <a:spcPts val="0"/>
                        </a:spcBef>
                        <a:spcAft>
                          <a:spcPts val="0"/>
                        </a:spcAft>
                        <a:buNone/>
                      </a:pPr>
                      <a:r>
                        <a:t/>
                      </a:r>
                      <a:endParaRPr sz="1200">
                        <a:solidFill>
                          <a:srgbClr val="FFFFFF"/>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t/>
                      </a:r>
                      <a:endParaRPr sz="1200">
                        <a:solidFill>
                          <a:srgbClr val="FFFFFF"/>
                        </a:solidFill>
                        <a:latin typeface="Lato"/>
                        <a:ea typeface="Lato"/>
                        <a:cs typeface="Lato"/>
                        <a:sym typeface="Lato"/>
                      </a:endParaRPr>
                    </a:p>
                    <a:p>
                      <a:pPr indent="0" lvl="0" marL="0" rtl="0" algn="l">
                        <a:spcBef>
                          <a:spcPts val="0"/>
                        </a:spcBef>
                        <a:spcAft>
                          <a:spcPts val="0"/>
                        </a:spcAft>
                        <a:buNone/>
                      </a:pPr>
                      <a:r>
                        <a:t/>
                      </a:r>
                      <a:endParaRPr sz="1200">
                        <a:solidFill>
                          <a:srgbClr val="FFFFFF"/>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solidFill>
                            <a:srgbClr val="FFFFFF"/>
                          </a:solidFill>
                          <a:latin typeface="Lato"/>
                          <a:ea typeface="Lato"/>
                          <a:cs typeface="Lato"/>
                          <a:sym typeface="Lato"/>
                        </a:rPr>
                        <a:t>✓</a:t>
                      </a:r>
                      <a:endParaRPr sz="1200">
                        <a:solidFill>
                          <a:srgbClr val="FFFFFF"/>
                        </a:solidFill>
                        <a:latin typeface="Lato"/>
                        <a:ea typeface="Lato"/>
                        <a:cs typeface="Lato"/>
                        <a:sym typeface="Lato"/>
                      </a:endParaRPr>
                    </a:p>
                    <a:p>
                      <a:pPr indent="0" lvl="0" marL="0" rtl="0" algn="l">
                        <a:spcBef>
                          <a:spcPts val="0"/>
                        </a:spcBef>
                        <a:spcAft>
                          <a:spcPts val="0"/>
                        </a:spcAft>
                        <a:buNone/>
                      </a:pPr>
                      <a:r>
                        <a:t/>
                      </a:r>
                      <a:endParaRPr sz="1200">
                        <a:solidFill>
                          <a:srgbClr val="FFFFFF"/>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solidFill>
                            <a:srgbClr val="FFFFFF"/>
                          </a:solidFill>
                          <a:latin typeface="Lato"/>
                          <a:ea typeface="Lato"/>
                          <a:cs typeface="Lato"/>
                          <a:sym typeface="Lato"/>
                        </a:rPr>
                        <a:t>✓</a:t>
                      </a:r>
                      <a:endParaRPr sz="1200">
                        <a:solidFill>
                          <a:srgbClr val="FFFFFF"/>
                        </a:solidFill>
                        <a:latin typeface="Lato"/>
                        <a:ea typeface="Lato"/>
                        <a:cs typeface="Lato"/>
                        <a:sym typeface="Lato"/>
                      </a:endParaRPr>
                    </a:p>
                    <a:p>
                      <a:pPr indent="0" lvl="0" marL="0" rtl="0" algn="l">
                        <a:spcBef>
                          <a:spcPts val="0"/>
                        </a:spcBef>
                        <a:spcAft>
                          <a:spcPts val="0"/>
                        </a:spcAft>
                        <a:buNone/>
                      </a:pPr>
                      <a:r>
                        <a:t/>
                      </a:r>
                      <a:endParaRPr sz="1200">
                        <a:solidFill>
                          <a:srgbClr val="FFFFFF"/>
                        </a:solidFill>
                        <a:latin typeface="Lato"/>
                        <a:ea typeface="Lato"/>
                        <a:cs typeface="Lato"/>
                        <a:sym typeface="Lato"/>
                      </a:endParaRPr>
                    </a:p>
                  </a:txBody>
                  <a:tcPr marT="91425" marB="91425" marR="91425" marL="91425"/>
                </a:tc>
              </a:tr>
              <a:tr h="481150">
                <a:tc>
                  <a:txBody>
                    <a:bodyPr/>
                    <a:lstStyle/>
                    <a:p>
                      <a:pPr indent="0" lvl="0" marL="0" rtl="0" algn="l">
                        <a:spcBef>
                          <a:spcPts val="0"/>
                        </a:spcBef>
                        <a:spcAft>
                          <a:spcPts val="0"/>
                        </a:spcAft>
                        <a:buNone/>
                      </a:pPr>
                      <a:r>
                        <a:rPr lang="en" sz="1200">
                          <a:solidFill>
                            <a:srgbClr val="FFFFFF"/>
                          </a:solidFill>
                          <a:latin typeface="Lato"/>
                          <a:ea typeface="Lato"/>
                          <a:cs typeface="Lato"/>
                          <a:sym typeface="Lato"/>
                        </a:rPr>
                        <a:t>Presentation</a:t>
                      </a:r>
                      <a:endParaRPr sz="1200">
                        <a:solidFill>
                          <a:srgbClr val="FFFFFF"/>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solidFill>
                            <a:srgbClr val="FFFFFF"/>
                          </a:solidFill>
                          <a:latin typeface="Lato"/>
                          <a:ea typeface="Lato"/>
                          <a:cs typeface="Lato"/>
                          <a:sym typeface="Lato"/>
                        </a:rPr>
                        <a:t>✓</a:t>
                      </a:r>
                      <a:endParaRPr sz="1200">
                        <a:solidFill>
                          <a:srgbClr val="FFFFFF"/>
                        </a:solidFill>
                        <a:latin typeface="Lato"/>
                        <a:ea typeface="Lato"/>
                        <a:cs typeface="Lato"/>
                        <a:sym typeface="Lato"/>
                      </a:endParaRPr>
                    </a:p>
                    <a:p>
                      <a:pPr indent="0" lvl="0" marL="0" rtl="0" algn="l">
                        <a:spcBef>
                          <a:spcPts val="0"/>
                        </a:spcBef>
                        <a:spcAft>
                          <a:spcPts val="0"/>
                        </a:spcAft>
                        <a:buNone/>
                      </a:pPr>
                      <a:r>
                        <a:t/>
                      </a:r>
                      <a:endParaRPr sz="1200">
                        <a:solidFill>
                          <a:srgbClr val="FFFFFF"/>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solidFill>
                            <a:srgbClr val="FFFFFF"/>
                          </a:solidFill>
                          <a:latin typeface="Lato"/>
                          <a:ea typeface="Lato"/>
                          <a:cs typeface="Lato"/>
                          <a:sym typeface="Lato"/>
                        </a:rPr>
                        <a:t>✓</a:t>
                      </a:r>
                      <a:endParaRPr sz="1200">
                        <a:solidFill>
                          <a:srgbClr val="FFFFFF"/>
                        </a:solidFill>
                        <a:latin typeface="Lato"/>
                        <a:ea typeface="Lato"/>
                        <a:cs typeface="Lato"/>
                        <a:sym typeface="Lato"/>
                      </a:endParaRPr>
                    </a:p>
                    <a:p>
                      <a:pPr indent="0" lvl="0" marL="0" rtl="0" algn="l">
                        <a:spcBef>
                          <a:spcPts val="0"/>
                        </a:spcBef>
                        <a:spcAft>
                          <a:spcPts val="0"/>
                        </a:spcAft>
                        <a:buNone/>
                      </a:pPr>
                      <a:r>
                        <a:t/>
                      </a:r>
                      <a:endParaRPr sz="1200">
                        <a:solidFill>
                          <a:srgbClr val="FFFFFF"/>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solidFill>
                            <a:srgbClr val="FFFFFF"/>
                          </a:solidFill>
                          <a:latin typeface="Lato"/>
                          <a:ea typeface="Lato"/>
                          <a:cs typeface="Lato"/>
                          <a:sym typeface="Lato"/>
                        </a:rPr>
                        <a:t>✓</a:t>
                      </a:r>
                      <a:endParaRPr sz="1200">
                        <a:solidFill>
                          <a:srgbClr val="FFFFFF"/>
                        </a:solidFill>
                        <a:latin typeface="Lato"/>
                        <a:ea typeface="Lato"/>
                        <a:cs typeface="Lato"/>
                        <a:sym typeface="Lato"/>
                      </a:endParaRPr>
                    </a:p>
                    <a:p>
                      <a:pPr indent="0" lvl="0" marL="0" rtl="0" algn="l">
                        <a:spcBef>
                          <a:spcPts val="0"/>
                        </a:spcBef>
                        <a:spcAft>
                          <a:spcPts val="0"/>
                        </a:spcAft>
                        <a:buNone/>
                      </a:pPr>
                      <a:r>
                        <a:t/>
                      </a:r>
                      <a:endParaRPr sz="1200">
                        <a:solidFill>
                          <a:srgbClr val="FFFFFF"/>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solidFill>
                            <a:srgbClr val="FFFFFF"/>
                          </a:solidFill>
                          <a:latin typeface="Lato"/>
                          <a:ea typeface="Lato"/>
                          <a:cs typeface="Lato"/>
                          <a:sym typeface="Lato"/>
                        </a:rPr>
                        <a:t>✓</a:t>
                      </a:r>
                      <a:endParaRPr sz="1200">
                        <a:solidFill>
                          <a:srgbClr val="FFFFFF"/>
                        </a:solidFill>
                        <a:latin typeface="Lato"/>
                        <a:ea typeface="Lato"/>
                        <a:cs typeface="Lato"/>
                        <a:sym typeface="Lato"/>
                      </a:endParaRPr>
                    </a:p>
                    <a:p>
                      <a:pPr indent="0" lvl="0" marL="0" rtl="0" algn="l">
                        <a:spcBef>
                          <a:spcPts val="0"/>
                        </a:spcBef>
                        <a:spcAft>
                          <a:spcPts val="0"/>
                        </a:spcAft>
                        <a:buNone/>
                      </a:pPr>
                      <a:r>
                        <a:t/>
                      </a:r>
                      <a:endParaRPr sz="1200">
                        <a:solidFill>
                          <a:srgbClr val="FFFFFF"/>
                        </a:solidFill>
                        <a:latin typeface="Lato"/>
                        <a:ea typeface="Lato"/>
                        <a:cs typeface="Lato"/>
                        <a:sym typeface="Lato"/>
                      </a:endParaRPr>
                    </a:p>
                  </a:txBody>
                  <a:tcPr marT="91425" marB="91425" marR="91425" marL="91425"/>
                </a:tc>
              </a:tr>
              <a:tr h="396200">
                <a:tc>
                  <a:txBody>
                    <a:bodyPr/>
                    <a:lstStyle/>
                    <a:p>
                      <a:pPr indent="0" lvl="0" marL="0" rtl="0" algn="l">
                        <a:spcBef>
                          <a:spcPts val="0"/>
                        </a:spcBef>
                        <a:spcAft>
                          <a:spcPts val="0"/>
                        </a:spcAft>
                        <a:buNone/>
                      </a:pPr>
                      <a:r>
                        <a:rPr lang="en" sz="1200">
                          <a:solidFill>
                            <a:srgbClr val="FFFFFF"/>
                          </a:solidFill>
                          <a:latin typeface="Lato"/>
                          <a:ea typeface="Lato"/>
                          <a:cs typeface="Lato"/>
                          <a:sym typeface="Lato"/>
                        </a:rPr>
                        <a:t>Algorithmic Thinking</a:t>
                      </a:r>
                      <a:endParaRPr sz="1200">
                        <a:solidFill>
                          <a:srgbClr val="FFFFFF"/>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solidFill>
                            <a:srgbClr val="FFFFFF"/>
                          </a:solidFill>
                          <a:latin typeface="Lato"/>
                          <a:ea typeface="Lato"/>
                          <a:cs typeface="Lato"/>
                          <a:sym typeface="Lato"/>
                        </a:rPr>
                        <a:t>✓</a:t>
                      </a:r>
                      <a:endParaRPr sz="1200">
                        <a:solidFill>
                          <a:srgbClr val="FFFFFF"/>
                        </a:solidFill>
                        <a:latin typeface="Lato"/>
                        <a:ea typeface="Lato"/>
                        <a:cs typeface="Lato"/>
                        <a:sym typeface="Lato"/>
                      </a:endParaRPr>
                    </a:p>
                    <a:p>
                      <a:pPr indent="0" lvl="0" marL="0" rtl="0" algn="l">
                        <a:spcBef>
                          <a:spcPts val="0"/>
                        </a:spcBef>
                        <a:spcAft>
                          <a:spcPts val="0"/>
                        </a:spcAft>
                        <a:buNone/>
                      </a:pPr>
                      <a:r>
                        <a:t/>
                      </a:r>
                      <a:endParaRPr sz="1200">
                        <a:solidFill>
                          <a:srgbClr val="FFFFFF"/>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solidFill>
                            <a:srgbClr val="FFFFFF"/>
                          </a:solidFill>
                          <a:latin typeface="Lato"/>
                          <a:ea typeface="Lato"/>
                          <a:cs typeface="Lato"/>
                          <a:sym typeface="Lato"/>
                        </a:rPr>
                        <a:t>✓</a:t>
                      </a:r>
                      <a:endParaRPr sz="1200">
                        <a:solidFill>
                          <a:srgbClr val="FFFFFF"/>
                        </a:solidFill>
                        <a:latin typeface="Lato"/>
                        <a:ea typeface="Lato"/>
                        <a:cs typeface="Lato"/>
                        <a:sym typeface="Lato"/>
                      </a:endParaRPr>
                    </a:p>
                    <a:p>
                      <a:pPr indent="0" lvl="0" marL="0" rtl="0" algn="l">
                        <a:spcBef>
                          <a:spcPts val="0"/>
                        </a:spcBef>
                        <a:spcAft>
                          <a:spcPts val="0"/>
                        </a:spcAft>
                        <a:buNone/>
                      </a:pPr>
                      <a:r>
                        <a:t/>
                      </a:r>
                      <a:endParaRPr sz="1200">
                        <a:solidFill>
                          <a:srgbClr val="FFFFFF"/>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t/>
                      </a:r>
                      <a:endParaRPr sz="1200">
                        <a:solidFill>
                          <a:srgbClr val="FFFFFF"/>
                        </a:solidFill>
                        <a:latin typeface="Lato"/>
                        <a:ea typeface="Lato"/>
                        <a:cs typeface="Lato"/>
                        <a:sym typeface="Lato"/>
                      </a:endParaRPr>
                    </a:p>
                    <a:p>
                      <a:pPr indent="0" lvl="0" marL="0" rtl="0" algn="l">
                        <a:spcBef>
                          <a:spcPts val="0"/>
                        </a:spcBef>
                        <a:spcAft>
                          <a:spcPts val="0"/>
                        </a:spcAft>
                        <a:buNone/>
                      </a:pPr>
                      <a:r>
                        <a:t/>
                      </a:r>
                      <a:endParaRPr sz="1200">
                        <a:solidFill>
                          <a:srgbClr val="FFFFFF"/>
                        </a:solidFill>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200">
                          <a:solidFill>
                            <a:srgbClr val="FFFFFF"/>
                          </a:solidFill>
                          <a:latin typeface="Lato"/>
                          <a:ea typeface="Lato"/>
                          <a:cs typeface="Lato"/>
                          <a:sym typeface="Lato"/>
                        </a:rPr>
                        <a:t>✓</a:t>
                      </a:r>
                      <a:endParaRPr sz="1200">
                        <a:solidFill>
                          <a:srgbClr val="FFFFFF"/>
                        </a:solidFill>
                        <a:latin typeface="Lato"/>
                        <a:ea typeface="Lato"/>
                        <a:cs typeface="Lato"/>
                        <a:sym typeface="Lato"/>
                      </a:endParaRPr>
                    </a:p>
                    <a:p>
                      <a:pPr indent="0" lvl="0" marL="0" rtl="0" algn="l">
                        <a:spcBef>
                          <a:spcPts val="0"/>
                        </a:spcBef>
                        <a:spcAft>
                          <a:spcPts val="0"/>
                        </a:spcAft>
                        <a:buNone/>
                      </a:pPr>
                      <a:r>
                        <a:t/>
                      </a:r>
                      <a:endParaRPr sz="1200">
                        <a:solidFill>
                          <a:srgbClr val="FFFFFF"/>
                        </a:solidFill>
                        <a:latin typeface="Lato"/>
                        <a:ea typeface="Lato"/>
                        <a:cs typeface="Lato"/>
                        <a:sym typeface="Lato"/>
                      </a:endParaRPr>
                    </a:p>
                  </a:txBody>
                  <a:tcPr marT="91425" marB="91425" marR="91425" marL="91425"/>
                </a:tc>
              </a:tr>
            </a:tbl>
          </a:graphicData>
        </a:graphic>
      </p:graphicFrame>
      <p:sp>
        <p:nvSpPr>
          <p:cNvPr id="227" name="Google Shape;227;p21"/>
          <p:cNvSpPr txBox="1"/>
          <p:nvPr/>
        </p:nvSpPr>
        <p:spPr>
          <a:xfrm>
            <a:off x="152400" y="152400"/>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8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