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99" r:id="rId3"/>
    <p:sldId id="257" r:id="rId4"/>
    <p:sldId id="259" r:id="rId5"/>
    <p:sldId id="258" r:id="rId6"/>
    <p:sldId id="261" r:id="rId7"/>
    <p:sldId id="265" r:id="rId8"/>
    <p:sldId id="264" r:id="rId9"/>
    <p:sldId id="269" r:id="rId10"/>
    <p:sldId id="270" r:id="rId11"/>
    <p:sldId id="283" r:id="rId12"/>
    <p:sldId id="284" r:id="rId13"/>
    <p:sldId id="285" r:id="rId14"/>
    <p:sldId id="286" r:id="rId15"/>
    <p:sldId id="276" r:id="rId16"/>
    <p:sldId id="275" r:id="rId17"/>
    <p:sldId id="287" r:id="rId18"/>
    <p:sldId id="288" r:id="rId19"/>
    <p:sldId id="289" r:id="rId20"/>
    <p:sldId id="290" r:id="rId21"/>
    <p:sldId id="291" r:id="rId22"/>
    <p:sldId id="293" r:id="rId23"/>
    <p:sldId id="281" r:id="rId24"/>
    <p:sldId id="295" r:id="rId25"/>
    <p:sldId id="294" r:id="rId26"/>
    <p:sldId id="296" r:id="rId27"/>
    <p:sldId id="278" r:id="rId28"/>
    <p:sldId id="279" r:id="rId29"/>
    <p:sldId id="298" r:id="rId30"/>
    <p:sldId id="2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02" d="100"/>
          <a:sy n="102" d="100"/>
        </p:scale>
        <p:origin x="1496" y="5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4E71BA-82E6-4B20-A3B8-68E972B19E41}"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D258C3B0-25B9-4281-BC3F-E135B5D4AB3A}">
      <dgm:prSet/>
      <dgm:spPr/>
      <dgm:t>
        <a:bodyPr/>
        <a:lstStyle/>
        <a:p>
          <a:r>
            <a:rPr lang="en-IN" b="1"/>
            <a:t>Identify Patterns</a:t>
          </a:r>
          <a:r>
            <a:rPr lang="en-IN"/>
            <a:t>: Uncover key factors influencing loan default cases.</a:t>
          </a:r>
          <a:endParaRPr lang="en-US"/>
        </a:p>
      </dgm:t>
    </dgm:pt>
    <dgm:pt modelId="{E54785E5-67BB-498C-9738-553F7D944E9D}" type="parTrans" cxnId="{CE48E64D-D838-491C-9315-719FDF4D051D}">
      <dgm:prSet/>
      <dgm:spPr/>
      <dgm:t>
        <a:bodyPr/>
        <a:lstStyle/>
        <a:p>
          <a:endParaRPr lang="en-US"/>
        </a:p>
      </dgm:t>
    </dgm:pt>
    <dgm:pt modelId="{D02BF7EB-BE92-4AA0-8474-EE2F3119BA49}" type="sibTrans" cxnId="{CE48E64D-D838-491C-9315-719FDF4D051D}">
      <dgm:prSet phldrT="1" phldr="0"/>
      <dgm:spPr/>
      <dgm:t>
        <a:bodyPr/>
        <a:lstStyle/>
        <a:p>
          <a:r>
            <a:rPr lang="en-US"/>
            <a:t>1</a:t>
          </a:r>
        </a:p>
      </dgm:t>
    </dgm:pt>
    <dgm:pt modelId="{26623F9D-F36D-42F1-969C-CD9D7FFE3CDD}">
      <dgm:prSet/>
      <dgm:spPr/>
      <dgm:t>
        <a:bodyPr/>
        <a:lstStyle/>
        <a:p>
          <a:r>
            <a:rPr lang="en-IN" b="1"/>
            <a:t>Explore Data</a:t>
          </a:r>
          <a:r>
            <a:rPr lang="en-IN"/>
            <a:t>: Analyze borrower profiles, loan attributes, and historical trends to understand risk drivers.</a:t>
          </a:r>
          <a:endParaRPr lang="en-US"/>
        </a:p>
      </dgm:t>
    </dgm:pt>
    <dgm:pt modelId="{4EC8BAC8-7188-4E7F-8845-D8F1A7FB46CA}" type="parTrans" cxnId="{2FF33E57-F3A2-40B7-B647-61B55A188225}">
      <dgm:prSet/>
      <dgm:spPr/>
      <dgm:t>
        <a:bodyPr/>
        <a:lstStyle/>
        <a:p>
          <a:endParaRPr lang="en-US"/>
        </a:p>
      </dgm:t>
    </dgm:pt>
    <dgm:pt modelId="{5833B2A4-56F9-474C-9355-18B46C3CB0B7}" type="sibTrans" cxnId="{2FF33E57-F3A2-40B7-B647-61B55A188225}">
      <dgm:prSet phldrT="2" phldr="0"/>
      <dgm:spPr/>
      <dgm:t>
        <a:bodyPr/>
        <a:lstStyle/>
        <a:p>
          <a:r>
            <a:rPr lang="en-US"/>
            <a:t>2</a:t>
          </a:r>
        </a:p>
      </dgm:t>
    </dgm:pt>
    <dgm:pt modelId="{B9D6C97D-4649-4D1C-B005-E1985A8B38C1}">
      <dgm:prSet/>
      <dgm:spPr/>
      <dgm:t>
        <a:bodyPr/>
        <a:lstStyle/>
        <a:p>
          <a:r>
            <a:rPr lang="en-IN" b="1"/>
            <a:t>Inform Loan Approvals</a:t>
          </a:r>
          <a:r>
            <a:rPr lang="en-IN"/>
            <a:t>: Offer insights into which borrower characteristics and loan types pose higher risks.</a:t>
          </a:r>
          <a:endParaRPr lang="en-US"/>
        </a:p>
      </dgm:t>
    </dgm:pt>
    <dgm:pt modelId="{70509F90-A6E1-4563-A222-0192BE895B39}" type="parTrans" cxnId="{14AF58CF-71A8-4F7B-8989-5FD6785F1EC8}">
      <dgm:prSet/>
      <dgm:spPr/>
      <dgm:t>
        <a:bodyPr/>
        <a:lstStyle/>
        <a:p>
          <a:endParaRPr lang="en-US"/>
        </a:p>
      </dgm:t>
    </dgm:pt>
    <dgm:pt modelId="{E3E1424A-ECD1-4B0F-AD28-B82197CA32CD}" type="sibTrans" cxnId="{14AF58CF-71A8-4F7B-8989-5FD6785F1EC8}">
      <dgm:prSet phldrT="3" phldr="0"/>
      <dgm:spPr/>
      <dgm:t>
        <a:bodyPr/>
        <a:lstStyle/>
        <a:p>
          <a:r>
            <a:rPr lang="en-US"/>
            <a:t>3</a:t>
          </a:r>
        </a:p>
      </dgm:t>
    </dgm:pt>
    <dgm:pt modelId="{3D256606-AEE2-4AE1-96D3-0E7461F49475}">
      <dgm:prSet/>
      <dgm:spPr/>
      <dgm:t>
        <a:bodyPr/>
        <a:lstStyle/>
        <a:p>
          <a:r>
            <a:rPr lang="en-IN" b="1"/>
            <a:t>Risk Management: </a:t>
          </a:r>
          <a:r>
            <a:rPr lang="en-IN"/>
            <a:t>Recommend strategies to minimize default rates while maximizing loan approval rates.</a:t>
          </a:r>
          <a:endParaRPr lang="en-US"/>
        </a:p>
      </dgm:t>
    </dgm:pt>
    <dgm:pt modelId="{F0D6C688-C85B-499C-89E1-6AAFC9ADFD26}" type="parTrans" cxnId="{AC2ABFA8-2677-4294-82D4-C7034E4D6904}">
      <dgm:prSet/>
      <dgm:spPr/>
      <dgm:t>
        <a:bodyPr/>
        <a:lstStyle/>
        <a:p>
          <a:endParaRPr lang="en-US"/>
        </a:p>
      </dgm:t>
    </dgm:pt>
    <dgm:pt modelId="{55B8DF03-74D9-4482-9B52-705AC6AE8272}" type="sibTrans" cxnId="{AC2ABFA8-2677-4294-82D4-C7034E4D6904}">
      <dgm:prSet phldrT="4" phldr="0"/>
      <dgm:spPr/>
      <dgm:t>
        <a:bodyPr/>
        <a:lstStyle/>
        <a:p>
          <a:r>
            <a:rPr lang="en-US"/>
            <a:t>4</a:t>
          </a:r>
        </a:p>
      </dgm:t>
    </dgm:pt>
    <dgm:pt modelId="{A270E62F-3AC2-4971-A1EF-8914FE40CE71}">
      <dgm:prSet/>
      <dgm:spPr/>
      <dgm:t>
        <a:bodyPr/>
        <a:lstStyle/>
        <a:p>
          <a:r>
            <a:rPr lang="en-IN" b="1"/>
            <a:t>Reduce Financial Loss</a:t>
          </a:r>
          <a:r>
            <a:rPr lang="en-IN"/>
            <a:t>: Mitigate losses associated with defaulted loans by proactively identifying high-risk applicants. </a:t>
          </a:r>
          <a:endParaRPr lang="en-US"/>
        </a:p>
      </dgm:t>
    </dgm:pt>
    <dgm:pt modelId="{01AC28CB-2227-43BA-B6A1-2E37DDE2807F}" type="parTrans" cxnId="{FC091A77-0160-4C2E-B20E-3BB9B5CA127E}">
      <dgm:prSet/>
      <dgm:spPr/>
      <dgm:t>
        <a:bodyPr/>
        <a:lstStyle/>
        <a:p>
          <a:endParaRPr lang="en-US"/>
        </a:p>
      </dgm:t>
    </dgm:pt>
    <dgm:pt modelId="{EA454E5F-1F76-4DA2-9D88-5104E6CDC50D}" type="sibTrans" cxnId="{FC091A77-0160-4C2E-B20E-3BB9B5CA127E}">
      <dgm:prSet phldrT="5" phldr="0"/>
      <dgm:spPr/>
      <dgm:t>
        <a:bodyPr/>
        <a:lstStyle/>
        <a:p>
          <a:r>
            <a:rPr lang="en-US"/>
            <a:t>5</a:t>
          </a:r>
        </a:p>
      </dgm:t>
    </dgm:pt>
    <dgm:pt modelId="{4F3BE0DC-F1A7-48C8-A97D-0FF20F8B7A39}">
      <dgm:prSet/>
      <dgm:spPr/>
      <dgm:t>
        <a:bodyPr/>
        <a:lstStyle/>
        <a:p>
          <a:r>
            <a:rPr lang="en-IN" b="1"/>
            <a:t>Enhance Profitability</a:t>
          </a:r>
          <a:r>
            <a:rPr lang="en-IN"/>
            <a:t>: Ensure loans are approved with a balanced approach to business growth and risk exposure.</a:t>
          </a:r>
          <a:endParaRPr lang="en-US"/>
        </a:p>
      </dgm:t>
    </dgm:pt>
    <dgm:pt modelId="{87D76AC4-C498-4806-B99E-09D1BA091875}" type="parTrans" cxnId="{B651B9CC-0C92-4B15-B9A1-8B3FFB8F79B1}">
      <dgm:prSet/>
      <dgm:spPr/>
      <dgm:t>
        <a:bodyPr/>
        <a:lstStyle/>
        <a:p>
          <a:endParaRPr lang="en-US"/>
        </a:p>
      </dgm:t>
    </dgm:pt>
    <dgm:pt modelId="{C747B129-52BF-4C4F-B3F4-D07290649FBB}" type="sibTrans" cxnId="{B651B9CC-0C92-4B15-B9A1-8B3FFB8F79B1}">
      <dgm:prSet phldrT="6" phldr="0"/>
      <dgm:spPr/>
      <dgm:t>
        <a:bodyPr/>
        <a:lstStyle/>
        <a:p>
          <a:r>
            <a:rPr lang="en-US"/>
            <a:t>6</a:t>
          </a:r>
        </a:p>
      </dgm:t>
    </dgm:pt>
    <dgm:pt modelId="{21138D19-99A7-8744-8EBB-7CC55B99A335}" type="pres">
      <dgm:prSet presAssocID="{D74E71BA-82E6-4B20-A3B8-68E972B19E41}" presName="linearFlow" presStyleCnt="0">
        <dgm:presLayoutVars>
          <dgm:dir/>
          <dgm:animLvl val="lvl"/>
          <dgm:resizeHandles val="exact"/>
        </dgm:presLayoutVars>
      </dgm:prSet>
      <dgm:spPr/>
    </dgm:pt>
    <dgm:pt modelId="{2E0BD472-E9CD-AC4F-AC3D-1098B7470E94}" type="pres">
      <dgm:prSet presAssocID="{D258C3B0-25B9-4281-BC3F-E135B5D4AB3A}" presName="compositeNode" presStyleCnt="0"/>
      <dgm:spPr/>
    </dgm:pt>
    <dgm:pt modelId="{E3868BDD-744E-AB44-8227-4F14E5474BAE}" type="pres">
      <dgm:prSet presAssocID="{D258C3B0-25B9-4281-BC3F-E135B5D4AB3A}" presName="parTx" presStyleLbl="node1" presStyleIdx="0" presStyleCnt="0">
        <dgm:presLayoutVars>
          <dgm:chMax val="0"/>
          <dgm:chPref val="0"/>
          <dgm:bulletEnabled val="1"/>
        </dgm:presLayoutVars>
      </dgm:prSet>
      <dgm:spPr/>
    </dgm:pt>
    <dgm:pt modelId="{627774FC-9862-6345-87AB-5EDA03889675}" type="pres">
      <dgm:prSet presAssocID="{D258C3B0-25B9-4281-BC3F-E135B5D4AB3A}" presName="parSh" presStyleCnt="0"/>
      <dgm:spPr/>
    </dgm:pt>
    <dgm:pt modelId="{E813BE75-5AC4-4B44-87C1-5FA87EF02FD5}" type="pres">
      <dgm:prSet presAssocID="{D258C3B0-25B9-4281-BC3F-E135B5D4AB3A}" presName="lineNode" presStyleLbl="alignAccFollowNode1" presStyleIdx="0" presStyleCnt="18"/>
      <dgm:spPr/>
    </dgm:pt>
    <dgm:pt modelId="{E474F1F3-19C7-5F4B-9314-DBF8758E4DC6}" type="pres">
      <dgm:prSet presAssocID="{D258C3B0-25B9-4281-BC3F-E135B5D4AB3A}" presName="lineArrowNode" presStyleLbl="alignAccFollowNode1" presStyleIdx="1" presStyleCnt="18"/>
      <dgm:spPr/>
    </dgm:pt>
    <dgm:pt modelId="{4500507F-5A80-2949-A6CB-EF7672CE64C6}" type="pres">
      <dgm:prSet presAssocID="{D02BF7EB-BE92-4AA0-8474-EE2F3119BA49}" presName="sibTransNodeCircle" presStyleLbl="alignNode1" presStyleIdx="0" presStyleCnt="6">
        <dgm:presLayoutVars>
          <dgm:chMax val="0"/>
          <dgm:bulletEnabled/>
        </dgm:presLayoutVars>
      </dgm:prSet>
      <dgm:spPr/>
    </dgm:pt>
    <dgm:pt modelId="{30BB7B9B-D74C-AA41-B0F5-803559FDD959}" type="pres">
      <dgm:prSet presAssocID="{D02BF7EB-BE92-4AA0-8474-EE2F3119BA49}" presName="spacerBetweenCircleAndCallout" presStyleCnt="0">
        <dgm:presLayoutVars/>
      </dgm:prSet>
      <dgm:spPr/>
    </dgm:pt>
    <dgm:pt modelId="{4ACF9267-FC9C-6E44-93CA-3671AA9D2425}" type="pres">
      <dgm:prSet presAssocID="{D258C3B0-25B9-4281-BC3F-E135B5D4AB3A}" presName="nodeText" presStyleLbl="alignAccFollowNode1" presStyleIdx="2" presStyleCnt="18">
        <dgm:presLayoutVars>
          <dgm:bulletEnabled val="1"/>
        </dgm:presLayoutVars>
      </dgm:prSet>
      <dgm:spPr/>
    </dgm:pt>
    <dgm:pt modelId="{F4D70893-8BB1-BA42-84B3-1B05B580BE25}" type="pres">
      <dgm:prSet presAssocID="{D02BF7EB-BE92-4AA0-8474-EE2F3119BA49}" presName="sibTransComposite" presStyleCnt="0"/>
      <dgm:spPr/>
    </dgm:pt>
    <dgm:pt modelId="{EB1ED250-FE70-4447-8617-31BAC07583DD}" type="pres">
      <dgm:prSet presAssocID="{26623F9D-F36D-42F1-969C-CD9D7FFE3CDD}" presName="compositeNode" presStyleCnt="0"/>
      <dgm:spPr/>
    </dgm:pt>
    <dgm:pt modelId="{FFAAD446-B6FE-7E4B-BAD6-F459F7BE5E63}" type="pres">
      <dgm:prSet presAssocID="{26623F9D-F36D-42F1-969C-CD9D7FFE3CDD}" presName="parTx" presStyleLbl="node1" presStyleIdx="0" presStyleCnt="0">
        <dgm:presLayoutVars>
          <dgm:chMax val="0"/>
          <dgm:chPref val="0"/>
          <dgm:bulletEnabled val="1"/>
        </dgm:presLayoutVars>
      </dgm:prSet>
      <dgm:spPr/>
    </dgm:pt>
    <dgm:pt modelId="{7630B01F-3EA3-8044-A9E1-1FF5A7B3D998}" type="pres">
      <dgm:prSet presAssocID="{26623F9D-F36D-42F1-969C-CD9D7FFE3CDD}" presName="parSh" presStyleCnt="0"/>
      <dgm:spPr/>
    </dgm:pt>
    <dgm:pt modelId="{359BB040-A5BD-B147-B032-3C86712354C4}" type="pres">
      <dgm:prSet presAssocID="{26623F9D-F36D-42F1-969C-CD9D7FFE3CDD}" presName="lineNode" presStyleLbl="alignAccFollowNode1" presStyleIdx="3" presStyleCnt="18"/>
      <dgm:spPr/>
    </dgm:pt>
    <dgm:pt modelId="{5951BE1B-40BE-9741-87A9-4DEE269151BC}" type="pres">
      <dgm:prSet presAssocID="{26623F9D-F36D-42F1-969C-CD9D7FFE3CDD}" presName="lineArrowNode" presStyleLbl="alignAccFollowNode1" presStyleIdx="4" presStyleCnt="18"/>
      <dgm:spPr/>
    </dgm:pt>
    <dgm:pt modelId="{51C498CE-4334-E940-90D3-6AC58949ED66}" type="pres">
      <dgm:prSet presAssocID="{5833B2A4-56F9-474C-9355-18B46C3CB0B7}" presName="sibTransNodeCircle" presStyleLbl="alignNode1" presStyleIdx="1" presStyleCnt="6">
        <dgm:presLayoutVars>
          <dgm:chMax val="0"/>
          <dgm:bulletEnabled/>
        </dgm:presLayoutVars>
      </dgm:prSet>
      <dgm:spPr/>
    </dgm:pt>
    <dgm:pt modelId="{2474DBC2-4A9F-1644-93C4-19EFCFAC8489}" type="pres">
      <dgm:prSet presAssocID="{5833B2A4-56F9-474C-9355-18B46C3CB0B7}" presName="spacerBetweenCircleAndCallout" presStyleCnt="0">
        <dgm:presLayoutVars/>
      </dgm:prSet>
      <dgm:spPr/>
    </dgm:pt>
    <dgm:pt modelId="{10FB2451-9E82-A541-806B-4FC5276C118C}" type="pres">
      <dgm:prSet presAssocID="{26623F9D-F36D-42F1-969C-CD9D7FFE3CDD}" presName="nodeText" presStyleLbl="alignAccFollowNode1" presStyleIdx="5" presStyleCnt="18">
        <dgm:presLayoutVars>
          <dgm:bulletEnabled val="1"/>
        </dgm:presLayoutVars>
      </dgm:prSet>
      <dgm:spPr/>
    </dgm:pt>
    <dgm:pt modelId="{27E35EFE-ADAD-F948-B3B8-07C9F6E145BF}" type="pres">
      <dgm:prSet presAssocID="{5833B2A4-56F9-474C-9355-18B46C3CB0B7}" presName="sibTransComposite" presStyleCnt="0"/>
      <dgm:spPr/>
    </dgm:pt>
    <dgm:pt modelId="{09687C4B-139E-124E-A54A-61C8EDD9BC7B}" type="pres">
      <dgm:prSet presAssocID="{B9D6C97D-4649-4D1C-B005-E1985A8B38C1}" presName="compositeNode" presStyleCnt="0"/>
      <dgm:spPr/>
    </dgm:pt>
    <dgm:pt modelId="{4E03A1D1-45C6-FA43-8381-F9D2AC3F323D}" type="pres">
      <dgm:prSet presAssocID="{B9D6C97D-4649-4D1C-B005-E1985A8B38C1}" presName="parTx" presStyleLbl="node1" presStyleIdx="0" presStyleCnt="0">
        <dgm:presLayoutVars>
          <dgm:chMax val="0"/>
          <dgm:chPref val="0"/>
          <dgm:bulletEnabled val="1"/>
        </dgm:presLayoutVars>
      </dgm:prSet>
      <dgm:spPr/>
    </dgm:pt>
    <dgm:pt modelId="{72B42582-DD2B-184A-AC8F-2DEE5F816E2F}" type="pres">
      <dgm:prSet presAssocID="{B9D6C97D-4649-4D1C-B005-E1985A8B38C1}" presName="parSh" presStyleCnt="0"/>
      <dgm:spPr/>
    </dgm:pt>
    <dgm:pt modelId="{9475170B-6505-4F42-926E-697C0B3AF8AB}" type="pres">
      <dgm:prSet presAssocID="{B9D6C97D-4649-4D1C-B005-E1985A8B38C1}" presName="lineNode" presStyleLbl="alignAccFollowNode1" presStyleIdx="6" presStyleCnt="18"/>
      <dgm:spPr/>
    </dgm:pt>
    <dgm:pt modelId="{6706ACB9-B0E6-5F44-A52C-2CDAB3EFD676}" type="pres">
      <dgm:prSet presAssocID="{B9D6C97D-4649-4D1C-B005-E1985A8B38C1}" presName="lineArrowNode" presStyleLbl="alignAccFollowNode1" presStyleIdx="7" presStyleCnt="18"/>
      <dgm:spPr/>
    </dgm:pt>
    <dgm:pt modelId="{E69E5399-8900-724C-8254-6D7D0DF965CC}" type="pres">
      <dgm:prSet presAssocID="{E3E1424A-ECD1-4B0F-AD28-B82197CA32CD}" presName="sibTransNodeCircle" presStyleLbl="alignNode1" presStyleIdx="2" presStyleCnt="6">
        <dgm:presLayoutVars>
          <dgm:chMax val="0"/>
          <dgm:bulletEnabled/>
        </dgm:presLayoutVars>
      </dgm:prSet>
      <dgm:spPr/>
    </dgm:pt>
    <dgm:pt modelId="{5DC81022-514F-0947-BC8E-E76E2E27D54E}" type="pres">
      <dgm:prSet presAssocID="{E3E1424A-ECD1-4B0F-AD28-B82197CA32CD}" presName="spacerBetweenCircleAndCallout" presStyleCnt="0">
        <dgm:presLayoutVars/>
      </dgm:prSet>
      <dgm:spPr/>
    </dgm:pt>
    <dgm:pt modelId="{87541777-2933-CC4C-96CC-32D8D8A01B52}" type="pres">
      <dgm:prSet presAssocID="{B9D6C97D-4649-4D1C-B005-E1985A8B38C1}" presName="nodeText" presStyleLbl="alignAccFollowNode1" presStyleIdx="8" presStyleCnt="18">
        <dgm:presLayoutVars>
          <dgm:bulletEnabled val="1"/>
        </dgm:presLayoutVars>
      </dgm:prSet>
      <dgm:spPr/>
    </dgm:pt>
    <dgm:pt modelId="{31CA41AB-2C3D-3049-9312-F0F9BD913B81}" type="pres">
      <dgm:prSet presAssocID="{E3E1424A-ECD1-4B0F-AD28-B82197CA32CD}" presName="sibTransComposite" presStyleCnt="0"/>
      <dgm:spPr/>
    </dgm:pt>
    <dgm:pt modelId="{F98027D2-6C82-654D-825C-161E2C754209}" type="pres">
      <dgm:prSet presAssocID="{3D256606-AEE2-4AE1-96D3-0E7461F49475}" presName="compositeNode" presStyleCnt="0"/>
      <dgm:spPr/>
    </dgm:pt>
    <dgm:pt modelId="{AC29A58C-48ED-AF46-AF5B-014537CC42E0}" type="pres">
      <dgm:prSet presAssocID="{3D256606-AEE2-4AE1-96D3-0E7461F49475}" presName="parTx" presStyleLbl="node1" presStyleIdx="0" presStyleCnt="0">
        <dgm:presLayoutVars>
          <dgm:chMax val="0"/>
          <dgm:chPref val="0"/>
          <dgm:bulletEnabled val="1"/>
        </dgm:presLayoutVars>
      </dgm:prSet>
      <dgm:spPr/>
    </dgm:pt>
    <dgm:pt modelId="{C0302DC0-E59E-E549-829B-69E4A126440A}" type="pres">
      <dgm:prSet presAssocID="{3D256606-AEE2-4AE1-96D3-0E7461F49475}" presName="parSh" presStyleCnt="0"/>
      <dgm:spPr/>
    </dgm:pt>
    <dgm:pt modelId="{A28A3C12-012B-A145-9A64-6000122B84E7}" type="pres">
      <dgm:prSet presAssocID="{3D256606-AEE2-4AE1-96D3-0E7461F49475}" presName="lineNode" presStyleLbl="alignAccFollowNode1" presStyleIdx="9" presStyleCnt="18"/>
      <dgm:spPr/>
    </dgm:pt>
    <dgm:pt modelId="{3F0DE513-2418-1D42-A66B-89E821953E9C}" type="pres">
      <dgm:prSet presAssocID="{3D256606-AEE2-4AE1-96D3-0E7461F49475}" presName="lineArrowNode" presStyleLbl="alignAccFollowNode1" presStyleIdx="10" presStyleCnt="18"/>
      <dgm:spPr/>
    </dgm:pt>
    <dgm:pt modelId="{D99BAF6E-BC3E-4C43-8072-AF002C09A0B9}" type="pres">
      <dgm:prSet presAssocID="{55B8DF03-74D9-4482-9B52-705AC6AE8272}" presName="sibTransNodeCircle" presStyleLbl="alignNode1" presStyleIdx="3" presStyleCnt="6">
        <dgm:presLayoutVars>
          <dgm:chMax val="0"/>
          <dgm:bulletEnabled/>
        </dgm:presLayoutVars>
      </dgm:prSet>
      <dgm:spPr/>
    </dgm:pt>
    <dgm:pt modelId="{07161191-8BD3-8749-A80A-15E289AA4C9B}" type="pres">
      <dgm:prSet presAssocID="{55B8DF03-74D9-4482-9B52-705AC6AE8272}" presName="spacerBetweenCircleAndCallout" presStyleCnt="0">
        <dgm:presLayoutVars/>
      </dgm:prSet>
      <dgm:spPr/>
    </dgm:pt>
    <dgm:pt modelId="{E6E2D466-59D0-114B-A3FD-1A15BA19D1FA}" type="pres">
      <dgm:prSet presAssocID="{3D256606-AEE2-4AE1-96D3-0E7461F49475}" presName="nodeText" presStyleLbl="alignAccFollowNode1" presStyleIdx="11" presStyleCnt="18">
        <dgm:presLayoutVars>
          <dgm:bulletEnabled val="1"/>
        </dgm:presLayoutVars>
      </dgm:prSet>
      <dgm:spPr/>
    </dgm:pt>
    <dgm:pt modelId="{D9E1FE1B-317C-D84E-998F-D546AA65A027}" type="pres">
      <dgm:prSet presAssocID="{55B8DF03-74D9-4482-9B52-705AC6AE8272}" presName="sibTransComposite" presStyleCnt="0"/>
      <dgm:spPr/>
    </dgm:pt>
    <dgm:pt modelId="{1A289FFC-DB01-734E-A954-075C61FC960A}" type="pres">
      <dgm:prSet presAssocID="{A270E62F-3AC2-4971-A1EF-8914FE40CE71}" presName="compositeNode" presStyleCnt="0"/>
      <dgm:spPr/>
    </dgm:pt>
    <dgm:pt modelId="{B1A47250-C07D-3348-934D-0C4B28E7E5CC}" type="pres">
      <dgm:prSet presAssocID="{A270E62F-3AC2-4971-A1EF-8914FE40CE71}" presName="parTx" presStyleLbl="node1" presStyleIdx="0" presStyleCnt="0">
        <dgm:presLayoutVars>
          <dgm:chMax val="0"/>
          <dgm:chPref val="0"/>
          <dgm:bulletEnabled val="1"/>
        </dgm:presLayoutVars>
      </dgm:prSet>
      <dgm:spPr/>
    </dgm:pt>
    <dgm:pt modelId="{7B115FCC-F8FC-C04E-BB7E-B2410D430CF1}" type="pres">
      <dgm:prSet presAssocID="{A270E62F-3AC2-4971-A1EF-8914FE40CE71}" presName="parSh" presStyleCnt="0"/>
      <dgm:spPr/>
    </dgm:pt>
    <dgm:pt modelId="{C36A9D48-B61A-7741-BDC9-93B9369C37AA}" type="pres">
      <dgm:prSet presAssocID="{A270E62F-3AC2-4971-A1EF-8914FE40CE71}" presName="lineNode" presStyleLbl="alignAccFollowNode1" presStyleIdx="12" presStyleCnt="18"/>
      <dgm:spPr/>
    </dgm:pt>
    <dgm:pt modelId="{2909F24B-9C2A-4B4F-881C-23505B7E0ABC}" type="pres">
      <dgm:prSet presAssocID="{A270E62F-3AC2-4971-A1EF-8914FE40CE71}" presName="lineArrowNode" presStyleLbl="alignAccFollowNode1" presStyleIdx="13" presStyleCnt="18"/>
      <dgm:spPr/>
    </dgm:pt>
    <dgm:pt modelId="{25FA268A-E80D-7048-AEC2-2DD914827A58}" type="pres">
      <dgm:prSet presAssocID="{EA454E5F-1F76-4DA2-9D88-5104E6CDC50D}" presName="sibTransNodeCircle" presStyleLbl="alignNode1" presStyleIdx="4" presStyleCnt="6">
        <dgm:presLayoutVars>
          <dgm:chMax val="0"/>
          <dgm:bulletEnabled/>
        </dgm:presLayoutVars>
      </dgm:prSet>
      <dgm:spPr/>
    </dgm:pt>
    <dgm:pt modelId="{827C00F7-6CB3-0C4D-A4FF-AC1689726874}" type="pres">
      <dgm:prSet presAssocID="{EA454E5F-1F76-4DA2-9D88-5104E6CDC50D}" presName="spacerBetweenCircleAndCallout" presStyleCnt="0">
        <dgm:presLayoutVars/>
      </dgm:prSet>
      <dgm:spPr/>
    </dgm:pt>
    <dgm:pt modelId="{E6490CE3-1CAE-5340-9D5F-CF63E4EB4B30}" type="pres">
      <dgm:prSet presAssocID="{A270E62F-3AC2-4971-A1EF-8914FE40CE71}" presName="nodeText" presStyleLbl="alignAccFollowNode1" presStyleIdx="14" presStyleCnt="18">
        <dgm:presLayoutVars>
          <dgm:bulletEnabled val="1"/>
        </dgm:presLayoutVars>
      </dgm:prSet>
      <dgm:spPr/>
    </dgm:pt>
    <dgm:pt modelId="{52AB2E9E-3F99-694F-A22D-E9773936A224}" type="pres">
      <dgm:prSet presAssocID="{EA454E5F-1F76-4DA2-9D88-5104E6CDC50D}" presName="sibTransComposite" presStyleCnt="0"/>
      <dgm:spPr/>
    </dgm:pt>
    <dgm:pt modelId="{14D7D660-985F-F84E-B96B-2156419605C3}" type="pres">
      <dgm:prSet presAssocID="{4F3BE0DC-F1A7-48C8-A97D-0FF20F8B7A39}" presName="compositeNode" presStyleCnt="0"/>
      <dgm:spPr/>
    </dgm:pt>
    <dgm:pt modelId="{2084CDA5-6A29-4A48-8D49-93FFFBB55CEA}" type="pres">
      <dgm:prSet presAssocID="{4F3BE0DC-F1A7-48C8-A97D-0FF20F8B7A39}" presName="parTx" presStyleLbl="node1" presStyleIdx="0" presStyleCnt="0">
        <dgm:presLayoutVars>
          <dgm:chMax val="0"/>
          <dgm:chPref val="0"/>
          <dgm:bulletEnabled val="1"/>
        </dgm:presLayoutVars>
      </dgm:prSet>
      <dgm:spPr/>
    </dgm:pt>
    <dgm:pt modelId="{9BA50404-C4C4-374C-A209-29036DBA5577}" type="pres">
      <dgm:prSet presAssocID="{4F3BE0DC-F1A7-48C8-A97D-0FF20F8B7A39}" presName="parSh" presStyleCnt="0"/>
      <dgm:spPr/>
    </dgm:pt>
    <dgm:pt modelId="{2DA0B7B7-8EE5-7746-8E09-1942DAF81E28}" type="pres">
      <dgm:prSet presAssocID="{4F3BE0DC-F1A7-48C8-A97D-0FF20F8B7A39}" presName="lineNode" presStyleLbl="alignAccFollowNode1" presStyleIdx="15" presStyleCnt="18"/>
      <dgm:spPr/>
    </dgm:pt>
    <dgm:pt modelId="{FD344817-D12F-DA4D-AD24-915978398749}" type="pres">
      <dgm:prSet presAssocID="{4F3BE0DC-F1A7-48C8-A97D-0FF20F8B7A39}" presName="lineArrowNode" presStyleLbl="alignAccFollowNode1" presStyleIdx="16" presStyleCnt="18"/>
      <dgm:spPr/>
    </dgm:pt>
    <dgm:pt modelId="{C0765C6D-F1BC-F945-B3B0-85A758B2CD9C}" type="pres">
      <dgm:prSet presAssocID="{C747B129-52BF-4C4F-B3F4-D07290649FBB}" presName="sibTransNodeCircle" presStyleLbl="alignNode1" presStyleIdx="5" presStyleCnt="6">
        <dgm:presLayoutVars>
          <dgm:chMax val="0"/>
          <dgm:bulletEnabled/>
        </dgm:presLayoutVars>
      </dgm:prSet>
      <dgm:spPr/>
    </dgm:pt>
    <dgm:pt modelId="{3841B867-C4E7-6740-B5A2-8D0AA2D46EFC}" type="pres">
      <dgm:prSet presAssocID="{C747B129-52BF-4C4F-B3F4-D07290649FBB}" presName="spacerBetweenCircleAndCallout" presStyleCnt="0">
        <dgm:presLayoutVars/>
      </dgm:prSet>
      <dgm:spPr/>
    </dgm:pt>
    <dgm:pt modelId="{190EAD18-F93B-4C41-BC44-1B10C12F38D6}" type="pres">
      <dgm:prSet presAssocID="{4F3BE0DC-F1A7-48C8-A97D-0FF20F8B7A39}" presName="nodeText" presStyleLbl="alignAccFollowNode1" presStyleIdx="17" presStyleCnt="18">
        <dgm:presLayoutVars>
          <dgm:bulletEnabled val="1"/>
        </dgm:presLayoutVars>
      </dgm:prSet>
      <dgm:spPr/>
    </dgm:pt>
  </dgm:ptLst>
  <dgm:cxnLst>
    <dgm:cxn modelId="{E7EB7D00-5A87-0E46-9928-41E5BB84533D}" type="presOf" srcId="{4F3BE0DC-F1A7-48C8-A97D-0FF20F8B7A39}" destId="{190EAD18-F93B-4C41-BC44-1B10C12F38D6}" srcOrd="0" destOrd="0" presId="urn:microsoft.com/office/officeart/2016/7/layout/LinearArrowProcessNumbered"/>
    <dgm:cxn modelId="{AB7D3D29-CC4F-A44B-ABDF-E38D39181DB2}" type="presOf" srcId="{A270E62F-3AC2-4971-A1EF-8914FE40CE71}" destId="{E6490CE3-1CAE-5340-9D5F-CF63E4EB4B30}" srcOrd="0" destOrd="0" presId="urn:microsoft.com/office/officeart/2016/7/layout/LinearArrowProcessNumbered"/>
    <dgm:cxn modelId="{7BAD9545-DFC8-6342-A641-AE9B4A70FD45}" type="presOf" srcId="{E3E1424A-ECD1-4B0F-AD28-B82197CA32CD}" destId="{E69E5399-8900-724C-8254-6D7D0DF965CC}" srcOrd="0" destOrd="0" presId="urn:microsoft.com/office/officeart/2016/7/layout/LinearArrowProcessNumbered"/>
    <dgm:cxn modelId="{C526B646-C248-DA4B-B2CA-64078697CD31}" type="presOf" srcId="{EA454E5F-1F76-4DA2-9D88-5104E6CDC50D}" destId="{25FA268A-E80D-7048-AEC2-2DD914827A58}" srcOrd="0" destOrd="0" presId="urn:microsoft.com/office/officeart/2016/7/layout/LinearArrowProcessNumbered"/>
    <dgm:cxn modelId="{53B06C4C-F66F-234B-9DBA-26D7CC1EF840}" type="presOf" srcId="{D74E71BA-82E6-4B20-A3B8-68E972B19E41}" destId="{21138D19-99A7-8744-8EBB-7CC55B99A335}" srcOrd="0" destOrd="0" presId="urn:microsoft.com/office/officeart/2016/7/layout/LinearArrowProcessNumbered"/>
    <dgm:cxn modelId="{CE48E64D-D838-491C-9315-719FDF4D051D}" srcId="{D74E71BA-82E6-4B20-A3B8-68E972B19E41}" destId="{D258C3B0-25B9-4281-BC3F-E135B5D4AB3A}" srcOrd="0" destOrd="0" parTransId="{E54785E5-67BB-498C-9738-553F7D944E9D}" sibTransId="{D02BF7EB-BE92-4AA0-8474-EE2F3119BA49}"/>
    <dgm:cxn modelId="{2FF33E57-F3A2-40B7-B647-61B55A188225}" srcId="{D74E71BA-82E6-4B20-A3B8-68E972B19E41}" destId="{26623F9D-F36D-42F1-969C-CD9D7FFE3CDD}" srcOrd="1" destOrd="0" parTransId="{4EC8BAC8-7188-4E7F-8845-D8F1A7FB46CA}" sibTransId="{5833B2A4-56F9-474C-9355-18B46C3CB0B7}"/>
    <dgm:cxn modelId="{FC091A77-0160-4C2E-B20E-3BB9B5CA127E}" srcId="{D74E71BA-82E6-4B20-A3B8-68E972B19E41}" destId="{A270E62F-3AC2-4971-A1EF-8914FE40CE71}" srcOrd="4" destOrd="0" parTransId="{01AC28CB-2227-43BA-B6A1-2E37DDE2807F}" sibTransId="{EA454E5F-1F76-4DA2-9D88-5104E6CDC50D}"/>
    <dgm:cxn modelId="{AC2ABFA8-2677-4294-82D4-C7034E4D6904}" srcId="{D74E71BA-82E6-4B20-A3B8-68E972B19E41}" destId="{3D256606-AEE2-4AE1-96D3-0E7461F49475}" srcOrd="3" destOrd="0" parTransId="{F0D6C688-C85B-499C-89E1-6AAFC9ADFD26}" sibTransId="{55B8DF03-74D9-4482-9B52-705AC6AE8272}"/>
    <dgm:cxn modelId="{40CF17AE-BD42-5848-B29B-0B5248F5748D}" type="presOf" srcId="{C747B129-52BF-4C4F-B3F4-D07290649FBB}" destId="{C0765C6D-F1BC-F945-B3B0-85A758B2CD9C}" srcOrd="0" destOrd="0" presId="urn:microsoft.com/office/officeart/2016/7/layout/LinearArrowProcessNumbered"/>
    <dgm:cxn modelId="{A6F406B7-FC32-E44F-BBEF-10BA7E5B6FE7}" type="presOf" srcId="{3D256606-AEE2-4AE1-96D3-0E7461F49475}" destId="{E6E2D466-59D0-114B-A3FD-1A15BA19D1FA}" srcOrd="0" destOrd="0" presId="urn:microsoft.com/office/officeart/2016/7/layout/LinearArrowProcessNumbered"/>
    <dgm:cxn modelId="{4B589ABB-1DC5-1E42-8B93-477D1B4D4111}" type="presOf" srcId="{55B8DF03-74D9-4482-9B52-705AC6AE8272}" destId="{D99BAF6E-BC3E-4C43-8072-AF002C09A0B9}" srcOrd="0" destOrd="0" presId="urn:microsoft.com/office/officeart/2016/7/layout/LinearArrowProcessNumbered"/>
    <dgm:cxn modelId="{30A0B5C5-B549-CE42-BEE9-20321814485B}" type="presOf" srcId="{5833B2A4-56F9-474C-9355-18B46C3CB0B7}" destId="{51C498CE-4334-E940-90D3-6AC58949ED66}" srcOrd="0" destOrd="0" presId="urn:microsoft.com/office/officeart/2016/7/layout/LinearArrowProcessNumbered"/>
    <dgm:cxn modelId="{53A946C7-08CA-8245-975E-164A62063239}" type="presOf" srcId="{D02BF7EB-BE92-4AA0-8474-EE2F3119BA49}" destId="{4500507F-5A80-2949-A6CB-EF7672CE64C6}" srcOrd="0" destOrd="0" presId="urn:microsoft.com/office/officeart/2016/7/layout/LinearArrowProcessNumbered"/>
    <dgm:cxn modelId="{B651B9CC-0C92-4B15-B9A1-8B3FFB8F79B1}" srcId="{D74E71BA-82E6-4B20-A3B8-68E972B19E41}" destId="{4F3BE0DC-F1A7-48C8-A97D-0FF20F8B7A39}" srcOrd="5" destOrd="0" parTransId="{87D76AC4-C498-4806-B99E-09D1BA091875}" sibTransId="{C747B129-52BF-4C4F-B3F4-D07290649FBB}"/>
    <dgm:cxn modelId="{14AF58CF-71A8-4F7B-8989-5FD6785F1EC8}" srcId="{D74E71BA-82E6-4B20-A3B8-68E972B19E41}" destId="{B9D6C97D-4649-4D1C-B005-E1985A8B38C1}" srcOrd="2" destOrd="0" parTransId="{70509F90-A6E1-4563-A222-0192BE895B39}" sibTransId="{E3E1424A-ECD1-4B0F-AD28-B82197CA32CD}"/>
    <dgm:cxn modelId="{A175C2D2-0A7D-754F-9C4B-881754C960BC}" type="presOf" srcId="{D258C3B0-25B9-4281-BC3F-E135B5D4AB3A}" destId="{4ACF9267-FC9C-6E44-93CA-3671AA9D2425}" srcOrd="0" destOrd="0" presId="urn:microsoft.com/office/officeart/2016/7/layout/LinearArrowProcessNumbered"/>
    <dgm:cxn modelId="{C9A951E0-D08E-AC44-AE27-7E8860C575F1}" type="presOf" srcId="{26623F9D-F36D-42F1-969C-CD9D7FFE3CDD}" destId="{10FB2451-9E82-A541-806B-4FC5276C118C}" srcOrd="0" destOrd="0" presId="urn:microsoft.com/office/officeart/2016/7/layout/LinearArrowProcessNumbered"/>
    <dgm:cxn modelId="{142C27FD-CA04-1A4C-8335-40FFAB6CC320}" type="presOf" srcId="{B9D6C97D-4649-4D1C-B005-E1985A8B38C1}" destId="{87541777-2933-CC4C-96CC-32D8D8A01B52}" srcOrd="0" destOrd="0" presId="urn:microsoft.com/office/officeart/2016/7/layout/LinearArrowProcessNumbered"/>
    <dgm:cxn modelId="{D401A752-44F8-E446-A6FD-CDD75B57CD43}" type="presParOf" srcId="{21138D19-99A7-8744-8EBB-7CC55B99A335}" destId="{2E0BD472-E9CD-AC4F-AC3D-1098B7470E94}" srcOrd="0" destOrd="0" presId="urn:microsoft.com/office/officeart/2016/7/layout/LinearArrowProcessNumbered"/>
    <dgm:cxn modelId="{6FB01320-3C67-F848-A8AC-A59758BBD5C3}" type="presParOf" srcId="{2E0BD472-E9CD-AC4F-AC3D-1098B7470E94}" destId="{E3868BDD-744E-AB44-8227-4F14E5474BAE}" srcOrd="0" destOrd="0" presId="urn:microsoft.com/office/officeart/2016/7/layout/LinearArrowProcessNumbered"/>
    <dgm:cxn modelId="{6A416E0A-E27D-6743-8046-ED3E3CE096D4}" type="presParOf" srcId="{2E0BD472-E9CD-AC4F-AC3D-1098B7470E94}" destId="{627774FC-9862-6345-87AB-5EDA03889675}" srcOrd="1" destOrd="0" presId="urn:microsoft.com/office/officeart/2016/7/layout/LinearArrowProcessNumbered"/>
    <dgm:cxn modelId="{02FDF3D3-E32F-744A-9474-3E0FE6912760}" type="presParOf" srcId="{627774FC-9862-6345-87AB-5EDA03889675}" destId="{E813BE75-5AC4-4B44-87C1-5FA87EF02FD5}" srcOrd="0" destOrd="0" presId="urn:microsoft.com/office/officeart/2016/7/layout/LinearArrowProcessNumbered"/>
    <dgm:cxn modelId="{BFBCE681-44A1-7448-8DAE-FB28938C6537}" type="presParOf" srcId="{627774FC-9862-6345-87AB-5EDA03889675}" destId="{E474F1F3-19C7-5F4B-9314-DBF8758E4DC6}" srcOrd="1" destOrd="0" presId="urn:microsoft.com/office/officeart/2016/7/layout/LinearArrowProcessNumbered"/>
    <dgm:cxn modelId="{AB57DFDB-DA9A-0942-BAE8-2A7C917FD6AA}" type="presParOf" srcId="{627774FC-9862-6345-87AB-5EDA03889675}" destId="{4500507F-5A80-2949-A6CB-EF7672CE64C6}" srcOrd="2" destOrd="0" presId="urn:microsoft.com/office/officeart/2016/7/layout/LinearArrowProcessNumbered"/>
    <dgm:cxn modelId="{BF3DA124-A937-F542-8668-0D365AF96A40}" type="presParOf" srcId="{627774FC-9862-6345-87AB-5EDA03889675}" destId="{30BB7B9B-D74C-AA41-B0F5-803559FDD959}" srcOrd="3" destOrd="0" presId="urn:microsoft.com/office/officeart/2016/7/layout/LinearArrowProcessNumbered"/>
    <dgm:cxn modelId="{096C7097-E240-D04F-8ABA-5E81BFA2F269}" type="presParOf" srcId="{2E0BD472-E9CD-AC4F-AC3D-1098B7470E94}" destId="{4ACF9267-FC9C-6E44-93CA-3671AA9D2425}" srcOrd="2" destOrd="0" presId="urn:microsoft.com/office/officeart/2016/7/layout/LinearArrowProcessNumbered"/>
    <dgm:cxn modelId="{7F1C384D-891C-8441-AD3C-4BA07CD5B638}" type="presParOf" srcId="{21138D19-99A7-8744-8EBB-7CC55B99A335}" destId="{F4D70893-8BB1-BA42-84B3-1B05B580BE25}" srcOrd="1" destOrd="0" presId="urn:microsoft.com/office/officeart/2016/7/layout/LinearArrowProcessNumbered"/>
    <dgm:cxn modelId="{C43469F8-DDA5-C44D-B501-DB331DFFAF08}" type="presParOf" srcId="{21138D19-99A7-8744-8EBB-7CC55B99A335}" destId="{EB1ED250-FE70-4447-8617-31BAC07583DD}" srcOrd="2" destOrd="0" presId="urn:microsoft.com/office/officeart/2016/7/layout/LinearArrowProcessNumbered"/>
    <dgm:cxn modelId="{1D692361-D1F0-074D-8769-383046847B51}" type="presParOf" srcId="{EB1ED250-FE70-4447-8617-31BAC07583DD}" destId="{FFAAD446-B6FE-7E4B-BAD6-F459F7BE5E63}" srcOrd="0" destOrd="0" presId="urn:microsoft.com/office/officeart/2016/7/layout/LinearArrowProcessNumbered"/>
    <dgm:cxn modelId="{C33EF190-3621-F64B-85AE-6569E5C434D6}" type="presParOf" srcId="{EB1ED250-FE70-4447-8617-31BAC07583DD}" destId="{7630B01F-3EA3-8044-A9E1-1FF5A7B3D998}" srcOrd="1" destOrd="0" presId="urn:microsoft.com/office/officeart/2016/7/layout/LinearArrowProcessNumbered"/>
    <dgm:cxn modelId="{6CCDDE6C-D784-CD4E-BBF4-E5A62C9EE633}" type="presParOf" srcId="{7630B01F-3EA3-8044-A9E1-1FF5A7B3D998}" destId="{359BB040-A5BD-B147-B032-3C86712354C4}" srcOrd="0" destOrd="0" presId="urn:microsoft.com/office/officeart/2016/7/layout/LinearArrowProcessNumbered"/>
    <dgm:cxn modelId="{3D8F5A0E-3644-D84B-8340-A10181F869C3}" type="presParOf" srcId="{7630B01F-3EA3-8044-A9E1-1FF5A7B3D998}" destId="{5951BE1B-40BE-9741-87A9-4DEE269151BC}" srcOrd="1" destOrd="0" presId="urn:microsoft.com/office/officeart/2016/7/layout/LinearArrowProcessNumbered"/>
    <dgm:cxn modelId="{1C97FD4E-5B7C-C14A-A7FC-DAE6C41A95E7}" type="presParOf" srcId="{7630B01F-3EA3-8044-A9E1-1FF5A7B3D998}" destId="{51C498CE-4334-E940-90D3-6AC58949ED66}" srcOrd="2" destOrd="0" presId="urn:microsoft.com/office/officeart/2016/7/layout/LinearArrowProcessNumbered"/>
    <dgm:cxn modelId="{C8118802-9BC8-8A40-BD4D-E6E1961CAE07}" type="presParOf" srcId="{7630B01F-3EA3-8044-A9E1-1FF5A7B3D998}" destId="{2474DBC2-4A9F-1644-93C4-19EFCFAC8489}" srcOrd="3" destOrd="0" presId="urn:microsoft.com/office/officeart/2016/7/layout/LinearArrowProcessNumbered"/>
    <dgm:cxn modelId="{87F05E4E-384C-7B4B-9C46-2543B7687F63}" type="presParOf" srcId="{EB1ED250-FE70-4447-8617-31BAC07583DD}" destId="{10FB2451-9E82-A541-806B-4FC5276C118C}" srcOrd="2" destOrd="0" presId="urn:microsoft.com/office/officeart/2016/7/layout/LinearArrowProcessNumbered"/>
    <dgm:cxn modelId="{7FF01A3C-673F-CB44-B683-1D7B75A2CFFC}" type="presParOf" srcId="{21138D19-99A7-8744-8EBB-7CC55B99A335}" destId="{27E35EFE-ADAD-F948-B3B8-07C9F6E145BF}" srcOrd="3" destOrd="0" presId="urn:microsoft.com/office/officeart/2016/7/layout/LinearArrowProcessNumbered"/>
    <dgm:cxn modelId="{499EBDAB-81F3-1047-A91E-E75E46E33A62}" type="presParOf" srcId="{21138D19-99A7-8744-8EBB-7CC55B99A335}" destId="{09687C4B-139E-124E-A54A-61C8EDD9BC7B}" srcOrd="4" destOrd="0" presId="urn:microsoft.com/office/officeart/2016/7/layout/LinearArrowProcessNumbered"/>
    <dgm:cxn modelId="{EC629FC8-31F2-7F40-A765-17E22CF2E2DD}" type="presParOf" srcId="{09687C4B-139E-124E-A54A-61C8EDD9BC7B}" destId="{4E03A1D1-45C6-FA43-8381-F9D2AC3F323D}" srcOrd="0" destOrd="0" presId="urn:microsoft.com/office/officeart/2016/7/layout/LinearArrowProcessNumbered"/>
    <dgm:cxn modelId="{B794F3AD-30A4-D34E-A188-D4A9A96413BE}" type="presParOf" srcId="{09687C4B-139E-124E-A54A-61C8EDD9BC7B}" destId="{72B42582-DD2B-184A-AC8F-2DEE5F816E2F}" srcOrd="1" destOrd="0" presId="urn:microsoft.com/office/officeart/2016/7/layout/LinearArrowProcessNumbered"/>
    <dgm:cxn modelId="{B9B28517-8E54-F947-919D-CBC7E01720A5}" type="presParOf" srcId="{72B42582-DD2B-184A-AC8F-2DEE5F816E2F}" destId="{9475170B-6505-4F42-926E-697C0B3AF8AB}" srcOrd="0" destOrd="0" presId="urn:microsoft.com/office/officeart/2016/7/layout/LinearArrowProcessNumbered"/>
    <dgm:cxn modelId="{B1ABBE4D-5F74-4E4C-A02D-6F1DF3B4AF9F}" type="presParOf" srcId="{72B42582-DD2B-184A-AC8F-2DEE5F816E2F}" destId="{6706ACB9-B0E6-5F44-A52C-2CDAB3EFD676}" srcOrd="1" destOrd="0" presId="urn:microsoft.com/office/officeart/2016/7/layout/LinearArrowProcessNumbered"/>
    <dgm:cxn modelId="{25D8969F-68D9-D443-8679-6043468ACF2D}" type="presParOf" srcId="{72B42582-DD2B-184A-AC8F-2DEE5F816E2F}" destId="{E69E5399-8900-724C-8254-6D7D0DF965CC}" srcOrd="2" destOrd="0" presId="urn:microsoft.com/office/officeart/2016/7/layout/LinearArrowProcessNumbered"/>
    <dgm:cxn modelId="{62D9DCD0-6A05-584B-B4AB-C2593E7BAE80}" type="presParOf" srcId="{72B42582-DD2B-184A-AC8F-2DEE5F816E2F}" destId="{5DC81022-514F-0947-BC8E-E76E2E27D54E}" srcOrd="3" destOrd="0" presId="urn:microsoft.com/office/officeart/2016/7/layout/LinearArrowProcessNumbered"/>
    <dgm:cxn modelId="{B9B89A9E-7FFC-6B45-A40E-230071E27396}" type="presParOf" srcId="{09687C4B-139E-124E-A54A-61C8EDD9BC7B}" destId="{87541777-2933-CC4C-96CC-32D8D8A01B52}" srcOrd="2" destOrd="0" presId="urn:microsoft.com/office/officeart/2016/7/layout/LinearArrowProcessNumbered"/>
    <dgm:cxn modelId="{2D63EAF4-B3C0-A849-8139-A100263F2D92}" type="presParOf" srcId="{21138D19-99A7-8744-8EBB-7CC55B99A335}" destId="{31CA41AB-2C3D-3049-9312-F0F9BD913B81}" srcOrd="5" destOrd="0" presId="urn:microsoft.com/office/officeart/2016/7/layout/LinearArrowProcessNumbered"/>
    <dgm:cxn modelId="{A18EE1C4-F389-2E44-89A5-C06DC689F5EB}" type="presParOf" srcId="{21138D19-99A7-8744-8EBB-7CC55B99A335}" destId="{F98027D2-6C82-654D-825C-161E2C754209}" srcOrd="6" destOrd="0" presId="urn:microsoft.com/office/officeart/2016/7/layout/LinearArrowProcessNumbered"/>
    <dgm:cxn modelId="{78C2BD12-429C-0F40-B734-9FD4CD3B5CEA}" type="presParOf" srcId="{F98027D2-6C82-654D-825C-161E2C754209}" destId="{AC29A58C-48ED-AF46-AF5B-014537CC42E0}" srcOrd="0" destOrd="0" presId="urn:microsoft.com/office/officeart/2016/7/layout/LinearArrowProcessNumbered"/>
    <dgm:cxn modelId="{EB22071B-E890-0B4F-A9E9-234822571C79}" type="presParOf" srcId="{F98027D2-6C82-654D-825C-161E2C754209}" destId="{C0302DC0-E59E-E549-829B-69E4A126440A}" srcOrd="1" destOrd="0" presId="urn:microsoft.com/office/officeart/2016/7/layout/LinearArrowProcessNumbered"/>
    <dgm:cxn modelId="{4CE88891-CE53-E04C-B1C1-3C6470460F81}" type="presParOf" srcId="{C0302DC0-E59E-E549-829B-69E4A126440A}" destId="{A28A3C12-012B-A145-9A64-6000122B84E7}" srcOrd="0" destOrd="0" presId="urn:microsoft.com/office/officeart/2016/7/layout/LinearArrowProcessNumbered"/>
    <dgm:cxn modelId="{1E5EA584-970F-E54B-81A6-7E0A71A1DA6C}" type="presParOf" srcId="{C0302DC0-E59E-E549-829B-69E4A126440A}" destId="{3F0DE513-2418-1D42-A66B-89E821953E9C}" srcOrd="1" destOrd="0" presId="urn:microsoft.com/office/officeart/2016/7/layout/LinearArrowProcessNumbered"/>
    <dgm:cxn modelId="{5BB35638-C492-A540-AFAC-7464CFB54DB8}" type="presParOf" srcId="{C0302DC0-E59E-E549-829B-69E4A126440A}" destId="{D99BAF6E-BC3E-4C43-8072-AF002C09A0B9}" srcOrd="2" destOrd="0" presId="urn:microsoft.com/office/officeart/2016/7/layout/LinearArrowProcessNumbered"/>
    <dgm:cxn modelId="{FDE03E96-58DC-B54D-B73B-92C4B18DE396}" type="presParOf" srcId="{C0302DC0-E59E-E549-829B-69E4A126440A}" destId="{07161191-8BD3-8749-A80A-15E289AA4C9B}" srcOrd="3" destOrd="0" presId="urn:microsoft.com/office/officeart/2016/7/layout/LinearArrowProcessNumbered"/>
    <dgm:cxn modelId="{A9D3F470-621C-E44E-9F55-30732A9F6119}" type="presParOf" srcId="{F98027D2-6C82-654D-825C-161E2C754209}" destId="{E6E2D466-59D0-114B-A3FD-1A15BA19D1FA}" srcOrd="2" destOrd="0" presId="urn:microsoft.com/office/officeart/2016/7/layout/LinearArrowProcessNumbered"/>
    <dgm:cxn modelId="{E06AE53C-1515-CE4D-A9DF-55D1182AF43A}" type="presParOf" srcId="{21138D19-99A7-8744-8EBB-7CC55B99A335}" destId="{D9E1FE1B-317C-D84E-998F-D546AA65A027}" srcOrd="7" destOrd="0" presId="urn:microsoft.com/office/officeart/2016/7/layout/LinearArrowProcessNumbered"/>
    <dgm:cxn modelId="{A9DA1E2B-9D3F-3544-9091-35A79D450D59}" type="presParOf" srcId="{21138D19-99A7-8744-8EBB-7CC55B99A335}" destId="{1A289FFC-DB01-734E-A954-075C61FC960A}" srcOrd="8" destOrd="0" presId="urn:microsoft.com/office/officeart/2016/7/layout/LinearArrowProcessNumbered"/>
    <dgm:cxn modelId="{409C3131-C902-6F44-A9DA-307684BE328F}" type="presParOf" srcId="{1A289FFC-DB01-734E-A954-075C61FC960A}" destId="{B1A47250-C07D-3348-934D-0C4B28E7E5CC}" srcOrd="0" destOrd="0" presId="urn:microsoft.com/office/officeart/2016/7/layout/LinearArrowProcessNumbered"/>
    <dgm:cxn modelId="{7E5296B0-1F69-EC42-B5B7-69FA91D3C900}" type="presParOf" srcId="{1A289FFC-DB01-734E-A954-075C61FC960A}" destId="{7B115FCC-F8FC-C04E-BB7E-B2410D430CF1}" srcOrd="1" destOrd="0" presId="urn:microsoft.com/office/officeart/2016/7/layout/LinearArrowProcessNumbered"/>
    <dgm:cxn modelId="{0A3B581E-C7D1-A741-9C22-2F03D2E6CBC8}" type="presParOf" srcId="{7B115FCC-F8FC-C04E-BB7E-B2410D430CF1}" destId="{C36A9D48-B61A-7741-BDC9-93B9369C37AA}" srcOrd="0" destOrd="0" presId="urn:microsoft.com/office/officeart/2016/7/layout/LinearArrowProcessNumbered"/>
    <dgm:cxn modelId="{B0AA9B7E-8656-2848-A569-DE43422946FD}" type="presParOf" srcId="{7B115FCC-F8FC-C04E-BB7E-B2410D430CF1}" destId="{2909F24B-9C2A-4B4F-881C-23505B7E0ABC}" srcOrd="1" destOrd="0" presId="urn:microsoft.com/office/officeart/2016/7/layout/LinearArrowProcessNumbered"/>
    <dgm:cxn modelId="{DA59E62F-824D-CE44-AFD3-C9620B8F59E0}" type="presParOf" srcId="{7B115FCC-F8FC-C04E-BB7E-B2410D430CF1}" destId="{25FA268A-E80D-7048-AEC2-2DD914827A58}" srcOrd="2" destOrd="0" presId="urn:microsoft.com/office/officeart/2016/7/layout/LinearArrowProcessNumbered"/>
    <dgm:cxn modelId="{1AB9DC1B-18F8-8B49-84CA-C7B18EB7DBF6}" type="presParOf" srcId="{7B115FCC-F8FC-C04E-BB7E-B2410D430CF1}" destId="{827C00F7-6CB3-0C4D-A4FF-AC1689726874}" srcOrd="3" destOrd="0" presId="urn:microsoft.com/office/officeart/2016/7/layout/LinearArrowProcessNumbered"/>
    <dgm:cxn modelId="{4774AE32-6497-5847-97A8-15D8D73DD2FB}" type="presParOf" srcId="{1A289FFC-DB01-734E-A954-075C61FC960A}" destId="{E6490CE3-1CAE-5340-9D5F-CF63E4EB4B30}" srcOrd="2" destOrd="0" presId="urn:microsoft.com/office/officeart/2016/7/layout/LinearArrowProcessNumbered"/>
    <dgm:cxn modelId="{C6ABC7F1-0CAC-D745-BCEA-177909F43D01}" type="presParOf" srcId="{21138D19-99A7-8744-8EBB-7CC55B99A335}" destId="{52AB2E9E-3F99-694F-A22D-E9773936A224}" srcOrd="9" destOrd="0" presId="urn:microsoft.com/office/officeart/2016/7/layout/LinearArrowProcessNumbered"/>
    <dgm:cxn modelId="{49BAAFB5-3E73-7A4F-BD9A-25D4373AB1D6}" type="presParOf" srcId="{21138D19-99A7-8744-8EBB-7CC55B99A335}" destId="{14D7D660-985F-F84E-B96B-2156419605C3}" srcOrd="10" destOrd="0" presId="urn:microsoft.com/office/officeart/2016/7/layout/LinearArrowProcessNumbered"/>
    <dgm:cxn modelId="{1164665A-629B-1948-BD63-48033803F882}" type="presParOf" srcId="{14D7D660-985F-F84E-B96B-2156419605C3}" destId="{2084CDA5-6A29-4A48-8D49-93FFFBB55CEA}" srcOrd="0" destOrd="0" presId="urn:microsoft.com/office/officeart/2016/7/layout/LinearArrowProcessNumbered"/>
    <dgm:cxn modelId="{7BEE9064-A3F5-2F45-9C04-3D988786FC4D}" type="presParOf" srcId="{14D7D660-985F-F84E-B96B-2156419605C3}" destId="{9BA50404-C4C4-374C-A209-29036DBA5577}" srcOrd="1" destOrd="0" presId="urn:microsoft.com/office/officeart/2016/7/layout/LinearArrowProcessNumbered"/>
    <dgm:cxn modelId="{E28D7D36-E257-154C-BB1C-46BFDDC74DC7}" type="presParOf" srcId="{9BA50404-C4C4-374C-A209-29036DBA5577}" destId="{2DA0B7B7-8EE5-7746-8E09-1942DAF81E28}" srcOrd="0" destOrd="0" presId="urn:microsoft.com/office/officeart/2016/7/layout/LinearArrowProcessNumbered"/>
    <dgm:cxn modelId="{5C74A9A5-F515-7B4E-8A45-2D210DEE1C25}" type="presParOf" srcId="{9BA50404-C4C4-374C-A209-29036DBA5577}" destId="{FD344817-D12F-DA4D-AD24-915978398749}" srcOrd="1" destOrd="0" presId="urn:microsoft.com/office/officeart/2016/7/layout/LinearArrowProcessNumbered"/>
    <dgm:cxn modelId="{27D38FFD-FA01-5444-BAEF-07EC7BCD6619}" type="presParOf" srcId="{9BA50404-C4C4-374C-A209-29036DBA5577}" destId="{C0765C6D-F1BC-F945-B3B0-85A758B2CD9C}" srcOrd="2" destOrd="0" presId="urn:microsoft.com/office/officeart/2016/7/layout/LinearArrowProcessNumbered"/>
    <dgm:cxn modelId="{79F1FB68-BB4F-544F-8ADE-920F3E5F819B}" type="presParOf" srcId="{9BA50404-C4C4-374C-A209-29036DBA5577}" destId="{3841B867-C4E7-6740-B5A2-8D0AA2D46EFC}" srcOrd="3" destOrd="0" presId="urn:microsoft.com/office/officeart/2016/7/layout/LinearArrowProcessNumbered"/>
    <dgm:cxn modelId="{FA78FB0A-7924-F544-8B43-BEA7F3EE6081}" type="presParOf" srcId="{14D7D660-985F-F84E-B96B-2156419605C3}" destId="{190EAD18-F93B-4C41-BC44-1B10C12F38D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3BE75-5AC4-4B44-87C1-5FA87EF02FD5}">
      <dsp:nvSpPr>
        <dsp:cNvPr id="0" name=""/>
        <dsp:cNvSpPr/>
      </dsp:nvSpPr>
      <dsp:spPr>
        <a:xfrm>
          <a:off x="880578" y="1110033"/>
          <a:ext cx="700355"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74F1F3-19C7-5F4B-9314-DBF8758E4DC6}">
      <dsp:nvSpPr>
        <dsp:cNvPr id="0" name=""/>
        <dsp:cNvSpPr/>
      </dsp:nvSpPr>
      <dsp:spPr>
        <a:xfrm>
          <a:off x="1622955" y="1051239"/>
          <a:ext cx="80540" cy="15127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00507F-5A80-2949-A6CB-EF7672CE64C6}">
      <dsp:nvSpPr>
        <dsp:cNvPr id="0" name=""/>
        <dsp:cNvSpPr/>
      </dsp:nvSpPr>
      <dsp:spPr>
        <a:xfrm>
          <a:off x="455621"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4447" y="871481"/>
        <a:ext cx="477174" cy="477174"/>
      </dsp:txXfrm>
    </dsp:sp>
    <dsp:sp modelId="{4ACF9267-FC9C-6E44-93CA-3671AA9D2425}">
      <dsp:nvSpPr>
        <dsp:cNvPr id="0" name=""/>
        <dsp:cNvSpPr/>
      </dsp:nvSpPr>
      <dsp:spPr>
        <a:xfrm>
          <a:off x="5134"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Identify Patterns</a:t>
          </a:r>
          <a:r>
            <a:rPr lang="en-IN" sz="1100" kern="1200"/>
            <a:t>: Uncover key factors influencing loan default cases.</a:t>
          </a:r>
          <a:endParaRPr lang="en-US" sz="1100" kern="1200"/>
        </a:p>
      </dsp:txBody>
      <dsp:txXfrm>
        <a:off x="5134" y="1928242"/>
        <a:ext cx="1575799" cy="1650440"/>
      </dsp:txXfrm>
    </dsp:sp>
    <dsp:sp modelId="{359BB040-A5BD-B147-B032-3C86712354C4}">
      <dsp:nvSpPr>
        <dsp:cNvPr id="0" name=""/>
        <dsp:cNvSpPr/>
      </dsp:nvSpPr>
      <dsp:spPr>
        <a:xfrm>
          <a:off x="1756023" y="1110033"/>
          <a:ext cx="15757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51BE1B-40BE-9741-87A9-4DEE269151BC}">
      <dsp:nvSpPr>
        <dsp:cNvPr id="0" name=""/>
        <dsp:cNvSpPr/>
      </dsp:nvSpPr>
      <dsp:spPr>
        <a:xfrm>
          <a:off x="3373843" y="1051239"/>
          <a:ext cx="80540" cy="15127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C498CE-4334-E940-90D3-6AC58949ED66}">
      <dsp:nvSpPr>
        <dsp:cNvPr id="0" name=""/>
        <dsp:cNvSpPr/>
      </dsp:nvSpPr>
      <dsp:spPr>
        <a:xfrm>
          <a:off x="2206509"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5335" y="871481"/>
        <a:ext cx="477174" cy="477174"/>
      </dsp:txXfrm>
    </dsp:sp>
    <dsp:sp modelId="{10FB2451-9E82-A541-806B-4FC5276C118C}">
      <dsp:nvSpPr>
        <dsp:cNvPr id="0" name=""/>
        <dsp:cNvSpPr/>
      </dsp:nvSpPr>
      <dsp:spPr>
        <a:xfrm>
          <a:off x="1756023"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Explore Data</a:t>
          </a:r>
          <a:r>
            <a:rPr lang="en-IN" sz="1100" kern="1200"/>
            <a:t>: Analyze borrower profiles, loan attributes, and historical trends to understand risk drivers.</a:t>
          </a:r>
          <a:endParaRPr lang="en-US" sz="1100" kern="1200"/>
        </a:p>
      </dsp:txBody>
      <dsp:txXfrm>
        <a:off x="1756023" y="1928242"/>
        <a:ext cx="1575799" cy="1650440"/>
      </dsp:txXfrm>
    </dsp:sp>
    <dsp:sp modelId="{9475170B-6505-4F42-926E-697C0B3AF8AB}">
      <dsp:nvSpPr>
        <dsp:cNvPr id="0" name=""/>
        <dsp:cNvSpPr/>
      </dsp:nvSpPr>
      <dsp:spPr>
        <a:xfrm>
          <a:off x="3506911" y="1110033"/>
          <a:ext cx="15757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6ACB9-B0E6-5F44-A52C-2CDAB3EFD676}">
      <dsp:nvSpPr>
        <dsp:cNvPr id="0" name=""/>
        <dsp:cNvSpPr/>
      </dsp:nvSpPr>
      <dsp:spPr>
        <a:xfrm>
          <a:off x="5124732" y="1051239"/>
          <a:ext cx="80540" cy="15127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9E5399-8900-724C-8254-6D7D0DF965CC}">
      <dsp:nvSpPr>
        <dsp:cNvPr id="0" name=""/>
        <dsp:cNvSpPr/>
      </dsp:nvSpPr>
      <dsp:spPr>
        <a:xfrm>
          <a:off x="3957398"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6224" y="871481"/>
        <a:ext cx="477174" cy="477174"/>
      </dsp:txXfrm>
    </dsp:sp>
    <dsp:sp modelId="{87541777-2933-CC4C-96CC-32D8D8A01B52}">
      <dsp:nvSpPr>
        <dsp:cNvPr id="0" name=""/>
        <dsp:cNvSpPr/>
      </dsp:nvSpPr>
      <dsp:spPr>
        <a:xfrm>
          <a:off x="3506911"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Inform Loan Approvals</a:t>
          </a:r>
          <a:r>
            <a:rPr lang="en-IN" sz="1100" kern="1200"/>
            <a:t>: Offer insights into which borrower characteristics and loan types pose higher risks.</a:t>
          </a:r>
          <a:endParaRPr lang="en-US" sz="1100" kern="1200"/>
        </a:p>
      </dsp:txBody>
      <dsp:txXfrm>
        <a:off x="3506911" y="1928242"/>
        <a:ext cx="1575799" cy="1650440"/>
      </dsp:txXfrm>
    </dsp:sp>
    <dsp:sp modelId="{A28A3C12-012B-A145-9A64-6000122B84E7}">
      <dsp:nvSpPr>
        <dsp:cNvPr id="0" name=""/>
        <dsp:cNvSpPr/>
      </dsp:nvSpPr>
      <dsp:spPr>
        <a:xfrm>
          <a:off x="5257800" y="1110033"/>
          <a:ext cx="15757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0DE513-2418-1D42-A66B-89E821953E9C}">
      <dsp:nvSpPr>
        <dsp:cNvPr id="0" name=""/>
        <dsp:cNvSpPr/>
      </dsp:nvSpPr>
      <dsp:spPr>
        <a:xfrm>
          <a:off x="6875620" y="1051239"/>
          <a:ext cx="80540" cy="15127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9BAF6E-BC3E-4C43-8072-AF002C09A0B9}">
      <dsp:nvSpPr>
        <dsp:cNvPr id="0" name=""/>
        <dsp:cNvSpPr/>
      </dsp:nvSpPr>
      <dsp:spPr>
        <a:xfrm>
          <a:off x="5708286"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7112" y="871481"/>
        <a:ext cx="477174" cy="477174"/>
      </dsp:txXfrm>
    </dsp:sp>
    <dsp:sp modelId="{E6E2D466-59D0-114B-A3FD-1A15BA19D1FA}">
      <dsp:nvSpPr>
        <dsp:cNvPr id="0" name=""/>
        <dsp:cNvSpPr/>
      </dsp:nvSpPr>
      <dsp:spPr>
        <a:xfrm>
          <a:off x="5257800"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Risk Management: </a:t>
          </a:r>
          <a:r>
            <a:rPr lang="en-IN" sz="1100" kern="1200"/>
            <a:t>Recommend strategies to minimize default rates while maximizing loan approval rates.</a:t>
          </a:r>
          <a:endParaRPr lang="en-US" sz="1100" kern="1200"/>
        </a:p>
      </dsp:txBody>
      <dsp:txXfrm>
        <a:off x="5257800" y="1928242"/>
        <a:ext cx="1575799" cy="1650440"/>
      </dsp:txXfrm>
    </dsp:sp>
    <dsp:sp modelId="{C36A9D48-B61A-7741-BDC9-93B9369C37AA}">
      <dsp:nvSpPr>
        <dsp:cNvPr id="0" name=""/>
        <dsp:cNvSpPr/>
      </dsp:nvSpPr>
      <dsp:spPr>
        <a:xfrm>
          <a:off x="7008688" y="1110033"/>
          <a:ext cx="15757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09F24B-9C2A-4B4F-881C-23505B7E0ABC}">
      <dsp:nvSpPr>
        <dsp:cNvPr id="0" name=""/>
        <dsp:cNvSpPr/>
      </dsp:nvSpPr>
      <dsp:spPr>
        <a:xfrm>
          <a:off x="8626509" y="1051239"/>
          <a:ext cx="80540" cy="151276"/>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FA268A-E80D-7048-AEC2-2DD914827A58}">
      <dsp:nvSpPr>
        <dsp:cNvPr id="0" name=""/>
        <dsp:cNvSpPr/>
      </dsp:nvSpPr>
      <dsp:spPr>
        <a:xfrm>
          <a:off x="7459175"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8001" y="871481"/>
        <a:ext cx="477174" cy="477174"/>
      </dsp:txXfrm>
    </dsp:sp>
    <dsp:sp modelId="{E6490CE3-1CAE-5340-9D5F-CF63E4EB4B30}">
      <dsp:nvSpPr>
        <dsp:cNvPr id="0" name=""/>
        <dsp:cNvSpPr/>
      </dsp:nvSpPr>
      <dsp:spPr>
        <a:xfrm>
          <a:off x="7008688"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Reduce Financial Loss</a:t>
          </a:r>
          <a:r>
            <a:rPr lang="en-IN" sz="1100" kern="1200"/>
            <a:t>: Mitigate losses associated with defaulted loans by proactively identifying high-risk applicants. </a:t>
          </a:r>
          <a:endParaRPr lang="en-US" sz="1100" kern="1200"/>
        </a:p>
      </dsp:txBody>
      <dsp:txXfrm>
        <a:off x="7008688" y="1928242"/>
        <a:ext cx="1575799" cy="1650440"/>
      </dsp:txXfrm>
    </dsp:sp>
    <dsp:sp modelId="{2DA0B7B7-8EE5-7746-8E09-1942DAF81E28}">
      <dsp:nvSpPr>
        <dsp:cNvPr id="0" name=""/>
        <dsp:cNvSpPr/>
      </dsp:nvSpPr>
      <dsp:spPr>
        <a:xfrm>
          <a:off x="8759576" y="1110032"/>
          <a:ext cx="7878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765C6D-F1BC-F945-B3B0-85A758B2CD9C}">
      <dsp:nvSpPr>
        <dsp:cNvPr id="0" name=""/>
        <dsp:cNvSpPr/>
      </dsp:nvSpPr>
      <dsp:spPr>
        <a:xfrm>
          <a:off x="9210063" y="772655"/>
          <a:ext cx="674826" cy="674826"/>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8889" y="871481"/>
        <a:ext cx="477174" cy="477174"/>
      </dsp:txXfrm>
    </dsp:sp>
    <dsp:sp modelId="{190EAD18-F93B-4C41-BC44-1B10C12F38D6}">
      <dsp:nvSpPr>
        <dsp:cNvPr id="0" name=""/>
        <dsp:cNvSpPr/>
      </dsp:nvSpPr>
      <dsp:spPr>
        <a:xfrm>
          <a:off x="8759576" y="1613082"/>
          <a:ext cx="15757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IN" sz="1100" b="1" kern="1200"/>
            <a:t>Enhance Profitability</a:t>
          </a:r>
          <a:r>
            <a:rPr lang="en-IN" sz="1100" kern="1200"/>
            <a:t>: Ensure loans are approved with a balanced approach to business growth and risk exposure.</a:t>
          </a:r>
          <a:endParaRPr lang="en-US" sz="1100" kern="1200"/>
        </a:p>
      </dsp:txBody>
      <dsp:txXfrm>
        <a:off x="8759576" y="1928242"/>
        <a:ext cx="1575799" cy="165044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83A5C-5D3A-314A-B74E-292C52445D15}"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154CB-A529-0C4D-96DA-41F0B2979E7F}" type="slidenum">
              <a:rPr lang="en-US" smtClean="0"/>
              <a:t>‹#›</a:t>
            </a:fld>
            <a:endParaRPr lang="en-US"/>
          </a:p>
        </p:txBody>
      </p:sp>
    </p:spTree>
    <p:extLst>
      <p:ext uri="{BB962C8B-B14F-4D97-AF65-F5344CB8AC3E}">
        <p14:creationId xmlns:p14="http://schemas.microsoft.com/office/powerpoint/2010/main" val="364302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15</a:t>
            </a:fld>
            <a:endParaRPr lang="en-US"/>
          </a:p>
        </p:txBody>
      </p:sp>
    </p:spTree>
    <p:extLst>
      <p:ext uri="{BB962C8B-B14F-4D97-AF65-F5344CB8AC3E}">
        <p14:creationId xmlns:p14="http://schemas.microsoft.com/office/powerpoint/2010/main" val="4072555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21</a:t>
            </a:fld>
            <a:endParaRPr lang="en-US"/>
          </a:p>
        </p:txBody>
      </p:sp>
    </p:spTree>
    <p:extLst>
      <p:ext uri="{BB962C8B-B14F-4D97-AF65-F5344CB8AC3E}">
        <p14:creationId xmlns:p14="http://schemas.microsoft.com/office/powerpoint/2010/main" val="216095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22</a:t>
            </a:fld>
            <a:endParaRPr lang="en-US"/>
          </a:p>
        </p:txBody>
      </p:sp>
    </p:spTree>
    <p:extLst>
      <p:ext uri="{BB962C8B-B14F-4D97-AF65-F5344CB8AC3E}">
        <p14:creationId xmlns:p14="http://schemas.microsoft.com/office/powerpoint/2010/main" val="1439821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23</a:t>
            </a:fld>
            <a:endParaRPr lang="en-US"/>
          </a:p>
        </p:txBody>
      </p:sp>
    </p:spTree>
    <p:extLst>
      <p:ext uri="{BB962C8B-B14F-4D97-AF65-F5344CB8AC3E}">
        <p14:creationId xmlns:p14="http://schemas.microsoft.com/office/powerpoint/2010/main" val="255408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24</a:t>
            </a:fld>
            <a:endParaRPr lang="en-US"/>
          </a:p>
        </p:txBody>
      </p:sp>
    </p:spTree>
    <p:extLst>
      <p:ext uri="{BB962C8B-B14F-4D97-AF65-F5344CB8AC3E}">
        <p14:creationId xmlns:p14="http://schemas.microsoft.com/office/powerpoint/2010/main" val="350838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25</a:t>
            </a:fld>
            <a:endParaRPr lang="en-US"/>
          </a:p>
        </p:txBody>
      </p:sp>
    </p:spTree>
    <p:extLst>
      <p:ext uri="{BB962C8B-B14F-4D97-AF65-F5344CB8AC3E}">
        <p14:creationId xmlns:p14="http://schemas.microsoft.com/office/powerpoint/2010/main" val="350322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26</a:t>
            </a:fld>
            <a:endParaRPr lang="en-US"/>
          </a:p>
        </p:txBody>
      </p:sp>
    </p:spTree>
    <p:extLst>
      <p:ext uri="{BB962C8B-B14F-4D97-AF65-F5344CB8AC3E}">
        <p14:creationId xmlns:p14="http://schemas.microsoft.com/office/powerpoint/2010/main" val="3419976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27</a:t>
            </a:fld>
            <a:endParaRPr lang="en-US"/>
          </a:p>
        </p:txBody>
      </p:sp>
    </p:spTree>
    <p:extLst>
      <p:ext uri="{BB962C8B-B14F-4D97-AF65-F5344CB8AC3E}">
        <p14:creationId xmlns:p14="http://schemas.microsoft.com/office/powerpoint/2010/main" val="934077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3154CB-A529-0C4D-96DA-41F0B2979E7F}" type="slidenum">
              <a:rPr lang="en-US" smtClean="0"/>
              <a:t>28</a:t>
            </a:fld>
            <a:endParaRPr lang="en-US"/>
          </a:p>
        </p:txBody>
      </p:sp>
    </p:spTree>
    <p:extLst>
      <p:ext uri="{BB962C8B-B14F-4D97-AF65-F5344CB8AC3E}">
        <p14:creationId xmlns:p14="http://schemas.microsoft.com/office/powerpoint/2010/main" val="3953777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1D-E352-266D-3F75-82ECE0B0FCB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E8C2891-4F6E-3937-5AE9-2A1924554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E7844ED-701D-30D9-460B-0B5F8DEEC4FC}"/>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01EC686E-488D-7171-56F1-3E20B12EB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B23A6-02F1-AC69-14B4-76F1114099A4}"/>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93973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2361-7F79-D147-1C6C-30DBEAEE8A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B294F20-70D6-DA82-A6A8-2187336E8B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D453A9-E312-4572-98A0-0E7D3B39BA18}"/>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6ACCA9FE-CEC7-2D0C-4CBB-0DCF7303E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B8709-AA4C-4E18-7DE2-E1E00060F187}"/>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412010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8EFFFA-3F40-DD60-BC04-06A3389F10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8D4FA9-4654-23E0-17A0-0BCCDC092A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B0F2A4-096B-6AD4-93D2-27208611EF4A}"/>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77534289-6B66-5C73-66DB-3A00C5088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76AA8-7F32-CC6B-00DB-B4C95D158DEA}"/>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375737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C0E9-7602-9965-2C3C-1B2B5BD7D3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7A2B0B5-F07D-AC17-C8B6-6F5CBDAF619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56109A1-F9C4-D36C-B27D-A06BEE7B3B64}"/>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B4720155-2194-AC1C-04D2-39568BFB02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21D9C-51AD-2625-F13A-434482876565}"/>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387714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AA69-5657-E656-C795-212D83D568A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91F752C-851E-7D93-E637-822ACF05C3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963D18-6BD6-9F70-46A0-AD0044FF7007}"/>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C39020BE-1FD9-14FD-C1EE-636810C6C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96C64-487B-4277-6C93-F4CC5D39086F}"/>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2017719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7E74-8F41-7475-DDB3-D9AB2BFEA9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0EF0F5-3A97-0330-12C9-59068888EC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ED870D8-348F-371A-CB5A-07345B633E1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B1B937A-03FC-8135-9E2A-BFE78577796A}"/>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6" name="Footer Placeholder 5">
            <a:extLst>
              <a:ext uri="{FF2B5EF4-FFF2-40B4-BE49-F238E27FC236}">
                <a16:creationId xmlns:a16="http://schemas.microsoft.com/office/drawing/2014/main" id="{2B6B41B8-4C27-E667-80D1-2FCFA85E25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C78EA-5B6B-E468-B26F-EACC9B04C69B}"/>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241202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FD99-677B-356E-3040-56EC8EAE3D1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CCF7E3-E16B-4C3F-E2F3-962D0B4DC3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9F9A51-725E-D622-8A9F-C20B3E9D18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8C11C6D-7244-07CF-94DD-237736AE8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C020E76-BB0A-B023-87D3-21FD85CFB12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2F9F6CC-AB9B-0E1C-0B91-E663AF83B534}"/>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8" name="Footer Placeholder 7">
            <a:extLst>
              <a:ext uri="{FF2B5EF4-FFF2-40B4-BE49-F238E27FC236}">
                <a16:creationId xmlns:a16="http://schemas.microsoft.com/office/drawing/2014/main" id="{D1843819-D354-B145-E239-141DE24A6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D8F378-F509-4A70-7D4C-57D582B023E7}"/>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256843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158C-F430-069B-E9F7-31342BB69D0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06046FE-B783-9CE7-1E36-9A4206E53775}"/>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4" name="Footer Placeholder 3">
            <a:extLst>
              <a:ext uri="{FF2B5EF4-FFF2-40B4-BE49-F238E27FC236}">
                <a16:creationId xmlns:a16="http://schemas.microsoft.com/office/drawing/2014/main" id="{40E152E4-1F3B-CE61-13A3-E616612B60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9F85E-3EDD-0BD3-FB72-9C8095CD013D}"/>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3381921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AA83E6-4A50-5A12-AECD-B4F986B9B565}"/>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3" name="Footer Placeholder 2">
            <a:extLst>
              <a:ext uri="{FF2B5EF4-FFF2-40B4-BE49-F238E27FC236}">
                <a16:creationId xmlns:a16="http://schemas.microsoft.com/office/drawing/2014/main" id="{E79DDE56-A8E0-6312-7040-CCF3BC153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2AB3C7-CBF9-B5DC-56FC-AE2DEDC9AFCB}"/>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125110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321B-D648-4CCB-B4B1-B3C8C4858A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F910B3-3732-7657-9A80-874C96A49E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133305-A9F0-87EF-5630-74BBF580E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46C57D-234F-D01C-AA31-15119F0AD6B6}"/>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6" name="Footer Placeholder 5">
            <a:extLst>
              <a:ext uri="{FF2B5EF4-FFF2-40B4-BE49-F238E27FC236}">
                <a16:creationId xmlns:a16="http://schemas.microsoft.com/office/drawing/2014/main" id="{440CB022-6ACD-4A9A-96AE-6E09CC1EF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FA2FE-3DC0-BE52-2ABC-87FB82C39B66}"/>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145754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74DB-F97D-6295-6F91-78E832CE70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2F499A-3C57-BFCA-DB02-428C6A0C5D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023226-9575-86D2-E7DF-64DFB85A9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2A538A-E8AD-156F-D5CF-88FC79958E83}"/>
              </a:ext>
            </a:extLst>
          </p:cNvPr>
          <p:cNvSpPr>
            <a:spLocks noGrp="1"/>
          </p:cNvSpPr>
          <p:nvPr>
            <p:ph type="dt" sz="half" idx="10"/>
          </p:nvPr>
        </p:nvSpPr>
        <p:spPr/>
        <p:txBody>
          <a:bodyPr/>
          <a:lstStyle/>
          <a:p>
            <a:fld id="{4E501809-70F5-394E-BB61-E25B3036FDD3}" type="datetimeFigureOut">
              <a:rPr lang="en-US" smtClean="0"/>
              <a:t>6/25/24</a:t>
            </a:fld>
            <a:endParaRPr lang="en-US"/>
          </a:p>
        </p:txBody>
      </p:sp>
      <p:sp>
        <p:nvSpPr>
          <p:cNvPr id="6" name="Footer Placeholder 5">
            <a:extLst>
              <a:ext uri="{FF2B5EF4-FFF2-40B4-BE49-F238E27FC236}">
                <a16:creationId xmlns:a16="http://schemas.microsoft.com/office/drawing/2014/main" id="{B760D7A0-84CE-3FD4-5AD6-C4F7BA4E0D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73B88-549F-BF50-322B-BDA823DDC04E}"/>
              </a:ext>
            </a:extLst>
          </p:cNvPr>
          <p:cNvSpPr>
            <a:spLocks noGrp="1"/>
          </p:cNvSpPr>
          <p:nvPr>
            <p:ph type="sldNum" sz="quarter" idx="12"/>
          </p:nvPr>
        </p:nvSpPr>
        <p:spPr/>
        <p:txBody>
          <a:bodyPr/>
          <a:lstStyle/>
          <a:p>
            <a:fld id="{49233AD1-5F9A-7240-B2AA-6D4E78BADC77}" type="slidenum">
              <a:rPr lang="en-US" smtClean="0"/>
              <a:t>‹#›</a:t>
            </a:fld>
            <a:endParaRPr lang="en-US"/>
          </a:p>
        </p:txBody>
      </p:sp>
    </p:spTree>
    <p:extLst>
      <p:ext uri="{BB962C8B-B14F-4D97-AF65-F5344CB8AC3E}">
        <p14:creationId xmlns:p14="http://schemas.microsoft.com/office/powerpoint/2010/main" val="118003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89541-A5E5-CA29-1820-FE3112DF28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EDAC73A-8F1C-DEB5-BDD1-08B741E8F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B112EC-4D93-13E7-599E-8EC5E5C6C2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501809-70F5-394E-BB61-E25B3036FDD3}" type="datetimeFigureOut">
              <a:rPr lang="en-US" smtClean="0"/>
              <a:t>6/25/24</a:t>
            </a:fld>
            <a:endParaRPr lang="en-US"/>
          </a:p>
        </p:txBody>
      </p:sp>
      <p:sp>
        <p:nvSpPr>
          <p:cNvPr id="5" name="Footer Placeholder 4">
            <a:extLst>
              <a:ext uri="{FF2B5EF4-FFF2-40B4-BE49-F238E27FC236}">
                <a16:creationId xmlns:a16="http://schemas.microsoft.com/office/drawing/2014/main" id="{49DA5DF1-0B6D-2A3A-59F2-AA7D756A3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0E758C-A4E2-B93B-3A81-7658077A7C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233AD1-5F9A-7240-B2AA-6D4E78BADC77}" type="slidenum">
              <a:rPr lang="en-US" smtClean="0"/>
              <a:t>‹#›</a:t>
            </a:fld>
            <a:endParaRPr lang="en-US"/>
          </a:p>
        </p:txBody>
      </p:sp>
    </p:spTree>
    <p:extLst>
      <p:ext uri="{BB962C8B-B14F-4D97-AF65-F5344CB8AC3E}">
        <p14:creationId xmlns:p14="http://schemas.microsoft.com/office/powerpoint/2010/main" val="125196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B8D34-E7EE-48CF-59EF-37A820EDA822}"/>
              </a:ext>
            </a:extLst>
          </p:cNvPr>
          <p:cNvSpPr>
            <a:spLocks noGrp="1"/>
          </p:cNvSpPr>
          <p:nvPr>
            <p:ph type="ctrTitle"/>
          </p:nvPr>
        </p:nvSpPr>
        <p:spPr>
          <a:xfrm>
            <a:off x="838200" y="451381"/>
            <a:ext cx="10512552" cy="4066540"/>
          </a:xfrm>
        </p:spPr>
        <p:txBody>
          <a:bodyPr anchor="b">
            <a:normAutofit/>
          </a:bodyPr>
          <a:lstStyle/>
          <a:p>
            <a:pPr algn="l"/>
            <a:r>
              <a:rPr lang="en-IN" sz="6600"/>
              <a:t>Lending Club Case Study</a:t>
            </a:r>
            <a:endParaRPr lang="en-US" sz="6600"/>
          </a:p>
        </p:txBody>
      </p:sp>
      <p:sp>
        <p:nvSpPr>
          <p:cNvPr id="3" name="Subtitle 2">
            <a:extLst>
              <a:ext uri="{FF2B5EF4-FFF2-40B4-BE49-F238E27FC236}">
                <a16:creationId xmlns:a16="http://schemas.microsoft.com/office/drawing/2014/main" id="{DDEDBB41-DEEB-7EDE-01F8-7BD8877F1B71}"/>
              </a:ext>
            </a:extLst>
          </p:cNvPr>
          <p:cNvSpPr>
            <a:spLocks noGrp="1"/>
          </p:cNvSpPr>
          <p:nvPr>
            <p:ph type="subTitle" idx="1"/>
          </p:nvPr>
        </p:nvSpPr>
        <p:spPr>
          <a:xfrm>
            <a:off x="838199" y="4983276"/>
            <a:ext cx="10512552" cy="1126680"/>
          </a:xfrm>
        </p:spPr>
        <p:txBody>
          <a:bodyPr>
            <a:normAutofit/>
          </a:bodyPr>
          <a:lstStyle/>
          <a:p>
            <a:pPr algn="l"/>
            <a:endParaRPr lang="en-IN" sz="1700"/>
          </a:p>
          <a:p>
            <a:pPr algn="l"/>
            <a:endParaRPr lang="en-IN" sz="1700"/>
          </a:p>
          <a:p>
            <a:pPr algn="l"/>
            <a:r>
              <a:rPr lang="en-IN" sz="1700"/>
              <a:t>Date: June 26 ‘2024</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88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A9227-38E3-4CC6-B1A4-FD81B3C7C274}"/>
              </a:ext>
            </a:extLst>
          </p:cNvPr>
          <p:cNvSpPr>
            <a:spLocks noGrp="1"/>
          </p:cNvSpPr>
          <p:nvPr>
            <p:ph type="ctrTitle"/>
          </p:nvPr>
        </p:nvSpPr>
        <p:spPr>
          <a:xfrm>
            <a:off x="838200" y="451381"/>
            <a:ext cx="10512552" cy="4066540"/>
          </a:xfrm>
        </p:spPr>
        <p:txBody>
          <a:bodyPr anchor="b">
            <a:normAutofit/>
          </a:bodyPr>
          <a:lstStyle/>
          <a:p>
            <a:pPr algn="l"/>
            <a:r>
              <a:rPr lang="en-US" sz="6600"/>
              <a:t>Univariate Analysis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97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9" name="Rectangle 2355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FABC-5B7E-13BC-9F6C-B65CC9B1BB3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Risk Assessment 1: </a:t>
            </a:r>
            <a:br>
              <a:rPr lang="en-US" sz="4600" kern="1200">
                <a:solidFill>
                  <a:schemeClr val="tx1"/>
                </a:solidFill>
                <a:latin typeface="+mj-lt"/>
                <a:ea typeface="+mj-ea"/>
                <a:cs typeface="+mj-cs"/>
              </a:rPr>
            </a:br>
            <a:r>
              <a:rPr lang="en-US" sz="4600" kern="1200">
                <a:solidFill>
                  <a:schemeClr val="tx1"/>
                </a:solidFill>
                <a:latin typeface="+mj-lt"/>
                <a:ea typeface="+mj-ea"/>
                <a:cs typeface="+mj-cs"/>
              </a:rPr>
              <a:t>Purpose of Loan</a:t>
            </a:r>
          </a:p>
        </p:txBody>
      </p:sp>
      <p:sp>
        <p:nvSpPr>
          <p:cNvPr id="2356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630936" y="2660904"/>
            <a:ext cx="4818888" cy="3547872"/>
          </a:xfrm>
          <a:prstGeom prst="rect">
            <a:avLst/>
          </a:prstGeom>
        </p:spPr>
        <p:txBody>
          <a:bodyPr vert="horz" lIns="91440" tIns="45720" rIns="91440" bIns="45720" rtlCol="0" anchor="t">
            <a:noAutofit/>
          </a:bodyPr>
          <a:lstStyle/>
          <a:p>
            <a:pPr algn="just">
              <a:lnSpc>
                <a:spcPct val="90000"/>
              </a:lnSpc>
              <a:spcAft>
                <a:spcPts val="600"/>
              </a:spcAft>
            </a:pPr>
            <a:r>
              <a:rPr lang="en-US" sz="1500" dirty="0"/>
              <a:t>High Volume of Debt Consolidation and Credit Card Loans:</a:t>
            </a:r>
          </a:p>
          <a:p>
            <a:pPr marL="285750" indent="-228600" algn="just">
              <a:lnSpc>
                <a:spcPct val="90000"/>
              </a:lnSpc>
              <a:spcAft>
                <a:spcPts val="600"/>
              </a:spcAft>
              <a:buFont typeface="Arial" panose="020B0604020202020204" pitchFamily="34" charset="0"/>
              <a:buChar char="•"/>
            </a:pPr>
            <a:r>
              <a:rPr lang="en-US" sz="1500" dirty="0"/>
              <a:t>The majority of loans taken are for debt consolidation and paying credit card bills. Such borrowers may already have significant existing debt and might be under financial stress, relying on new loans to manage their debt load.</a:t>
            </a:r>
          </a:p>
          <a:p>
            <a:pPr algn="just">
              <a:lnSpc>
                <a:spcPct val="90000"/>
              </a:lnSpc>
              <a:spcAft>
                <a:spcPts val="600"/>
              </a:spcAft>
            </a:pPr>
            <a:r>
              <a:rPr lang="en-US" sz="1500" dirty="0"/>
              <a:t>High Charge-Off Rates for Debt Consolidation and Credit Card Loans:</a:t>
            </a:r>
          </a:p>
          <a:p>
            <a:pPr marL="285750" indent="-228600" algn="just">
              <a:lnSpc>
                <a:spcPct val="90000"/>
              </a:lnSpc>
              <a:spcAft>
                <a:spcPts val="600"/>
              </a:spcAft>
              <a:buFont typeface="Arial" panose="020B0604020202020204" pitchFamily="34" charset="0"/>
              <a:buChar char="•"/>
            </a:pPr>
            <a:r>
              <a:rPr lang="en-US" sz="1500" dirty="0"/>
              <a:t>The high charge-off rates indicate a higher risk of default for loans taken out for debt consolidation and credit card repayment. Borrowers in these categories might struggle to manage their overall debt levels, leading to increased likelihood of default. This can be due to various reasons, such as continued financial strain, lack of effective debt management strategies, or insufficient income to cover the new loan payments alongside existing obligations.</a:t>
            </a:r>
          </a:p>
        </p:txBody>
      </p:sp>
      <p:pic>
        <p:nvPicPr>
          <p:cNvPr id="23554" name="Picture 2">
            <a:extLst>
              <a:ext uri="{FF2B5EF4-FFF2-40B4-BE49-F238E27FC236}">
                <a16:creationId xmlns:a16="http://schemas.microsoft.com/office/drawing/2014/main" id="{2FF24352-7B2B-154F-6E65-B71F711251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0912" y="2121408"/>
            <a:ext cx="6480000" cy="358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50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7" name="Rectangle 2560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Risk Assessment 2:</a:t>
            </a:r>
            <a:br>
              <a:rPr lang="en-US" sz="4600" kern="1200">
                <a:solidFill>
                  <a:schemeClr val="tx1"/>
                </a:solidFill>
                <a:latin typeface="+mj-lt"/>
                <a:ea typeface="+mj-ea"/>
                <a:cs typeface="+mj-cs"/>
              </a:rPr>
            </a:br>
            <a:r>
              <a:rPr lang="en-US" sz="4600" kern="1200">
                <a:solidFill>
                  <a:schemeClr val="tx1"/>
                </a:solidFill>
                <a:latin typeface="+mj-lt"/>
                <a:ea typeface="+mj-ea"/>
                <a:cs typeface="+mj-cs"/>
              </a:rPr>
              <a:t>Home Ownership</a:t>
            </a:r>
          </a:p>
        </p:txBody>
      </p:sp>
      <p:sp>
        <p:nvSpPr>
          <p:cNvPr id="2560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1500" dirty="0"/>
              <a:t>High Volume of Renters and Mortgaged Homeowners:</a:t>
            </a:r>
          </a:p>
          <a:p>
            <a:pPr marL="285750" indent="-228600">
              <a:lnSpc>
                <a:spcPct val="90000"/>
              </a:lnSpc>
              <a:spcAft>
                <a:spcPts val="600"/>
              </a:spcAft>
              <a:buFont typeface="Arial" panose="020B0604020202020204" pitchFamily="34" charset="0"/>
              <a:buChar char="•"/>
            </a:pPr>
            <a:r>
              <a:rPr lang="en-US" sz="1500" dirty="0"/>
              <a:t>Most loan applicants are either renting their homes or have mortgaged homes. Borrowers with mortgages may have higher financial obligations or less financial stability compared to those who own their homes. </a:t>
            </a:r>
          </a:p>
          <a:p>
            <a:pPr>
              <a:lnSpc>
                <a:spcPct val="90000"/>
              </a:lnSpc>
              <a:spcAft>
                <a:spcPts val="600"/>
              </a:spcAft>
            </a:pPr>
            <a:endParaRPr lang="en-US" sz="1500" dirty="0"/>
          </a:p>
          <a:p>
            <a:pPr>
              <a:lnSpc>
                <a:spcPct val="90000"/>
              </a:lnSpc>
              <a:spcAft>
                <a:spcPts val="600"/>
              </a:spcAft>
            </a:pPr>
            <a:r>
              <a:rPr lang="en-US" sz="1500" dirty="0"/>
              <a:t>High Charge-Off Rates for Renters and Mortgaged Homeowners:</a:t>
            </a:r>
          </a:p>
          <a:p>
            <a:pPr marL="285750" indent="-228600">
              <a:lnSpc>
                <a:spcPct val="90000"/>
              </a:lnSpc>
              <a:spcAft>
                <a:spcPts val="600"/>
              </a:spcAft>
              <a:buFont typeface="Arial" panose="020B0604020202020204" pitchFamily="34" charset="0"/>
              <a:buChar char="•"/>
            </a:pPr>
            <a:r>
              <a:rPr lang="en-US" sz="1500" dirty="0"/>
              <a:t>There is a high number of charged-off loans among these categories. This suggests that renters and mortgaged homeowners may be more prone to financial distress, leading to a higher likelihood of default. </a:t>
            </a:r>
          </a:p>
        </p:txBody>
      </p:sp>
      <p:pic>
        <p:nvPicPr>
          <p:cNvPr id="25602" name="Picture 2">
            <a:extLst>
              <a:ext uri="{FF2B5EF4-FFF2-40B4-BE49-F238E27FC236}">
                <a16:creationId xmlns:a16="http://schemas.microsoft.com/office/drawing/2014/main" id="{A8357BC8-DFEC-7F36-22C8-B5F62777CE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0912" y="2121408"/>
            <a:ext cx="6480000" cy="409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906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661" name="Rectangle 2766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3:</a:t>
            </a:r>
            <a:br>
              <a:rPr lang="en-US" sz="4600"/>
            </a:br>
            <a:r>
              <a:rPr lang="en-US" sz="4600"/>
              <a:t>Number of Loan Application Issued</a:t>
            </a:r>
          </a:p>
        </p:txBody>
      </p:sp>
      <p:sp>
        <p:nvSpPr>
          <p:cNvPr id="2766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289688" cy="4119172"/>
          </a:xfrm>
          <a:prstGeom prst="rect">
            <a:avLst/>
          </a:prstGeom>
        </p:spPr>
        <p:txBody>
          <a:bodyPr vert="horz" lIns="91440" tIns="45720" rIns="91440" bIns="45720" rtlCol="0" anchor="t">
            <a:normAutofit lnSpcReduction="10000"/>
          </a:bodyPr>
          <a:lstStyle/>
          <a:p>
            <a:pPr>
              <a:lnSpc>
                <a:spcPct val="90000"/>
              </a:lnSpc>
              <a:spcAft>
                <a:spcPts val="600"/>
              </a:spcAft>
            </a:pPr>
            <a:r>
              <a:rPr lang="en-US" sz="2000" dirty="0"/>
              <a:t>Increasing Loan Applications: </a:t>
            </a:r>
          </a:p>
          <a:p>
            <a:pPr marL="285750" indent="-228600">
              <a:lnSpc>
                <a:spcPct val="90000"/>
              </a:lnSpc>
              <a:spcAft>
                <a:spcPts val="600"/>
              </a:spcAft>
              <a:buFont typeface="Arial" panose="020B0604020202020204" pitchFamily="34" charset="0"/>
              <a:buChar char="•"/>
            </a:pPr>
            <a:r>
              <a:rPr lang="en-US" sz="2000" dirty="0"/>
              <a:t>The count of loan applications is increasing each year. As the number rises, there is an increase in the number of charged-off applications. This indicates a growing volume of lending, which, without proper risk management, could lead to a higher number of defaults.</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Dip in Loans Issued in 2008: </a:t>
            </a:r>
          </a:p>
          <a:p>
            <a:pPr marL="285750" indent="-228600">
              <a:lnSpc>
                <a:spcPct val="90000"/>
              </a:lnSpc>
              <a:spcAft>
                <a:spcPts val="600"/>
              </a:spcAft>
              <a:buFont typeface="Arial" panose="020B0604020202020204" pitchFamily="34" charset="0"/>
              <a:buChar char="•"/>
            </a:pPr>
            <a:r>
              <a:rPr lang="en-US" sz="2000" dirty="0"/>
              <a:t>There was a dip in the number of loans issued between May and October 2008. The dip corresponds with the period of the global financial crisis, impacting loan issuance rates.</a:t>
            </a:r>
          </a:p>
        </p:txBody>
      </p:sp>
      <p:pic>
        <p:nvPicPr>
          <p:cNvPr id="27654" name="Picture 6">
            <a:extLst>
              <a:ext uri="{FF2B5EF4-FFF2-40B4-BE49-F238E27FC236}">
                <a16:creationId xmlns:a16="http://schemas.microsoft.com/office/drawing/2014/main" id="{499C54A3-208B-8316-A145-EBA0C588C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973" y="1911493"/>
            <a:ext cx="6417501" cy="334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60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3" name="Rectangle 2970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4:</a:t>
            </a:r>
            <a:br>
              <a:rPr lang="en-US" sz="4600"/>
            </a:br>
            <a:r>
              <a:rPr lang="en-US" sz="4600"/>
              <a:t>Loan Repayment Term</a:t>
            </a:r>
          </a:p>
        </p:txBody>
      </p:sp>
      <p:sp>
        <p:nvSpPr>
          <p:cNvPr id="2970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625808" cy="4119172"/>
          </a:xfrm>
          <a:prstGeom prst="rect">
            <a:avLst/>
          </a:prstGeom>
        </p:spPr>
        <p:txBody>
          <a:bodyPr vert="horz" lIns="91440" tIns="45720" rIns="91440" bIns="45720" rtlCol="0" anchor="t">
            <a:normAutofit lnSpcReduction="10000"/>
          </a:bodyPr>
          <a:lstStyle/>
          <a:p>
            <a:pPr>
              <a:lnSpc>
                <a:spcPct val="90000"/>
              </a:lnSpc>
              <a:spcAft>
                <a:spcPts val="600"/>
              </a:spcAft>
            </a:pPr>
            <a:r>
              <a:rPr lang="en-US" sz="2200" dirty="0"/>
              <a:t>Higher Default Rates for longer duration loans:</a:t>
            </a:r>
          </a:p>
          <a:p>
            <a:pPr marL="285750" indent="-228600">
              <a:lnSpc>
                <a:spcPct val="90000"/>
              </a:lnSpc>
              <a:spcAft>
                <a:spcPts val="600"/>
              </a:spcAft>
              <a:buFont typeface="Arial" panose="020B0604020202020204" pitchFamily="34" charset="0"/>
              <a:buChar char="•"/>
            </a:pPr>
            <a:r>
              <a:rPr lang="en-US" sz="2200" dirty="0"/>
              <a:t>The plot indicates that borrowers opting for 60-month loan terms have a higher percentage of defaults compared to those with 36-month loan terms. </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This shows that longer the term, the higher is the probability that borrowers might face unforeseen financial challenges, leading to higher default rates.</a:t>
            </a:r>
          </a:p>
        </p:txBody>
      </p:sp>
      <p:pic>
        <p:nvPicPr>
          <p:cNvPr id="29700" name="Picture 4">
            <a:extLst>
              <a:ext uri="{FF2B5EF4-FFF2-40B4-BE49-F238E27FC236}">
                <a16:creationId xmlns:a16="http://schemas.microsoft.com/office/drawing/2014/main" id="{FB3C1EA1-C0D6-BB17-DA85-0884CA6B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778" y="2071316"/>
            <a:ext cx="7180173" cy="4548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2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FABC-5B7E-13BC-9F6C-B65CC9B1BB3B}"/>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Risk Assessment 5: </a:t>
            </a:r>
            <a:br>
              <a:rPr lang="en-US" sz="5400"/>
            </a:br>
            <a:r>
              <a:rPr lang="en-US" sz="5400"/>
              <a:t>Grade/Sub-Grade</a:t>
            </a:r>
          </a:p>
        </p:txBody>
      </p:sp>
      <p:sp>
        <p:nvSpPr>
          <p:cNvPr id="717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640080" y="2706624"/>
            <a:ext cx="6894576" cy="3483864"/>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a:t>Loan grades are indicative of the borrower's creditworthiness and help assess the risk level associated with lending to different borrowers.</a:t>
            </a:r>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In the frequency distribution of each grade. It is noticed that most of the loans are granted to the A and B grades totalling approximately 56%.</a:t>
            </a:r>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A and B Grades represent borrowers with higher creditworthiness. These grades typically have lower interest rates and are considered lower risk.</a:t>
            </a:r>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C and D Grades represent average creditworthiness. These grades have moderate interest rates and carry moderate risk.</a:t>
            </a:r>
          </a:p>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E, F, and G Grades: Represent lower creditworthiness. These grades have higher interest rates and are considered higher risk.</a:t>
            </a:r>
            <a:endParaRPr lang="en-US" sz="1400" b="0">
              <a:effectLst/>
              <a:highlight>
                <a:srgbClr val="F7F7F7"/>
              </a:highlight>
            </a:endParaRPr>
          </a:p>
        </p:txBody>
      </p:sp>
      <p:pic>
        <p:nvPicPr>
          <p:cNvPr id="7170" name="Picture 2">
            <a:extLst>
              <a:ext uri="{FF2B5EF4-FFF2-40B4-BE49-F238E27FC236}">
                <a16:creationId xmlns:a16="http://schemas.microsoft.com/office/drawing/2014/main" id="{99C1F77B-144C-26C6-6721-68E7CB650C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1700" y="329183"/>
            <a:ext cx="3318495" cy="342996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B1C2F81-CF1C-D4F5-AF1E-399CF740513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5224" y="4079193"/>
            <a:ext cx="3993159"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07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A9227-38E3-4CC6-B1A4-FD81B3C7C274}"/>
              </a:ext>
            </a:extLst>
          </p:cNvPr>
          <p:cNvSpPr>
            <a:spLocks noGrp="1"/>
          </p:cNvSpPr>
          <p:nvPr>
            <p:ph type="ctrTitle"/>
          </p:nvPr>
        </p:nvSpPr>
        <p:spPr>
          <a:xfrm>
            <a:off x="838200" y="451381"/>
            <a:ext cx="10512552" cy="4066540"/>
          </a:xfrm>
        </p:spPr>
        <p:txBody>
          <a:bodyPr anchor="b">
            <a:normAutofit/>
          </a:bodyPr>
          <a:lstStyle/>
          <a:p>
            <a:pPr algn="l"/>
            <a:r>
              <a:rPr lang="en-US" sz="6600"/>
              <a:t>Bivariate Analysis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5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5" name="Rectangle 327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6:</a:t>
            </a:r>
            <a:br>
              <a:rPr lang="en-US" sz="4600"/>
            </a:br>
            <a:r>
              <a:rPr lang="en-US" sz="4600"/>
              <a:t>Annual Income v/s Charged Off Proportion</a:t>
            </a:r>
          </a:p>
        </p:txBody>
      </p:sp>
      <p:sp>
        <p:nvSpPr>
          <p:cNvPr id="327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523507" cy="411917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1900" dirty="0"/>
              <a:t>Higher Income, Lower Default Rates: </a:t>
            </a:r>
          </a:p>
          <a:p>
            <a:pPr marL="285750" indent="-228600">
              <a:lnSpc>
                <a:spcPct val="90000"/>
              </a:lnSpc>
              <a:spcAft>
                <a:spcPts val="600"/>
              </a:spcAft>
              <a:buFont typeface="Arial" panose="020B0604020202020204" pitchFamily="34" charset="0"/>
              <a:buChar char="•"/>
            </a:pPr>
            <a:r>
              <a:rPr lang="en-US" sz="1900" dirty="0"/>
              <a:t>Borrowers with an annual income range of $80K and above have lower chances of being charged off. Higher income borrowers are less likely to default on their loans, suggesting better financial stability and lower risk</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Borrowers with an annual income range of $0 to $20K have higher chances of being charged off as they have a higher likelihood of defaulting, indicating higher financial distress.</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As annual income increases, the proportion of charged-off loans decrease.</a:t>
            </a:r>
            <a:r>
              <a:rPr lang="en-US" sz="1900" b="1" dirty="0"/>
              <a:t> </a:t>
            </a:r>
            <a:r>
              <a:rPr lang="en-US" sz="1900" dirty="0"/>
              <a:t>This relationship suggests that income is a significant predictor of loan repayment ability.</a:t>
            </a:r>
          </a:p>
        </p:txBody>
      </p:sp>
      <p:pic>
        <p:nvPicPr>
          <p:cNvPr id="32772" name="Picture 4">
            <a:extLst>
              <a:ext uri="{FF2B5EF4-FFF2-40B4-BE49-F238E27FC236}">
                <a16:creationId xmlns:a16="http://schemas.microsoft.com/office/drawing/2014/main" id="{71648465-9DAA-75D0-1656-6EB102E03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384" y="2071315"/>
            <a:ext cx="5991616" cy="414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33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823" name="Rectangle 348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7:</a:t>
            </a:r>
            <a:br>
              <a:rPr lang="en-US" sz="4600"/>
            </a:br>
            <a:r>
              <a:rPr lang="en-US" sz="4600"/>
              <a:t>Purpose v/s Charged Off Proportion</a:t>
            </a:r>
          </a:p>
        </p:txBody>
      </p:sp>
      <p:sp>
        <p:nvSpPr>
          <p:cNvPr id="348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888855" cy="4119172"/>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Small business loan applicants have high chances of getting charged off as they tend to have higher default rates, indicating a higher risk for lenders. This could be due to the volatile nature of small businesses and their revenue streams.</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Renewable energy loans have a better (lower) charged-off proportion compared to other categories which could be due to government incentives, steady income streams, or the borrowers' financial stability.</a:t>
            </a:r>
          </a:p>
        </p:txBody>
      </p:sp>
      <p:pic>
        <p:nvPicPr>
          <p:cNvPr id="34820" name="Picture 4">
            <a:extLst>
              <a:ext uri="{FF2B5EF4-FFF2-40B4-BE49-F238E27FC236}">
                <a16:creationId xmlns:a16="http://schemas.microsoft.com/office/drawing/2014/main" id="{3D77EB0D-5269-A461-FFF1-317AE8441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383" y="2102078"/>
            <a:ext cx="6854568" cy="3797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30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71" name="Rectangle 3687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8:</a:t>
            </a:r>
            <a:br>
              <a:rPr lang="en-US" sz="4600"/>
            </a:br>
            <a:r>
              <a:rPr lang="en-US" sz="4600"/>
              <a:t>Grades v/s Charged Off Proportion</a:t>
            </a:r>
          </a:p>
        </p:txBody>
      </p:sp>
      <p:sp>
        <p:nvSpPr>
          <p:cNvPr id="3687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838751" cy="4119172"/>
          </a:xfrm>
          <a:prstGeom prst="rect">
            <a:avLst/>
          </a:prstGeom>
        </p:spPr>
        <p:txBody>
          <a:bodyPr vert="horz" lIns="91440" tIns="45720" rIns="91440" bIns="45720" rtlCol="0" anchor="t">
            <a:normAutofit lnSpcReduction="10000"/>
          </a:bodyPr>
          <a:lstStyle/>
          <a:p>
            <a:pPr marL="285750" indent="-285750">
              <a:lnSpc>
                <a:spcPct val="90000"/>
              </a:lnSpc>
              <a:spcAft>
                <a:spcPts val="600"/>
              </a:spcAft>
              <a:buFont typeface="Arial" panose="020B0604020202020204" pitchFamily="34" charset="0"/>
              <a:buChar char="•"/>
            </a:pPr>
            <a:r>
              <a:rPr lang="en-US" sz="1700" dirty="0"/>
              <a:t>Grade "A" Loans: </a:t>
            </a:r>
          </a:p>
          <a:p>
            <a:pPr marL="514350" lvl="1">
              <a:lnSpc>
                <a:spcPct val="90000"/>
              </a:lnSpc>
              <a:spcAft>
                <a:spcPts val="600"/>
              </a:spcAft>
            </a:pPr>
            <a:r>
              <a:rPr lang="en-US" sz="1700" dirty="0"/>
              <a:t>These loans have very low chance of being charged off as they are of low risk, reflecting high creditworthiness and financial stability of the borrowers. These loans have a very low probability of default.</a:t>
            </a:r>
          </a:p>
          <a:p>
            <a:pPr marL="285750" indent="-285750">
              <a:lnSpc>
                <a:spcPct val="90000"/>
              </a:lnSpc>
              <a:spcAft>
                <a:spcPts val="600"/>
              </a:spcAft>
              <a:buFont typeface="Arial" panose="020B0604020202020204" pitchFamily="34" charset="0"/>
              <a:buChar char="•"/>
            </a:pPr>
            <a:r>
              <a:rPr lang="en-US" sz="1700" dirty="0"/>
              <a:t>Grades "F" and "G" Loans:</a:t>
            </a:r>
          </a:p>
          <a:p>
            <a:pPr marL="514350" lvl="1">
              <a:lnSpc>
                <a:spcPct val="90000"/>
              </a:lnSpc>
              <a:spcAft>
                <a:spcPts val="600"/>
              </a:spcAft>
            </a:pPr>
            <a:r>
              <a:rPr lang="en-US" sz="1700" dirty="0"/>
              <a:t>Loans assigned Grades "F" and "G" have very high chances of being charged off as they are considered high risk, indicating poor creditworthiness and financial instability of the borrowers. These loans have a high probability of default.</a:t>
            </a:r>
          </a:p>
          <a:p>
            <a:pPr marL="285750"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The likelihood of a loan being charged off increases progressively as the grade moves from "A" towards "G".</a:t>
            </a:r>
          </a:p>
        </p:txBody>
      </p:sp>
      <p:pic>
        <p:nvPicPr>
          <p:cNvPr id="36868" name="Picture 4">
            <a:extLst>
              <a:ext uri="{FF2B5EF4-FFF2-40B4-BE49-F238E27FC236}">
                <a16:creationId xmlns:a16="http://schemas.microsoft.com/office/drawing/2014/main" id="{5A5D205A-9F19-1784-09FE-544D22136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758" y="2071316"/>
            <a:ext cx="6746679" cy="4082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7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DD302-690E-523D-91BD-D9776967FEE6}"/>
              </a:ext>
            </a:extLst>
          </p:cNvPr>
          <p:cNvSpPr>
            <a:spLocks noGrp="1"/>
          </p:cNvSpPr>
          <p:nvPr>
            <p:ph type="title"/>
          </p:nvPr>
        </p:nvSpPr>
        <p:spPr>
          <a:xfrm>
            <a:off x="841248" y="548640"/>
            <a:ext cx="3600860" cy="5431536"/>
          </a:xfrm>
        </p:spPr>
        <p:txBody>
          <a:bodyPr>
            <a:normAutofit/>
          </a:bodyPr>
          <a:lstStyle/>
          <a:p>
            <a:r>
              <a:rPr lang="en-US" sz="5400"/>
              <a:t>Team Members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FCB61E-96B2-3AAD-44EE-A475A9E5E0D7}"/>
              </a:ext>
            </a:extLst>
          </p:cNvPr>
          <p:cNvSpPr>
            <a:spLocks noGrp="1"/>
          </p:cNvSpPr>
          <p:nvPr>
            <p:ph idx="1"/>
          </p:nvPr>
        </p:nvSpPr>
        <p:spPr>
          <a:xfrm>
            <a:off x="5126418" y="552091"/>
            <a:ext cx="6224335" cy="5431536"/>
          </a:xfrm>
        </p:spPr>
        <p:txBody>
          <a:bodyPr anchor="ctr">
            <a:normAutofit/>
          </a:bodyPr>
          <a:lstStyle/>
          <a:p>
            <a:r>
              <a:rPr lang="en-US" sz="2200"/>
              <a:t>Anil Kumar Narayanan</a:t>
            </a:r>
          </a:p>
          <a:p>
            <a:r>
              <a:rPr lang="en-US" sz="2200"/>
              <a:t>Sharwan Kumar</a:t>
            </a:r>
          </a:p>
          <a:p>
            <a:endParaRPr lang="en-US" sz="2200"/>
          </a:p>
        </p:txBody>
      </p:sp>
    </p:spTree>
    <p:extLst>
      <p:ext uri="{BB962C8B-B14F-4D97-AF65-F5344CB8AC3E}">
        <p14:creationId xmlns:p14="http://schemas.microsoft.com/office/powerpoint/2010/main" val="2894729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919" name="Rectangle 389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9:</a:t>
            </a:r>
            <a:br>
              <a:rPr lang="en-US" sz="4600"/>
            </a:br>
            <a:r>
              <a:rPr lang="en-US" sz="4600"/>
              <a:t>Sub-Grades v/s Charged Off Proportion</a:t>
            </a:r>
          </a:p>
        </p:txBody>
      </p:sp>
      <p:sp>
        <p:nvSpPr>
          <p:cNvPr id="389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202006" cy="4119172"/>
          </a:xfrm>
          <a:prstGeom prst="rect">
            <a:avLst/>
          </a:prstGeom>
        </p:spPr>
        <p:txBody>
          <a:bodyPr vert="horz" lIns="91440" tIns="45720" rIns="91440" bIns="45720" rtlCol="0" anchor="t">
            <a:normAutofit fontScale="92500"/>
          </a:bodyPr>
          <a:lstStyle/>
          <a:p>
            <a:pPr>
              <a:lnSpc>
                <a:spcPct val="90000"/>
              </a:lnSpc>
              <a:spcAft>
                <a:spcPts val="600"/>
              </a:spcAft>
            </a:pPr>
            <a:r>
              <a:rPr lang="en-US" sz="1700" dirty="0"/>
              <a:t>Subgrades of "A": </a:t>
            </a:r>
          </a:p>
          <a:p>
            <a:pPr marL="285750" indent="-228600">
              <a:lnSpc>
                <a:spcPct val="90000"/>
              </a:lnSpc>
              <a:spcAft>
                <a:spcPts val="600"/>
              </a:spcAft>
              <a:buFont typeface="Arial" panose="020B0604020202020204" pitchFamily="34" charset="0"/>
              <a:buChar char="•"/>
            </a:pPr>
            <a:r>
              <a:rPr lang="en-US" sz="1700" dirty="0"/>
              <a:t>Subgrades within the "A" category have very low probability of being charged off as borrowers with excellent creditworthiness and financial stability fall in this category resulting in a very low probability of default.</a:t>
            </a:r>
          </a:p>
          <a:p>
            <a:pPr>
              <a:lnSpc>
                <a:spcPct val="90000"/>
              </a:lnSpc>
              <a:spcAft>
                <a:spcPts val="600"/>
              </a:spcAft>
            </a:pPr>
            <a:r>
              <a:rPr lang="en-US" sz="1700" dirty="0"/>
              <a:t>Subgrades of "F" and "G":</a:t>
            </a:r>
          </a:p>
          <a:p>
            <a:pPr marL="285750" indent="-228600">
              <a:lnSpc>
                <a:spcPct val="90000"/>
              </a:lnSpc>
              <a:spcAft>
                <a:spcPts val="600"/>
              </a:spcAft>
              <a:buFont typeface="Arial" panose="020B0604020202020204" pitchFamily="34" charset="0"/>
              <a:buChar char="•"/>
            </a:pPr>
            <a:r>
              <a:rPr lang="en-US" sz="1700" dirty="0"/>
              <a:t>Subgrades within the "F" and "G" categories have very high probability of being charged off as borrowers with poor credit histories and higher financial risks fall here leading to a significantly higher probability of default.</a:t>
            </a:r>
          </a:p>
          <a:p>
            <a:pPr marL="285750" indent="-228600">
              <a:lnSpc>
                <a:spcPct val="90000"/>
              </a:lnSpc>
              <a:spcAft>
                <a:spcPts val="600"/>
              </a:spcAft>
              <a:buFont typeface="Arial" panose="020B0604020202020204" pitchFamily="34" charset="0"/>
              <a:buChar char="•"/>
            </a:pPr>
            <a:endParaRPr lang="en-US" sz="1700" dirty="0"/>
          </a:p>
          <a:p>
            <a:pPr>
              <a:lnSpc>
                <a:spcPct val="90000"/>
              </a:lnSpc>
              <a:spcAft>
                <a:spcPts val="600"/>
              </a:spcAft>
            </a:pPr>
            <a:r>
              <a:rPr lang="en-US" sz="1700" dirty="0"/>
              <a:t>There is an increase in the proportion of charged-off loans as subgrades move from "A" towards "G" highlighting increase in credit risk and financial instability among borrowers, resulting in higher default rates.</a:t>
            </a:r>
          </a:p>
        </p:txBody>
      </p:sp>
      <p:pic>
        <p:nvPicPr>
          <p:cNvPr id="38916" name="Picture 4">
            <a:extLst>
              <a:ext uri="{FF2B5EF4-FFF2-40B4-BE49-F238E27FC236}">
                <a16:creationId xmlns:a16="http://schemas.microsoft.com/office/drawing/2014/main" id="{4F30973F-21A7-AE80-AD68-E2894BD43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152" y="2071316"/>
            <a:ext cx="6462800" cy="394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0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967" name="Rectangle 4096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10:</a:t>
            </a:r>
            <a:br>
              <a:rPr lang="en-US" sz="4600"/>
            </a:br>
            <a:r>
              <a:rPr lang="en-US" sz="4600"/>
              <a:t>Interest Rate v/s Charged Off Proportion</a:t>
            </a:r>
          </a:p>
        </p:txBody>
      </p:sp>
      <p:sp>
        <p:nvSpPr>
          <p:cNvPr id="4096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913907" cy="4119172"/>
          </a:xfrm>
          <a:prstGeom prst="rect">
            <a:avLst/>
          </a:prstGeom>
        </p:spPr>
        <p:txBody>
          <a:bodyPr vert="horz" lIns="91440" tIns="45720" rIns="91440" bIns="45720" rtlCol="0" anchor="t">
            <a:normAutofit/>
          </a:bodyPr>
          <a:lstStyle/>
          <a:p>
            <a:pPr>
              <a:lnSpc>
                <a:spcPct val="90000"/>
              </a:lnSpc>
              <a:spcAft>
                <a:spcPts val="600"/>
              </a:spcAft>
            </a:pPr>
            <a:r>
              <a:rPr lang="en-US" sz="1200" dirty="0"/>
              <a:t>Interest Rates Less Than 10%: </a:t>
            </a:r>
          </a:p>
          <a:p>
            <a:pPr marL="285750" indent="-228600">
              <a:lnSpc>
                <a:spcPct val="90000"/>
              </a:lnSpc>
              <a:spcAft>
                <a:spcPts val="600"/>
              </a:spcAft>
              <a:buFont typeface="Arial" panose="020B0604020202020204" pitchFamily="34" charset="0"/>
              <a:buChar char="•"/>
            </a:pPr>
            <a:r>
              <a:rPr lang="en-US" sz="1200" dirty="0"/>
              <a:t>Loans with interest rates below 10% have very low chances of being charged off as these borrowers have better credit profiles and financial stability, leading to lower default probabilities.</a:t>
            </a:r>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t>Interest Rates Between 10% and 16%:</a:t>
            </a:r>
          </a:p>
          <a:p>
            <a:pPr marL="285750" indent="-228600">
              <a:lnSpc>
                <a:spcPct val="90000"/>
              </a:lnSpc>
              <a:spcAft>
                <a:spcPts val="600"/>
              </a:spcAft>
              <a:buFont typeface="Arial" panose="020B0604020202020204" pitchFamily="34" charset="0"/>
              <a:buChar char="•"/>
            </a:pPr>
            <a:r>
              <a:rPr lang="en-US" sz="1200" dirty="0"/>
              <a:t>Loans with interest rates between 10% and 16% have moderate default rates as borrowers here have varying creditworthiness and financial stability, leading to moderate default risks.</a:t>
            </a:r>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t>Interest Rates More Than 16%:</a:t>
            </a:r>
          </a:p>
          <a:p>
            <a:pPr marL="285750" indent="-228600">
              <a:lnSpc>
                <a:spcPct val="90000"/>
              </a:lnSpc>
              <a:spcAft>
                <a:spcPts val="600"/>
              </a:spcAft>
              <a:buFont typeface="Arial" panose="020B0604020202020204" pitchFamily="34" charset="0"/>
              <a:buChar char="•"/>
            </a:pPr>
            <a:r>
              <a:rPr lang="en-US" sz="1200" dirty="0"/>
              <a:t>Loans with interest rates exceeding 16% show higher chances of being charged off as its associated with higher-risk borrowers or riskier loan terms, increasing the likelihood of default.</a:t>
            </a:r>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dirty="0"/>
              <a:t>There is a clear trend where the proportion of charged-off loans increases with higher interest rates due to borrowers poor credit histories or higher debt-to-income ratios.</a:t>
            </a:r>
          </a:p>
          <a:p>
            <a:pPr indent="-228600">
              <a:lnSpc>
                <a:spcPct val="90000"/>
              </a:lnSpc>
              <a:spcAft>
                <a:spcPts val="600"/>
              </a:spcAft>
              <a:buFont typeface="Arial" panose="020B0604020202020204" pitchFamily="34" charset="0"/>
              <a:buChar char="•"/>
            </a:pPr>
            <a:endParaRPr lang="en-US" sz="1200" dirty="0"/>
          </a:p>
        </p:txBody>
      </p:sp>
      <p:pic>
        <p:nvPicPr>
          <p:cNvPr id="40964" name="Picture 4">
            <a:extLst>
              <a:ext uri="{FF2B5EF4-FFF2-40B4-BE49-F238E27FC236}">
                <a16:creationId xmlns:a16="http://schemas.microsoft.com/office/drawing/2014/main" id="{AAD47C4E-A3F3-5449-9C7A-5119D0889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993294"/>
            <a:ext cx="6553172" cy="457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69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015" name="Rectangle 430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3800"/>
              <a:t>Risk Assessment 11:</a:t>
            </a:r>
            <a:br>
              <a:rPr lang="en-US" sz="3800"/>
            </a:br>
            <a:r>
              <a:rPr lang="en-US" sz="3800"/>
              <a:t>Public Bankruptcy Records v/s Charged Off Proportion</a:t>
            </a:r>
          </a:p>
        </p:txBody>
      </p:sp>
      <p:sp>
        <p:nvSpPr>
          <p:cNvPr id="430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151902" cy="4119172"/>
          </a:xfrm>
          <a:prstGeom prst="rect">
            <a:avLst/>
          </a:prstGeom>
        </p:spPr>
        <p:txBody>
          <a:bodyPr vert="horz" lIns="91440" tIns="45720" rIns="91440" bIns="45720" rtlCol="0" anchor="t">
            <a:normAutofit fontScale="92500" lnSpcReduction="10000"/>
          </a:bodyPr>
          <a:lstStyle/>
          <a:p>
            <a:pPr>
              <a:lnSpc>
                <a:spcPct val="90000"/>
              </a:lnSpc>
              <a:spcAft>
                <a:spcPts val="600"/>
              </a:spcAft>
            </a:pPr>
            <a:r>
              <a:rPr lang="en-US" sz="2000" dirty="0"/>
              <a:t>Borrowers with Public Record Bankruptcies:</a:t>
            </a:r>
          </a:p>
          <a:p>
            <a:pPr marL="285750" indent="-228600">
              <a:lnSpc>
                <a:spcPct val="90000"/>
              </a:lnSpc>
              <a:spcAft>
                <a:spcPts val="600"/>
              </a:spcAft>
              <a:buFont typeface="Arial" panose="020B0604020202020204" pitchFamily="34" charset="0"/>
              <a:buChar char="•"/>
            </a:pPr>
            <a:r>
              <a:rPr lang="en-US" sz="2000" dirty="0"/>
              <a:t>Those with value of 1 and above have a higher proportion of charged-off loans compared to those with no bankruptcies. This indicates financial distress and a higher likelihood of future payment defaults.</a:t>
            </a:r>
          </a:p>
          <a:p>
            <a:pPr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Unknown Values:</a:t>
            </a:r>
          </a:p>
          <a:p>
            <a:pPr marL="285750" indent="-228600">
              <a:lnSpc>
                <a:spcPct val="90000"/>
              </a:lnSpc>
              <a:spcAft>
                <a:spcPts val="600"/>
              </a:spcAft>
              <a:buFont typeface="Arial" panose="020B0604020202020204" pitchFamily="34" charset="0"/>
              <a:buChar char="•"/>
            </a:pPr>
            <a:r>
              <a:rPr lang="en-US" sz="2000" dirty="0"/>
              <a:t>While the exact reasons for unknown values are unclear, indicating potential incomplete data.</a:t>
            </a:r>
          </a:p>
          <a:p>
            <a:pPr marL="285750"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dirty="0"/>
              <a:t>Borrowers with a history of past bankruptcies are more likely to default again.</a:t>
            </a:r>
          </a:p>
        </p:txBody>
      </p:sp>
      <p:pic>
        <p:nvPicPr>
          <p:cNvPr id="43012" name="Picture 4">
            <a:extLst>
              <a:ext uri="{FF2B5EF4-FFF2-40B4-BE49-F238E27FC236}">
                <a16:creationId xmlns:a16="http://schemas.microsoft.com/office/drawing/2014/main" id="{35E567B2-5E14-AA46-7C68-835880EF6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4186" y="2071316"/>
            <a:ext cx="6567814" cy="4083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9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463" name="Rectangle 1946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FABC-5B7E-13BC-9F6C-B65CC9B1BB3B}"/>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12: </a:t>
            </a:r>
            <a:br>
              <a:rPr lang="en-US" sz="4600"/>
            </a:br>
            <a:r>
              <a:rPr lang="en-US" sz="4600"/>
              <a:t>Debt-to-Income Ratio vs Loan Status</a:t>
            </a:r>
          </a:p>
        </p:txBody>
      </p:sp>
      <p:sp>
        <p:nvSpPr>
          <p:cNvPr id="1946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4" y="2071316"/>
            <a:ext cx="4501866" cy="4119172"/>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2200" dirty="0"/>
              <a:t>Borrowers with higher DTI ratios are more likely to face challenges in managing their debt obligations, leading to potential loan defaults</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The box plot distribution highlights that borrowers with higher DTI ratios are more likely to have their loans charged off, indicating a higher occurrence of default compared to borrowers with lower ratios.</a:t>
            </a:r>
          </a:p>
        </p:txBody>
      </p:sp>
      <p:pic>
        <p:nvPicPr>
          <p:cNvPr id="19460" name="Picture 4">
            <a:extLst>
              <a:ext uri="{FF2B5EF4-FFF2-40B4-BE49-F238E27FC236}">
                <a16:creationId xmlns:a16="http://schemas.microsoft.com/office/drawing/2014/main" id="{26FCA579-3DD2-A3C1-65BD-63F45833B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359" y="2071316"/>
            <a:ext cx="7117641" cy="433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825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13:</a:t>
            </a:r>
            <a:br>
              <a:rPr lang="en-US" sz="4600"/>
            </a:br>
            <a:r>
              <a:rPr lang="en-US" sz="4600"/>
              <a:t>Purpose v/s Interest Rate</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650860"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Loans for small business purposes have the highest average interest rates among all loan categories due to higher risk and operational uncertainties.</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Debt consolidation loans rank second in terms of average interest rates possibly due to historical credit issues or the need for structured repayment plans.</a:t>
            </a:r>
          </a:p>
        </p:txBody>
      </p:sp>
      <p:pic>
        <p:nvPicPr>
          <p:cNvPr id="47108" name="Picture 4">
            <a:extLst>
              <a:ext uri="{FF2B5EF4-FFF2-40B4-BE49-F238E27FC236}">
                <a16:creationId xmlns:a16="http://schemas.microsoft.com/office/drawing/2014/main" id="{AD2BD06A-B48E-5CC0-B416-8B17739F4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9673" y="1911493"/>
            <a:ext cx="6636962" cy="367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91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063" name="Rectangle 4506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14:</a:t>
            </a:r>
            <a:br>
              <a:rPr lang="en-US" sz="4600"/>
            </a:br>
            <a:r>
              <a:rPr lang="en-US" sz="4600"/>
              <a:t>Term of Loan v/s Interest Rate</a:t>
            </a:r>
          </a:p>
        </p:txBody>
      </p:sp>
      <p:sp>
        <p:nvSpPr>
          <p:cNvPr id="4506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4" y="2071316"/>
            <a:ext cx="4388248"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Loans with a 60-month term generally have higher average interest rates compared to those with a 36-month term.  The longer period incurs higher interest rates due to increase risk to the lenders.</a:t>
            </a:r>
          </a:p>
          <a:p>
            <a:pPr marL="285750" indent="-228600">
              <a:lnSpc>
                <a:spcPct val="90000"/>
              </a:lnSpc>
              <a:spcAft>
                <a:spcPts val="600"/>
              </a:spcAft>
              <a:buFont typeface="Arial" panose="020B0604020202020204" pitchFamily="34" charset="0"/>
              <a:buChar char="•"/>
            </a:pPr>
            <a:endParaRPr lang="en-US" sz="2200" dirty="0"/>
          </a:p>
        </p:txBody>
      </p:sp>
      <p:pic>
        <p:nvPicPr>
          <p:cNvPr id="45060" name="Picture 4">
            <a:extLst>
              <a:ext uri="{FF2B5EF4-FFF2-40B4-BE49-F238E27FC236}">
                <a16:creationId xmlns:a16="http://schemas.microsoft.com/office/drawing/2014/main" id="{0E53AF89-50B9-219B-3DEE-9CC3C39A3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741" y="1935975"/>
            <a:ext cx="7082219" cy="463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59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61" name="Rectangle 4916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564172D-1E5C-6AA6-DD77-1380BD45019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15:</a:t>
            </a:r>
            <a:br>
              <a:rPr lang="en-US" sz="4600"/>
            </a:br>
            <a:r>
              <a:rPr lang="en-US" sz="4600"/>
              <a:t>Grade v/s Interest Rate</a:t>
            </a:r>
          </a:p>
        </p:txBody>
      </p:sp>
      <p:sp>
        <p:nvSpPr>
          <p:cNvPr id="4916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4858410" cy="41191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A-grade is considered the highest credit grade assigned to borrowers receiving lower interest rates on loans, reflecting lower perceived risk and higher creditworthiness.</a:t>
            </a:r>
          </a:p>
          <a:p>
            <a:pPr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Interest rates increase as loan grades move from A to F indicating higher risk to lenders, resulting in higher interest rates to compensate for potential defaults.</a:t>
            </a:r>
          </a:p>
        </p:txBody>
      </p:sp>
      <p:pic>
        <p:nvPicPr>
          <p:cNvPr id="49158" name="Picture 6">
            <a:extLst>
              <a:ext uri="{FF2B5EF4-FFF2-40B4-BE49-F238E27FC236}">
                <a16:creationId xmlns:a16="http://schemas.microsoft.com/office/drawing/2014/main" id="{9AB334EB-F49A-C6C7-095E-EB8B68F8F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7045" y="2071316"/>
            <a:ext cx="6701908" cy="410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528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FABC-5B7E-13BC-9F6C-B65CC9B1BB3B}"/>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16: </a:t>
            </a:r>
            <a:br>
              <a:rPr lang="en-US" sz="4600"/>
            </a:br>
            <a:r>
              <a:rPr lang="en-US" sz="4600"/>
              <a:t>Loan Amounts v/s Income</a:t>
            </a:r>
          </a:p>
        </p:txBody>
      </p:sp>
      <p:sp>
        <p:nvSpPr>
          <p:cNvPr id="1332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640417" cy="4119172"/>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sz="2000" dirty="0"/>
              <a:t>Annual income brackets are indicative of the borrower's financial capacity and ability to repay loans:</a:t>
            </a:r>
          </a:p>
          <a:p>
            <a:pPr lvl="1" indent="-228600">
              <a:lnSpc>
                <a:spcPct val="90000"/>
              </a:lnSpc>
              <a:spcAft>
                <a:spcPts val="600"/>
              </a:spcAft>
              <a:buFont typeface="Arial" panose="020B0604020202020204" pitchFamily="34" charset="0"/>
              <a:buChar char="•"/>
            </a:pPr>
            <a:r>
              <a:rPr lang="en-US" sz="2000" b="1" dirty="0"/>
              <a:t>Higher Income Brackets:</a:t>
            </a:r>
            <a:r>
              <a:rPr lang="en-US" sz="2000" dirty="0"/>
              <a:t> Borrowers in higher income brackets typically have more financial stability, higher creditworthiness, and lower debt-to-income ratios. </a:t>
            </a:r>
          </a:p>
          <a:p>
            <a:pPr lvl="1" indent="-228600">
              <a:lnSpc>
                <a:spcPct val="90000"/>
              </a:lnSpc>
              <a:spcAft>
                <a:spcPts val="600"/>
              </a:spcAft>
              <a:buFont typeface="Arial" panose="020B0604020202020204" pitchFamily="34" charset="0"/>
              <a:buChar char="•"/>
            </a:pPr>
            <a:r>
              <a:rPr lang="en-US" sz="2000" b="1" dirty="0"/>
              <a:t>Lower Income Brackets:</a:t>
            </a:r>
            <a:r>
              <a:rPr lang="en-US" sz="2000" dirty="0"/>
              <a:t> Borrowers in lower income brackets may have limited financial resources, higher debt-to-income ratios, and less stable income. </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The box plot clearly indicates borrowers falling within the higher income bracket are eligible to higher credit as against borrowers falling under the lower income bracket.</a:t>
            </a:r>
          </a:p>
        </p:txBody>
      </p:sp>
      <p:pic>
        <p:nvPicPr>
          <p:cNvPr id="13316" name="Picture 4">
            <a:extLst>
              <a:ext uri="{FF2B5EF4-FFF2-40B4-BE49-F238E27FC236}">
                <a16:creationId xmlns:a16="http://schemas.microsoft.com/office/drawing/2014/main" id="{A53A45E9-B4F7-B74B-99F2-E1987B2FC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2563" y="2071316"/>
            <a:ext cx="6106389" cy="352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955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3FABC-5B7E-13BC-9F6C-B65CC9B1BB3B}"/>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Risk Assessment 17: </a:t>
            </a:r>
            <a:br>
              <a:rPr lang="en-US" sz="4600"/>
            </a:br>
            <a:r>
              <a:rPr lang="en-US" sz="4600"/>
              <a:t>Loan Amounts v/s Employment Length</a:t>
            </a:r>
          </a:p>
        </p:txBody>
      </p:sp>
      <p:sp>
        <p:nvSpPr>
          <p:cNvPr id="1536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46EE6ED-D410-59AA-635D-A8DF19E0D72C}"/>
              </a:ext>
            </a:extLst>
          </p:cNvPr>
          <p:cNvSpPr txBox="1"/>
          <p:nvPr/>
        </p:nvSpPr>
        <p:spPr>
          <a:xfrm>
            <a:off x="572493" y="2071316"/>
            <a:ext cx="5740625" cy="4119172"/>
          </a:xfrm>
          <a:prstGeom prst="rect">
            <a:avLst/>
          </a:prstGeom>
        </p:spPr>
        <p:txBody>
          <a:bodyPr vert="horz" lIns="91440" tIns="45720" rIns="91440" bIns="45720" rtlCol="0" anchor="t">
            <a:normAutofit fontScale="92500" lnSpcReduction="10000"/>
          </a:bodyPr>
          <a:lstStyle/>
          <a:p>
            <a:pPr marL="285750" indent="-228600">
              <a:lnSpc>
                <a:spcPct val="90000"/>
              </a:lnSpc>
              <a:spcAft>
                <a:spcPts val="600"/>
              </a:spcAft>
              <a:buFont typeface="Arial" panose="020B0604020202020204" pitchFamily="34" charset="0"/>
              <a:buChar char="•"/>
            </a:pPr>
            <a:r>
              <a:rPr lang="en-US" sz="1700" dirty="0"/>
              <a:t>Longer employment histories indicate greater job stability,  reliable source of income, which can influence lenders' decisions to approve higher loan amounts:</a:t>
            </a:r>
          </a:p>
          <a:p>
            <a:pPr lvl="1" indent="-228600">
              <a:lnSpc>
                <a:spcPct val="90000"/>
              </a:lnSpc>
              <a:spcAft>
                <a:spcPts val="600"/>
              </a:spcAft>
              <a:buFont typeface="Arial" panose="020B0604020202020204" pitchFamily="34" charset="0"/>
              <a:buChar char="•"/>
            </a:pPr>
            <a:r>
              <a:rPr lang="en-US" sz="1700" b="1" dirty="0"/>
              <a:t>Job Stability:</a:t>
            </a:r>
            <a:r>
              <a:rPr lang="en-US" sz="1700" dirty="0"/>
              <a:t> Borrowers with longer employment histories are perceived as having a lower risk of income disruption or job loss. This stability reassures lenders that the borrower can sustain loan repayments over an extended period.</a:t>
            </a:r>
          </a:p>
          <a:p>
            <a:pPr lvl="1" indent="-228600">
              <a:lnSpc>
                <a:spcPct val="90000"/>
              </a:lnSpc>
              <a:spcAft>
                <a:spcPts val="600"/>
              </a:spcAft>
              <a:buFont typeface="Arial" panose="020B0604020202020204" pitchFamily="34" charset="0"/>
              <a:buChar char="•"/>
            </a:pPr>
            <a:r>
              <a:rPr lang="en-US" sz="1700" b="1" dirty="0"/>
              <a:t>Loan Eligibility:</a:t>
            </a:r>
            <a:r>
              <a:rPr lang="en-US" sz="1700" dirty="0"/>
              <a:t> Lenders may be more inclined to approve higher loan amounts for borrowers with longer employment histories due to their demonstrated ability to manage financial commitments and lower perceived risk of default.</a:t>
            </a:r>
          </a:p>
          <a:p>
            <a:pPr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The histogram shows a trend where borrowers with longer employment histories receive higher loan amounts. This reflects borrower's financial stability, repayment capacity and lower risk.</a:t>
            </a:r>
          </a:p>
          <a:p>
            <a:pPr marL="285750" indent="-228600">
              <a:lnSpc>
                <a:spcPct val="90000"/>
              </a:lnSpc>
              <a:spcAft>
                <a:spcPts val="600"/>
              </a:spcAft>
              <a:buFont typeface="Arial" panose="020B0604020202020204" pitchFamily="34" charset="0"/>
              <a:buChar char="•"/>
            </a:pPr>
            <a:endParaRPr lang="en-US" sz="1700" dirty="0"/>
          </a:p>
        </p:txBody>
      </p:sp>
      <p:pic>
        <p:nvPicPr>
          <p:cNvPr id="15364" name="Picture 4">
            <a:extLst>
              <a:ext uri="{FF2B5EF4-FFF2-40B4-BE49-F238E27FC236}">
                <a16:creationId xmlns:a16="http://schemas.microsoft.com/office/drawing/2014/main" id="{04984E47-9081-504D-CDAD-095474663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956" y="1911493"/>
            <a:ext cx="5926995" cy="3526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332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F54068-1D24-9254-1218-63FB183E9ACC}"/>
              </a:ext>
            </a:extLst>
          </p:cNvPr>
          <p:cNvSpPr>
            <a:spLocks noGrp="1"/>
          </p:cNvSpPr>
          <p:nvPr>
            <p:ph type="title"/>
          </p:nvPr>
        </p:nvSpPr>
        <p:spPr>
          <a:xfrm>
            <a:off x="838200" y="365125"/>
            <a:ext cx="10515600" cy="1325563"/>
          </a:xfrm>
        </p:spPr>
        <p:txBody>
          <a:bodyPr>
            <a:normAutofit/>
          </a:bodyPr>
          <a:lstStyle/>
          <a:p>
            <a:r>
              <a:rPr lang="en-IN" sz="4200"/>
              <a:t>Risk Mitigation Strategies to Minimize Loan Default</a:t>
            </a: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E91E87-73F8-B491-3400-1C33AF32F0C7}"/>
              </a:ext>
            </a:extLst>
          </p:cNvPr>
          <p:cNvSpPr>
            <a:spLocks noGrp="1"/>
          </p:cNvSpPr>
          <p:nvPr>
            <p:ph idx="1"/>
          </p:nvPr>
        </p:nvSpPr>
        <p:spPr>
          <a:xfrm>
            <a:off x="838200" y="1929384"/>
            <a:ext cx="10515600" cy="4251960"/>
          </a:xfrm>
        </p:spPr>
        <p:txBody>
          <a:bodyPr numCol="2">
            <a:normAutofit/>
          </a:bodyPr>
          <a:lstStyle/>
          <a:p>
            <a:r>
              <a:rPr lang="en-IN" sz="2200"/>
              <a:t>Rigorous Loan Screening</a:t>
            </a:r>
          </a:p>
          <a:p>
            <a:r>
              <a:rPr lang="en-IN" sz="2200"/>
              <a:t>Loan Term Management</a:t>
            </a:r>
          </a:p>
          <a:p>
            <a:r>
              <a:rPr lang="en-IN" sz="2200"/>
              <a:t>Creditworthiness Assessment</a:t>
            </a:r>
          </a:p>
          <a:p>
            <a:r>
              <a:rPr lang="en-IN" sz="2200"/>
              <a:t>Income Verification</a:t>
            </a:r>
          </a:p>
          <a:p>
            <a:r>
              <a:rPr lang="en-IN" sz="2200"/>
              <a:t>Interest Rate Adjustment</a:t>
            </a:r>
          </a:p>
          <a:p>
            <a:r>
              <a:rPr lang="en-IN" sz="2200"/>
              <a:t>DTI Ratio Monitoring</a:t>
            </a:r>
          </a:p>
          <a:p>
            <a:r>
              <a:rPr lang="en-IN" sz="2200"/>
              <a:t>Employment Stability</a:t>
            </a:r>
          </a:p>
          <a:p>
            <a:r>
              <a:rPr lang="en-IN" sz="2200"/>
              <a:t>Targeted Risk Management Programs</a:t>
            </a:r>
          </a:p>
        </p:txBody>
      </p:sp>
    </p:spTree>
    <p:extLst>
      <p:ext uri="{BB962C8B-B14F-4D97-AF65-F5344CB8AC3E}">
        <p14:creationId xmlns:p14="http://schemas.microsoft.com/office/powerpoint/2010/main" val="407344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9C91D9-3DA5-235E-9DEB-C444F18951D2}"/>
              </a:ext>
            </a:extLst>
          </p:cNvPr>
          <p:cNvSpPr>
            <a:spLocks noGrp="1"/>
          </p:cNvSpPr>
          <p:nvPr>
            <p:ph type="title"/>
          </p:nvPr>
        </p:nvSpPr>
        <p:spPr>
          <a:xfrm>
            <a:off x="841248" y="548640"/>
            <a:ext cx="3600860" cy="5431536"/>
          </a:xfrm>
        </p:spPr>
        <p:txBody>
          <a:bodyPr>
            <a:normAutofit/>
          </a:bodyPr>
          <a:lstStyle/>
          <a:p>
            <a:r>
              <a:rPr lang="en-US" sz="5400"/>
              <a:t>Problem Statement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AEEA01-6B92-6F23-876F-CFF6EB835AFF}"/>
              </a:ext>
            </a:extLst>
          </p:cNvPr>
          <p:cNvSpPr>
            <a:spLocks noGrp="1"/>
          </p:cNvSpPr>
          <p:nvPr>
            <p:ph idx="1"/>
          </p:nvPr>
        </p:nvSpPr>
        <p:spPr>
          <a:xfrm>
            <a:off x="5126418" y="552091"/>
            <a:ext cx="6224335" cy="5431536"/>
          </a:xfrm>
        </p:spPr>
        <p:txBody>
          <a:bodyPr anchor="ctr">
            <a:normAutofit/>
          </a:bodyPr>
          <a:lstStyle/>
          <a:p>
            <a:pPr algn="just">
              <a:buFont typeface="Arial" panose="020B0604020202020204" pitchFamily="34" charset="0"/>
              <a:buChar char="•"/>
            </a:pPr>
            <a:r>
              <a:rPr lang="en-IN" sz="2200" b="1" dirty="0"/>
              <a:t>Challenges in Loan Default Management</a:t>
            </a:r>
            <a:endParaRPr lang="en-IN" sz="2200" dirty="0"/>
          </a:p>
          <a:p>
            <a:pPr marL="742950" lvl="1" indent="-285750" algn="just">
              <a:buFont typeface="Arial" panose="020B0604020202020204" pitchFamily="34" charset="0"/>
              <a:buChar char="•"/>
            </a:pPr>
            <a:r>
              <a:rPr lang="en-IN" sz="2200" dirty="0"/>
              <a:t>Consumer finance companies face significant risks associated with loan defaults.</a:t>
            </a:r>
          </a:p>
          <a:p>
            <a:pPr marL="742950" lvl="1" indent="-285750" algn="just">
              <a:buFont typeface="Arial" panose="020B0604020202020204" pitchFamily="34" charset="0"/>
              <a:buChar char="•"/>
            </a:pPr>
            <a:r>
              <a:rPr lang="en-IN" sz="2200" dirty="0"/>
              <a:t>Deciding whether to approve or deny loans involves balancing potential loss of business versus financial risk.</a:t>
            </a:r>
          </a:p>
          <a:p>
            <a:pPr algn="just">
              <a:buFont typeface="Arial" panose="020B0604020202020204" pitchFamily="34" charset="0"/>
              <a:buChar char="•"/>
            </a:pPr>
            <a:r>
              <a:rPr lang="en-IN" sz="2200" b="1" dirty="0"/>
              <a:t>Impact of Loan Defaults</a:t>
            </a:r>
            <a:endParaRPr lang="en-IN" sz="2200" dirty="0"/>
          </a:p>
          <a:p>
            <a:pPr marL="742950" lvl="1" indent="-285750" algn="just">
              <a:buFont typeface="Arial" panose="020B0604020202020204" pitchFamily="34" charset="0"/>
              <a:buChar char="•"/>
            </a:pPr>
            <a:r>
              <a:rPr lang="en-IN" sz="2200" b="1" dirty="0"/>
              <a:t>Loss of Revenue</a:t>
            </a:r>
            <a:r>
              <a:rPr lang="en-IN" sz="2200" dirty="0"/>
              <a:t>: Denying loans to potentially creditworthy applicants can lead to missed business opportunities.</a:t>
            </a:r>
          </a:p>
          <a:p>
            <a:pPr marL="742950" lvl="1" indent="-285750" algn="just">
              <a:buFont typeface="Arial" panose="020B0604020202020204" pitchFamily="34" charset="0"/>
              <a:buChar char="•"/>
            </a:pPr>
            <a:r>
              <a:rPr lang="en-IN" sz="2200" b="1" dirty="0"/>
              <a:t>Financial Loss</a:t>
            </a:r>
            <a:r>
              <a:rPr lang="en-IN" sz="2200" dirty="0"/>
              <a:t>: Approving loans to high-risk borrowers increases the risk of default, leading to financial losses.</a:t>
            </a:r>
          </a:p>
        </p:txBody>
      </p:sp>
    </p:spTree>
    <p:extLst>
      <p:ext uri="{BB962C8B-B14F-4D97-AF65-F5344CB8AC3E}">
        <p14:creationId xmlns:p14="http://schemas.microsoft.com/office/powerpoint/2010/main" val="1070661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D1245-F1D5-E244-DEB0-9172C9E52260}"/>
              </a:ext>
            </a:extLst>
          </p:cNvPr>
          <p:cNvSpPr>
            <a:spLocks noGrp="1"/>
          </p:cNvSpPr>
          <p:nvPr>
            <p:ph type="title"/>
          </p:nvPr>
        </p:nvSpPr>
        <p:spPr>
          <a:xfrm>
            <a:off x="838200" y="365125"/>
            <a:ext cx="10515600" cy="1325563"/>
          </a:xfrm>
        </p:spPr>
        <p:txBody>
          <a:bodyPr>
            <a:normAutofit/>
          </a:bodyPr>
          <a:lstStyle/>
          <a:p>
            <a:r>
              <a:rPr lang="en-US" sz="54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E1A148-3E35-5709-42CE-6279D62A6F6E}"/>
              </a:ext>
            </a:extLst>
          </p:cNvPr>
          <p:cNvSpPr>
            <a:spLocks noGrp="1"/>
          </p:cNvSpPr>
          <p:nvPr>
            <p:ph idx="1"/>
          </p:nvPr>
        </p:nvSpPr>
        <p:spPr>
          <a:xfrm>
            <a:off x="838200" y="1929384"/>
            <a:ext cx="10515600" cy="4251960"/>
          </a:xfrm>
        </p:spPr>
        <p:txBody>
          <a:bodyPr>
            <a:normAutofit/>
          </a:bodyPr>
          <a:lstStyle/>
          <a:p>
            <a:pPr marL="0" indent="0">
              <a:buNone/>
            </a:pPr>
            <a:r>
              <a:rPr lang="en-IN" sz="1200"/>
              <a:t>The analysis of loan default risk using the provided Lending Club dataset reveals several critical insights into the factors influencing loan default. Key drivers of loan default include:</a:t>
            </a:r>
          </a:p>
          <a:p>
            <a:r>
              <a:rPr lang="en-IN" sz="1200" b="1"/>
              <a:t>Loan Purpose</a:t>
            </a:r>
            <a:r>
              <a:rPr lang="en-IN" sz="1200"/>
              <a:t>: Debt consolidation and credit card repayment loans exhibit high default rates. Borrowers using loans for these purposes are likely under financial stress.</a:t>
            </a:r>
          </a:p>
          <a:p>
            <a:r>
              <a:rPr lang="en-IN" sz="1200" b="1"/>
              <a:t>Home Ownership</a:t>
            </a:r>
            <a:r>
              <a:rPr lang="en-IN" sz="1200"/>
              <a:t>: Renters and mortgaged homeowners show higher default rates compared to homeowners without mortgages, indicating a correlation between financial obligations and default risk.</a:t>
            </a:r>
          </a:p>
          <a:p>
            <a:r>
              <a:rPr lang="en-IN" sz="1200" b="1"/>
              <a:t>Loan Term</a:t>
            </a:r>
            <a:r>
              <a:rPr lang="en-IN" sz="1200"/>
              <a:t>: Loans with longer terms (60 months) have higher default rates compared to shorter-term loans (36 months), suggesting that longer repayment periods increase the risk of financial instability.</a:t>
            </a:r>
          </a:p>
          <a:p>
            <a:r>
              <a:rPr lang="en-IN" sz="1200" b="1"/>
              <a:t>Borrower Grades</a:t>
            </a:r>
            <a:r>
              <a:rPr lang="en-IN" sz="1200"/>
              <a:t>: Loans graded "A" have low default rates, while those graded "F" and "G" have significantly higher default rates, indicating a strong relationship between borrower creditworthiness and default risk.</a:t>
            </a:r>
          </a:p>
          <a:p>
            <a:r>
              <a:rPr lang="en-IN" sz="1200" b="1"/>
              <a:t>Income Levels</a:t>
            </a:r>
            <a:r>
              <a:rPr lang="en-IN" sz="1200"/>
              <a:t>: Borrowers with higher annual incomes ($80K and above) show lower default rates, highlighting income as a significant predictor of repayment ability.</a:t>
            </a:r>
          </a:p>
          <a:p>
            <a:r>
              <a:rPr lang="en-IN" sz="1200" b="1"/>
              <a:t>Interest Rates</a:t>
            </a:r>
            <a:r>
              <a:rPr lang="en-IN" sz="1200"/>
              <a:t>: Higher interest rates are associated with increased default rates, reflecting the higher risk profiles of borrowers with such loans.</a:t>
            </a:r>
          </a:p>
          <a:p>
            <a:r>
              <a:rPr lang="en-IN" sz="1200" b="1"/>
              <a:t>Debt-to-Income Ratio</a:t>
            </a:r>
            <a:r>
              <a:rPr lang="en-IN" sz="1200"/>
              <a:t>: Higher DTI ratios are linked to higher default rates, highlighting the importance of managing debt relative to income.</a:t>
            </a:r>
          </a:p>
          <a:p>
            <a:r>
              <a:rPr lang="en-IN" sz="1200" b="1"/>
              <a:t>Employment Length</a:t>
            </a:r>
            <a:r>
              <a:rPr lang="en-IN" sz="1200"/>
              <a:t>: Longer employment histories correlate with higher loan amounts and lower default rates, suggesting job stability as a key factor in loan repayment.</a:t>
            </a:r>
          </a:p>
        </p:txBody>
      </p:sp>
    </p:spTree>
    <p:extLst>
      <p:ext uri="{BB962C8B-B14F-4D97-AF65-F5344CB8AC3E}">
        <p14:creationId xmlns:p14="http://schemas.microsoft.com/office/powerpoint/2010/main" val="1631896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E3F29-7BCD-8177-E5DF-0644E899F492}"/>
              </a:ext>
            </a:extLst>
          </p:cNvPr>
          <p:cNvSpPr>
            <a:spLocks noGrp="1"/>
          </p:cNvSpPr>
          <p:nvPr>
            <p:ph type="title"/>
          </p:nvPr>
        </p:nvSpPr>
        <p:spPr/>
        <p:txBody>
          <a:bodyPr/>
          <a:lstStyle/>
          <a:p>
            <a:r>
              <a:rPr lang="en-US" dirty="0"/>
              <a:t>Objective</a:t>
            </a:r>
          </a:p>
        </p:txBody>
      </p:sp>
      <p:graphicFrame>
        <p:nvGraphicFramePr>
          <p:cNvPr id="5" name="Content Placeholder 2">
            <a:extLst>
              <a:ext uri="{FF2B5EF4-FFF2-40B4-BE49-F238E27FC236}">
                <a16:creationId xmlns:a16="http://schemas.microsoft.com/office/drawing/2014/main" id="{DCC5BDFF-4861-C7EC-F9FA-11DC2C0EBC5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067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4E522-9D87-BE05-77F0-D7F6947904F2}"/>
              </a:ext>
            </a:extLst>
          </p:cNvPr>
          <p:cNvSpPr>
            <a:spLocks noGrp="1"/>
          </p:cNvSpPr>
          <p:nvPr>
            <p:ph type="title"/>
          </p:nvPr>
        </p:nvSpPr>
        <p:spPr>
          <a:xfrm>
            <a:off x="841248" y="548640"/>
            <a:ext cx="3600860" cy="5431536"/>
          </a:xfrm>
        </p:spPr>
        <p:txBody>
          <a:bodyPr>
            <a:normAutofit/>
          </a:bodyPr>
          <a:lstStyle/>
          <a:p>
            <a:r>
              <a:rPr lang="en-US" sz="5400"/>
              <a:t>Data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B1A7BF-EE18-4B14-FE0B-F7A1EA45E50D}"/>
              </a:ext>
            </a:extLst>
          </p:cNvPr>
          <p:cNvSpPr>
            <a:spLocks noGrp="1"/>
          </p:cNvSpPr>
          <p:nvPr>
            <p:ph idx="1"/>
          </p:nvPr>
        </p:nvSpPr>
        <p:spPr>
          <a:xfrm>
            <a:off x="5126418" y="552091"/>
            <a:ext cx="6224335" cy="5431536"/>
          </a:xfrm>
        </p:spPr>
        <p:txBody>
          <a:bodyPr anchor="ctr">
            <a:normAutofit/>
          </a:bodyPr>
          <a:lstStyle/>
          <a:p>
            <a:pPr algn="just"/>
            <a:r>
              <a:rPr lang="en-IN" sz="2200" b="1" dirty="0"/>
              <a:t>Dataset</a:t>
            </a:r>
            <a:r>
              <a:rPr lang="en-IN" sz="2200" dirty="0"/>
              <a:t>: The dataset contains loan data from 2007 to 2011, detailing loan status (fully paid, current, charged-off), borrower attributes, and loan characteristics.</a:t>
            </a:r>
          </a:p>
          <a:p>
            <a:pPr algn="just"/>
            <a:r>
              <a:rPr lang="en-IN" sz="2200" b="1" dirty="0"/>
              <a:t>Data Dictionary</a:t>
            </a:r>
            <a:r>
              <a:rPr lang="en-IN" sz="2200" dirty="0"/>
              <a:t>: Provides definitions and explanations of variables used in the dataset, aiding in understanding each feature's relevance to loan default risk.</a:t>
            </a:r>
            <a:endParaRPr lang="en-US" sz="2200" dirty="0"/>
          </a:p>
        </p:txBody>
      </p:sp>
    </p:spTree>
    <p:extLst>
      <p:ext uri="{BB962C8B-B14F-4D97-AF65-F5344CB8AC3E}">
        <p14:creationId xmlns:p14="http://schemas.microsoft.com/office/powerpoint/2010/main" val="16545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0BFDB-3317-2DD5-C7CA-6F67E59CBF4E}"/>
              </a:ext>
            </a:extLst>
          </p:cNvPr>
          <p:cNvSpPr>
            <a:spLocks noGrp="1"/>
          </p:cNvSpPr>
          <p:nvPr>
            <p:ph type="ctrTitle"/>
          </p:nvPr>
        </p:nvSpPr>
        <p:spPr>
          <a:xfrm>
            <a:off x="838200" y="451381"/>
            <a:ext cx="10512552" cy="4066540"/>
          </a:xfrm>
        </p:spPr>
        <p:txBody>
          <a:bodyPr anchor="b">
            <a:normAutofit/>
          </a:bodyPr>
          <a:lstStyle/>
          <a:p>
            <a:pPr algn="l"/>
            <a:r>
              <a:rPr lang="en-US" sz="6600"/>
              <a:t>Data Preprocessing</a:t>
            </a:r>
          </a:p>
        </p:txBody>
      </p:sp>
      <p:sp>
        <p:nvSpPr>
          <p:cNvPr id="3" name="Subtitle 2">
            <a:extLst>
              <a:ext uri="{FF2B5EF4-FFF2-40B4-BE49-F238E27FC236}">
                <a16:creationId xmlns:a16="http://schemas.microsoft.com/office/drawing/2014/main" id="{64DF4AB1-E83A-BA71-EBD1-3D11387DF058}"/>
              </a:ext>
            </a:extLst>
          </p:cNvPr>
          <p:cNvSpPr>
            <a:spLocks noGrp="1"/>
          </p:cNvSpPr>
          <p:nvPr>
            <p:ph type="subTitle" idx="1"/>
          </p:nvPr>
        </p:nvSpPr>
        <p:spPr>
          <a:xfrm>
            <a:off x="838199" y="4983276"/>
            <a:ext cx="10512552" cy="1126680"/>
          </a:xfrm>
        </p:spPr>
        <p:txBody>
          <a:bodyPr>
            <a:normAutofit/>
          </a:bodyPr>
          <a:lstStyle/>
          <a:p>
            <a:pPr algn="l"/>
            <a:r>
              <a:rPr lang="en-IN" b="1" dirty="0"/>
              <a:t>Cleaning and Preparation</a:t>
            </a:r>
            <a:endParaRPr lang="en-US"/>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29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EF11E-4535-E025-CAF6-8654D6B4450F}"/>
              </a:ext>
            </a:extLst>
          </p:cNvPr>
          <p:cNvSpPr>
            <a:spLocks noGrp="1"/>
          </p:cNvSpPr>
          <p:nvPr>
            <p:ph type="title"/>
          </p:nvPr>
        </p:nvSpPr>
        <p:spPr>
          <a:xfrm>
            <a:off x="838200" y="365125"/>
            <a:ext cx="10515600" cy="1325563"/>
          </a:xfrm>
        </p:spPr>
        <p:txBody>
          <a:bodyPr>
            <a:normAutofit/>
          </a:bodyPr>
          <a:lstStyle/>
          <a:p>
            <a:r>
              <a:rPr lang="en-IN" sz="5400"/>
              <a:t>Handling Missing Values</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B7DF442-AD64-392E-883B-1B8B65649FD1}"/>
              </a:ext>
            </a:extLst>
          </p:cNvPr>
          <p:cNvGraphicFramePr>
            <a:graphicFrameLocks noGrp="1"/>
          </p:cNvGraphicFramePr>
          <p:nvPr>
            <p:ph idx="1"/>
            <p:extLst>
              <p:ext uri="{D42A27DB-BD31-4B8C-83A1-F6EECF244321}">
                <p14:modId xmlns:p14="http://schemas.microsoft.com/office/powerpoint/2010/main" val="1425746659"/>
              </p:ext>
            </p:extLst>
          </p:nvPr>
        </p:nvGraphicFramePr>
        <p:xfrm>
          <a:off x="838200" y="2284496"/>
          <a:ext cx="10515600" cy="400357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90139823"/>
                    </a:ext>
                  </a:extLst>
                </a:gridCol>
                <a:gridCol w="3505200">
                  <a:extLst>
                    <a:ext uri="{9D8B030D-6E8A-4147-A177-3AD203B41FA5}">
                      <a16:colId xmlns:a16="http://schemas.microsoft.com/office/drawing/2014/main" val="521331298"/>
                    </a:ext>
                  </a:extLst>
                </a:gridCol>
                <a:gridCol w="3505200">
                  <a:extLst>
                    <a:ext uri="{9D8B030D-6E8A-4147-A177-3AD203B41FA5}">
                      <a16:colId xmlns:a16="http://schemas.microsoft.com/office/drawing/2014/main" val="3888597364"/>
                    </a:ext>
                  </a:extLst>
                </a:gridCol>
              </a:tblGrid>
              <a:tr h="338764">
                <a:tc>
                  <a:txBody>
                    <a:bodyPr/>
                    <a:lstStyle/>
                    <a:p>
                      <a:r>
                        <a:rPr lang="en-US" sz="1500"/>
                        <a:t>Step</a:t>
                      </a:r>
                    </a:p>
                  </a:txBody>
                  <a:tcPr marL="75940" marR="75940" marT="37970" marB="37970"/>
                </a:tc>
                <a:tc>
                  <a:txBody>
                    <a:bodyPr/>
                    <a:lstStyle/>
                    <a:p>
                      <a:r>
                        <a:rPr lang="en-US" sz="1500"/>
                        <a:t>Methodology</a:t>
                      </a:r>
                    </a:p>
                  </a:txBody>
                  <a:tcPr marL="75940" marR="75940" marT="37970" marB="37970"/>
                </a:tc>
                <a:tc>
                  <a:txBody>
                    <a:bodyPr/>
                    <a:lstStyle/>
                    <a:p>
                      <a:r>
                        <a:rPr lang="en-US" sz="1500"/>
                        <a:t>Result</a:t>
                      </a:r>
                    </a:p>
                  </a:txBody>
                  <a:tcPr marL="75940" marR="75940" marT="37970" marB="37970"/>
                </a:tc>
                <a:extLst>
                  <a:ext uri="{0D108BD9-81ED-4DB2-BD59-A6C34878D82A}">
                    <a16:rowId xmlns:a16="http://schemas.microsoft.com/office/drawing/2014/main" val="3852402710"/>
                  </a:ext>
                </a:extLst>
              </a:tr>
              <a:tr h="569739">
                <a:tc>
                  <a:txBody>
                    <a:bodyPr/>
                    <a:lstStyle/>
                    <a:p>
                      <a:r>
                        <a:rPr lang="en-IN" sz="1500" b="0"/>
                        <a:t>Check for Completely Empty Rows</a:t>
                      </a:r>
                    </a:p>
                  </a:txBody>
                  <a:tcPr marL="75940" marR="75940" marT="37970" marB="37970" anchor="ctr"/>
                </a:tc>
                <a:tc>
                  <a:txBody>
                    <a:bodyPr/>
                    <a:lstStyle/>
                    <a:p>
                      <a:r>
                        <a:rPr lang="en-IN" sz="1500" b="0"/>
                        <a:t>Identified and removed entirely empty rows.</a:t>
                      </a:r>
                    </a:p>
                  </a:txBody>
                  <a:tcPr marL="75940" marR="75940" marT="37970" marB="37970" anchor="ctr"/>
                </a:tc>
                <a:tc>
                  <a:txBody>
                    <a:bodyPr/>
                    <a:lstStyle/>
                    <a:p>
                      <a:r>
                        <a:rPr lang="en-IN" sz="1500" b="0"/>
                        <a:t>No empty rows found.</a:t>
                      </a:r>
                    </a:p>
                  </a:txBody>
                  <a:tcPr marL="75940" marR="75940" marT="37970" marB="37970" anchor="ctr"/>
                </a:tc>
                <a:extLst>
                  <a:ext uri="{0D108BD9-81ED-4DB2-BD59-A6C34878D82A}">
                    <a16:rowId xmlns:a16="http://schemas.microsoft.com/office/drawing/2014/main" val="1623122856"/>
                  </a:ext>
                </a:extLst>
              </a:tr>
              <a:tr h="1493639">
                <a:tc>
                  <a:txBody>
                    <a:bodyPr/>
                    <a:lstStyle/>
                    <a:p>
                      <a:r>
                        <a:rPr lang="en-IN" sz="1500" b="0" dirty="0"/>
                        <a:t>Identify Missing Values</a:t>
                      </a:r>
                    </a:p>
                  </a:txBody>
                  <a:tcPr marL="75940" marR="75940" marT="37970" marB="37970" anchor="ctr"/>
                </a:tc>
                <a:tc>
                  <a:txBody>
                    <a:bodyPr/>
                    <a:lstStyle/>
                    <a:p>
                      <a:r>
                        <a:rPr lang="en-IN" sz="1500" b="0"/>
                        <a:t>Detected missing values in columns and rows.</a:t>
                      </a:r>
                    </a:p>
                  </a:txBody>
                  <a:tcPr marL="75940" marR="75940" marT="37970" marB="37970" anchor="ctr"/>
                </a:tc>
                <a:tc>
                  <a:txBody>
                    <a:bodyPr/>
                    <a:lstStyle/>
                    <a:p>
                      <a:pPr marL="0" lvl="0" indent="0">
                        <a:buFont typeface="Arial" panose="020B0604020202020204" pitchFamily="34" charset="0"/>
                        <a:buNone/>
                      </a:pPr>
                      <a:r>
                        <a:rPr lang="en-IN" sz="1500" b="0"/>
                        <a:t>Identified and dropped rows, columns with more than 30% missing values.</a:t>
                      </a:r>
                    </a:p>
                    <a:p>
                      <a:pPr lvl="0"/>
                      <a:endParaRPr lang="en-IN" sz="1500" b="0"/>
                    </a:p>
                    <a:p>
                      <a:pPr lvl="0"/>
                      <a:r>
                        <a:rPr lang="en-IN" sz="1500" b="0"/>
                        <a:t>Dataset Dimensionality: 36432 rows x 45 columns</a:t>
                      </a:r>
                    </a:p>
                  </a:txBody>
                  <a:tcPr marL="75940" marR="75940" marT="37970" marB="37970" anchor="ctr"/>
                </a:tc>
                <a:extLst>
                  <a:ext uri="{0D108BD9-81ED-4DB2-BD59-A6C34878D82A}">
                    <a16:rowId xmlns:a16="http://schemas.microsoft.com/office/drawing/2014/main" val="1117035489"/>
                  </a:ext>
                </a:extLst>
              </a:tr>
              <a:tr h="569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a:t>Identify and Remove Duplicate Records</a:t>
                      </a:r>
                    </a:p>
                  </a:txBody>
                  <a:tcPr marL="75940" marR="75940" marT="37970" marB="37970"/>
                </a:tc>
                <a:tc>
                  <a:txBody>
                    <a:bodyPr/>
                    <a:lstStyle/>
                    <a:p>
                      <a:r>
                        <a:rPr lang="en-IN" sz="1500" b="0"/>
                        <a:t>Found and removed duplicate records.</a:t>
                      </a:r>
                    </a:p>
                  </a:txBody>
                  <a:tcPr marL="75940" marR="75940" marT="37970" marB="379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a:t>No duplicate records found.</a:t>
                      </a:r>
                    </a:p>
                  </a:txBody>
                  <a:tcPr marL="75940" marR="75940" marT="37970" marB="37970"/>
                </a:tc>
                <a:extLst>
                  <a:ext uri="{0D108BD9-81ED-4DB2-BD59-A6C34878D82A}">
                    <a16:rowId xmlns:a16="http://schemas.microsoft.com/office/drawing/2014/main" val="1539867410"/>
                  </a:ext>
                </a:extLst>
              </a:tr>
              <a:tr h="10316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a:t>Handle anomalous data entries</a:t>
                      </a:r>
                    </a:p>
                  </a:txBody>
                  <a:tcPr marL="75940" marR="75940" marT="37970" marB="379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a:t>Home Ownership Field: Tagging "NONE" to "OTHER".</a:t>
                      </a:r>
                    </a:p>
                    <a:p>
                      <a:endParaRPr lang="en-US" sz="1500" b="0"/>
                    </a:p>
                  </a:txBody>
                  <a:tcPr marL="75940" marR="75940" marT="37970" marB="379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dirty="0"/>
                        <a:t>To maintain categorical data consistency, updated 3 rows to "OTHER" in </a:t>
                      </a:r>
                      <a:r>
                        <a:rPr lang="en-IN" sz="1500" b="0" dirty="0" err="1"/>
                        <a:t>home_ownership</a:t>
                      </a:r>
                      <a:r>
                        <a:rPr lang="en-IN" sz="1500" b="0" dirty="0"/>
                        <a:t> field.</a:t>
                      </a:r>
                      <a:endParaRPr lang="en-US" sz="1500" b="0" dirty="0"/>
                    </a:p>
                  </a:txBody>
                  <a:tcPr marL="75940" marR="75940" marT="37970" marB="37970"/>
                </a:tc>
                <a:extLst>
                  <a:ext uri="{0D108BD9-81ED-4DB2-BD59-A6C34878D82A}">
                    <a16:rowId xmlns:a16="http://schemas.microsoft.com/office/drawing/2014/main" val="3262982593"/>
                  </a:ext>
                </a:extLst>
              </a:tr>
            </a:tbl>
          </a:graphicData>
        </a:graphic>
      </p:graphicFrame>
    </p:spTree>
    <p:extLst>
      <p:ext uri="{BB962C8B-B14F-4D97-AF65-F5344CB8AC3E}">
        <p14:creationId xmlns:p14="http://schemas.microsoft.com/office/powerpoint/2010/main" val="278760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3ABF8-EB9F-020A-4D4E-622BC6C036EA}"/>
              </a:ext>
            </a:extLst>
          </p:cNvPr>
          <p:cNvSpPr>
            <a:spLocks noGrp="1"/>
          </p:cNvSpPr>
          <p:nvPr>
            <p:ph type="title"/>
          </p:nvPr>
        </p:nvSpPr>
        <p:spPr>
          <a:xfrm>
            <a:off x="838200" y="365125"/>
            <a:ext cx="10515600" cy="1325563"/>
          </a:xfrm>
        </p:spPr>
        <p:txBody>
          <a:bodyPr>
            <a:normAutofit/>
          </a:bodyPr>
          <a:lstStyle/>
          <a:p>
            <a:r>
              <a:rPr lang="en-US" sz="5400"/>
              <a:t>Data Preparation</a:t>
            </a: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3">
            <a:extLst>
              <a:ext uri="{FF2B5EF4-FFF2-40B4-BE49-F238E27FC236}">
                <a16:creationId xmlns:a16="http://schemas.microsoft.com/office/drawing/2014/main" id="{8B0260A6-1146-B67E-7770-1BDC34100C3E}"/>
              </a:ext>
            </a:extLst>
          </p:cNvPr>
          <p:cNvGraphicFramePr>
            <a:graphicFrameLocks noGrp="1"/>
          </p:cNvGraphicFramePr>
          <p:nvPr>
            <p:ph idx="1"/>
            <p:extLst>
              <p:ext uri="{D42A27DB-BD31-4B8C-83A1-F6EECF244321}">
                <p14:modId xmlns:p14="http://schemas.microsoft.com/office/powerpoint/2010/main" val="3392757110"/>
              </p:ext>
            </p:extLst>
          </p:nvPr>
        </p:nvGraphicFramePr>
        <p:xfrm>
          <a:off x="838201" y="2197817"/>
          <a:ext cx="10515601" cy="4441980"/>
        </p:xfrm>
        <a:graphic>
          <a:graphicData uri="http://schemas.openxmlformats.org/drawingml/2006/table">
            <a:tbl>
              <a:tblPr firstRow="1" bandRow="1">
                <a:tableStyleId>{5C22544A-7EE6-4342-B048-85BDC9FD1C3A}</a:tableStyleId>
              </a:tblPr>
              <a:tblGrid>
                <a:gridCol w="2989170">
                  <a:extLst>
                    <a:ext uri="{9D8B030D-6E8A-4147-A177-3AD203B41FA5}">
                      <a16:colId xmlns:a16="http://schemas.microsoft.com/office/drawing/2014/main" val="990139823"/>
                    </a:ext>
                  </a:extLst>
                </a:gridCol>
                <a:gridCol w="4259950">
                  <a:extLst>
                    <a:ext uri="{9D8B030D-6E8A-4147-A177-3AD203B41FA5}">
                      <a16:colId xmlns:a16="http://schemas.microsoft.com/office/drawing/2014/main" val="521331298"/>
                    </a:ext>
                  </a:extLst>
                </a:gridCol>
                <a:gridCol w="3266481">
                  <a:extLst>
                    <a:ext uri="{9D8B030D-6E8A-4147-A177-3AD203B41FA5}">
                      <a16:colId xmlns:a16="http://schemas.microsoft.com/office/drawing/2014/main" val="3888597364"/>
                    </a:ext>
                  </a:extLst>
                </a:gridCol>
              </a:tblGrid>
              <a:tr h="448960">
                <a:tc>
                  <a:txBody>
                    <a:bodyPr/>
                    <a:lstStyle/>
                    <a:p>
                      <a:r>
                        <a:rPr lang="en-US" sz="1300" dirty="0"/>
                        <a:t>Step</a:t>
                      </a:r>
                    </a:p>
                  </a:txBody>
                  <a:tcPr marL="68223" marR="68223" marT="34112" marB="34112"/>
                </a:tc>
                <a:tc>
                  <a:txBody>
                    <a:bodyPr/>
                    <a:lstStyle/>
                    <a:p>
                      <a:r>
                        <a:rPr lang="en-US" sz="1300"/>
                        <a:t>Methodology</a:t>
                      </a:r>
                    </a:p>
                  </a:txBody>
                  <a:tcPr marL="68223" marR="68223" marT="34112" marB="34112"/>
                </a:tc>
                <a:tc>
                  <a:txBody>
                    <a:bodyPr/>
                    <a:lstStyle/>
                    <a:p>
                      <a:r>
                        <a:rPr lang="en-US" sz="1300"/>
                        <a:t>Result</a:t>
                      </a:r>
                    </a:p>
                  </a:txBody>
                  <a:tcPr marL="68223" marR="68223" marT="34112" marB="34112"/>
                </a:tc>
                <a:extLst>
                  <a:ext uri="{0D108BD9-81ED-4DB2-BD59-A6C34878D82A}">
                    <a16:rowId xmlns:a16="http://schemas.microsoft.com/office/drawing/2014/main" val="3852402710"/>
                  </a:ext>
                </a:extLst>
              </a:tr>
              <a:tr h="329918">
                <a:tc>
                  <a:txBody>
                    <a:bodyPr/>
                    <a:lstStyle/>
                    <a:p>
                      <a:r>
                        <a:rPr lang="en-IN" sz="800" b="0" kern="1200">
                          <a:solidFill>
                            <a:schemeClr val="dk1"/>
                          </a:solidFill>
                          <a:latin typeface="+mn-lt"/>
                          <a:ea typeface="+mn-ea"/>
                          <a:cs typeface="+mn-cs"/>
                        </a:rPr>
                        <a:t>Convert 'term' Column to Integer</a:t>
                      </a:r>
                    </a:p>
                  </a:txBody>
                  <a:tcPr marL="68223" marR="68223" marT="34112" marB="34112" anchor="ctr"/>
                </a:tc>
                <a:tc>
                  <a:txBody>
                    <a:bodyPr/>
                    <a:lstStyle/>
                    <a:p>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["term"] = </a:t>
                      </a:r>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["term"].</a:t>
                      </a:r>
                      <a:r>
                        <a:rPr lang="en-IN" sz="800" b="0" kern="1200" err="1">
                          <a:solidFill>
                            <a:schemeClr val="dk1"/>
                          </a:solidFill>
                          <a:latin typeface="+mn-lt"/>
                          <a:ea typeface="+mn-ea"/>
                          <a:cs typeface="+mn-cs"/>
                        </a:rPr>
                        <a:t>str.replace</a:t>
                      </a:r>
                      <a:r>
                        <a:rPr lang="en-IN" sz="800" b="0" kern="1200">
                          <a:solidFill>
                            <a:schemeClr val="dk1"/>
                          </a:solidFill>
                          <a:latin typeface="+mn-lt"/>
                          <a:ea typeface="+mn-ea"/>
                          <a:cs typeface="+mn-cs"/>
                        </a:rPr>
                        <a:t>(" months", "").</a:t>
                      </a:r>
                      <a:r>
                        <a:rPr lang="en-IN" sz="800" b="0" kern="1200" err="1">
                          <a:solidFill>
                            <a:schemeClr val="dk1"/>
                          </a:solidFill>
                          <a:latin typeface="+mn-lt"/>
                          <a:ea typeface="+mn-ea"/>
                          <a:cs typeface="+mn-cs"/>
                        </a:rPr>
                        <a:t>astype</a:t>
                      </a:r>
                      <a:r>
                        <a:rPr lang="en-IN" sz="800" b="0" kern="1200">
                          <a:solidFill>
                            <a:schemeClr val="dk1"/>
                          </a:solidFill>
                          <a:latin typeface="+mn-lt"/>
                          <a:ea typeface="+mn-ea"/>
                          <a:cs typeface="+mn-cs"/>
                        </a:rPr>
                        <a:t>("int64")</a:t>
                      </a:r>
                    </a:p>
                  </a:txBody>
                  <a:tcPr marL="68223" marR="68223" marT="34112" marB="34112" anchor="ctr"/>
                </a:tc>
                <a:tc>
                  <a:txBody>
                    <a:bodyPr/>
                    <a:lstStyle/>
                    <a:p>
                      <a:r>
                        <a:rPr lang="en-IN" sz="800" b="0" kern="1200">
                          <a:solidFill>
                            <a:schemeClr val="dk1"/>
                          </a:solidFill>
                          <a:latin typeface="+mn-lt"/>
                          <a:ea typeface="+mn-ea"/>
                          <a:cs typeface="+mn-cs"/>
                        </a:rPr>
                        <a:t>'term' column now contains integer values.</a:t>
                      </a:r>
                    </a:p>
                  </a:txBody>
                  <a:tcPr marL="68223" marR="68223" marT="34112" marB="34112" anchor="ctr"/>
                </a:tc>
                <a:extLst>
                  <a:ext uri="{0D108BD9-81ED-4DB2-BD59-A6C34878D82A}">
                    <a16:rowId xmlns:a16="http://schemas.microsoft.com/office/drawing/2014/main" val="1623122856"/>
                  </a:ext>
                </a:extLst>
              </a:tr>
              <a:tr h="704050">
                <a:tc>
                  <a:txBody>
                    <a:bodyPr/>
                    <a:lstStyle/>
                    <a:p>
                      <a:r>
                        <a:rPr lang="en-IN" sz="800" b="0" kern="1200">
                          <a:solidFill>
                            <a:schemeClr val="dk1"/>
                          </a:solidFill>
                          <a:latin typeface="+mn-lt"/>
                          <a:ea typeface="+mn-ea"/>
                          <a:cs typeface="+mn-cs"/>
                        </a:rPr>
                        <a:t>Convert Percentage Columns to Float</a:t>
                      </a:r>
                    </a:p>
                  </a:txBody>
                  <a:tcPr marL="68223" marR="68223" marT="34112" marB="34112" anchor="ctr"/>
                </a:tc>
                <a:tc>
                  <a:txBody>
                    <a:bodyPr/>
                    <a:lstStyle/>
                    <a:p>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int_rate</a:t>
                      </a:r>
                      <a:r>
                        <a:rPr lang="en-IN" sz="800" b="0" kern="1200">
                          <a:solidFill>
                            <a:schemeClr val="dk1"/>
                          </a:solidFill>
                          <a:latin typeface="+mn-lt"/>
                          <a:ea typeface="+mn-ea"/>
                          <a:cs typeface="+mn-cs"/>
                        </a:rPr>
                        <a:t>'] = </a:t>
                      </a:r>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int_rate</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str.rstrip</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astype</a:t>
                      </a:r>
                      <a:r>
                        <a:rPr lang="en-IN" sz="800" b="0" kern="1200">
                          <a:solidFill>
                            <a:schemeClr val="dk1"/>
                          </a:solidFill>
                          <a:latin typeface="+mn-lt"/>
                          <a:ea typeface="+mn-ea"/>
                          <a:cs typeface="+mn-cs"/>
                        </a:rPr>
                        <a:t>('float64').round(2)</a:t>
                      </a:r>
                    </a:p>
                    <a:p>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revol_util</a:t>
                      </a:r>
                      <a:r>
                        <a:rPr lang="en-IN" sz="800" b="0" kern="1200">
                          <a:solidFill>
                            <a:schemeClr val="dk1"/>
                          </a:solidFill>
                          <a:latin typeface="+mn-lt"/>
                          <a:ea typeface="+mn-ea"/>
                          <a:cs typeface="+mn-cs"/>
                        </a:rPr>
                        <a:t>'] = </a:t>
                      </a:r>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revol_util</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str.rstrip</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astype</a:t>
                      </a:r>
                      <a:r>
                        <a:rPr lang="en-IN" sz="800" b="0" kern="1200">
                          <a:solidFill>
                            <a:schemeClr val="dk1"/>
                          </a:solidFill>
                          <a:latin typeface="+mn-lt"/>
                          <a:ea typeface="+mn-ea"/>
                          <a:cs typeface="+mn-cs"/>
                        </a:rPr>
                        <a:t>('float64').round(2)</a:t>
                      </a:r>
                    </a:p>
                    <a:p>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funded_amnt_inv</a:t>
                      </a:r>
                      <a:r>
                        <a:rPr lang="en-IN" sz="800" b="0" kern="1200">
                          <a:solidFill>
                            <a:schemeClr val="dk1"/>
                          </a:solidFill>
                          <a:latin typeface="+mn-lt"/>
                          <a:ea typeface="+mn-ea"/>
                          <a:cs typeface="+mn-cs"/>
                        </a:rPr>
                        <a:t>'] = </a:t>
                      </a:r>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funded_amnt_inv</a:t>
                      </a:r>
                      <a:r>
                        <a:rPr lang="en-IN" sz="800" b="0" kern="1200">
                          <a:solidFill>
                            <a:schemeClr val="dk1"/>
                          </a:solidFill>
                          <a:latin typeface="+mn-lt"/>
                          <a:ea typeface="+mn-ea"/>
                          <a:cs typeface="+mn-cs"/>
                        </a:rPr>
                        <a:t>'].round(2)	</a:t>
                      </a:r>
                    </a:p>
                  </a:txBody>
                  <a:tcPr marL="68223" marR="68223" marT="34112" marB="34112" anchor="ctr"/>
                </a:tc>
                <a:tc>
                  <a:txBody>
                    <a:bodyPr/>
                    <a:lstStyle/>
                    <a:p>
                      <a:r>
                        <a:rPr lang="en-IN" sz="800" b="0" kern="1200">
                          <a:solidFill>
                            <a:schemeClr val="dk1"/>
                          </a:solidFill>
                          <a:latin typeface="+mn-lt"/>
                          <a:ea typeface="+mn-ea"/>
                          <a:cs typeface="+mn-cs"/>
                        </a:rPr>
                        <a:t>Percentage columns converted to float and rounded to two decimal places.</a:t>
                      </a:r>
                    </a:p>
                  </a:txBody>
                  <a:tcPr marL="68223" marR="68223" marT="34112" marB="34112" anchor="ctr"/>
                </a:tc>
                <a:extLst>
                  <a:ext uri="{0D108BD9-81ED-4DB2-BD59-A6C34878D82A}">
                    <a16:rowId xmlns:a16="http://schemas.microsoft.com/office/drawing/2014/main" val="1117035489"/>
                  </a:ext>
                </a:extLst>
              </a:tr>
              <a:tr h="704050">
                <a:tc>
                  <a:txBody>
                    <a:bodyPr/>
                    <a:lstStyle/>
                    <a:p>
                      <a:r>
                        <a:rPr lang="en-IN" sz="800" b="0" kern="1200">
                          <a:solidFill>
                            <a:schemeClr val="dk1"/>
                          </a:solidFill>
                          <a:latin typeface="+mn-lt"/>
                          <a:ea typeface="+mn-ea"/>
                          <a:cs typeface="+mn-cs"/>
                        </a:rPr>
                        <a:t>Round Specific Columns to Two Decimal Places</a:t>
                      </a:r>
                    </a:p>
                  </a:txBody>
                  <a:tcPr marL="68223" marR="68223" marT="34112" marB="34112" anchor="ctr"/>
                </a:tc>
                <a:tc>
                  <a:txBody>
                    <a:bodyPr/>
                    <a:lstStyle/>
                    <a:p>
                      <a:r>
                        <a:rPr lang="en-IN" sz="800" b="0" kern="1200">
                          <a:solidFill>
                            <a:schemeClr val="dk1"/>
                          </a:solidFill>
                          <a:latin typeface="+mn-lt"/>
                          <a:ea typeface="+mn-ea"/>
                          <a:cs typeface="+mn-cs"/>
                        </a:rPr>
                        <a:t>Rounded specified columns to two decimal places.</a:t>
                      </a:r>
                    </a:p>
                  </a:txBody>
                  <a:tcPr marL="68223" marR="68223" marT="34112" marB="34112"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kern="1200">
                          <a:solidFill>
                            <a:schemeClr val="dk1"/>
                          </a:solidFill>
                          <a:latin typeface="+mn-lt"/>
                          <a:ea typeface="+mn-ea"/>
                          <a:cs typeface="+mn-cs"/>
                        </a:rPr>
                        <a:t>Columns rounded: '</a:t>
                      </a:r>
                      <a:r>
                        <a:rPr lang="en-IN" sz="800" b="0" kern="1200" err="1">
                          <a:solidFill>
                            <a:schemeClr val="dk1"/>
                          </a:solidFill>
                          <a:latin typeface="+mn-lt"/>
                          <a:ea typeface="+mn-ea"/>
                          <a:cs typeface="+mn-cs"/>
                        </a:rPr>
                        <a:t>total_pymnt</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total_pymnt_inv</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total_rec_prncp</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total_rec_int</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total_rec_late_fee</a:t>
                      </a:r>
                      <a:r>
                        <a:rPr lang="en-IN" sz="800" b="0" kern="1200">
                          <a:solidFill>
                            <a:schemeClr val="dk1"/>
                          </a:solidFill>
                          <a:latin typeface="+mn-lt"/>
                          <a:ea typeface="+mn-ea"/>
                          <a:cs typeface="+mn-cs"/>
                        </a:rPr>
                        <a:t>', 'recoveries', '</a:t>
                      </a:r>
                      <a:r>
                        <a:rPr lang="en-IN" sz="800" b="0" kern="1200" err="1">
                          <a:solidFill>
                            <a:schemeClr val="dk1"/>
                          </a:solidFill>
                          <a:latin typeface="+mn-lt"/>
                          <a:ea typeface="+mn-ea"/>
                          <a:cs typeface="+mn-cs"/>
                        </a:rPr>
                        <a:t>collection_recovery_fee</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last_pymnt_amnt</a:t>
                      </a:r>
                      <a:r>
                        <a:rPr lang="en-IN" sz="800" b="0" kern="1200">
                          <a:solidFill>
                            <a:schemeClr val="dk1"/>
                          </a:solidFill>
                          <a:latin typeface="+mn-lt"/>
                          <a:ea typeface="+mn-ea"/>
                          <a:cs typeface="+mn-cs"/>
                        </a:rPr>
                        <a:t>'.</a:t>
                      </a:r>
                    </a:p>
                  </a:txBody>
                  <a:tcPr marL="68223" marR="68223" marT="34112" marB="34112"/>
                </a:tc>
                <a:extLst>
                  <a:ext uri="{0D108BD9-81ED-4DB2-BD59-A6C34878D82A}">
                    <a16:rowId xmlns:a16="http://schemas.microsoft.com/office/drawing/2014/main" val="1539867410"/>
                  </a:ext>
                </a:extLst>
              </a:tr>
              <a:tr h="704050">
                <a:tc>
                  <a:txBody>
                    <a:bodyPr/>
                    <a:lstStyle/>
                    <a:p>
                      <a:r>
                        <a:rPr lang="en-IN" sz="800" b="0" kern="1200">
                          <a:solidFill>
                            <a:schemeClr val="dk1"/>
                          </a:solidFill>
                          <a:latin typeface="+mn-lt"/>
                          <a:ea typeface="+mn-ea"/>
                          <a:cs typeface="+mn-cs"/>
                        </a:rPr>
                        <a:t>Clean '</a:t>
                      </a:r>
                      <a:r>
                        <a:rPr lang="en-IN" sz="800" b="0" kern="1200" err="1">
                          <a:solidFill>
                            <a:schemeClr val="dk1"/>
                          </a:solidFill>
                          <a:latin typeface="+mn-lt"/>
                          <a:ea typeface="+mn-ea"/>
                          <a:cs typeface="+mn-cs"/>
                        </a:rPr>
                        <a:t>emp_length</a:t>
                      </a:r>
                      <a:r>
                        <a:rPr lang="en-IN" sz="800" b="0" kern="1200">
                          <a:solidFill>
                            <a:schemeClr val="dk1"/>
                          </a:solidFill>
                          <a:latin typeface="+mn-lt"/>
                          <a:ea typeface="+mn-ea"/>
                          <a:cs typeface="+mn-cs"/>
                        </a:rPr>
                        <a:t>' Column</a:t>
                      </a:r>
                    </a:p>
                  </a:txBody>
                  <a:tcPr marL="68223" marR="68223" marT="34112" marB="34112" anchor="ctr"/>
                </a:tc>
                <a:tc>
                  <a:txBody>
                    <a:bodyPr/>
                    <a:lstStyle/>
                    <a:p>
                      <a:r>
                        <a:rPr lang="en-US" sz="800" b="0" kern="1200" err="1">
                          <a:solidFill>
                            <a:schemeClr val="dk1"/>
                          </a:solidFill>
                          <a:latin typeface="+mn-lt"/>
                          <a:ea typeface="+mn-ea"/>
                          <a:cs typeface="+mn-cs"/>
                        </a:rPr>
                        <a:t>loan_ds</a:t>
                      </a:r>
                      <a:r>
                        <a:rPr lang="en-US" sz="800" b="0" kern="1200">
                          <a:solidFill>
                            <a:schemeClr val="dk1"/>
                          </a:solidFill>
                          <a:latin typeface="+mn-lt"/>
                          <a:ea typeface="+mn-ea"/>
                          <a:cs typeface="+mn-cs"/>
                        </a:rPr>
                        <a:t>["</a:t>
                      </a:r>
                      <a:r>
                        <a:rPr lang="en-US" sz="800" b="0" kern="1200" err="1">
                          <a:solidFill>
                            <a:schemeClr val="dk1"/>
                          </a:solidFill>
                          <a:latin typeface="+mn-lt"/>
                          <a:ea typeface="+mn-ea"/>
                          <a:cs typeface="+mn-cs"/>
                        </a:rPr>
                        <a:t>emp_length</a:t>
                      </a:r>
                      <a:r>
                        <a:rPr lang="en-US" sz="800" b="0" kern="1200">
                          <a:solidFill>
                            <a:schemeClr val="dk1"/>
                          </a:solidFill>
                          <a:latin typeface="+mn-lt"/>
                          <a:ea typeface="+mn-ea"/>
                          <a:cs typeface="+mn-cs"/>
                        </a:rPr>
                        <a:t>"] = </a:t>
                      </a:r>
                      <a:r>
                        <a:rPr lang="en-US" sz="800" b="0" kern="1200" err="1">
                          <a:solidFill>
                            <a:schemeClr val="dk1"/>
                          </a:solidFill>
                          <a:latin typeface="+mn-lt"/>
                          <a:ea typeface="+mn-ea"/>
                          <a:cs typeface="+mn-cs"/>
                        </a:rPr>
                        <a:t>loan_ds</a:t>
                      </a:r>
                      <a:r>
                        <a:rPr lang="en-US" sz="800" b="0" kern="1200">
                          <a:solidFill>
                            <a:schemeClr val="dk1"/>
                          </a:solidFill>
                          <a:latin typeface="+mn-lt"/>
                          <a:ea typeface="+mn-ea"/>
                          <a:cs typeface="+mn-cs"/>
                        </a:rPr>
                        <a:t>["</a:t>
                      </a:r>
                      <a:r>
                        <a:rPr lang="en-US" sz="800" b="0" kern="1200" err="1">
                          <a:solidFill>
                            <a:schemeClr val="dk1"/>
                          </a:solidFill>
                          <a:latin typeface="+mn-lt"/>
                          <a:ea typeface="+mn-ea"/>
                          <a:cs typeface="+mn-cs"/>
                        </a:rPr>
                        <a:t>emp_length</a:t>
                      </a:r>
                      <a:r>
                        <a:rPr lang="en-US" sz="800" b="0" kern="1200">
                          <a:solidFill>
                            <a:schemeClr val="dk1"/>
                          </a:solidFill>
                          <a:latin typeface="+mn-lt"/>
                          <a:ea typeface="+mn-ea"/>
                          <a:cs typeface="+mn-cs"/>
                        </a:rPr>
                        <a:t>"].</a:t>
                      </a:r>
                      <a:r>
                        <a:rPr lang="en-US" sz="800" b="0" kern="1200" err="1">
                          <a:solidFill>
                            <a:schemeClr val="dk1"/>
                          </a:solidFill>
                          <a:latin typeface="+mn-lt"/>
                          <a:ea typeface="+mn-ea"/>
                          <a:cs typeface="+mn-cs"/>
                        </a:rPr>
                        <a:t>str.replace</a:t>
                      </a:r>
                      <a:r>
                        <a:rPr lang="en-US" sz="800" b="0" kern="1200">
                          <a:solidFill>
                            <a:schemeClr val="dk1"/>
                          </a:solidFill>
                          <a:latin typeface="+mn-lt"/>
                          <a:ea typeface="+mn-ea"/>
                          <a:cs typeface="+mn-cs"/>
                        </a:rPr>
                        <a:t>(r'\+ years', '', regex=True).</a:t>
                      </a:r>
                      <a:r>
                        <a:rPr lang="en-US" sz="800" b="0" kern="1200" err="1">
                          <a:solidFill>
                            <a:schemeClr val="dk1"/>
                          </a:solidFill>
                          <a:latin typeface="+mn-lt"/>
                          <a:ea typeface="+mn-ea"/>
                          <a:cs typeface="+mn-cs"/>
                        </a:rPr>
                        <a:t>str.replace</a:t>
                      </a:r>
                      <a:r>
                        <a:rPr lang="en-US" sz="800" b="0" kern="1200">
                          <a:solidFill>
                            <a:schemeClr val="dk1"/>
                          </a:solidFill>
                          <a:latin typeface="+mn-lt"/>
                          <a:ea typeface="+mn-ea"/>
                          <a:cs typeface="+mn-cs"/>
                        </a:rPr>
                        <a:t>(r' years', '', regex=True).</a:t>
                      </a:r>
                      <a:r>
                        <a:rPr lang="en-US" sz="800" b="0" kern="1200" err="1">
                          <a:solidFill>
                            <a:schemeClr val="dk1"/>
                          </a:solidFill>
                          <a:latin typeface="+mn-lt"/>
                          <a:ea typeface="+mn-ea"/>
                          <a:cs typeface="+mn-cs"/>
                        </a:rPr>
                        <a:t>str.replace</a:t>
                      </a:r>
                      <a:r>
                        <a:rPr lang="en-US" sz="800" b="0" kern="1200">
                          <a:solidFill>
                            <a:schemeClr val="dk1"/>
                          </a:solidFill>
                          <a:latin typeface="+mn-lt"/>
                          <a:ea typeface="+mn-ea"/>
                          <a:cs typeface="+mn-cs"/>
                        </a:rPr>
                        <a:t>(r' year', '', regex=True).</a:t>
                      </a:r>
                      <a:r>
                        <a:rPr lang="en-US" sz="800" b="0" kern="1200" err="1">
                          <a:solidFill>
                            <a:schemeClr val="dk1"/>
                          </a:solidFill>
                          <a:latin typeface="+mn-lt"/>
                          <a:ea typeface="+mn-ea"/>
                          <a:cs typeface="+mn-cs"/>
                        </a:rPr>
                        <a:t>str.replace</a:t>
                      </a:r>
                      <a:r>
                        <a:rPr lang="en-US" sz="800" b="0" kern="1200">
                          <a:solidFill>
                            <a:schemeClr val="dk1"/>
                          </a:solidFill>
                          <a:latin typeface="+mn-lt"/>
                          <a:ea typeface="+mn-ea"/>
                          <a:cs typeface="+mn-cs"/>
                        </a:rPr>
                        <a:t>(r'&lt; 1', '0').</a:t>
                      </a:r>
                      <a:r>
                        <a:rPr lang="en-US" sz="800" b="0" kern="1200" err="1">
                          <a:solidFill>
                            <a:schemeClr val="dk1"/>
                          </a:solidFill>
                          <a:latin typeface="+mn-lt"/>
                          <a:ea typeface="+mn-ea"/>
                          <a:cs typeface="+mn-cs"/>
                        </a:rPr>
                        <a:t>str.strip</a:t>
                      </a:r>
                      <a:r>
                        <a:rPr lang="en-US" sz="800" b="0" kern="1200">
                          <a:solidFill>
                            <a:schemeClr val="dk1"/>
                          </a:solidFill>
                          <a:latin typeface="+mn-lt"/>
                          <a:ea typeface="+mn-ea"/>
                          <a:cs typeface="+mn-cs"/>
                        </a:rPr>
                        <a:t>()	</a:t>
                      </a:r>
                    </a:p>
                  </a:txBody>
                  <a:tcPr marL="68223" marR="68223" marT="34112" marB="34112"/>
                </a:tc>
                <a:tc>
                  <a:txBody>
                    <a:bodyPr/>
                    <a:lstStyle/>
                    <a:p>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emp_length</a:t>
                      </a:r>
                      <a:r>
                        <a:rPr lang="en-IN" sz="800" b="0" kern="1200">
                          <a:solidFill>
                            <a:schemeClr val="dk1"/>
                          </a:solidFill>
                          <a:latin typeface="+mn-lt"/>
                          <a:ea typeface="+mn-ea"/>
                          <a:cs typeface="+mn-cs"/>
                        </a:rPr>
                        <a:t>' column cleaned.</a:t>
                      </a:r>
                    </a:p>
                  </a:txBody>
                  <a:tcPr marL="68223" marR="68223" marT="34112" marB="34112" anchor="ctr"/>
                </a:tc>
                <a:extLst>
                  <a:ext uri="{0D108BD9-81ED-4DB2-BD59-A6C34878D82A}">
                    <a16:rowId xmlns:a16="http://schemas.microsoft.com/office/drawing/2014/main" val="3262982593"/>
                  </a:ext>
                </a:extLst>
              </a:tr>
              <a:tr h="704050">
                <a:tc>
                  <a:txBody>
                    <a:bodyPr/>
                    <a:lstStyle/>
                    <a:p>
                      <a:r>
                        <a:rPr lang="en-IN" sz="800" b="0" kern="1200">
                          <a:solidFill>
                            <a:schemeClr val="dk1"/>
                          </a:solidFill>
                          <a:latin typeface="+mn-lt"/>
                          <a:ea typeface="+mn-ea"/>
                          <a:cs typeface="+mn-cs"/>
                        </a:rPr>
                        <a:t>Split and Convert Date Columns</a:t>
                      </a:r>
                    </a:p>
                  </a:txBody>
                  <a:tcPr marL="68223" marR="68223" marT="34112" marB="34112" anchor="ctr"/>
                </a:tc>
                <a:tc>
                  <a:txBody>
                    <a:bodyPr/>
                    <a:lstStyle/>
                    <a:p>
                      <a:pPr marL="171450" indent="-171450">
                        <a:buFont typeface="Arial" panose="020B0604020202020204" pitchFamily="34" charset="0"/>
                        <a:buChar char="•"/>
                      </a:pPr>
                      <a:r>
                        <a:rPr lang="en-US" sz="800" b="0" kern="1200">
                          <a:solidFill>
                            <a:schemeClr val="dk1"/>
                          </a:solidFill>
                          <a:latin typeface="+mn-lt"/>
                          <a:ea typeface="+mn-ea"/>
                          <a:cs typeface="+mn-cs"/>
                        </a:rPr>
                        <a:t>Split '</a:t>
                      </a:r>
                      <a:r>
                        <a:rPr lang="en-US" sz="800" b="0" kern="1200" err="1">
                          <a:solidFill>
                            <a:schemeClr val="dk1"/>
                          </a:solidFill>
                          <a:latin typeface="+mn-lt"/>
                          <a:ea typeface="+mn-ea"/>
                          <a:cs typeface="+mn-cs"/>
                        </a:rPr>
                        <a:t>issue_d</a:t>
                      </a:r>
                      <a:r>
                        <a:rPr lang="en-US" sz="800" b="0" kern="1200">
                          <a:solidFill>
                            <a:schemeClr val="dk1"/>
                          </a:solidFill>
                          <a:latin typeface="+mn-lt"/>
                          <a:ea typeface="+mn-ea"/>
                          <a:cs typeface="+mn-cs"/>
                        </a:rPr>
                        <a:t>' and other date columns into month and year parts.</a:t>
                      </a:r>
                    </a:p>
                    <a:p>
                      <a:pPr marL="171450" indent="-171450">
                        <a:buFont typeface="Arial" panose="020B0604020202020204" pitchFamily="34" charset="0"/>
                        <a:buChar char="•"/>
                      </a:pPr>
                      <a:r>
                        <a:rPr lang="en-US" sz="800" b="0" kern="1200">
                          <a:solidFill>
                            <a:schemeClr val="dk1"/>
                          </a:solidFill>
                          <a:latin typeface="+mn-lt"/>
                          <a:ea typeface="+mn-ea"/>
                          <a:cs typeface="+mn-cs"/>
                        </a:rPr>
                        <a:t>Mapped month names to numeric values.</a:t>
                      </a:r>
                    </a:p>
                    <a:p>
                      <a:pPr marL="171450" indent="-171450">
                        <a:buFont typeface="Arial" panose="020B0604020202020204" pitchFamily="34" charset="0"/>
                        <a:buChar char="•"/>
                      </a:pPr>
                      <a:r>
                        <a:rPr lang="en-US" sz="800" b="0" kern="1200">
                          <a:solidFill>
                            <a:schemeClr val="dk1"/>
                          </a:solidFill>
                          <a:latin typeface="+mn-lt"/>
                          <a:ea typeface="+mn-ea"/>
                          <a:cs typeface="+mn-cs"/>
                        </a:rPr>
                        <a:t>Converted short year format to full year format.	</a:t>
                      </a:r>
                    </a:p>
                  </a:txBody>
                  <a:tcPr marL="68223" marR="68223" marT="34112" marB="34112"/>
                </a:tc>
                <a:tc>
                  <a:txBody>
                    <a:bodyPr/>
                    <a:lstStyle/>
                    <a:p>
                      <a:r>
                        <a:rPr lang="en-IN" sz="800" b="0" kern="1200">
                          <a:solidFill>
                            <a:schemeClr val="dk1"/>
                          </a:solidFill>
                          <a:latin typeface="+mn-lt"/>
                          <a:ea typeface="+mn-ea"/>
                          <a:cs typeface="+mn-cs"/>
                        </a:rPr>
                        <a:t>Date columns split and converted: '</a:t>
                      </a:r>
                      <a:r>
                        <a:rPr lang="en-IN" sz="800" b="0" kern="1200" err="1">
                          <a:solidFill>
                            <a:schemeClr val="dk1"/>
                          </a:solidFill>
                          <a:latin typeface="+mn-lt"/>
                          <a:ea typeface="+mn-ea"/>
                          <a:cs typeface="+mn-cs"/>
                        </a:rPr>
                        <a:t>issue_d</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earliest_cr_line</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last_pymnt_d</a:t>
                      </a:r>
                      <a:r>
                        <a:rPr lang="en-IN" sz="800" b="0" kern="1200">
                          <a:solidFill>
                            <a:schemeClr val="dk1"/>
                          </a:solidFill>
                          <a:latin typeface="+mn-lt"/>
                          <a:ea typeface="+mn-ea"/>
                          <a:cs typeface="+mn-cs"/>
                        </a:rPr>
                        <a:t>', '</a:t>
                      </a:r>
                      <a:r>
                        <a:rPr lang="en-IN" sz="800" b="0" kern="1200" err="1">
                          <a:solidFill>
                            <a:schemeClr val="dk1"/>
                          </a:solidFill>
                          <a:latin typeface="+mn-lt"/>
                          <a:ea typeface="+mn-ea"/>
                          <a:cs typeface="+mn-cs"/>
                        </a:rPr>
                        <a:t>last_credit_pull_d</a:t>
                      </a:r>
                      <a:r>
                        <a:rPr lang="en-IN" sz="800" b="0" kern="1200">
                          <a:solidFill>
                            <a:schemeClr val="dk1"/>
                          </a:solidFill>
                          <a:latin typeface="+mn-lt"/>
                          <a:ea typeface="+mn-ea"/>
                          <a:cs typeface="+mn-cs"/>
                        </a:rPr>
                        <a:t>'.</a:t>
                      </a:r>
                    </a:p>
                  </a:txBody>
                  <a:tcPr marL="68223" marR="68223" marT="34112" marB="34112" anchor="ctr"/>
                </a:tc>
                <a:extLst>
                  <a:ext uri="{0D108BD9-81ED-4DB2-BD59-A6C34878D82A}">
                    <a16:rowId xmlns:a16="http://schemas.microsoft.com/office/drawing/2014/main" val="3636873721"/>
                  </a:ext>
                </a:extLst>
              </a:tr>
              <a:tr h="329918">
                <a:tc>
                  <a:txBody>
                    <a:bodyPr/>
                    <a:lstStyle/>
                    <a:p>
                      <a:r>
                        <a:rPr lang="en-IN" sz="800" b="0" kern="1200">
                          <a:solidFill>
                            <a:schemeClr val="dk1"/>
                          </a:solidFill>
                          <a:latin typeface="+mn-lt"/>
                          <a:ea typeface="+mn-ea"/>
                          <a:cs typeface="+mn-cs"/>
                        </a:rPr>
                        <a:t>Tag 'NONE' to 'OTHER' in '</a:t>
                      </a:r>
                      <a:r>
                        <a:rPr lang="en-IN" sz="800" b="0" kern="1200" err="1">
                          <a:solidFill>
                            <a:schemeClr val="dk1"/>
                          </a:solidFill>
                          <a:latin typeface="+mn-lt"/>
                          <a:ea typeface="+mn-ea"/>
                          <a:cs typeface="+mn-cs"/>
                        </a:rPr>
                        <a:t>home_ownership</a:t>
                      </a:r>
                      <a:r>
                        <a:rPr lang="en-IN" sz="800" b="0" kern="1200">
                          <a:solidFill>
                            <a:schemeClr val="dk1"/>
                          </a:solidFill>
                          <a:latin typeface="+mn-lt"/>
                          <a:ea typeface="+mn-ea"/>
                          <a:cs typeface="+mn-cs"/>
                        </a:rPr>
                        <a:t>' Field</a:t>
                      </a:r>
                    </a:p>
                  </a:txBody>
                  <a:tcPr marL="68223" marR="68223" marT="34112" marB="34112" anchor="ctr"/>
                </a:tc>
                <a:tc>
                  <a:txBody>
                    <a:bodyPr/>
                    <a:lstStyle/>
                    <a:p>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home_ownership</a:t>
                      </a:r>
                      <a:r>
                        <a:rPr lang="en-IN" sz="800" b="0" kern="1200">
                          <a:solidFill>
                            <a:schemeClr val="dk1"/>
                          </a:solidFill>
                          <a:latin typeface="+mn-lt"/>
                          <a:ea typeface="+mn-ea"/>
                          <a:cs typeface="+mn-cs"/>
                        </a:rPr>
                        <a:t>'] = </a:t>
                      </a:r>
                      <a:r>
                        <a:rPr lang="en-IN" sz="800" b="0" kern="1200" err="1">
                          <a:solidFill>
                            <a:schemeClr val="dk1"/>
                          </a:solidFill>
                          <a:latin typeface="+mn-lt"/>
                          <a:ea typeface="+mn-ea"/>
                          <a:cs typeface="+mn-cs"/>
                        </a:rPr>
                        <a:t>loan_ds</a:t>
                      </a:r>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home_ownership</a:t>
                      </a:r>
                      <a:r>
                        <a:rPr lang="en-IN" sz="800" b="0" kern="1200">
                          <a:solidFill>
                            <a:schemeClr val="dk1"/>
                          </a:solidFill>
                          <a:latin typeface="+mn-lt"/>
                          <a:ea typeface="+mn-ea"/>
                          <a:cs typeface="+mn-cs"/>
                        </a:rPr>
                        <a:t>'].replace('NONE', 'OTHER')</a:t>
                      </a:r>
                    </a:p>
                  </a:txBody>
                  <a:tcPr marL="68223" marR="68223" marT="34112" marB="34112" anchor="ctr"/>
                </a:tc>
                <a:tc>
                  <a:txBody>
                    <a:bodyPr/>
                    <a:lstStyle/>
                    <a:p>
                      <a:r>
                        <a:rPr lang="en-IN" sz="800" b="0" kern="1200">
                          <a:solidFill>
                            <a:schemeClr val="dk1"/>
                          </a:solidFill>
                          <a:latin typeface="+mn-lt"/>
                          <a:ea typeface="+mn-ea"/>
                          <a:cs typeface="+mn-cs"/>
                        </a:rPr>
                        <a:t>'</a:t>
                      </a:r>
                      <a:r>
                        <a:rPr lang="en-IN" sz="800" b="0" kern="1200" err="1">
                          <a:solidFill>
                            <a:schemeClr val="dk1"/>
                          </a:solidFill>
                          <a:latin typeface="+mn-lt"/>
                          <a:ea typeface="+mn-ea"/>
                          <a:cs typeface="+mn-cs"/>
                        </a:rPr>
                        <a:t>home_ownership</a:t>
                      </a:r>
                      <a:r>
                        <a:rPr lang="en-IN" sz="800" b="0" kern="1200">
                          <a:solidFill>
                            <a:schemeClr val="dk1"/>
                          </a:solidFill>
                          <a:latin typeface="+mn-lt"/>
                          <a:ea typeface="+mn-ea"/>
                          <a:cs typeface="+mn-cs"/>
                        </a:rPr>
                        <a:t>' field cleaned.</a:t>
                      </a:r>
                    </a:p>
                  </a:txBody>
                  <a:tcPr marL="68223" marR="68223" marT="34112" marB="34112" anchor="ctr"/>
                </a:tc>
                <a:extLst>
                  <a:ext uri="{0D108BD9-81ED-4DB2-BD59-A6C34878D82A}">
                    <a16:rowId xmlns:a16="http://schemas.microsoft.com/office/drawing/2014/main" val="2036428801"/>
                  </a:ext>
                </a:extLst>
              </a:tr>
              <a:tr h="516984">
                <a:tc>
                  <a:txBody>
                    <a:bodyPr/>
                    <a:lstStyle/>
                    <a:p>
                      <a:r>
                        <a:rPr lang="en-IN" sz="800" b="0" kern="1200" dirty="0">
                          <a:solidFill>
                            <a:schemeClr val="dk1"/>
                          </a:solidFill>
                          <a:latin typeface="+mn-lt"/>
                          <a:ea typeface="+mn-ea"/>
                          <a:cs typeface="+mn-cs"/>
                        </a:rPr>
                        <a:t>Rename Columns</a:t>
                      </a:r>
                    </a:p>
                  </a:txBody>
                  <a:tcPr marL="68223" marR="68223" marT="34112" marB="34112" anchor="ctr"/>
                </a:tc>
                <a:tc>
                  <a:txBody>
                    <a:bodyPr/>
                    <a:lstStyle/>
                    <a:p>
                      <a:r>
                        <a:rPr lang="en-IN" sz="800" b="0" kern="1200">
                          <a:solidFill>
                            <a:schemeClr val="dk1"/>
                          </a:solidFill>
                          <a:latin typeface="+mn-lt"/>
                          <a:ea typeface="+mn-ea"/>
                          <a:cs typeface="+mn-cs"/>
                        </a:rPr>
                        <a:t>Renamed columns to represent revised values.</a:t>
                      </a:r>
                    </a:p>
                  </a:txBody>
                  <a:tcPr marL="68223" marR="68223" marT="34112" marB="34112" anchor="ctr"/>
                </a:tc>
                <a:tc>
                  <a:txBody>
                    <a:bodyPr/>
                    <a:lstStyle/>
                    <a:p>
                      <a:r>
                        <a:rPr lang="en-IN" sz="800" b="0" kern="1200" dirty="0">
                          <a:solidFill>
                            <a:schemeClr val="dk1"/>
                          </a:solidFill>
                          <a:latin typeface="+mn-lt"/>
                          <a:ea typeface="+mn-ea"/>
                          <a:cs typeface="+mn-cs"/>
                        </a:rPr>
                        <a:t>Columns renamed: 'term' to '</a:t>
                      </a:r>
                      <a:r>
                        <a:rPr lang="en-IN" sz="800" b="0" kern="1200" dirty="0" err="1">
                          <a:solidFill>
                            <a:schemeClr val="dk1"/>
                          </a:solidFill>
                          <a:latin typeface="+mn-lt"/>
                          <a:ea typeface="+mn-ea"/>
                          <a:cs typeface="+mn-cs"/>
                        </a:rPr>
                        <a:t>term_in_months</a:t>
                      </a:r>
                      <a:r>
                        <a:rPr lang="en-IN" sz="800" b="0" kern="1200" dirty="0">
                          <a:solidFill>
                            <a:schemeClr val="dk1"/>
                          </a:solidFill>
                          <a:latin typeface="+mn-lt"/>
                          <a:ea typeface="+mn-ea"/>
                          <a:cs typeface="+mn-cs"/>
                        </a:rPr>
                        <a:t>', '</a:t>
                      </a:r>
                      <a:r>
                        <a:rPr lang="en-IN" sz="800" b="0" kern="1200" dirty="0" err="1">
                          <a:solidFill>
                            <a:schemeClr val="dk1"/>
                          </a:solidFill>
                          <a:latin typeface="+mn-lt"/>
                          <a:ea typeface="+mn-ea"/>
                          <a:cs typeface="+mn-cs"/>
                        </a:rPr>
                        <a:t>revol_util</a:t>
                      </a:r>
                      <a:r>
                        <a:rPr lang="en-IN" sz="800" b="0" kern="1200" dirty="0">
                          <a:solidFill>
                            <a:schemeClr val="dk1"/>
                          </a:solidFill>
                          <a:latin typeface="+mn-lt"/>
                          <a:ea typeface="+mn-ea"/>
                          <a:cs typeface="+mn-cs"/>
                        </a:rPr>
                        <a:t>' to '</a:t>
                      </a:r>
                      <a:r>
                        <a:rPr lang="en-IN" sz="800" b="0" kern="1200" dirty="0" err="1">
                          <a:solidFill>
                            <a:schemeClr val="dk1"/>
                          </a:solidFill>
                          <a:latin typeface="+mn-lt"/>
                          <a:ea typeface="+mn-ea"/>
                          <a:cs typeface="+mn-cs"/>
                        </a:rPr>
                        <a:t>revol_util_in_percent</a:t>
                      </a:r>
                      <a:r>
                        <a:rPr lang="en-IN" sz="800" b="0" kern="1200" dirty="0">
                          <a:solidFill>
                            <a:schemeClr val="dk1"/>
                          </a:solidFill>
                          <a:latin typeface="+mn-lt"/>
                          <a:ea typeface="+mn-ea"/>
                          <a:cs typeface="+mn-cs"/>
                        </a:rPr>
                        <a:t>', '</a:t>
                      </a:r>
                      <a:r>
                        <a:rPr lang="en-IN" sz="800" b="0" kern="1200" dirty="0" err="1">
                          <a:solidFill>
                            <a:schemeClr val="dk1"/>
                          </a:solidFill>
                          <a:latin typeface="+mn-lt"/>
                          <a:ea typeface="+mn-ea"/>
                          <a:cs typeface="+mn-cs"/>
                        </a:rPr>
                        <a:t>emp_length</a:t>
                      </a:r>
                      <a:r>
                        <a:rPr lang="en-IN" sz="800" b="0" kern="1200" dirty="0">
                          <a:solidFill>
                            <a:schemeClr val="dk1"/>
                          </a:solidFill>
                          <a:latin typeface="+mn-lt"/>
                          <a:ea typeface="+mn-ea"/>
                          <a:cs typeface="+mn-cs"/>
                        </a:rPr>
                        <a:t>' to '</a:t>
                      </a:r>
                      <a:r>
                        <a:rPr lang="en-IN" sz="800" b="0" kern="1200" dirty="0" err="1">
                          <a:solidFill>
                            <a:schemeClr val="dk1"/>
                          </a:solidFill>
                          <a:latin typeface="+mn-lt"/>
                          <a:ea typeface="+mn-ea"/>
                          <a:cs typeface="+mn-cs"/>
                        </a:rPr>
                        <a:t>emp_length_in_years</a:t>
                      </a:r>
                      <a:r>
                        <a:rPr lang="en-IN" sz="800" b="0" kern="1200" dirty="0">
                          <a:solidFill>
                            <a:schemeClr val="dk1"/>
                          </a:solidFill>
                          <a:latin typeface="+mn-lt"/>
                          <a:ea typeface="+mn-ea"/>
                          <a:cs typeface="+mn-cs"/>
                        </a:rPr>
                        <a:t>'.</a:t>
                      </a:r>
                    </a:p>
                  </a:txBody>
                  <a:tcPr marL="68223" marR="68223" marT="34112" marB="34112" anchor="ctr"/>
                </a:tc>
                <a:extLst>
                  <a:ext uri="{0D108BD9-81ED-4DB2-BD59-A6C34878D82A}">
                    <a16:rowId xmlns:a16="http://schemas.microsoft.com/office/drawing/2014/main" val="1780012614"/>
                  </a:ext>
                </a:extLst>
              </a:tr>
            </a:tbl>
          </a:graphicData>
        </a:graphic>
      </p:graphicFrame>
    </p:spTree>
    <p:extLst>
      <p:ext uri="{BB962C8B-B14F-4D97-AF65-F5344CB8AC3E}">
        <p14:creationId xmlns:p14="http://schemas.microsoft.com/office/powerpoint/2010/main" val="372291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0BFDB-3317-2DD5-C7CA-6F67E59CBF4E}"/>
              </a:ext>
            </a:extLst>
          </p:cNvPr>
          <p:cNvSpPr>
            <a:spLocks noGrp="1"/>
          </p:cNvSpPr>
          <p:nvPr>
            <p:ph type="ctrTitle"/>
          </p:nvPr>
        </p:nvSpPr>
        <p:spPr>
          <a:xfrm>
            <a:off x="838200" y="451381"/>
            <a:ext cx="10512552" cy="4066540"/>
          </a:xfrm>
        </p:spPr>
        <p:txBody>
          <a:bodyPr anchor="b">
            <a:normAutofit/>
          </a:bodyPr>
          <a:lstStyle/>
          <a:p>
            <a:pPr algn="l"/>
            <a:r>
              <a:rPr lang="en-US" sz="6600"/>
              <a:t>Data Analysis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04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1140</TotalTime>
  <Words>2836</Words>
  <Application>Microsoft Macintosh PowerPoint</Application>
  <PresentationFormat>Widescreen</PresentationFormat>
  <Paragraphs>212</Paragraphs>
  <Slides>30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Aptos Display</vt:lpstr>
      <vt:lpstr>Arial</vt:lpstr>
      <vt:lpstr>Office Theme</vt:lpstr>
      <vt:lpstr>Lending Club Case Study</vt:lpstr>
      <vt:lpstr>Team Members</vt:lpstr>
      <vt:lpstr>Problem Statement</vt:lpstr>
      <vt:lpstr>Objective</vt:lpstr>
      <vt:lpstr>Data Overview</vt:lpstr>
      <vt:lpstr>Data Preprocessing</vt:lpstr>
      <vt:lpstr>Handling Missing Values</vt:lpstr>
      <vt:lpstr>Data Preparation</vt:lpstr>
      <vt:lpstr>Data Analysis</vt:lpstr>
      <vt:lpstr>Univariate Analysis</vt:lpstr>
      <vt:lpstr>Risk Assessment 1:  Purpose of Loan</vt:lpstr>
      <vt:lpstr>Risk Assessment 2: Home Ownership</vt:lpstr>
      <vt:lpstr>Risk Assessment 3: Number of Loan Application Issued</vt:lpstr>
      <vt:lpstr>Risk Assessment 4: Loan Repayment Term</vt:lpstr>
      <vt:lpstr>Risk Assessment 5:  Grade/Sub-Grade</vt:lpstr>
      <vt:lpstr>Bivariate Analysis</vt:lpstr>
      <vt:lpstr>Risk Assessment 6: Annual Income v/s Charged Off Proportion</vt:lpstr>
      <vt:lpstr>Risk Assessment 7: Purpose v/s Charged Off Proportion</vt:lpstr>
      <vt:lpstr>Risk Assessment 8: Grades v/s Charged Off Proportion</vt:lpstr>
      <vt:lpstr>Risk Assessment 9: Sub-Grades v/s Charged Off Proportion</vt:lpstr>
      <vt:lpstr>Risk Assessment 10: Interest Rate v/s Charged Off Proportion</vt:lpstr>
      <vt:lpstr>Risk Assessment 11: Public Bankruptcy Records v/s Charged Off Proportion</vt:lpstr>
      <vt:lpstr>Risk Assessment 12:  Debt-to-Income Ratio vs Loan Status</vt:lpstr>
      <vt:lpstr>Risk Assessment 13: Purpose v/s Interest Rate</vt:lpstr>
      <vt:lpstr>Risk Assessment 14: Term of Loan v/s Interest Rate</vt:lpstr>
      <vt:lpstr>Risk Assessment 15: Grade v/s Interest Rate</vt:lpstr>
      <vt:lpstr>Risk Assessment 16:  Loan Amounts v/s Income</vt:lpstr>
      <vt:lpstr>Risk Assessment 17:  Loan Amounts v/s Employment Length</vt:lpstr>
      <vt:lpstr>Risk Mitigation Strategies to Minimize Loan Default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 Narayanan</dc:creator>
  <cp:lastModifiedBy>Anil Narayanan</cp:lastModifiedBy>
  <cp:revision>367</cp:revision>
  <dcterms:created xsi:type="dcterms:W3CDTF">2024-06-25T11:26:31Z</dcterms:created>
  <dcterms:modified xsi:type="dcterms:W3CDTF">2024-06-26T06:27:07Z</dcterms:modified>
</cp:coreProperties>
</file>