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A02B37-1694-41B6-8122-4C3476082115}"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EABB5-9284-4642-93FA-9E83F9B6E174}" type="slidenum">
              <a:rPr lang="en-US" smtClean="0"/>
              <a:t>‹#›</a:t>
            </a:fld>
            <a:endParaRPr lang="en-US"/>
          </a:p>
        </p:txBody>
      </p:sp>
    </p:spTree>
    <p:extLst>
      <p:ext uri="{BB962C8B-B14F-4D97-AF65-F5344CB8AC3E}">
        <p14:creationId xmlns:p14="http://schemas.microsoft.com/office/powerpoint/2010/main" val="865411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A02B37-1694-41B6-8122-4C3476082115}"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EABB5-9284-4642-93FA-9E83F9B6E174}" type="slidenum">
              <a:rPr lang="en-US" smtClean="0"/>
              <a:t>‹#›</a:t>
            </a:fld>
            <a:endParaRPr lang="en-US"/>
          </a:p>
        </p:txBody>
      </p:sp>
    </p:spTree>
    <p:extLst>
      <p:ext uri="{BB962C8B-B14F-4D97-AF65-F5344CB8AC3E}">
        <p14:creationId xmlns:p14="http://schemas.microsoft.com/office/powerpoint/2010/main" val="1546883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A02B37-1694-41B6-8122-4C3476082115}"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EABB5-9284-4642-93FA-9E83F9B6E174}" type="slidenum">
              <a:rPr lang="en-US" smtClean="0"/>
              <a:t>‹#›</a:t>
            </a:fld>
            <a:endParaRPr lang="en-US"/>
          </a:p>
        </p:txBody>
      </p:sp>
    </p:spTree>
    <p:extLst>
      <p:ext uri="{BB962C8B-B14F-4D97-AF65-F5344CB8AC3E}">
        <p14:creationId xmlns:p14="http://schemas.microsoft.com/office/powerpoint/2010/main" val="353971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A02B37-1694-41B6-8122-4C3476082115}"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EABB5-9284-4642-93FA-9E83F9B6E174}" type="slidenum">
              <a:rPr lang="en-US" smtClean="0"/>
              <a:t>‹#›</a:t>
            </a:fld>
            <a:endParaRPr lang="en-US"/>
          </a:p>
        </p:txBody>
      </p:sp>
    </p:spTree>
    <p:extLst>
      <p:ext uri="{BB962C8B-B14F-4D97-AF65-F5344CB8AC3E}">
        <p14:creationId xmlns:p14="http://schemas.microsoft.com/office/powerpoint/2010/main" val="351040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A02B37-1694-41B6-8122-4C3476082115}"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EABB5-9284-4642-93FA-9E83F9B6E174}" type="slidenum">
              <a:rPr lang="en-US" smtClean="0"/>
              <a:t>‹#›</a:t>
            </a:fld>
            <a:endParaRPr lang="en-US"/>
          </a:p>
        </p:txBody>
      </p:sp>
    </p:spTree>
    <p:extLst>
      <p:ext uri="{BB962C8B-B14F-4D97-AF65-F5344CB8AC3E}">
        <p14:creationId xmlns:p14="http://schemas.microsoft.com/office/powerpoint/2010/main" val="183568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A02B37-1694-41B6-8122-4C3476082115}"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EABB5-9284-4642-93FA-9E83F9B6E174}" type="slidenum">
              <a:rPr lang="en-US" smtClean="0"/>
              <a:t>‹#›</a:t>
            </a:fld>
            <a:endParaRPr lang="en-US"/>
          </a:p>
        </p:txBody>
      </p:sp>
    </p:spTree>
    <p:extLst>
      <p:ext uri="{BB962C8B-B14F-4D97-AF65-F5344CB8AC3E}">
        <p14:creationId xmlns:p14="http://schemas.microsoft.com/office/powerpoint/2010/main" val="422302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A02B37-1694-41B6-8122-4C3476082115}" type="datetimeFigureOut">
              <a:rPr lang="en-US" smtClean="0"/>
              <a:t>6/5/2022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1EABB5-9284-4642-93FA-9E83F9B6E174}" type="slidenum">
              <a:rPr lang="en-US" smtClean="0"/>
              <a:t>‹#›</a:t>
            </a:fld>
            <a:endParaRPr lang="en-US"/>
          </a:p>
        </p:txBody>
      </p:sp>
    </p:spTree>
    <p:extLst>
      <p:ext uri="{BB962C8B-B14F-4D97-AF65-F5344CB8AC3E}">
        <p14:creationId xmlns:p14="http://schemas.microsoft.com/office/powerpoint/2010/main" val="4073133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A02B37-1694-41B6-8122-4C3476082115}" type="datetimeFigureOut">
              <a:rPr lang="en-US" smtClean="0"/>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1EABB5-9284-4642-93FA-9E83F9B6E174}" type="slidenum">
              <a:rPr lang="en-US" smtClean="0"/>
              <a:t>‹#›</a:t>
            </a:fld>
            <a:endParaRPr lang="en-US"/>
          </a:p>
        </p:txBody>
      </p:sp>
    </p:spTree>
    <p:extLst>
      <p:ext uri="{BB962C8B-B14F-4D97-AF65-F5344CB8AC3E}">
        <p14:creationId xmlns:p14="http://schemas.microsoft.com/office/powerpoint/2010/main" val="3825704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A02B37-1694-41B6-8122-4C3476082115}" type="datetimeFigureOut">
              <a:rPr lang="en-US" smtClean="0"/>
              <a:t>6/5/2022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1EABB5-9284-4642-93FA-9E83F9B6E174}" type="slidenum">
              <a:rPr lang="en-US" smtClean="0"/>
              <a:t>‹#›</a:t>
            </a:fld>
            <a:endParaRPr lang="en-US"/>
          </a:p>
        </p:txBody>
      </p:sp>
    </p:spTree>
    <p:extLst>
      <p:ext uri="{BB962C8B-B14F-4D97-AF65-F5344CB8AC3E}">
        <p14:creationId xmlns:p14="http://schemas.microsoft.com/office/powerpoint/2010/main" val="2571819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A02B37-1694-41B6-8122-4C3476082115}"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EABB5-9284-4642-93FA-9E83F9B6E174}" type="slidenum">
              <a:rPr lang="en-US" smtClean="0"/>
              <a:t>‹#›</a:t>
            </a:fld>
            <a:endParaRPr lang="en-US"/>
          </a:p>
        </p:txBody>
      </p:sp>
    </p:spTree>
    <p:extLst>
      <p:ext uri="{BB962C8B-B14F-4D97-AF65-F5344CB8AC3E}">
        <p14:creationId xmlns:p14="http://schemas.microsoft.com/office/powerpoint/2010/main" val="168645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A02B37-1694-41B6-8122-4C3476082115}"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EABB5-9284-4642-93FA-9E83F9B6E174}" type="slidenum">
              <a:rPr lang="en-US" smtClean="0"/>
              <a:t>‹#›</a:t>
            </a:fld>
            <a:endParaRPr lang="en-US"/>
          </a:p>
        </p:txBody>
      </p:sp>
    </p:spTree>
    <p:extLst>
      <p:ext uri="{BB962C8B-B14F-4D97-AF65-F5344CB8AC3E}">
        <p14:creationId xmlns:p14="http://schemas.microsoft.com/office/powerpoint/2010/main" val="306376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02B37-1694-41B6-8122-4C3476082115}" type="datetimeFigureOut">
              <a:rPr lang="en-US" smtClean="0"/>
              <a:t>6/5/2022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EABB5-9284-4642-93FA-9E83F9B6E174}" type="slidenum">
              <a:rPr lang="en-US" smtClean="0"/>
              <a:t>‹#›</a:t>
            </a:fld>
            <a:endParaRPr lang="en-US"/>
          </a:p>
        </p:txBody>
      </p:sp>
    </p:spTree>
    <p:extLst>
      <p:ext uri="{BB962C8B-B14F-4D97-AF65-F5344CB8AC3E}">
        <p14:creationId xmlns:p14="http://schemas.microsoft.com/office/powerpoint/2010/main" val="523383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cikit-learn.org/stable/modules/svm.html" TargetMode="External"/><Relationship Id="rId2" Type="http://schemas.openxmlformats.org/officeDocument/2006/relationships/hyperlink" Target="https://www.javatpoint.com/machine-learning-support-vector-machine-algorithm" TargetMode="External"/><Relationship Id="rId1" Type="http://schemas.openxmlformats.org/officeDocument/2006/relationships/slideLayout" Target="../slideLayouts/slideLayout2.xml"/><Relationship Id="rId5" Type="http://schemas.openxmlformats.org/officeDocument/2006/relationships/hyperlink" Target="https://towardsdatascience.com/logistic-regression-detailed-overview-46c4da4303bc" TargetMode="External"/><Relationship Id="rId4" Type="http://schemas.openxmlformats.org/officeDocument/2006/relationships/hyperlink" Target="https://www.geeksforgeeks.org/support-vector-machine-algorith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Nowadays requirement of loan is increasing day by day . People take loans for different purposes.</a:t>
            </a:r>
          </a:p>
          <a:p>
            <a:r>
              <a:rPr lang="en-US" dirty="0" smtClean="0"/>
              <a:t>So banks is the most reached place for loan , and banks have their own methods or formula to predict whether the person is eligible for loan or not .</a:t>
            </a:r>
          </a:p>
          <a:p>
            <a:r>
              <a:rPr lang="en-US" dirty="0" smtClean="0"/>
              <a:t>Loan eligibility depends on various factors like – Gender, marriage, graduate, credit history, number of dependents, education and income and many more.</a:t>
            </a:r>
          </a:p>
          <a:p>
            <a:r>
              <a:rPr lang="en-US" dirty="0" smtClean="0"/>
              <a:t>So in this project I am going to make a model which will tell whether the person is eligible for loan or not .</a:t>
            </a:r>
            <a:endParaRPr lang="en-US" dirty="0"/>
          </a:p>
        </p:txBody>
      </p:sp>
    </p:spTree>
    <p:extLst>
      <p:ext uri="{BB962C8B-B14F-4D97-AF65-F5344CB8AC3E}">
        <p14:creationId xmlns:p14="http://schemas.microsoft.com/office/powerpoint/2010/main" val="1258898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9533"/>
            <a:ext cx="10515600" cy="5677430"/>
          </a:xfrm>
        </p:spPr>
        <p:txBody>
          <a:bodyPr/>
          <a:lstStyle/>
          <a:p>
            <a:r>
              <a:rPr lang="en-US" dirty="0" smtClean="0"/>
              <a:t>Now we will be training the model with 70% of dataset and 30% of dataset for testing.</a:t>
            </a:r>
          </a:p>
          <a:p>
            <a:endParaRPr lang="en-US" dirty="0" smtClean="0"/>
          </a:p>
          <a:p>
            <a:r>
              <a:rPr lang="en-US" dirty="0" smtClean="0"/>
              <a:t>It’s a good practice to 70% for training and 30% for testing or 80% for training and 20% for testing.</a:t>
            </a:r>
          </a:p>
          <a:p>
            <a:r>
              <a:rPr lang="en-US" dirty="0" smtClean="0"/>
              <a:t>Now we have train the model and now we need to do the predictions using SVM linear model.</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76" y="1331784"/>
            <a:ext cx="8009314" cy="5029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3374" y="3725707"/>
            <a:ext cx="5281118" cy="1150720"/>
          </a:xfrm>
          <a:prstGeom prst="rect">
            <a:avLst/>
          </a:prstGeom>
        </p:spPr>
      </p:pic>
    </p:spTree>
    <p:extLst>
      <p:ext uri="{BB962C8B-B14F-4D97-AF65-F5344CB8AC3E}">
        <p14:creationId xmlns:p14="http://schemas.microsoft.com/office/powerpoint/2010/main" val="366010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Accuracy</a:t>
            </a:r>
            <a:endParaRPr lang="en-US" dirty="0"/>
          </a:p>
        </p:txBody>
      </p:sp>
      <p:sp>
        <p:nvSpPr>
          <p:cNvPr id="3" name="Content Placeholder 2"/>
          <p:cNvSpPr>
            <a:spLocks noGrp="1"/>
          </p:cNvSpPr>
          <p:nvPr>
            <p:ph idx="1"/>
          </p:nvPr>
        </p:nvSpPr>
        <p:spPr/>
        <p:txBody>
          <a:bodyPr/>
          <a:lstStyle/>
          <a:p>
            <a:r>
              <a:rPr lang="en-US" dirty="0" smtClean="0"/>
              <a:t>Train data accuracy</a:t>
            </a:r>
          </a:p>
          <a:p>
            <a:endParaRPr lang="en-US" dirty="0"/>
          </a:p>
          <a:p>
            <a:endParaRPr lang="en-US" dirty="0" smtClean="0"/>
          </a:p>
          <a:p>
            <a:endParaRPr lang="en-US" dirty="0"/>
          </a:p>
          <a:p>
            <a:r>
              <a:rPr lang="en-US" dirty="0" smtClean="0"/>
              <a:t>Test data accuracy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56" y="2512849"/>
            <a:ext cx="5959356" cy="13412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456" y="4541309"/>
            <a:ext cx="6043184" cy="1234547"/>
          </a:xfrm>
          <a:prstGeom prst="rect">
            <a:avLst/>
          </a:prstGeom>
        </p:spPr>
      </p:pic>
    </p:spTree>
    <p:extLst>
      <p:ext uri="{BB962C8B-B14F-4D97-AF65-F5344CB8AC3E}">
        <p14:creationId xmlns:p14="http://schemas.microsoft.com/office/powerpoint/2010/main" val="296687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r>
              <a:rPr lang="en-US" dirty="0" smtClean="0"/>
              <a:t>So I will take some values in checking_data to test by myself whether my model is predicting the value correctly.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8" y="2693921"/>
            <a:ext cx="9563929" cy="3993226"/>
          </a:xfrm>
          <a:prstGeom prst="rect">
            <a:avLst/>
          </a:prstGeom>
        </p:spPr>
      </p:pic>
    </p:spTree>
    <p:extLst>
      <p:ext uri="{BB962C8B-B14F-4D97-AF65-F5344CB8AC3E}">
        <p14:creationId xmlns:p14="http://schemas.microsoft.com/office/powerpoint/2010/main" val="866435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3333"/>
            <a:ext cx="10515600" cy="5753630"/>
          </a:xfrm>
        </p:spPr>
        <p:txBody>
          <a:bodyPr/>
          <a:lstStyle/>
          <a:p>
            <a:r>
              <a:rPr lang="en-US" dirty="0" smtClean="0"/>
              <a:t>We cannot directly pass the values for prediction as we have standardized the values of dataset earlier so we need to standardized the values in checking_data.</a:t>
            </a:r>
          </a:p>
          <a:p>
            <a:r>
              <a:rPr lang="en-US" dirty="0" smtClean="0"/>
              <a:t>Further we need to reshape the values because we are predicting only one values.</a:t>
            </a:r>
          </a:p>
          <a:p>
            <a:r>
              <a:rPr lang="en-US" dirty="0" smtClean="0"/>
              <a:t>If the value of prediction_loan_status is [0] that mean the person is not eligible for loan and if the value of </a:t>
            </a:r>
            <a:r>
              <a:rPr lang="en-US" dirty="0" smtClean="0"/>
              <a:t>prediction_loan_status is [1] that mean the person is eligible for loan.</a:t>
            </a:r>
          </a:p>
          <a:p>
            <a:r>
              <a:rPr lang="en-US" dirty="0" smtClean="0"/>
              <a:t>So I had made an if condition that if result is 0 it will print Not eligible for loan and if result is 1 it will print Eligible for loan.</a:t>
            </a:r>
            <a:endParaRPr lang="en-US" dirty="0"/>
          </a:p>
        </p:txBody>
      </p:sp>
    </p:spTree>
    <p:extLst>
      <p:ext uri="{BB962C8B-B14F-4D97-AF65-F5344CB8AC3E}">
        <p14:creationId xmlns:p14="http://schemas.microsoft.com/office/powerpoint/2010/main" val="3787921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We can make different predictions not only in the field of loan approval but in many fields like – whether the person is having disease or not, whether the person is eligible for job or not . </a:t>
            </a:r>
          </a:p>
          <a:p>
            <a:r>
              <a:rPr lang="en-US" dirty="0" smtClean="0"/>
              <a:t>Making these predictions it become easier to tell whether the person is eligible or not.</a:t>
            </a:r>
          </a:p>
          <a:p>
            <a:r>
              <a:rPr lang="en-US" dirty="0" smtClean="0"/>
              <a:t>From this we can make predictions and on that predictions we can do other work. Taking the example if our model has predicted that he is eligible for loan then further works mean – what will be the amount of loan.</a:t>
            </a:r>
          </a:p>
          <a:p>
            <a:r>
              <a:rPr lang="en-US" dirty="0" smtClean="0"/>
              <a:t>So making these predictions makes other </a:t>
            </a:r>
            <a:r>
              <a:rPr lang="en-US" smtClean="0"/>
              <a:t>work simpler.</a:t>
            </a:r>
            <a:endParaRPr lang="en-US" dirty="0"/>
          </a:p>
        </p:txBody>
      </p:sp>
    </p:spTree>
    <p:extLst>
      <p:ext uri="{BB962C8B-B14F-4D97-AF65-F5344CB8AC3E}">
        <p14:creationId xmlns:p14="http://schemas.microsoft.com/office/powerpoint/2010/main" val="3029171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 </a:t>
            </a:r>
            <a:endParaRPr lang="en-US" dirty="0"/>
          </a:p>
        </p:txBody>
      </p:sp>
      <p:sp>
        <p:nvSpPr>
          <p:cNvPr id="3" name="Content Placeholder 2"/>
          <p:cNvSpPr>
            <a:spLocks noGrp="1"/>
          </p:cNvSpPr>
          <p:nvPr>
            <p:ph idx="1"/>
          </p:nvPr>
        </p:nvSpPr>
        <p:spPr/>
        <p:txBody>
          <a:bodyPr/>
          <a:lstStyle/>
          <a:p>
            <a:r>
              <a:rPr lang="en-US" dirty="0" smtClean="0">
                <a:hlinkClick r:id="rId2"/>
              </a:rPr>
              <a:t>https://www.javatpoint.com/machine-learning-support-vector-machine-algorithm</a:t>
            </a:r>
            <a:endParaRPr lang="en-US" dirty="0" smtClean="0"/>
          </a:p>
          <a:p>
            <a:r>
              <a:rPr lang="en-US" dirty="0" smtClean="0">
                <a:hlinkClick r:id="rId3"/>
              </a:rPr>
              <a:t>https://scikit-learn.org/stable/modules/svm.html</a:t>
            </a:r>
            <a:endParaRPr lang="en-US" dirty="0" smtClean="0"/>
          </a:p>
          <a:p>
            <a:r>
              <a:rPr lang="en-US" dirty="0" smtClean="0">
                <a:hlinkClick r:id="rId4"/>
              </a:rPr>
              <a:t>https://www.geeksforgeeks.org/support-vector-machine-algorithm/</a:t>
            </a:r>
            <a:endParaRPr lang="en-US" dirty="0" smtClean="0"/>
          </a:p>
          <a:p>
            <a:r>
              <a:rPr lang="en-US" dirty="0" smtClean="0">
                <a:hlinkClick r:id="rId5"/>
              </a:rPr>
              <a:t>https://towardsdatascience.com/logistic-regression-detailed-overview-46c4da4303bc</a:t>
            </a:r>
            <a:endParaRPr lang="en-US" dirty="0" smtClean="0"/>
          </a:p>
          <a:p>
            <a:endParaRPr lang="en-US" dirty="0"/>
          </a:p>
        </p:txBody>
      </p:sp>
    </p:spTree>
    <p:extLst>
      <p:ext uri="{BB962C8B-B14F-4D97-AF65-F5344CB8AC3E}">
        <p14:creationId xmlns:p14="http://schemas.microsoft.com/office/powerpoint/2010/main" val="174999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8000" dirty="0" smtClean="0"/>
              <a:t>Thank You</a:t>
            </a:r>
            <a:endParaRPr lang="en-US" sz="8000" dirty="0"/>
          </a:p>
        </p:txBody>
      </p:sp>
    </p:spTree>
    <p:extLst>
      <p:ext uri="{BB962C8B-B14F-4D97-AF65-F5344CB8AC3E}">
        <p14:creationId xmlns:p14="http://schemas.microsoft.com/office/powerpoint/2010/main" val="1758330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Dataset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Gender</a:t>
            </a:r>
          </a:p>
          <a:p>
            <a:r>
              <a:rPr lang="en-US" dirty="0" smtClean="0"/>
              <a:t>Loan_ID</a:t>
            </a:r>
          </a:p>
          <a:p>
            <a:r>
              <a:rPr lang="en-US" dirty="0" smtClean="0"/>
              <a:t>Married</a:t>
            </a:r>
          </a:p>
          <a:p>
            <a:r>
              <a:rPr lang="en-US" dirty="0" smtClean="0"/>
              <a:t>Dependents</a:t>
            </a:r>
          </a:p>
          <a:p>
            <a:r>
              <a:rPr lang="en-US" dirty="0" smtClean="0"/>
              <a:t>Education</a:t>
            </a:r>
          </a:p>
          <a:p>
            <a:r>
              <a:rPr lang="en-US" dirty="0" smtClean="0"/>
              <a:t>Self-employed</a:t>
            </a:r>
          </a:p>
          <a:p>
            <a:r>
              <a:rPr lang="en-US" dirty="0" smtClean="0"/>
              <a:t>Applicant income</a:t>
            </a:r>
          </a:p>
          <a:p>
            <a:r>
              <a:rPr lang="en-US" dirty="0" smtClean="0"/>
              <a:t>Coapplicant income</a:t>
            </a:r>
          </a:p>
          <a:p>
            <a:r>
              <a:rPr lang="en-US" dirty="0" smtClean="0"/>
              <a:t>Loan amount</a:t>
            </a:r>
          </a:p>
          <a:p>
            <a:r>
              <a:rPr lang="en-US" dirty="0" smtClean="0"/>
              <a:t>Loan amount term</a:t>
            </a:r>
          </a:p>
          <a:p>
            <a:r>
              <a:rPr lang="en-US" dirty="0" smtClean="0"/>
              <a:t>Credit history</a:t>
            </a:r>
          </a:p>
          <a:p>
            <a:r>
              <a:rPr lang="en-US" dirty="0" smtClean="0"/>
              <a:t>Property area</a:t>
            </a:r>
          </a:p>
          <a:p>
            <a:r>
              <a:rPr lang="en-US" dirty="0" smtClean="0"/>
              <a:t>Loan Status</a:t>
            </a:r>
            <a:endParaRPr lang="en-US" dirty="0"/>
          </a:p>
        </p:txBody>
      </p:sp>
    </p:spTree>
    <p:extLst>
      <p:ext uri="{BB962C8B-B14F-4D97-AF65-F5344CB8AC3E}">
        <p14:creationId xmlns:p14="http://schemas.microsoft.com/office/powerpoint/2010/main" val="330534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Support Vector Machine</a:t>
            </a:r>
            <a:endParaRPr lang="en-US" dirty="0"/>
          </a:p>
        </p:txBody>
      </p:sp>
      <p:sp>
        <p:nvSpPr>
          <p:cNvPr id="3" name="Content Placeholder 2"/>
          <p:cNvSpPr>
            <a:spLocks noGrp="1"/>
          </p:cNvSpPr>
          <p:nvPr>
            <p:ph idx="1"/>
          </p:nvPr>
        </p:nvSpPr>
        <p:spPr/>
        <p:txBody>
          <a:bodyPr/>
          <a:lstStyle/>
          <a:p>
            <a:r>
              <a:rPr lang="en-US" dirty="0" smtClean="0"/>
              <a:t>We would be using SVM model for loan prediction as it is most supervised learning algorithm which is also used for classification.</a:t>
            </a:r>
          </a:p>
          <a:p>
            <a:r>
              <a:rPr lang="en-US" dirty="0" smtClean="0"/>
              <a:t>There are two type of SVM – linear and non-linear . I would be using linear SVM as </a:t>
            </a:r>
            <a:r>
              <a:rPr lang="en-US" dirty="0"/>
              <a:t>Linear SVM is used for linearly separable data, which means if a dataset can be classified into two classes by using a single straight </a:t>
            </a:r>
            <a:r>
              <a:rPr lang="en-US" dirty="0" smtClean="0"/>
              <a:t>line.</a:t>
            </a:r>
          </a:p>
          <a:p>
            <a:endParaRPr lang="en-US" dirty="0"/>
          </a:p>
        </p:txBody>
      </p:sp>
    </p:spTree>
    <p:extLst>
      <p:ext uri="{BB962C8B-B14F-4D97-AF65-F5344CB8AC3E}">
        <p14:creationId xmlns:p14="http://schemas.microsoft.com/office/powerpoint/2010/main" val="187141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Approach</a:t>
            </a:r>
            <a:endParaRPr lang="en-US" dirty="0"/>
          </a:p>
        </p:txBody>
      </p:sp>
      <p:sp>
        <p:nvSpPr>
          <p:cNvPr id="3" name="Content Placeholder 2"/>
          <p:cNvSpPr>
            <a:spLocks noGrp="1"/>
          </p:cNvSpPr>
          <p:nvPr>
            <p:ph idx="1"/>
          </p:nvPr>
        </p:nvSpPr>
        <p:spPr/>
        <p:txBody>
          <a:bodyPr/>
          <a:lstStyle/>
          <a:p>
            <a:r>
              <a:rPr lang="en-US" dirty="0" smtClean="0"/>
              <a:t>As we need to predict whether the person will be eligible for loan or not so we need a model which can predict.</a:t>
            </a:r>
          </a:p>
          <a:p>
            <a:r>
              <a:rPr lang="en-US" dirty="0" smtClean="0"/>
              <a:t>We can do it with logistic regression also but using SVM is good as it is a supervised learning model .</a:t>
            </a:r>
          </a:p>
          <a:p>
            <a:r>
              <a:rPr lang="en-US" dirty="0" smtClean="0"/>
              <a:t>So we start for joining the two datasets i.e., train and test using </a:t>
            </a:r>
            <a:r>
              <a:rPr lang="en-US" dirty="0" err="1" smtClean="0"/>
              <a:t>concat</a:t>
            </a:r>
            <a:r>
              <a:rPr lang="en-US" dirty="0" smtClean="0"/>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600" y="4553349"/>
            <a:ext cx="9099068" cy="579170"/>
          </a:xfrm>
          <a:prstGeom prst="rect">
            <a:avLst/>
          </a:prstGeom>
        </p:spPr>
      </p:pic>
    </p:spTree>
    <p:extLst>
      <p:ext uri="{BB962C8B-B14F-4D97-AF65-F5344CB8AC3E}">
        <p14:creationId xmlns:p14="http://schemas.microsoft.com/office/powerpoint/2010/main" val="247850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867" y="335491"/>
            <a:ext cx="10515600" cy="6031441"/>
          </a:xfrm>
        </p:spPr>
        <p:txBody>
          <a:bodyPr/>
          <a:lstStyle/>
          <a:p>
            <a:r>
              <a:rPr lang="en-US" dirty="0" smtClean="0"/>
              <a:t>We will remove all the extra dataset which we think that don’t effect our model in predicting</a:t>
            </a:r>
          </a:p>
          <a:p>
            <a:endParaRPr lang="en-US" dirty="0"/>
          </a:p>
          <a:p>
            <a:r>
              <a:rPr lang="en-US" dirty="0" smtClean="0"/>
              <a:t>As loan_ID don’t affect loan eligibility</a:t>
            </a:r>
          </a:p>
          <a:p>
            <a:r>
              <a:rPr lang="en-US" dirty="0" smtClean="0"/>
              <a:t>Next I have find the values in Dependents dataset and came to know that their values are 0,1,2,3+. 3+ mean more than 3 so here our model will find difficulty in predicting the correct value. So we will change it to 4 where even we find 3+.</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349" y="1245006"/>
            <a:ext cx="7955969" cy="3886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282" y="3826807"/>
            <a:ext cx="9609653" cy="2895851"/>
          </a:xfrm>
          <a:prstGeom prst="rect">
            <a:avLst/>
          </a:prstGeom>
        </p:spPr>
      </p:pic>
    </p:spTree>
    <p:extLst>
      <p:ext uri="{BB962C8B-B14F-4D97-AF65-F5344CB8AC3E}">
        <p14:creationId xmlns:p14="http://schemas.microsoft.com/office/powerpoint/2010/main" val="26116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267"/>
            <a:ext cx="10515600" cy="5863696"/>
          </a:xfrm>
        </p:spPr>
        <p:txBody>
          <a:bodyPr/>
          <a:lstStyle/>
          <a:p>
            <a:r>
              <a:rPr lang="en-US" dirty="0" smtClean="0"/>
              <a:t>Further we have to handle nan values in our model . So we need to check whether our model have nan values and if we have nan values then we have to handle them.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934" y="1576102"/>
            <a:ext cx="9067799" cy="5010093"/>
          </a:xfrm>
          <a:prstGeom prst="rect">
            <a:avLst/>
          </a:prstGeom>
        </p:spPr>
      </p:pic>
    </p:spTree>
    <p:extLst>
      <p:ext uri="{BB962C8B-B14F-4D97-AF65-F5344CB8AC3E}">
        <p14:creationId xmlns:p14="http://schemas.microsoft.com/office/powerpoint/2010/main" val="942774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1800"/>
            <a:ext cx="10515600" cy="5745163"/>
          </a:xfrm>
        </p:spPr>
        <p:txBody>
          <a:bodyPr/>
          <a:lstStyle/>
          <a:p>
            <a:r>
              <a:rPr lang="en-US" dirty="0" smtClean="0"/>
              <a:t>Dropna is not always a good practice to handle nan values but here we have nan values in dataset that contain text format so we cannot find mean, mode, median . If we would have nan values in dataset that contain only numbers only their we could have filled the nan values with mean, mode, median.</a:t>
            </a:r>
          </a:p>
          <a:p>
            <a:r>
              <a:rPr lang="en-US" dirty="0" smtClean="0"/>
              <a:t>Now we need to change the values of categorical columns to numerical format as our model is only trained to take numerical values.</a:t>
            </a:r>
          </a:p>
          <a:p>
            <a:endParaRPr lang="en-US" dirty="0" smtClean="0"/>
          </a:p>
          <a:p>
            <a:r>
              <a:rPr lang="en-US" dirty="0" smtClean="0"/>
              <a:t>We have changed categorical columns like-Married, Gender, Self-Employed, Education, Property_Area, Loan_status into numerical values of 0 and 1 and took 0.5 for </a:t>
            </a:r>
            <a:r>
              <a:rPr lang="en-US" dirty="0" err="1" smtClean="0"/>
              <a:t>semiurban</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343" y="3760026"/>
            <a:ext cx="8009314" cy="472481"/>
          </a:xfrm>
          <a:prstGeom prst="rect">
            <a:avLst/>
          </a:prstGeom>
        </p:spPr>
      </p:pic>
    </p:spTree>
    <p:extLst>
      <p:ext uri="{BB962C8B-B14F-4D97-AF65-F5344CB8AC3E}">
        <p14:creationId xmlns:p14="http://schemas.microsoft.com/office/powerpoint/2010/main" val="1022292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3400"/>
            <a:ext cx="10515600" cy="6324600"/>
          </a:xfrm>
        </p:spPr>
        <p:txBody>
          <a:bodyPr/>
          <a:lstStyle/>
          <a:p>
            <a:r>
              <a:rPr lang="en-US" dirty="0" smtClean="0"/>
              <a:t>Now we will make a graph which will show relationship between – </a:t>
            </a:r>
          </a:p>
          <a:p>
            <a:r>
              <a:rPr lang="en-US" dirty="0" smtClean="0"/>
              <a:t>Gender and loan_ID</a:t>
            </a:r>
          </a:p>
          <a:p>
            <a:endParaRPr lang="en-US" dirty="0" smtClean="0"/>
          </a:p>
          <a:p>
            <a:endParaRPr lang="en-US" dirty="0" smtClean="0"/>
          </a:p>
          <a:p>
            <a:pPr marL="0" indent="0">
              <a:buNone/>
            </a:pPr>
            <a:endParaRPr lang="en-US" dirty="0" smtClean="0"/>
          </a:p>
          <a:p>
            <a:r>
              <a:rPr lang="en-US" dirty="0" smtClean="0"/>
              <a:t>Married and loan_ID</a:t>
            </a:r>
          </a:p>
          <a:p>
            <a:endParaRPr lang="en-US" dirty="0"/>
          </a:p>
          <a:p>
            <a:endParaRPr lang="en-US" dirty="0" smtClean="0"/>
          </a:p>
          <a:p>
            <a:endParaRPr lang="en-US" dirty="0" smtClean="0"/>
          </a:p>
          <a:p>
            <a:r>
              <a:rPr lang="en-US" dirty="0" smtClean="0"/>
              <a:t>Dependents and loan_ID.</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067" y="959218"/>
            <a:ext cx="2741686" cy="18347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0343" y="3103778"/>
            <a:ext cx="2677742" cy="18683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8461" y="5146493"/>
            <a:ext cx="2516058" cy="1685844"/>
          </a:xfrm>
          <a:prstGeom prst="rect">
            <a:avLst/>
          </a:prstGeom>
        </p:spPr>
      </p:pic>
    </p:spTree>
    <p:extLst>
      <p:ext uri="{BB962C8B-B14F-4D97-AF65-F5344CB8AC3E}">
        <p14:creationId xmlns:p14="http://schemas.microsoft.com/office/powerpoint/2010/main" val="381145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6400"/>
            <a:ext cx="10515600" cy="5770563"/>
          </a:xfrm>
        </p:spPr>
        <p:txBody>
          <a:bodyPr/>
          <a:lstStyle/>
          <a:p>
            <a:r>
              <a:rPr lang="en-US" dirty="0" smtClean="0"/>
              <a:t>As all the dataset have their own values that mean their range differs so we need to standardize the datasets so that all the values come in a particular range.</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8" y="1700756"/>
            <a:ext cx="9594411" cy="4557155"/>
          </a:xfrm>
          <a:prstGeom prst="rect">
            <a:avLst/>
          </a:prstGeom>
        </p:spPr>
      </p:pic>
    </p:spTree>
    <p:extLst>
      <p:ext uri="{BB962C8B-B14F-4D97-AF65-F5344CB8AC3E}">
        <p14:creationId xmlns:p14="http://schemas.microsoft.com/office/powerpoint/2010/main" val="2406450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857</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Introduction</vt:lpstr>
      <vt:lpstr>Dataset</vt:lpstr>
      <vt:lpstr>Support Vector Machine</vt:lpstr>
      <vt:lpstr>Approach</vt:lpstr>
      <vt:lpstr>PowerPoint Presentation</vt:lpstr>
      <vt:lpstr>PowerPoint Presentation</vt:lpstr>
      <vt:lpstr>PowerPoint Presentation</vt:lpstr>
      <vt:lpstr>PowerPoint Presentation</vt:lpstr>
      <vt:lpstr>PowerPoint Presentation</vt:lpstr>
      <vt:lpstr>PowerPoint Presentation</vt:lpstr>
      <vt:lpstr>Accuracy</vt:lpstr>
      <vt:lpstr>Conclusion</vt:lpstr>
      <vt:lpstr>PowerPoint Presentation</vt:lpstr>
      <vt:lpstr>Future Work</vt:lpstr>
      <vt:lpstr>Reference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 account</dc:creator>
  <cp:lastModifiedBy>Microsoft account</cp:lastModifiedBy>
  <cp:revision>16</cp:revision>
  <dcterms:created xsi:type="dcterms:W3CDTF">2022-06-05T15:58:37Z</dcterms:created>
  <dcterms:modified xsi:type="dcterms:W3CDTF">2022-06-05T18:12:59Z</dcterms:modified>
</cp:coreProperties>
</file>