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F6E90A-1219-4056-9087-DA0C3A4EDB74}"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35364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E90A-1219-4056-9087-DA0C3A4EDB74}"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219559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E90A-1219-4056-9087-DA0C3A4EDB74}"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282951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6E90A-1219-4056-9087-DA0C3A4EDB74}"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174311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6E90A-1219-4056-9087-DA0C3A4EDB74}"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133171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6E90A-1219-4056-9087-DA0C3A4EDB74}"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413918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6E90A-1219-4056-9087-DA0C3A4EDB74}"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7196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6E90A-1219-4056-9087-DA0C3A4EDB74}"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391247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6E90A-1219-4056-9087-DA0C3A4EDB74}"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129967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6E90A-1219-4056-9087-DA0C3A4EDB74}"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2122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6E90A-1219-4056-9087-DA0C3A4EDB74}"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90FBA-AC78-4A27-8B66-79C2952ACB51}" type="slidenum">
              <a:rPr lang="en-US" smtClean="0"/>
              <a:t>‹#›</a:t>
            </a:fld>
            <a:endParaRPr lang="en-US"/>
          </a:p>
        </p:txBody>
      </p:sp>
    </p:spTree>
    <p:extLst>
      <p:ext uri="{BB962C8B-B14F-4D97-AF65-F5344CB8AC3E}">
        <p14:creationId xmlns:p14="http://schemas.microsoft.com/office/powerpoint/2010/main" val="364416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6E90A-1219-4056-9087-DA0C3A4EDB74}" type="datetimeFigureOut">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90FBA-AC78-4A27-8B66-79C2952ACB51}" type="slidenum">
              <a:rPr lang="en-US" smtClean="0"/>
              <a:t>‹#›</a:t>
            </a:fld>
            <a:endParaRPr lang="en-US"/>
          </a:p>
        </p:txBody>
      </p:sp>
    </p:spTree>
    <p:extLst>
      <p:ext uri="{BB962C8B-B14F-4D97-AF65-F5344CB8AC3E}">
        <p14:creationId xmlns:p14="http://schemas.microsoft.com/office/powerpoint/2010/main" val="270270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pgrad.com/blog/types-of-regression-models-in-machine-learning/" TargetMode="External"/><Relationship Id="rId2" Type="http://schemas.openxmlformats.org/officeDocument/2006/relationships/hyperlink" Target="https://www.analyticsvidhya.com/blog/2015/08/comprehensive-guide-regress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Project-ML</a:t>
            </a:r>
            <a:endParaRPr lang="en-US" dirty="0"/>
          </a:p>
        </p:txBody>
      </p:sp>
      <p:sp>
        <p:nvSpPr>
          <p:cNvPr id="3" name="Subtitle 2"/>
          <p:cNvSpPr>
            <a:spLocks noGrp="1"/>
          </p:cNvSpPr>
          <p:nvPr>
            <p:ph type="subTitle" idx="1"/>
          </p:nvPr>
        </p:nvSpPr>
        <p:spPr/>
        <p:txBody>
          <a:bodyPr/>
          <a:lstStyle/>
          <a:p>
            <a:r>
              <a:rPr lang="en-US" dirty="0" smtClean="0"/>
              <a:t>By-Sharwan Kumar (April Batch)</a:t>
            </a:r>
            <a:endParaRPr lang="en-US" dirty="0"/>
          </a:p>
        </p:txBody>
      </p:sp>
    </p:spTree>
    <p:extLst>
      <p:ext uri="{BB962C8B-B14F-4D97-AF65-F5344CB8AC3E}">
        <p14:creationId xmlns:p14="http://schemas.microsoft.com/office/powerpoint/2010/main" val="279439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Regression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7068" y="1869341"/>
            <a:ext cx="5768922" cy="3702621"/>
          </a:xfrm>
        </p:spPr>
      </p:pic>
    </p:spTree>
    <p:extLst>
      <p:ext uri="{BB962C8B-B14F-4D97-AF65-F5344CB8AC3E}">
        <p14:creationId xmlns:p14="http://schemas.microsoft.com/office/powerpoint/2010/main" val="336840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Polynomial Regression Visualization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749"/>
          <a:stretch/>
        </p:blipFill>
        <p:spPr>
          <a:xfrm>
            <a:off x="2571512" y="1888067"/>
            <a:ext cx="6028242" cy="3899799"/>
          </a:xfrm>
        </p:spPr>
      </p:pic>
    </p:spTree>
    <p:extLst>
      <p:ext uri="{BB962C8B-B14F-4D97-AF65-F5344CB8AC3E}">
        <p14:creationId xmlns:p14="http://schemas.microsoft.com/office/powerpoint/2010/main" val="175192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Regression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133" y="1690688"/>
            <a:ext cx="6008101" cy="3954048"/>
          </a:xfrm>
        </p:spPr>
      </p:pic>
    </p:spTree>
    <p:extLst>
      <p:ext uri="{BB962C8B-B14F-4D97-AF65-F5344CB8AC3E}">
        <p14:creationId xmlns:p14="http://schemas.microsoft.com/office/powerpoint/2010/main" val="114476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1475"/>
          </a:xfrm>
        </p:spPr>
        <p:txBody>
          <a:bodyPr>
            <a:normAutofit fontScale="90000"/>
          </a:bodyPr>
          <a:lstStyle/>
          <a:p>
            <a:pPr algn="ctr"/>
            <a:r>
              <a:rPr lang="en-US" u="sng" dirty="0" smtClean="0"/>
              <a:t>Algorithm</a:t>
            </a:r>
            <a:endParaRPr lang="en-US" u="sng" dirty="0"/>
          </a:p>
        </p:txBody>
      </p:sp>
      <p:sp>
        <p:nvSpPr>
          <p:cNvPr id="3" name="Content Placeholder 2"/>
          <p:cNvSpPr>
            <a:spLocks noGrp="1"/>
          </p:cNvSpPr>
          <p:nvPr>
            <p:ph idx="1"/>
          </p:nvPr>
        </p:nvSpPr>
        <p:spPr>
          <a:xfrm>
            <a:off x="838200" y="1024467"/>
            <a:ext cx="10515600" cy="5152496"/>
          </a:xfrm>
        </p:spPr>
        <p:txBody>
          <a:bodyPr/>
          <a:lstStyle/>
          <a:p>
            <a:r>
              <a:rPr lang="en-US" dirty="0" smtClean="0"/>
              <a:t>All the 3 algorithm were used (linear, polynomial and multiple regression) for comparison of errors, </a:t>
            </a:r>
            <a:r>
              <a:rPr lang="en-US" dirty="0" err="1" smtClean="0"/>
              <a:t>medv</a:t>
            </a:r>
            <a:r>
              <a:rPr lang="en-US" dirty="0" smtClean="0"/>
              <a:t> predicted value and many more.</a:t>
            </a:r>
          </a:p>
          <a:p>
            <a:r>
              <a:rPr lang="en-US" dirty="0" smtClean="0"/>
              <a:t>In linear and polynomial regression I have used every single dataset for prediction of </a:t>
            </a:r>
            <a:r>
              <a:rPr lang="en-US" dirty="0" err="1" smtClean="0"/>
              <a:t>medv</a:t>
            </a:r>
            <a:r>
              <a:rPr lang="en-US" dirty="0" smtClean="0"/>
              <a:t> value but got the most appropriate value by taking independent variable as “</a:t>
            </a:r>
            <a:r>
              <a:rPr lang="en-US" dirty="0" err="1" smtClean="0"/>
              <a:t>rm</a:t>
            </a:r>
            <a:r>
              <a:rPr lang="en-US" dirty="0" smtClean="0"/>
              <a:t>”. In others I was having more errors and got less r2 score that’s why I found “</a:t>
            </a:r>
            <a:r>
              <a:rPr lang="en-US" dirty="0" err="1" smtClean="0"/>
              <a:t>rm</a:t>
            </a:r>
            <a:r>
              <a:rPr lang="en-US" dirty="0" smtClean="0"/>
              <a:t>” is best for independent variable.</a:t>
            </a:r>
          </a:p>
          <a:p>
            <a:r>
              <a:rPr lang="en-US" dirty="0" smtClean="0"/>
              <a:t>As in multiple regression we have all the data set as independent variable except for the value that we have to predict.</a:t>
            </a:r>
            <a:endParaRPr lang="en-US" dirty="0"/>
          </a:p>
        </p:txBody>
      </p:sp>
    </p:spTree>
    <p:extLst>
      <p:ext uri="{BB962C8B-B14F-4D97-AF65-F5344CB8AC3E}">
        <p14:creationId xmlns:p14="http://schemas.microsoft.com/office/powerpoint/2010/main" val="126556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Evaluation</a:t>
            </a:r>
            <a:endParaRPr lang="en-US" u="sng" dirty="0"/>
          </a:p>
        </p:txBody>
      </p:sp>
      <p:sp>
        <p:nvSpPr>
          <p:cNvPr id="3" name="Content Placeholder 2"/>
          <p:cNvSpPr>
            <a:spLocks noGrp="1"/>
          </p:cNvSpPr>
          <p:nvPr>
            <p:ph idx="1"/>
          </p:nvPr>
        </p:nvSpPr>
        <p:spPr/>
        <p:txBody>
          <a:bodyPr/>
          <a:lstStyle/>
          <a:p>
            <a:r>
              <a:rPr lang="en-US" dirty="0" smtClean="0"/>
              <a:t>F1 score – f1 score is the measure of test accuracy, it is calculated from the precision and recall of the test.</a:t>
            </a:r>
          </a:p>
          <a:p>
            <a:r>
              <a:rPr lang="en-US" dirty="0" smtClean="0"/>
              <a:t>F1 score is the harmonic mean of precision and recall.</a:t>
            </a:r>
          </a:p>
          <a:p>
            <a:r>
              <a:rPr lang="en-US" dirty="0" smtClean="0"/>
              <a:t>The highest F1 score is 1 and the lowest F1 score is 0. </a:t>
            </a:r>
          </a:p>
          <a:p>
            <a:pPr marL="0" indent="0">
              <a:buNone/>
            </a:pPr>
            <a:r>
              <a:rPr lang="en-US" dirty="0" smtClean="0"/>
              <a:t>--- 1-for best </a:t>
            </a:r>
          </a:p>
          <a:p>
            <a:pPr marL="0" indent="0">
              <a:buNone/>
            </a:pPr>
            <a:r>
              <a:rPr lang="en-US" dirty="0" smtClean="0"/>
              <a:t>--- 0- for worst</a:t>
            </a:r>
            <a:endParaRPr lang="en-US" dirty="0"/>
          </a:p>
          <a:p>
            <a:pPr marL="0" indent="0">
              <a:buNone/>
            </a:pPr>
            <a:r>
              <a:rPr lang="en-US" dirty="0" smtClean="0"/>
              <a:t>Here I found the F1 scor</a:t>
            </a:r>
            <a:r>
              <a:rPr lang="en-US" dirty="0"/>
              <a:t>e</a:t>
            </a:r>
          </a:p>
        </p:txBody>
      </p:sp>
    </p:spTree>
    <p:extLst>
      <p:ext uri="{BB962C8B-B14F-4D97-AF65-F5344CB8AC3E}">
        <p14:creationId xmlns:p14="http://schemas.microsoft.com/office/powerpoint/2010/main" val="183207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pPr algn="ctr"/>
            <a:r>
              <a:rPr lang="en-US" u="sng" dirty="0" smtClean="0"/>
              <a:t>Comparison </a:t>
            </a:r>
            <a:endParaRPr lang="en-US" u="sng" dirty="0"/>
          </a:p>
        </p:txBody>
      </p:sp>
      <p:sp>
        <p:nvSpPr>
          <p:cNvPr id="3" name="Content Placeholder 2"/>
          <p:cNvSpPr>
            <a:spLocks noGrp="1"/>
          </p:cNvSpPr>
          <p:nvPr>
            <p:ph idx="1"/>
          </p:nvPr>
        </p:nvSpPr>
        <p:spPr>
          <a:xfrm>
            <a:off x="838200" y="1016000"/>
            <a:ext cx="10515600" cy="5160963"/>
          </a:xfrm>
        </p:spPr>
        <p:txBody>
          <a:bodyPr/>
          <a:lstStyle/>
          <a:p>
            <a:r>
              <a:rPr lang="en-US" dirty="0" smtClean="0"/>
              <a:t>Comparing models with r2 score:-</a:t>
            </a:r>
          </a:p>
          <a:p>
            <a:pPr marL="0" indent="0">
              <a:buNone/>
            </a:pPr>
            <a:r>
              <a:rPr lang="en-US" dirty="0"/>
              <a:t> </a:t>
            </a:r>
            <a:r>
              <a:rPr lang="en-US" dirty="0" smtClean="0"/>
              <a:t>                   			     Linear regression</a:t>
            </a:r>
          </a:p>
          <a:p>
            <a:pPr marL="0" indent="0">
              <a:buNone/>
            </a:pPr>
            <a:endParaRPr lang="en-US" dirty="0" smtClean="0"/>
          </a:p>
          <a:p>
            <a:pPr marL="0" indent="0">
              <a:buNone/>
            </a:pPr>
            <a:endParaRPr lang="en-US" dirty="0"/>
          </a:p>
          <a:p>
            <a:pPr marL="0" indent="0">
              <a:buNone/>
            </a:pPr>
            <a:r>
              <a:rPr lang="en-US" dirty="0" smtClean="0"/>
              <a:t>                                              Polynomial regression</a:t>
            </a:r>
          </a:p>
          <a:p>
            <a:pPr marL="0" indent="0">
              <a:buNone/>
            </a:pPr>
            <a:endParaRPr lang="en-US" dirty="0" smtClean="0"/>
          </a:p>
          <a:p>
            <a:pPr marL="0" indent="0">
              <a:buNone/>
            </a:pPr>
            <a:endParaRPr lang="en-US" dirty="0"/>
          </a:p>
          <a:p>
            <a:pPr marL="0" indent="0">
              <a:buNone/>
            </a:pPr>
            <a:r>
              <a:rPr lang="en-US" dirty="0"/>
              <a:t> </a:t>
            </a:r>
            <a:r>
              <a:rPr lang="en-US" dirty="0" smtClean="0"/>
              <a:t>                                             Multiple regression</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930" y="2033540"/>
            <a:ext cx="8314140" cy="9525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725" y="3598477"/>
            <a:ext cx="7186283" cy="9830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2725" y="5093675"/>
            <a:ext cx="7254869" cy="952583"/>
          </a:xfrm>
          <a:prstGeom prst="rect">
            <a:avLst/>
          </a:prstGeom>
        </p:spPr>
      </p:pic>
    </p:spTree>
    <p:extLst>
      <p:ext uri="{BB962C8B-B14F-4D97-AF65-F5344CB8AC3E}">
        <p14:creationId xmlns:p14="http://schemas.microsoft.com/office/powerpoint/2010/main" val="337929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2342"/>
          </a:xfrm>
        </p:spPr>
        <p:txBody>
          <a:bodyPr>
            <a:normAutofit fontScale="90000"/>
          </a:bodyPr>
          <a:lstStyle/>
          <a:p>
            <a:pPr algn="ctr"/>
            <a:r>
              <a:rPr lang="en-US" u="sng" dirty="0" smtClean="0"/>
              <a:t>Comparison</a:t>
            </a:r>
            <a:endParaRPr lang="en-US" u="sng" dirty="0"/>
          </a:p>
        </p:txBody>
      </p:sp>
      <p:sp>
        <p:nvSpPr>
          <p:cNvPr id="3" name="Content Placeholder 2"/>
          <p:cNvSpPr>
            <a:spLocks noGrp="1"/>
          </p:cNvSpPr>
          <p:nvPr>
            <p:ph idx="1"/>
          </p:nvPr>
        </p:nvSpPr>
        <p:spPr>
          <a:xfrm>
            <a:off x="838200" y="1007533"/>
            <a:ext cx="10515600" cy="5169430"/>
          </a:xfrm>
        </p:spPr>
        <p:txBody>
          <a:bodyPr/>
          <a:lstStyle/>
          <a:p>
            <a:r>
              <a:rPr lang="en-US" dirty="0" smtClean="0"/>
              <a:t>Comparing model with mean absolute error:-</a:t>
            </a:r>
          </a:p>
          <a:p>
            <a:pPr marL="0" indent="0">
              <a:buNone/>
            </a:pPr>
            <a:r>
              <a:rPr lang="en-US" dirty="0" smtClean="0"/>
              <a:t>                                               Linear regression</a:t>
            </a:r>
          </a:p>
          <a:p>
            <a:pPr marL="0" indent="0">
              <a:buNone/>
            </a:pPr>
            <a:endParaRPr lang="en-US" dirty="0" smtClean="0"/>
          </a:p>
          <a:p>
            <a:pPr marL="0" indent="0">
              <a:buNone/>
            </a:pPr>
            <a:endParaRPr lang="en-US" dirty="0"/>
          </a:p>
          <a:p>
            <a:pPr marL="0" indent="0">
              <a:buNone/>
            </a:pPr>
            <a:r>
              <a:rPr lang="en-US" dirty="0" smtClean="0"/>
              <a:t>                                               Polynomial regression</a:t>
            </a:r>
          </a:p>
          <a:p>
            <a:pPr marL="0" indent="0">
              <a:buNone/>
            </a:pPr>
            <a:endParaRPr lang="en-US" dirty="0" smtClean="0"/>
          </a:p>
          <a:p>
            <a:pPr marL="0" indent="0">
              <a:buNone/>
            </a:pPr>
            <a:endParaRPr lang="en-US" dirty="0"/>
          </a:p>
          <a:p>
            <a:pPr marL="0" indent="0">
              <a:buNone/>
            </a:pPr>
            <a:r>
              <a:rPr lang="en-US" dirty="0" smtClean="0"/>
              <a:t>                                               Multiple regression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237" y="2042119"/>
            <a:ext cx="6759526" cy="9449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804" y="3522750"/>
            <a:ext cx="5898391" cy="10592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305" y="5171036"/>
            <a:ext cx="5479255" cy="1005927"/>
          </a:xfrm>
          <a:prstGeom prst="rect">
            <a:avLst/>
          </a:prstGeom>
        </p:spPr>
      </p:pic>
    </p:spTree>
    <p:extLst>
      <p:ext uri="{BB962C8B-B14F-4D97-AF65-F5344CB8AC3E}">
        <p14:creationId xmlns:p14="http://schemas.microsoft.com/office/powerpoint/2010/main" val="409525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342"/>
          </a:xfrm>
        </p:spPr>
        <p:txBody>
          <a:bodyPr>
            <a:normAutofit fontScale="90000"/>
          </a:bodyPr>
          <a:lstStyle/>
          <a:p>
            <a:pPr algn="ctr"/>
            <a:r>
              <a:rPr lang="en-US" u="sng" dirty="0" smtClean="0"/>
              <a:t>Comparison</a:t>
            </a:r>
            <a:endParaRPr lang="en-US" u="sng" dirty="0"/>
          </a:p>
        </p:txBody>
      </p:sp>
      <p:sp>
        <p:nvSpPr>
          <p:cNvPr id="3" name="Content Placeholder 2"/>
          <p:cNvSpPr>
            <a:spLocks noGrp="1"/>
          </p:cNvSpPr>
          <p:nvPr>
            <p:ph idx="1"/>
          </p:nvPr>
        </p:nvSpPr>
        <p:spPr>
          <a:xfrm>
            <a:off x="838200" y="1193800"/>
            <a:ext cx="10515600" cy="4983163"/>
          </a:xfrm>
        </p:spPr>
        <p:txBody>
          <a:bodyPr/>
          <a:lstStyle/>
          <a:p>
            <a:r>
              <a:rPr lang="en-US" dirty="0" smtClean="0"/>
              <a:t>Comparing model with mean squared error:-</a:t>
            </a:r>
          </a:p>
          <a:p>
            <a:pPr marL="0" indent="0">
              <a:buNone/>
            </a:pPr>
            <a:r>
              <a:rPr lang="en-US" dirty="0"/>
              <a:t> </a:t>
            </a:r>
            <a:r>
              <a:rPr lang="en-US" dirty="0" smtClean="0"/>
              <a:t>                                                   Linear regression</a:t>
            </a:r>
          </a:p>
          <a:p>
            <a:pPr marL="0" indent="0">
              <a:buNone/>
            </a:pPr>
            <a:endParaRPr lang="en-US" dirty="0" smtClean="0"/>
          </a:p>
          <a:p>
            <a:pPr marL="0" indent="0">
              <a:buNone/>
            </a:pPr>
            <a:endParaRPr lang="en-US" dirty="0"/>
          </a:p>
          <a:p>
            <a:pPr marL="0" indent="0">
              <a:buNone/>
            </a:pPr>
            <a:r>
              <a:rPr lang="en-US" dirty="0" smtClean="0"/>
              <a:t>                                                    Polynomial regression</a:t>
            </a:r>
          </a:p>
          <a:p>
            <a:pPr marL="0" indent="0">
              <a:buNone/>
            </a:pPr>
            <a:endParaRPr lang="en-US" dirty="0" smtClean="0"/>
          </a:p>
          <a:p>
            <a:pPr marL="0" indent="0">
              <a:buNone/>
            </a:pPr>
            <a:endParaRPr lang="en-US" dirty="0"/>
          </a:p>
          <a:p>
            <a:pPr marL="0" indent="0">
              <a:buNone/>
            </a:pPr>
            <a:r>
              <a:rPr lang="en-US" dirty="0" smtClean="0"/>
              <a:t>                                                   Multiple regression</a:t>
            </a:r>
          </a:p>
          <a:p>
            <a:pPr marL="0" indent="0">
              <a:buNone/>
            </a:pPr>
            <a:endParaRPr lang="en-US" dirty="0"/>
          </a:p>
        </p:txBody>
      </p:sp>
      <p:pic>
        <p:nvPicPr>
          <p:cNvPr id="4" name="Picture 3"/>
          <p:cNvPicPr>
            <a:picLocks noChangeAspect="1"/>
          </p:cNvPicPr>
          <p:nvPr/>
        </p:nvPicPr>
        <p:blipFill>
          <a:blip r:embed="rId2"/>
          <a:stretch>
            <a:fillRect/>
          </a:stretch>
        </p:blipFill>
        <p:spPr>
          <a:xfrm>
            <a:off x="2233612" y="2205038"/>
            <a:ext cx="7724775" cy="10122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839" y="3748470"/>
            <a:ext cx="6020322" cy="96020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3631" y="5216760"/>
            <a:ext cx="5730737" cy="960203"/>
          </a:xfrm>
          <a:prstGeom prst="rect">
            <a:avLst/>
          </a:prstGeom>
        </p:spPr>
      </p:pic>
    </p:spTree>
    <p:extLst>
      <p:ext uri="{BB962C8B-B14F-4D97-AF65-F5344CB8AC3E}">
        <p14:creationId xmlns:p14="http://schemas.microsoft.com/office/powerpoint/2010/main" val="406557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6208"/>
          </a:xfrm>
        </p:spPr>
        <p:txBody>
          <a:bodyPr>
            <a:normAutofit fontScale="90000"/>
          </a:bodyPr>
          <a:lstStyle/>
          <a:p>
            <a:pPr algn="ctr"/>
            <a:r>
              <a:rPr lang="en-US" u="sng" dirty="0" smtClean="0"/>
              <a:t>Result and discussion</a:t>
            </a:r>
            <a:endParaRPr lang="en-US" u="sng" dirty="0"/>
          </a:p>
        </p:txBody>
      </p:sp>
      <p:sp>
        <p:nvSpPr>
          <p:cNvPr id="3" name="Content Placeholder 2"/>
          <p:cNvSpPr>
            <a:spLocks noGrp="1"/>
          </p:cNvSpPr>
          <p:nvPr>
            <p:ph idx="1"/>
          </p:nvPr>
        </p:nvSpPr>
        <p:spPr>
          <a:xfrm>
            <a:off x="872067" y="1083733"/>
            <a:ext cx="10515600" cy="5093230"/>
          </a:xfrm>
        </p:spPr>
        <p:txBody>
          <a:bodyPr>
            <a:normAutofit fontScale="70000" lnSpcReduction="20000"/>
          </a:bodyPr>
          <a:lstStyle/>
          <a:p>
            <a:pPr marL="0" indent="0">
              <a:buNone/>
            </a:pPr>
            <a:r>
              <a:rPr lang="en-US" dirty="0" smtClean="0"/>
              <a:t>*After doing all the preprocessing ,EDA, finding f1 score,r2 score and        errors we came to point that multiple regression is the most accurate among linear regression and polynomial regression .</a:t>
            </a:r>
          </a:p>
          <a:p>
            <a:pPr marL="0" indent="0">
              <a:buNone/>
            </a:pPr>
            <a:r>
              <a:rPr lang="en-US" dirty="0" smtClean="0"/>
              <a:t>*The more the r2 score the better the model is :-</a:t>
            </a:r>
          </a:p>
          <a:p>
            <a:pPr marL="0" indent="0">
              <a:buNone/>
            </a:pPr>
            <a:r>
              <a:rPr lang="en-US" dirty="0"/>
              <a:t> </a:t>
            </a:r>
            <a:r>
              <a:rPr lang="en-US" dirty="0" smtClean="0"/>
              <a:t>           0.71 score in multiple regression</a:t>
            </a:r>
          </a:p>
          <a:p>
            <a:pPr marL="0" indent="0">
              <a:buNone/>
            </a:pPr>
            <a:r>
              <a:rPr lang="en-US" dirty="0"/>
              <a:t> </a:t>
            </a:r>
            <a:r>
              <a:rPr lang="en-US" dirty="0" smtClean="0"/>
              <a:t>           0.64 score in polynomial regression</a:t>
            </a:r>
          </a:p>
          <a:p>
            <a:pPr marL="0" indent="0">
              <a:buNone/>
            </a:pPr>
            <a:r>
              <a:rPr lang="en-US" dirty="0"/>
              <a:t> </a:t>
            </a:r>
            <a:r>
              <a:rPr lang="en-US" dirty="0" smtClean="0"/>
              <a:t>           0.44 score in linear regression</a:t>
            </a:r>
          </a:p>
          <a:p>
            <a:pPr marL="0" indent="0">
              <a:buNone/>
            </a:pPr>
            <a:r>
              <a:rPr lang="en-US" dirty="0" smtClean="0"/>
              <a:t>*The less the mean absolute error the better the model is :-</a:t>
            </a:r>
          </a:p>
          <a:p>
            <a:pPr marL="0" indent="0">
              <a:buNone/>
            </a:pPr>
            <a:r>
              <a:rPr lang="en-US" dirty="0"/>
              <a:t> </a:t>
            </a:r>
            <a:r>
              <a:rPr lang="en-US" dirty="0" smtClean="0"/>
              <a:t>           3.24 score in multiple regression</a:t>
            </a:r>
          </a:p>
          <a:p>
            <a:pPr marL="0" indent="0">
              <a:buNone/>
            </a:pPr>
            <a:r>
              <a:rPr lang="en-US" dirty="0"/>
              <a:t> </a:t>
            </a:r>
            <a:r>
              <a:rPr lang="en-US" dirty="0" smtClean="0"/>
              <a:t>           3.44 score in polynomial regression </a:t>
            </a:r>
          </a:p>
          <a:p>
            <a:pPr marL="0" indent="0">
              <a:buNone/>
            </a:pPr>
            <a:r>
              <a:rPr lang="en-US" dirty="0"/>
              <a:t> </a:t>
            </a:r>
            <a:r>
              <a:rPr lang="en-US" dirty="0" smtClean="0"/>
              <a:t>           4.56 score in linear regression</a:t>
            </a:r>
          </a:p>
          <a:p>
            <a:pPr marL="0" indent="0">
              <a:buNone/>
            </a:pPr>
            <a:r>
              <a:rPr lang="en-US" dirty="0" smtClean="0"/>
              <a:t>*The less the mean squared error the better the model is :-</a:t>
            </a:r>
          </a:p>
          <a:p>
            <a:pPr marL="0" indent="0">
              <a:buNone/>
            </a:pPr>
            <a:r>
              <a:rPr lang="en-US" dirty="0"/>
              <a:t> </a:t>
            </a:r>
            <a:r>
              <a:rPr lang="en-US" dirty="0" smtClean="0"/>
              <a:t>           21.63 score in multiple regression</a:t>
            </a:r>
          </a:p>
          <a:p>
            <a:pPr marL="0" indent="0">
              <a:buNone/>
            </a:pPr>
            <a:r>
              <a:rPr lang="en-US" dirty="0"/>
              <a:t> </a:t>
            </a:r>
            <a:r>
              <a:rPr lang="en-US" dirty="0" smtClean="0"/>
              <a:t>           22.29 score in polynomial regression </a:t>
            </a:r>
          </a:p>
          <a:p>
            <a:pPr marL="0" indent="0">
              <a:buNone/>
            </a:pPr>
            <a:r>
              <a:rPr lang="en-US" dirty="0"/>
              <a:t> </a:t>
            </a:r>
            <a:r>
              <a:rPr lang="en-US" dirty="0" smtClean="0"/>
              <a:t>           47. 39 score in linear regression</a:t>
            </a:r>
          </a:p>
        </p:txBody>
      </p:sp>
    </p:spTree>
    <p:extLst>
      <p:ext uri="{BB962C8B-B14F-4D97-AF65-F5344CB8AC3E}">
        <p14:creationId xmlns:p14="http://schemas.microsoft.com/office/powerpoint/2010/main" val="550995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3808"/>
          </a:xfrm>
        </p:spPr>
        <p:txBody>
          <a:bodyPr>
            <a:normAutofit fontScale="90000"/>
          </a:bodyPr>
          <a:lstStyle/>
          <a:p>
            <a:pPr algn="ctr"/>
            <a:r>
              <a:rPr lang="en-US" u="sng" dirty="0" smtClean="0"/>
              <a:t>Conclusion </a:t>
            </a:r>
            <a:endParaRPr lang="en-US" u="sng" dirty="0"/>
          </a:p>
        </p:txBody>
      </p:sp>
      <p:sp>
        <p:nvSpPr>
          <p:cNvPr id="3" name="Content Placeholder 2"/>
          <p:cNvSpPr>
            <a:spLocks noGrp="1"/>
          </p:cNvSpPr>
          <p:nvPr>
            <p:ph idx="1"/>
          </p:nvPr>
        </p:nvSpPr>
        <p:spPr>
          <a:xfrm>
            <a:off x="838200" y="1236133"/>
            <a:ext cx="10515600" cy="4940830"/>
          </a:xfrm>
        </p:spPr>
        <p:txBody>
          <a:bodyPr/>
          <a:lstStyle/>
          <a:p>
            <a:endParaRPr lang="en-US" dirty="0" smtClean="0"/>
          </a:p>
          <a:p>
            <a:endParaRPr lang="en-US" dirty="0"/>
          </a:p>
          <a:p>
            <a:r>
              <a:rPr lang="en-US" dirty="0" smtClean="0"/>
              <a:t>After applying all the visualization and seeing the results and discussion we came to know that multiple regression gives the best and the most accurate values than linear and polynomial regression gives.</a:t>
            </a:r>
          </a:p>
          <a:p>
            <a:r>
              <a:rPr lang="en-US" dirty="0" smtClean="0"/>
              <a:t>As it has more r2 score , less mean absolute error and less mean squared error</a:t>
            </a:r>
            <a:endParaRPr lang="en-US" dirty="0"/>
          </a:p>
        </p:txBody>
      </p:sp>
    </p:spTree>
    <p:extLst>
      <p:ext uri="{BB962C8B-B14F-4D97-AF65-F5344CB8AC3E}">
        <p14:creationId xmlns:p14="http://schemas.microsoft.com/office/powerpoint/2010/main" val="297798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Introduction</a:t>
            </a:r>
            <a:endParaRPr lang="en-US" u="sng" dirty="0"/>
          </a:p>
        </p:txBody>
      </p:sp>
      <p:sp>
        <p:nvSpPr>
          <p:cNvPr id="3" name="Content Placeholder 2"/>
          <p:cNvSpPr>
            <a:spLocks noGrp="1"/>
          </p:cNvSpPr>
          <p:nvPr>
            <p:ph idx="1"/>
          </p:nvPr>
        </p:nvSpPr>
        <p:spPr/>
        <p:txBody>
          <a:bodyPr/>
          <a:lstStyle/>
          <a:p>
            <a:r>
              <a:rPr lang="en-US" dirty="0" smtClean="0"/>
              <a:t>There are 3 most common regression model for data prediction .</a:t>
            </a:r>
          </a:p>
          <a:p>
            <a:r>
              <a:rPr lang="en-US" dirty="0" smtClean="0"/>
              <a:t>They are-Linear regression, polynomial regression and Multiple regression.</a:t>
            </a:r>
          </a:p>
          <a:p>
            <a:r>
              <a:rPr lang="en-US" dirty="0" smtClean="0"/>
              <a:t>Here in this minor project I have used all the 3 model to data prediction and from that you will get to know which is best among all i.e. which model gives the most closest value.</a:t>
            </a:r>
          </a:p>
          <a:p>
            <a:r>
              <a:rPr lang="en-US" dirty="0" smtClean="0"/>
              <a:t>Here we will also calculate the errors in each model, r2 score and many more and from that we can compare the models</a:t>
            </a:r>
            <a:endParaRPr lang="en-US" dirty="0"/>
          </a:p>
        </p:txBody>
      </p:sp>
    </p:spTree>
    <p:extLst>
      <p:ext uri="{BB962C8B-B14F-4D97-AF65-F5344CB8AC3E}">
        <p14:creationId xmlns:p14="http://schemas.microsoft.com/office/powerpoint/2010/main" val="26505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Future work</a:t>
            </a:r>
            <a:endParaRPr lang="en-US" u="sng"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Here future work mean analyzing the data more appropriately and finding all the possible errors .</a:t>
            </a:r>
          </a:p>
          <a:p>
            <a:r>
              <a:rPr lang="en-US" dirty="0" smtClean="0"/>
              <a:t>Can even make the data more accurate by make the data more clean.</a:t>
            </a:r>
          </a:p>
          <a:p>
            <a:r>
              <a:rPr lang="en-US" dirty="0" smtClean="0"/>
              <a:t>According to my present knowledge this is the most accurate result I got.</a:t>
            </a:r>
          </a:p>
        </p:txBody>
      </p:sp>
    </p:spTree>
    <p:extLst>
      <p:ext uri="{BB962C8B-B14F-4D97-AF65-F5344CB8AC3E}">
        <p14:creationId xmlns:p14="http://schemas.microsoft.com/office/powerpoint/2010/main" val="231409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Difficulties faced</a:t>
            </a:r>
            <a:endParaRPr lang="en-US" u="sng" dirty="0"/>
          </a:p>
        </p:txBody>
      </p:sp>
      <p:sp>
        <p:nvSpPr>
          <p:cNvPr id="3" name="Content Placeholder 2"/>
          <p:cNvSpPr>
            <a:spLocks noGrp="1"/>
          </p:cNvSpPr>
          <p:nvPr>
            <p:ph idx="1"/>
          </p:nvPr>
        </p:nvSpPr>
        <p:spPr/>
        <p:txBody>
          <a:bodyPr>
            <a:normAutofit lnSpcReduction="10000"/>
          </a:bodyPr>
          <a:lstStyle/>
          <a:p>
            <a:r>
              <a:rPr lang="en-US" dirty="0" smtClean="0"/>
              <a:t>1</a:t>
            </a:r>
            <a:r>
              <a:rPr lang="en-US" baseline="30000" dirty="0" smtClean="0"/>
              <a:t>st</a:t>
            </a:r>
            <a:r>
              <a:rPr lang="en-US" dirty="0" smtClean="0"/>
              <a:t> difficulty I faced was to join the two different dataset. I tries to use join function but was unavailable to join it then by searching over the internet I got to know that we should use “</a:t>
            </a:r>
            <a:r>
              <a:rPr lang="en-US" dirty="0" err="1" smtClean="0"/>
              <a:t>concat</a:t>
            </a:r>
            <a:r>
              <a:rPr lang="en-US" dirty="0" smtClean="0"/>
              <a:t>”.</a:t>
            </a:r>
          </a:p>
          <a:p>
            <a:r>
              <a:rPr lang="en-US" dirty="0" smtClean="0"/>
              <a:t>As in Linear and polynomial regression we have only 2 types of dataset one is dependent and other is independent so their while specifying the value to X and y I faced value error . Then I tried to reshape(-1,1), then got the result.</a:t>
            </a:r>
          </a:p>
          <a:p>
            <a:r>
              <a:rPr lang="en-US" dirty="0" smtClean="0"/>
              <a:t>In multiple regression I didn't get the accurate value when specifying all the data sets except the </a:t>
            </a:r>
            <a:r>
              <a:rPr lang="en-US" dirty="0" err="1" smtClean="0"/>
              <a:t>medv</a:t>
            </a:r>
            <a:r>
              <a:rPr lang="en-US" dirty="0" smtClean="0"/>
              <a:t> . I picked the most important datasets by applying hit and trial method and got most closest values of </a:t>
            </a:r>
            <a:r>
              <a:rPr lang="en-US" dirty="0" err="1" smtClean="0"/>
              <a:t>medv</a:t>
            </a:r>
            <a:r>
              <a:rPr lang="en-US" dirty="0" smtClean="0"/>
              <a:t>.</a:t>
            </a:r>
            <a:endParaRPr lang="en-US" dirty="0"/>
          </a:p>
        </p:txBody>
      </p:sp>
    </p:spTree>
    <p:extLst>
      <p:ext uri="{BB962C8B-B14F-4D97-AF65-F5344CB8AC3E}">
        <p14:creationId xmlns:p14="http://schemas.microsoft.com/office/powerpoint/2010/main" val="334563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References</a:t>
            </a:r>
            <a:endParaRPr lang="en-US" u="sng" dirty="0"/>
          </a:p>
        </p:txBody>
      </p:sp>
      <p:sp>
        <p:nvSpPr>
          <p:cNvPr id="3" name="Content Placeholder 2"/>
          <p:cNvSpPr>
            <a:spLocks noGrp="1"/>
          </p:cNvSpPr>
          <p:nvPr>
            <p:ph idx="1"/>
          </p:nvPr>
        </p:nvSpPr>
        <p:spPr/>
        <p:txBody>
          <a:bodyPr/>
          <a:lstStyle/>
          <a:p>
            <a:r>
              <a:rPr lang="en-US" dirty="0" smtClean="0"/>
              <a:t>Daily classes codes/material given by sir.</a:t>
            </a:r>
          </a:p>
          <a:p>
            <a:r>
              <a:rPr lang="en-US" dirty="0">
                <a:hlinkClick r:id="rId2"/>
              </a:rPr>
              <a:t>https://www.analyticsvidhya.com/blog/2015/08/comprehensive-guide-regression</a:t>
            </a:r>
            <a:r>
              <a:rPr lang="en-US" dirty="0" smtClean="0">
                <a:hlinkClick r:id="rId2"/>
              </a:rPr>
              <a:t>/</a:t>
            </a:r>
            <a:endParaRPr lang="en-US" dirty="0" smtClean="0"/>
          </a:p>
          <a:p>
            <a:r>
              <a:rPr lang="en-US" dirty="0">
                <a:hlinkClick r:id="rId3"/>
              </a:rPr>
              <a:t>https://www.upgrad.com/blog/types-of-regression-models-in-machine-learning</a:t>
            </a:r>
            <a:r>
              <a:rPr lang="en-US" dirty="0" smtClean="0">
                <a:hlinkClick r:id="rId3"/>
              </a:rPr>
              <a:t>/</a:t>
            </a:r>
            <a:endParaRPr lang="en-US" dirty="0" smtClean="0"/>
          </a:p>
          <a:p>
            <a:r>
              <a:rPr lang="en-US" dirty="0" smtClean="0"/>
              <a:t>YouTube</a:t>
            </a:r>
            <a:endParaRPr lang="en-US" dirty="0"/>
          </a:p>
        </p:txBody>
      </p:sp>
    </p:spTree>
    <p:extLst>
      <p:ext uri="{BB962C8B-B14F-4D97-AF65-F5344CB8AC3E}">
        <p14:creationId xmlns:p14="http://schemas.microsoft.com/office/powerpoint/2010/main" val="3115261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r>
              <a:rPr lang="en-US" dirty="0" smtClean="0"/>
              <a:t>                         </a:t>
            </a:r>
            <a:r>
              <a:rPr lang="en-US" sz="8000" dirty="0" smtClean="0"/>
              <a:t>THANK - YOU</a:t>
            </a:r>
            <a:endParaRPr lang="en-US" sz="8000" dirty="0"/>
          </a:p>
        </p:txBody>
      </p:sp>
    </p:spTree>
    <p:extLst>
      <p:ext uri="{BB962C8B-B14F-4D97-AF65-F5344CB8AC3E}">
        <p14:creationId xmlns:p14="http://schemas.microsoft.com/office/powerpoint/2010/main" val="69372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142"/>
          </a:xfrm>
        </p:spPr>
        <p:txBody>
          <a:bodyPr/>
          <a:lstStyle/>
          <a:p>
            <a:pPr algn="ctr"/>
            <a:r>
              <a:rPr lang="en-US" u="sng" dirty="0" smtClean="0"/>
              <a:t>Linear Regression</a:t>
            </a:r>
            <a:endParaRPr lang="en-US" u="sng" dirty="0"/>
          </a:p>
        </p:txBody>
      </p:sp>
      <p:sp>
        <p:nvSpPr>
          <p:cNvPr id="3" name="Content Placeholder 2"/>
          <p:cNvSpPr>
            <a:spLocks noGrp="1"/>
          </p:cNvSpPr>
          <p:nvPr>
            <p:ph idx="1"/>
          </p:nvPr>
        </p:nvSpPr>
        <p:spPr>
          <a:xfrm>
            <a:off x="838200" y="1346200"/>
            <a:ext cx="10515600" cy="4830763"/>
          </a:xfrm>
        </p:spPr>
        <p:txBody>
          <a:bodyPr/>
          <a:lstStyle/>
          <a:p>
            <a:r>
              <a:rPr lang="en-US" dirty="0" smtClean="0"/>
              <a:t>It predicts the value of one variable by analyzing the data of another variable . Here the variable which we want to predict the value is know as dependent value and other is know as independent variable.</a:t>
            </a:r>
          </a:p>
          <a:p>
            <a:endParaRPr lang="en-US" dirty="0"/>
          </a:p>
          <a:p>
            <a:endParaRPr lang="en-US" dirty="0" smtClean="0"/>
          </a:p>
          <a:p>
            <a:endParaRPr lang="en-US" dirty="0"/>
          </a:p>
          <a:p>
            <a:endParaRPr lang="en-US" dirty="0" smtClean="0"/>
          </a:p>
          <a:p>
            <a:endParaRPr lang="en-US" dirty="0"/>
          </a:p>
          <a:p>
            <a:r>
              <a:rPr lang="en-US" dirty="0" smtClean="0"/>
              <a:t>Here I have drawn graph between the actual and the predicted value of ‘</a:t>
            </a:r>
            <a:r>
              <a:rPr lang="en-US" dirty="0" err="1" smtClean="0"/>
              <a:t>medv</a:t>
            </a:r>
            <a:r>
              <a:rPr lang="en-US" dirty="0" smtClean="0"/>
              <a:t>’ using linear regression.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143" y="2580378"/>
            <a:ext cx="3680779" cy="2362405"/>
          </a:xfrm>
          <a:prstGeom prst="rect">
            <a:avLst/>
          </a:prstGeom>
        </p:spPr>
      </p:pic>
    </p:spTree>
    <p:extLst>
      <p:ext uri="{BB962C8B-B14F-4D97-AF65-F5344CB8AC3E}">
        <p14:creationId xmlns:p14="http://schemas.microsoft.com/office/powerpoint/2010/main" val="13378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5742"/>
          </a:xfrm>
        </p:spPr>
        <p:txBody>
          <a:bodyPr/>
          <a:lstStyle/>
          <a:p>
            <a:pPr algn="ctr"/>
            <a:r>
              <a:rPr lang="en-US" u="sng" dirty="0" smtClean="0"/>
              <a:t>Polynomial Regression</a:t>
            </a:r>
            <a:endParaRPr lang="en-US" u="sng" dirty="0"/>
          </a:p>
        </p:txBody>
      </p:sp>
      <p:sp>
        <p:nvSpPr>
          <p:cNvPr id="3" name="Content Placeholder 2"/>
          <p:cNvSpPr>
            <a:spLocks noGrp="1"/>
          </p:cNvSpPr>
          <p:nvPr>
            <p:ph idx="1"/>
          </p:nvPr>
        </p:nvSpPr>
        <p:spPr>
          <a:xfrm>
            <a:off x="838200" y="1566333"/>
            <a:ext cx="10515600" cy="4610630"/>
          </a:xfrm>
        </p:spPr>
        <p:txBody>
          <a:bodyPr>
            <a:normAutofit fontScale="92500" lnSpcReduction="10000"/>
          </a:bodyPr>
          <a:lstStyle/>
          <a:p>
            <a:r>
              <a:rPr lang="en-US" dirty="0" smtClean="0"/>
              <a:t>It’s the special case of multiple linear regression.</a:t>
            </a:r>
          </a:p>
          <a:p>
            <a:r>
              <a:rPr lang="en-US" dirty="0" smtClean="0"/>
              <a:t>Here in polynomial regression the dependent variable and inde</a:t>
            </a:r>
            <a:r>
              <a:rPr lang="en-US" dirty="0"/>
              <a:t>p</a:t>
            </a:r>
            <a:r>
              <a:rPr lang="en-US" dirty="0" smtClean="0"/>
              <a:t>endent variable </a:t>
            </a:r>
            <a:r>
              <a:rPr lang="en-US" dirty="0"/>
              <a:t>is modeled as an nth degree polynomial</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Here I have drawn graph between the actual and the predicted value of ‘</a:t>
            </a:r>
            <a:r>
              <a:rPr lang="en-US" dirty="0" err="1" smtClean="0"/>
              <a:t>medv</a:t>
            </a:r>
            <a:r>
              <a:rPr lang="en-US" dirty="0" smtClean="0"/>
              <a:t>’ using Polynomial regression.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112" y="2878560"/>
            <a:ext cx="3703641" cy="2438611"/>
          </a:xfrm>
          <a:prstGeom prst="rect">
            <a:avLst/>
          </a:prstGeom>
        </p:spPr>
      </p:pic>
    </p:spTree>
    <p:extLst>
      <p:ext uri="{BB962C8B-B14F-4D97-AF65-F5344CB8AC3E}">
        <p14:creationId xmlns:p14="http://schemas.microsoft.com/office/powerpoint/2010/main" val="3710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7"/>
          </a:xfrm>
        </p:spPr>
        <p:txBody>
          <a:bodyPr/>
          <a:lstStyle/>
          <a:p>
            <a:pPr algn="ctr"/>
            <a:r>
              <a:rPr lang="en-US" u="sng" dirty="0" smtClean="0"/>
              <a:t>Multiple Regression</a:t>
            </a:r>
            <a:endParaRPr lang="en-US" u="sng" dirty="0"/>
          </a:p>
        </p:txBody>
      </p:sp>
      <p:sp>
        <p:nvSpPr>
          <p:cNvPr id="3" name="Content Placeholder 2"/>
          <p:cNvSpPr>
            <a:spLocks noGrp="1"/>
          </p:cNvSpPr>
          <p:nvPr>
            <p:ph idx="1"/>
          </p:nvPr>
        </p:nvSpPr>
        <p:spPr>
          <a:xfrm>
            <a:off x="838200" y="1371600"/>
            <a:ext cx="10515600" cy="4805363"/>
          </a:xfrm>
        </p:spPr>
        <p:txBody>
          <a:bodyPr>
            <a:normAutofit fontScale="92500" lnSpcReduction="10000"/>
          </a:bodyPr>
          <a:lstStyle/>
          <a:p>
            <a:r>
              <a:rPr lang="en-US" dirty="0" smtClean="0"/>
              <a:t>It predicts the value of one variable by analyzing the data of rest of the datasets . Here the variable which we want to predict the value is know as dependent value and all the other data sets acts as independent variable.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Here I have drawn graph between the actual and the predicted value of ‘</a:t>
            </a:r>
            <a:r>
              <a:rPr lang="en-US" dirty="0" err="1" smtClean="0"/>
              <a:t>medv</a:t>
            </a:r>
            <a:r>
              <a:rPr lang="en-US" dirty="0" smtClean="0"/>
              <a:t>’ using multiple regression.</a:t>
            </a:r>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565" y="2600699"/>
            <a:ext cx="3566469" cy="2347163"/>
          </a:xfrm>
          <a:prstGeom prst="rect">
            <a:avLst/>
          </a:prstGeom>
        </p:spPr>
      </p:pic>
    </p:spTree>
    <p:extLst>
      <p:ext uri="{BB962C8B-B14F-4D97-AF65-F5344CB8AC3E}">
        <p14:creationId xmlns:p14="http://schemas.microsoft.com/office/powerpoint/2010/main" val="327630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9075"/>
          </a:xfrm>
        </p:spPr>
        <p:txBody>
          <a:bodyPr>
            <a:normAutofit fontScale="90000"/>
          </a:bodyPr>
          <a:lstStyle/>
          <a:p>
            <a:pPr algn="ctr"/>
            <a:r>
              <a:rPr lang="en-US" u="sng" dirty="0" smtClean="0"/>
              <a:t>Data Description</a:t>
            </a:r>
            <a:endParaRPr lang="en-US" u="sng" dirty="0"/>
          </a:p>
        </p:txBody>
      </p:sp>
      <p:sp>
        <p:nvSpPr>
          <p:cNvPr id="3" name="Content Placeholder 2"/>
          <p:cNvSpPr>
            <a:spLocks noGrp="1"/>
          </p:cNvSpPr>
          <p:nvPr>
            <p:ph idx="1"/>
          </p:nvPr>
        </p:nvSpPr>
        <p:spPr>
          <a:xfrm>
            <a:off x="838200" y="812800"/>
            <a:ext cx="10515600" cy="5689600"/>
          </a:xfrm>
        </p:spPr>
        <p:txBody>
          <a:bodyPr>
            <a:normAutofit fontScale="55000" lnSpcReduction="20000"/>
          </a:bodyPr>
          <a:lstStyle/>
          <a:p>
            <a:r>
              <a:rPr lang="en-US" dirty="0" smtClean="0"/>
              <a:t>The Boston Housing Dataset</a:t>
            </a:r>
          </a:p>
          <a:p>
            <a:r>
              <a:rPr lang="en-US" dirty="0" smtClean="0"/>
              <a:t>The Boston Housing Dataset is a derived from information collected by the U.S.</a:t>
            </a:r>
          </a:p>
          <a:p>
            <a:r>
              <a:rPr lang="en-US" dirty="0" smtClean="0"/>
              <a:t>Census Service concerning housing in the area of Boston MA. The following</a:t>
            </a:r>
          </a:p>
          <a:p>
            <a:r>
              <a:rPr lang="en-US" dirty="0" smtClean="0"/>
              <a:t>describes the dataset columns:</a:t>
            </a:r>
          </a:p>
          <a:p>
            <a:r>
              <a:rPr lang="en-US" dirty="0" smtClean="0"/>
              <a:t>CRIM - per capita crime rate by town.</a:t>
            </a:r>
          </a:p>
          <a:p>
            <a:r>
              <a:rPr lang="en-US" dirty="0" smtClean="0"/>
              <a:t>ZN - proportion of residential land zoned for lots over 25,000 sq. ft.</a:t>
            </a:r>
          </a:p>
          <a:p>
            <a:r>
              <a:rPr lang="en-US" dirty="0" smtClean="0"/>
              <a:t>INDUS - proportion of non-retail business acres per town.</a:t>
            </a:r>
          </a:p>
          <a:p>
            <a:r>
              <a:rPr lang="en-US" dirty="0" smtClean="0"/>
              <a:t>CHAS - Charles River dummy variable (1 if tract bounds river; 0 otherwise)</a:t>
            </a:r>
          </a:p>
          <a:p>
            <a:r>
              <a:rPr lang="en-US" dirty="0" smtClean="0"/>
              <a:t>NOX - nitric oxides concentration (parts per 10 million)</a:t>
            </a:r>
          </a:p>
          <a:p>
            <a:r>
              <a:rPr lang="en-US" dirty="0" smtClean="0"/>
              <a:t>RM - average number of rooms per dwelling</a:t>
            </a:r>
          </a:p>
          <a:p>
            <a:r>
              <a:rPr lang="en-US" dirty="0" smtClean="0"/>
              <a:t>AGE - proportion of owner-occupied units built prior to 1940</a:t>
            </a:r>
          </a:p>
          <a:p>
            <a:r>
              <a:rPr lang="en-US" dirty="0" smtClean="0"/>
              <a:t>DIS - weighted distances to five Boston employment centers</a:t>
            </a:r>
          </a:p>
          <a:p>
            <a:r>
              <a:rPr lang="en-US" dirty="0" smtClean="0"/>
              <a:t>RAD - index of accessibility to radial highways</a:t>
            </a:r>
          </a:p>
          <a:p>
            <a:r>
              <a:rPr lang="en-US" dirty="0" smtClean="0"/>
              <a:t>TAX - full-value property-tax rate per $10,000</a:t>
            </a:r>
          </a:p>
          <a:p>
            <a:r>
              <a:rPr lang="en-US" dirty="0" smtClean="0"/>
              <a:t>PTRATIO - pupil-teacher ratio by town</a:t>
            </a:r>
          </a:p>
          <a:p>
            <a:r>
              <a:rPr lang="en-US" dirty="0" smtClean="0"/>
              <a:t>Black - 1000(</a:t>
            </a:r>
            <a:r>
              <a:rPr lang="en-US" dirty="0" err="1" smtClean="0"/>
              <a:t>Bk</a:t>
            </a:r>
            <a:r>
              <a:rPr lang="en-US" dirty="0" smtClean="0"/>
              <a:t> - 0.63)^2 where </a:t>
            </a:r>
            <a:r>
              <a:rPr lang="en-US" dirty="0" err="1" smtClean="0"/>
              <a:t>Bk</a:t>
            </a:r>
            <a:r>
              <a:rPr lang="en-US" dirty="0" smtClean="0"/>
              <a:t> is the proportion of blacks by town</a:t>
            </a:r>
          </a:p>
          <a:p>
            <a:r>
              <a:rPr lang="en-US" dirty="0" smtClean="0"/>
              <a:t>LSTAT - % lower status of the population</a:t>
            </a:r>
          </a:p>
          <a:p>
            <a:r>
              <a:rPr lang="en-US" dirty="0" smtClean="0"/>
              <a:t>MEDV - Median value of owner-occupied homes in $1000.</a:t>
            </a:r>
          </a:p>
          <a:p>
            <a:r>
              <a:rPr lang="en-US" sz="3300" b="1" dirty="0" smtClean="0"/>
              <a:t>Here total of 506 rows and 14 columns are their and we need to find which factor is most accurate in determining the value of </a:t>
            </a:r>
            <a:r>
              <a:rPr lang="en-US" sz="3300" b="1" dirty="0" err="1" smtClean="0"/>
              <a:t>medv</a:t>
            </a:r>
            <a:r>
              <a:rPr lang="en-US" dirty="0" smtClean="0"/>
              <a:t>.</a:t>
            </a:r>
            <a:endParaRPr lang="en-US" dirty="0"/>
          </a:p>
        </p:txBody>
      </p:sp>
    </p:spTree>
    <p:extLst>
      <p:ext uri="{BB962C8B-B14F-4D97-AF65-F5344CB8AC3E}">
        <p14:creationId xmlns:p14="http://schemas.microsoft.com/office/powerpoint/2010/main" val="303259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075"/>
          </a:xfrm>
        </p:spPr>
        <p:txBody>
          <a:bodyPr>
            <a:normAutofit fontScale="90000"/>
          </a:bodyPr>
          <a:lstStyle/>
          <a:p>
            <a:pPr algn="ctr"/>
            <a:r>
              <a:rPr lang="en-US" u="sng" dirty="0" smtClean="0"/>
              <a:t>Approach</a:t>
            </a:r>
            <a:endParaRPr lang="en-US" u="sng" dirty="0"/>
          </a:p>
        </p:txBody>
      </p:sp>
      <p:sp>
        <p:nvSpPr>
          <p:cNvPr id="3" name="Content Placeholder 2"/>
          <p:cNvSpPr>
            <a:spLocks noGrp="1"/>
          </p:cNvSpPr>
          <p:nvPr>
            <p:ph idx="1"/>
          </p:nvPr>
        </p:nvSpPr>
        <p:spPr>
          <a:xfrm>
            <a:off x="838200" y="1109133"/>
            <a:ext cx="10515600" cy="5067830"/>
          </a:xfrm>
        </p:spPr>
        <p:txBody>
          <a:bodyPr>
            <a:normAutofit lnSpcReduction="10000"/>
          </a:bodyPr>
          <a:lstStyle/>
          <a:p>
            <a:r>
              <a:rPr lang="en-US" dirty="0" smtClean="0"/>
              <a:t>I have predicted the </a:t>
            </a:r>
            <a:r>
              <a:rPr lang="en-US" dirty="0" err="1" smtClean="0"/>
              <a:t>medv</a:t>
            </a:r>
            <a:r>
              <a:rPr lang="en-US" dirty="0" smtClean="0"/>
              <a:t> value by linear, polynomial and multiple regression.</a:t>
            </a:r>
          </a:p>
          <a:p>
            <a:r>
              <a:rPr lang="en-US" dirty="0" smtClean="0"/>
              <a:t>Just to show which model is more accurate I did all the 3 models and will show the comparison.</a:t>
            </a:r>
          </a:p>
          <a:p>
            <a:r>
              <a:rPr lang="en-US" dirty="0" smtClean="0"/>
              <a:t>As in linear regression I came to know that there are no null values in the data which is good otherwise we have to will NAN values. We can get a dirty data and because of that we can cannot get an appropriate value so for that we need to do visualization but we should also know that complete remove of errors is impossible but up to some extent we can remove the errors.</a:t>
            </a:r>
          </a:p>
          <a:p>
            <a:r>
              <a:rPr lang="en-US" dirty="0" smtClean="0"/>
              <a:t>As the data was same for polynomial and multiple regression I need not to check for the null values again but I did it because I have to do the comparison.</a:t>
            </a:r>
            <a:endParaRPr lang="en-US" dirty="0"/>
          </a:p>
        </p:txBody>
      </p:sp>
    </p:spTree>
    <p:extLst>
      <p:ext uri="{BB962C8B-B14F-4D97-AF65-F5344CB8AC3E}">
        <p14:creationId xmlns:p14="http://schemas.microsoft.com/office/powerpoint/2010/main" val="341484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lstStyle/>
          <a:p>
            <a:endParaRPr lang="en-US" dirty="0" smtClean="0"/>
          </a:p>
          <a:p>
            <a:endParaRPr lang="en-US" dirty="0"/>
          </a:p>
          <a:p>
            <a:r>
              <a:rPr lang="en-US" dirty="0" smtClean="0"/>
              <a:t>I find the r2 score of all the models and from that I came to know: Multiple regression &gt; Polynomial regression &gt; linear regression (in terms of accuracy of the data prediction)</a:t>
            </a:r>
          </a:p>
          <a:p>
            <a:r>
              <a:rPr lang="en-US" dirty="0" smtClean="0"/>
              <a:t>Also plotted the graph between the actual and the predicted values.</a:t>
            </a:r>
          </a:p>
          <a:p>
            <a:r>
              <a:rPr lang="en-US" dirty="0" smtClean="0"/>
              <a:t>Then find the different errors like:-mean absolute error, mean squared error and root absolute error.</a:t>
            </a:r>
          </a:p>
        </p:txBody>
      </p:sp>
    </p:spTree>
    <p:extLst>
      <p:ext uri="{BB962C8B-B14F-4D97-AF65-F5344CB8AC3E}">
        <p14:creationId xmlns:p14="http://schemas.microsoft.com/office/powerpoint/2010/main" val="175279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608"/>
          </a:xfrm>
        </p:spPr>
        <p:txBody>
          <a:bodyPr>
            <a:normAutofit fontScale="90000"/>
          </a:bodyPr>
          <a:lstStyle/>
          <a:p>
            <a:pPr algn="ctr"/>
            <a:r>
              <a:rPr lang="en-US" u="sng" dirty="0" smtClean="0"/>
              <a:t>Visualization</a:t>
            </a:r>
            <a:endParaRPr lang="en-US" u="sng" dirty="0"/>
          </a:p>
        </p:txBody>
      </p:sp>
      <p:sp>
        <p:nvSpPr>
          <p:cNvPr id="3" name="Content Placeholder 2"/>
          <p:cNvSpPr>
            <a:spLocks noGrp="1"/>
          </p:cNvSpPr>
          <p:nvPr>
            <p:ph idx="1"/>
          </p:nvPr>
        </p:nvSpPr>
        <p:spPr>
          <a:xfrm>
            <a:off x="838200" y="1159933"/>
            <a:ext cx="10515600" cy="5017030"/>
          </a:xfrm>
        </p:spPr>
        <p:txBody>
          <a:bodyPr/>
          <a:lstStyle/>
          <a:p>
            <a:r>
              <a:rPr lang="en-US" dirty="0" smtClean="0"/>
              <a:t>I have used scatter plot for data visualization by plotting the actual and the predicted value.</a:t>
            </a:r>
          </a:p>
          <a:p>
            <a:r>
              <a:rPr lang="en-US" dirty="0" smtClean="0"/>
              <a:t>Data visualization has been done in all the 3 regression models.</a:t>
            </a:r>
          </a:p>
          <a:p>
            <a:pPr marL="0" indent="0">
              <a:buNone/>
            </a:pPr>
            <a:endParaRPr lang="en-US" dirty="0" smtClean="0"/>
          </a:p>
          <a:p>
            <a:pPr fontAlgn="base"/>
            <a:r>
              <a:rPr lang="en-US" b="1" dirty="0"/>
              <a:t>Data visualization can be used for:</a:t>
            </a:r>
          </a:p>
          <a:p>
            <a:pPr marL="0" indent="0" fontAlgn="base">
              <a:buNone/>
            </a:pPr>
            <a:r>
              <a:rPr lang="en-US" dirty="0" smtClean="0"/>
              <a:t>         Making </a:t>
            </a:r>
            <a:r>
              <a:rPr lang="en-US" dirty="0"/>
              <a:t>data </a:t>
            </a:r>
            <a:r>
              <a:rPr lang="en-US" dirty="0" smtClean="0"/>
              <a:t>easily to digest.</a:t>
            </a:r>
          </a:p>
          <a:p>
            <a:pPr marL="0" indent="0" fontAlgn="base">
              <a:buNone/>
            </a:pPr>
            <a:r>
              <a:rPr lang="en-US" dirty="0"/>
              <a:t> </a:t>
            </a:r>
            <a:r>
              <a:rPr lang="en-US" dirty="0" smtClean="0"/>
              <a:t>        Identifying trends </a:t>
            </a:r>
            <a:r>
              <a:rPr lang="en-US" dirty="0"/>
              <a:t>within a set of </a:t>
            </a:r>
            <a:r>
              <a:rPr lang="en-US" dirty="0" smtClean="0"/>
              <a:t>data.</a:t>
            </a:r>
            <a:endParaRPr lang="en-US" dirty="0"/>
          </a:p>
          <a:p>
            <a:pPr marL="0" indent="0" fontAlgn="base">
              <a:buNone/>
            </a:pPr>
            <a:r>
              <a:rPr lang="en-US" dirty="0" smtClean="0"/>
              <a:t>         Reinforcing </a:t>
            </a:r>
            <a:r>
              <a:rPr lang="en-US" dirty="0"/>
              <a:t>an argument or </a:t>
            </a:r>
            <a:r>
              <a:rPr lang="en-US" dirty="0" smtClean="0"/>
              <a:t>opinion.</a:t>
            </a:r>
            <a:endParaRPr lang="en-US" dirty="0"/>
          </a:p>
          <a:p>
            <a:pPr marL="0" indent="0" fontAlgn="base">
              <a:buNone/>
            </a:pPr>
            <a:r>
              <a:rPr lang="en-US" dirty="0" smtClean="0"/>
              <a:t>         Highlighting </a:t>
            </a:r>
            <a:r>
              <a:rPr lang="en-US" dirty="0"/>
              <a:t>the important parts of a set of </a:t>
            </a:r>
            <a:r>
              <a:rPr lang="en-US" dirty="0" smtClean="0"/>
              <a:t>data.</a:t>
            </a:r>
            <a:endParaRPr lang="en-US" dirty="0"/>
          </a:p>
          <a:p>
            <a:endParaRPr lang="en-US" dirty="0"/>
          </a:p>
        </p:txBody>
      </p:sp>
    </p:spTree>
    <p:extLst>
      <p:ext uri="{BB962C8B-B14F-4D97-AF65-F5344CB8AC3E}">
        <p14:creationId xmlns:p14="http://schemas.microsoft.com/office/powerpoint/2010/main" val="1394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1170</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Mini Project-ML</vt:lpstr>
      <vt:lpstr>Introduction</vt:lpstr>
      <vt:lpstr>Linear Regression</vt:lpstr>
      <vt:lpstr>Polynomial Regression</vt:lpstr>
      <vt:lpstr>Multiple Regression</vt:lpstr>
      <vt:lpstr>Data Description</vt:lpstr>
      <vt:lpstr>Approach</vt:lpstr>
      <vt:lpstr>PowerPoint Presentation</vt:lpstr>
      <vt:lpstr>Visualization</vt:lpstr>
      <vt:lpstr>Linear Regression Visualization</vt:lpstr>
      <vt:lpstr>Polynomial Regression Visualization</vt:lpstr>
      <vt:lpstr>Multiple Regression Visualization</vt:lpstr>
      <vt:lpstr>Algorithm</vt:lpstr>
      <vt:lpstr>Evaluation</vt:lpstr>
      <vt:lpstr>Comparison </vt:lpstr>
      <vt:lpstr>Comparison</vt:lpstr>
      <vt:lpstr>Comparison</vt:lpstr>
      <vt:lpstr>Result and discussion</vt:lpstr>
      <vt:lpstr>Conclusion </vt:lpstr>
      <vt:lpstr>Future work</vt:lpstr>
      <vt:lpstr>Difficulties faced</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Project-ML</dc:title>
  <dc:creator>Sharwan Kumar</dc:creator>
  <cp:lastModifiedBy>Sharwan Kumar</cp:lastModifiedBy>
  <cp:revision>20</cp:revision>
  <dcterms:created xsi:type="dcterms:W3CDTF">2022-05-07T22:20:54Z</dcterms:created>
  <dcterms:modified xsi:type="dcterms:W3CDTF">2022-05-08T14:00:20Z</dcterms:modified>
</cp:coreProperties>
</file>