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246CE-9039-48C0-9DDF-AEE3C9DAEA9F}">
  <a:tblStyle styleId="{D1F246CE-9039-48C0-9DDF-AEE3C9DAEA9F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27.jp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7393" y="-772061"/>
            <a:ext cx="4964910" cy="27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054138" y="113968"/>
            <a:ext cx="72679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E-Sports among us</a:t>
            </a:r>
            <a:endParaRPr sz="4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2571740" y="4149624"/>
            <a:ext cx="2061317" cy="2708376"/>
            <a:chOff x="2616199" y="4149624"/>
            <a:chExt cx="2061317" cy="2708376"/>
          </a:xfrm>
        </p:grpSpPr>
        <p:pic>
          <p:nvPicPr>
            <p:cNvPr id="88" name="Google Shape;8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6199" y="4517698"/>
              <a:ext cx="2061317" cy="2340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 txBox="1"/>
            <p:nvPr/>
          </p:nvSpPr>
          <p:spPr>
            <a:xfrm>
              <a:off x="3116151" y="4149624"/>
              <a:ext cx="1508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Amaan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5196637" y="4214037"/>
            <a:ext cx="1842159" cy="2657843"/>
            <a:chOff x="5207000" y="4153264"/>
            <a:chExt cx="1842159" cy="2657843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07000" y="4517698"/>
              <a:ext cx="1842159" cy="2293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5633913" y="4153264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Dhriti</a:t>
              </a:r>
              <a:endPara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7362454" y="4239309"/>
            <a:ext cx="1973106" cy="2632571"/>
            <a:chOff x="7578642" y="4135438"/>
            <a:chExt cx="1892627" cy="2675670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78642" y="4517698"/>
              <a:ext cx="1892627" cy="2293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8087401" y="4135438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Insha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9149411" y="4183236"/>
            <a:ext cx="3032225" cy="3007605"/>
            <a:chOff x="9159775" y="4125879"/>
            <a:chExt cx="3032225" cy="3007605"/>
          </a:xfrm>
        </p:grpSpPr>
        <p:pic>
          <p:nvPicPr>
            <p:cNvPr id="97" name="Google Shape;97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59775" y="4179042"/>
              <a:ext cx="3032225" cy="2954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 txBox="1"/>
            <p:nvPr/>
          </p:nvSpPr>
          <p:spPr>
            <a:xfrm>
              <a:off x="9924833" y="4125879"/>
              <a:ext cx="1868113" cy="514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Sharwari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-99158" y="846557"/>
            <a:ext cx="2914650" cy="741256"/>
            <a:chOff x="224786" y="846546"/>
            <a:chExt cx="2590800" cy="741256"/>
          </a:xfrm>
        </p:grpSpPr>
        <p:sp>
          <p:nvSpPr>
            <p:cNvPr id="100" name="Google Shape;100;p13"/>
            <p:cNvSpPr/>
            <p:nvPr/>
          </p:nvSpPr>
          <p:spPr>
            <a:xfrm>
              <a:off x="612967" y="893719"/>
              <a:ext cx="1806574" cy="694083"/>
            </a:xfrm>
            <a:prstGeom prst="roundRect">
              <a:avLst>
                <a:gd fmla="val 16667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224786" y="846546"/>
              <a:ext cx="2590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Objectives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135905" y="4013981"/>
            <a:ext cx="2276793" cy="2857899"/>
            <a:chOff x="135905" y="4013981"/>
            <a:chExt cx="2276793" cy="2857899"/>
          </a:xfrm>
        </p:grpSpPr>
        <p:pic>
          <p:nvPicPr>
            <p:cNvPr id="103" name="Google Shape;103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5905" y="4013981"/>
              <a:ext cx="2276793" cy="2857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3"/>
            <p:cNvSpPr txBox="1"/>
            <p:nvPr/>
          </p:nvSpPr>
          <p:spPr>
            <a:xfrm>
              <a:off x="928888" y="4092192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Adith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lt;strong&gt;Megaphone&lt;/strong&gt; Loudspeaker Speech · Free vector graphic on Pixabay" id="105" name="Google Shape;10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612260">
            <a:off x="6612505" y="4275808"/>
            <a:ext cx="477520" cy="365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9527719" y="209002"/>
            <a:ext cx="2590800" cy="830997"/>
            <a:chOff x="9527719" y="209002"/>
            <a:chExt cx="2590800" cy="830997"/>
          </a:xfrm>
        </p:grpSpPr>
        <p:sp>
          <p:nvSpPr>
            <p:cNvPr id="107" name="Google Shape;107;p13"/>
            <p:cNvSpPr/>
            <p:nvPr/>
          </p:nvSpPr>
          <p:spPr>
            <a:xfrm>
              <a:off x="9890217" y="282128"/>
              <a:ext cx="2012767" cy="694083"/>
            </a:xfrm>
            <a:prstGeom prst="roundRect">
              <a:avLst>
                <a:gd fmla="val 16667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9527719" y="209002"/>
              <a:ext cx="2590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/>
        </p:nvSpPr>
        <p:spPr>
          <a:xfrm>
            <a:off x="80466" y="3468769"/>
            <a:ext cx="18437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Adith entered the server.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79184" y="3461321"/>
            <a:ext cx="19543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Amaan entered the server.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0466" y="3465045"/>
            <a:ext cx="18501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Dhriti entered the server.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80466" y="3468769"/>
            <a:ext cx="185178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Insha entered the server.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59944" y="3468769"/>
            <a:ext cx="20778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Sharwari entered the server.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2453025" y="1067549"/>
            <a:ext cx="3916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conduct analysis on E-Sports: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14495" y="1678534"/>
            <a:ext cx="49510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To check male and female involvement.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23922" y="2038621"/>
            <a:ext cx="506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Preferred streaming website by Viewers.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523922" y="2383464"/>
            <a:ext cx="38427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Preferred Gaming by Players.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23922" y="2747255"/>
            <a:ext cx="39872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Age and E-Sports involvement.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523922" y="3109785"/>
            <a:ext cx="27158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Future for E-Sports.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23922" y="3479764"/>
            <a:ext cx="50098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Lockdown’s influence towards E-Sports.</a:t>
            </a:r>
            <a:endParaRPr/>
          </a:p>
        </p:txBody>
      </p:sp>
      <p:graphicFrame>
        <p:nvGraphicFramePr>
          <p:cNvPr id="121" name="Google Shape;121;p13"/>
          <p:cNvGraphicFramePr/>
          <p:nvPr/>
        </p:nvGraphicFramePr>
        <p:xfrm>
          <a:off x="8761863" y="1161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{D1F246CE-9039-48C0-9DDF-AEE3C9DAEA9F}</a:tableStyleId>
              </a:tblPr>
              <a:tblGrid>
                <a:gridCol w="2191750"/>
                <a:gridCol w="1164900"/>
              </a:tblGrid>
              <a:tr h="2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Population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 of the above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Play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7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Watch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7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96" y="4070925"/>
            <a:ext cx="2066703" cy="28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654310" y="4087222"/>
            <a:ext cx="116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Adith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lt;strong&gt;Megaphone&lt;/strong&gt; Loudspeaker Speech · Free vector graphic on Pixabay" id="129" name="Google Shape;1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2260">
            <a:off x="1758445" y="4126631"/>
            <a:ext cx="477520" cy="365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>
            <a:off x="4653899" y="117495"/>
            <a:ext cx="5961093" cy="694083"/>
          </a:xfrm>
          <a:prstGeom prst="roundRect">
            <a:avLst>
              <a:gd fmla="val 0" name="adj"/>
            </a:avLst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4601682" y="117495"/>
            <a:ext cx="6013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Awareness amongst people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10501" y="-986309"/>
            <a:ext cx="4964400" cy="279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1682" y="1113033"/>
            <a:ext cx="7477166" cy="51442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4"/>
          <p:cNvGraphicFramePr/>
          <p:nvPr/>
        </p:nvGraphicFramePr>
        <p:xfrm>
          <a:off x="372882" y="1228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{D1F246CE-9039-48C0-9DDF-AEE3C9DAEA9F}</a:tableStyleId>
              </a:tblPr>
              <a:tblGrid>
                <a:gridCol w="1336500"/>
                <a:gridCol w="638675"/>
                <a:gridCol w="860275"/>
                <a:gridCol w="860275"/>
              </a:tblGrid>
              <a:tr h="3374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Awareness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Google Shape;135;p14"/>
          <p:cNvSpPr/>
          <p:nvPr/>
        </p:nvSpPr>
        <p:spPr>
          <a:xfrm rot="5400000">
            <a:off x="7084973" y="2542140"/>
            <a:ext cx="1102659" cy="523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5364201" y="1520600"/>
            <a:ext cx="5814300" cy="694200"/>
            <a:chOff x="5359103" y="-577050"/>
            <a:chExt cx="5814300" cy="69420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5659853" y="-546639"/>
              <a:ext cx="551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Yule’s Coefficient of Association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359103" y="-577050"/>
              <a:ext cx="5814300" cy="694200"/>
            </a:xfrm>
            <a:prstGeom prst="roundRect">
              <a:avLst>
                <a:gd fmla="val 16667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6647943" y="3355080"/>
            <a:ext cx="1976718" cy="694083"/>
            <a:chOff x="6629400" y="1230071"/>
            <a:chExt cx="1976718" cy="694083"/>
          </a:xfrm>
        </p:grpSpPr>
        <p:sp>
          <p:nvSpPr>
            <p:cNvPr id="140" name="Google Shape;140;p14"/>
            <p:cNvSpPr txBox="1"/>
            <p:nvPr/>
          </p:nvSpPr>
          <p:spPr>
            <a:xfrm>
              <a:off x="6810935" y="1315502"/>
              <a:ext cx="16136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Q=0.5025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629400" y="1230071"/>
              <a:ext cx="1976718" cy="694083"/>
            </a:xfrm>
            <a:prstGeom prst="roundRect">
              <a:avLst>
                <a:gd fmla="val 16667" name="adj"/>
              </a:avLst>
            </a:prstGeom>
            <a:noFill/>
            <a:ln cap="flat" cmpd="sng" w="47625">
              <a:solidFill>
                <a:schemeClr val="l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4"/>
          <p:cNvSpPr txBox="1"/>
          <p:nvPr/>
        </p:nvSpPr>
        <p:spPr>
          <a:xfrm>
            <a:off x="2249248" y="3625557"/>
            <a:ext cx="2031325" cy="92333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A: Male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B: Yes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>
            <a:off x="10626264" y="82978"/>
            <a:ext cx="1301876" cy="755959"/>
            <a:chOff x="10626264" y="82978"/>
            <a:chExt cx="1301876" cy="755959"/>
          </a:xfrm>
        </p:grpSpPr>
        <p:grpSp>
          <p:nvGrpSpPr>
            <p:cNvPr id="144" name="Google Shape;144;p14"/>
            <p:cNvGrpSpPr/>
            <p:nvPr/>
          </p:nvGrpSpPr>
          <p:grpSpPr>
            <a:xfrm>
              <a:off x="10626264" y="82978"/>
              <a:ext cx="1301876" cy="755959"/>
              <a:chOff x="9304710" y="1355736"/>
              <a:chExt cx="1301876" cy="755959"/>
            </a:xfrm>
          </p:grpSpPr>
          <p:sp>
            <p:nvSpPr>
              <p:cNvPr id="145" name="Google Shape;145;p14"/>
              <p:cNvSpPr/>
              <p:nvPr/>
            </p:nvSpPr>
            <p:spPr>
              <a:xfrm rot="-5400000">
                <a:off x="9577669" y="1082777"/>
                <a:ext cx="755959" cy="1301876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rot="-5400000">
                <a:off x="9648819" y="1228809"/>
                <a:ext cx="586365" cy="1009810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14"/>
            <p:cNvSpPr txBox="1"/>
            <p:nvPr/>
          </p:nvSpPr>
          <p:spPr>
            <a:xfrm>
              <a:off x="10747378" y="260901"/>
              <a:ext cx="93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N=126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17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5"/>
          <p:cNvGrpSpPr/>
          <p:nvPr/>
        </p:nvGrpSpPr>
        <p:grpSpPr>
          <a:xfrm>
            <a:off x="191491" y="4092574"/>
            <a:ext cx="1929409" cy="2765426"/>
            <a:chOff x="2616199" y="4092574"/>
            <a:chExt cx="2061317" cy="2765426"/>
          </a:xfrm>
        </p:grpSpPr>
        <p:pic>
          <p:nvPicPr>
            <p:cNvPr id="154" name="Google Shape;15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6199" y="4517698"/>
              <a:ext cx="2061317" cy="2340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5"/>
            <p:cNvSpPr txBox="1"/>
            <p:nvPr/>
          </p:nvSpPr>
          <p:spPr>
            <a:xfrm>
              <a:off x="3135883" y="4092574"/>
              <a:ext cx="1508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Amaan</a:t>
              </a:r>
              <a:endParaRPr b="1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lt;strong&gt;Megaphone&lt;/strong&gt; Loudspeaker Speech · Free vector graphic on Pixabay" id="156" name="Google Shape;15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2260">
            <a:off x="2069991" y="4171498"/>
            <a:ext cx="477520" cy="36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12778" y="-780036"/>
            <a:ext cx="4965756" cy="27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07327" y="1219200"/>
            <a:ext cx="8118729" cy="451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07327" y="1444480"/>
            <a:ext cx="7671846" cy="4562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5"/>
          <p:cNvGrpSpPr/>
          <p:nvPr/>
        </p:nvGrpSpPr>
        <p:grpSpPr>
          <a:xfrm>
            <a:off x="4945599" y="133924"/>
            <a:ext cx="3597899" cy="701145"/>
            <a:chOff x="4945599" y="133924"/>
            <a:chExt cx="3597899" cy="701145"/>
          </a:xfrm>
        </p:grpSpPr>
        <p:grpSp>
          <p:nvGrpSpPr>
            <p:cNvPr id="161" name="Google Shape;161;p15"/>
            <p:cNvGrpSpPr/>
            <p:nvPr/>
          </p:nvGrpSpPr>
          <p:grpSpPr>
            <a:xfrm>
              <a:off x="7180112" y="133924"/>
              <a:ext cx="1363386" cy="701145"/>
              <a:chOff x="9304710" y="1355736"/>
              <a:chExt cx="1301876" cy="755959"/>
            </a:xfrm>
          </p:grpSpPr>
          <p:sp>
            <p:nvSpPr>
              <p:cNvPr id="162" name="Google Shape;162;p15"/>
              <p:cNvSpPr/>
              <p:nvPr/>
            </p:nvSpPr>
            <p:spPr>
              <a:xfrm rot="-5400000">
                <a:off x="9577669" y="1082777"/>
                <a:ext cx="755959" cy="1301876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 rot="-5400000">
                <a:off x="9648819" y="1228809"/>
                <a:ext cx="586365" cy="1009810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5"/>
            <p:cNvSpPr/>
            <p:nvPr/>
          </p:nvSpPr>
          <p:spPr>
            <a:xfrm>
              <a:off x="4945599" y="160234"/>
              <a:ext cx="2234514" cy="661187"/>
            </a:xfrm>
            <a:prstGeom prst="roundRect">
              <a:avLst>
                <a:gd fmla="val 0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5022347" y="175090"/>
              <a:ext cx="20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VIEWERS</a:t>
              </a:r>
              <a:endParaRPr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7318752" y="284441"/>
              <a:ext cx="787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N=26</a:t>
              </a:r>
              <a:endParaRPr b="1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6"/>
          <p:cNvGrpSpPr/>
          <p:nvPr/>
        </p:nvGrpSpPr>
        <p:grpSpPr>
          <a:xfrm>
            <a:off x="184547" y="4174392"/>
            <a:ext cx="1894820" cy="2683608"/>
            <a:chOff x="5207000" y="4127499"/>
            <a:chExt cx="1842159" cy="2683608"/>
          </a:xfrm>
        </p:grpSpPr>
        <p:pic>
          <p:nvPicPr>
            <p:cNvPr id="173" name="Google Shape;17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7000" y="4517698"/>
              <a:ext cx="1842159" cy="2293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6"/>
            <p:cNvSpPr txBox="1"/>
            <p:nvPr/>
          </p:nvSpPr>
          <p:spPr>
            <a:xfrm>
              <a:off x="5705708" y="4127499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Dhriti</a:t>
              </a:r>
              <a:endParaRPr b="1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lt;strong&gt;Megaphone&lt;/strong&gt; Loudspeaker Speech · Free vector graphic on Pixabay" id="175" name="Google Shape;1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2260">
            <a:off x="1840607" y="4233229"/>
            <a:ext cx="477520" cy="365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/>
          <p:nvPr/>
        </p:nvSpPr>
        <p:spPr>
          <a:xfrm>
            <a:off x="5029199" y="81893"/>
            <a:ext cx="2133600" cy="694083"/>
          </a:xfrm>
          <a:prstGeom prst="roundRect">
            <a:avLst>
              <a:gd fmla="val 0" name="adj"/>
            </a:avLst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02833" y="-778833"/>
            <a:ext cx="4964400" cy="279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2331" y="920734"/>
            <a:ext cx="8220900" cy="51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7365" y="1386039"/>
            <a:ext cx="6850743" cy="4325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6"/>
          <p:cNvGrpSpPr/>
          <p:nvPr/>
        </p:nvGrpSpPr>
        <p:grpSpPr>
          <a:xfrm>
            <a:off x="4800599" y="50955"/>
            <a:ext cx="3664075" cy="755959"/>
            <a:chOff x="4800599" y="50955"/>
            <a:chExt cx="3664075" cy="755959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7162798" y="50955"/>
              <a:ext cx="1301876" cy="755959"/>
              <a:chOff x="9304710" y="1355736"/>
              <a:chExt cx="1301876" cy="755959"/>
            </a:xfrm>
          </p:grpSpPr>
          <p:sp>
            <p:nvSpPr>
              <p:cNvPr id="182" name="Google Shape;182;p16"/>
              <p:cNvSpPr/>
              <p:nvPr/>
            </p:nvSpPr>
            <p:spPr>
              <a:xfrm rot="-5400000">
                <a:off x="9577669" y="1082777"/>
                <a:ext cx="755959" cy="1301876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rot="-5400000">
                <a:off x="9648819" y="1228809"/>
                <a:ext cx="586365" cy="1009810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16"/>
            <p:cNvSpPr txBox="1"/>
            <p:nvPr/>
          </p:nvSpPr>
          <p:spPr>
            <a:xfrm>
              <a:off x="4800599" y="88901"/>
              <a:ext cx="2590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Players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7310911" y="231705"/>
              <a:ext cx="7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N=61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-218364" y="4121624"/>
            <a:ext cx="2805584" cy="3022242"/>
            <a:chOff x="9243251" y="4127499"/>
            <a:chExt cx="3032225" cy="3146888"/>
          </a:xfrm>
        </p:grpSpPr>
        <p:pic>
          <p:nvPicPr>
            <p:cNvPr id="192" name="Google Shape;19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3251" y="4319946"/>
              <a:ext cx="3032225" cy="2954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7"/>
            <p:cNvSpPr txBox="1"/>
            <p:nvPr/>
          </p:nvSpPr>
          <p:spPr>
            <a:xfrm>
              <a:off x="9942218" y="4127499"/>
              <a:ext cx="1868113" cy="576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Sharwari</a:t>
              </a:r>
              <a:endParaRPr b="1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" name="Google Shape;19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06952" y="-781790"/>
            <a:ext cx="4965756" cy="27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trong&gt;Megaphone&lt;/strong&gt; Loudspeaker Speech · Free vector graphic on Pixabay" id="195" name="Google Shape;19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12260">
            <a:off x="2185430" y="4367093"/>
            <a:ext cx="477520" cy="36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7220" y="1302314"/>
            <a:ext cx="7975294" cy="55556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17"/>
          <p:cNvGraphicFramePr/>
          <p:nvPr/>
        </p:nvGraphicFramePr>
        <p:xfrm>
          <a:off x="7861794" y="-40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{D1F246CE-9039-48C0-9DDF-AEE3C9DAEA9F}</a:tableStyleId>
              </a:tblPr>
              <a:tblGrid>
                <a:gridCol w="2095275"/>
                <a:gridCol w="2095275"/>
              </a:tblGrid>
              <a:tr h="580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 Statistics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(Age v/s Hours spent by players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 square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0.019131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Error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3.088948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Observations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8" name="Google Shape;198;p17"/>
          <p:cNvSpPr/>
          <p:nvPr/>
        </p:nvSpPr>
        <p:spPr>
          <a:xfrm>
            <a:off x="4537873" y="81893"/>
            <a:ext cx="2133599" cy="694083"/>
          </a:xfrm>
          <a:prstGeom prst="roundRect">
            <a:avLst>
              <a:gd fmla="val 0" name="adj"/>
            </a:avLst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4486698" y="88901"/>
            <a:ext cx="229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7"/>
          <p:cNvGrpSpPr/>
          <p:nvPr/>
        </p:nvGrpSpPr>
        <p:grpSpPr>
          <a:xfrm>
            <a:off x="6671473" y="64603"/>
            <a:ext cx="1094102" cy="755959"/>
            <a:chOff x="6671473" y="64603"/>
            <a:chExt cx="1094102" cy="755959"/>
          </a:xfrm>
        </p:grpSpPr>
        <p:grpSp>
          <p:nvGrpSpPr>
            <p:cNvPr id="201" name="Google Shape;201;p17"/>
            <p:cNvGrpSpPr/>
            <p:nvPr/>
          </p:nvGrpSpPr>
          <p:grpSpPr>
            <a:xfrm>
              <a:off x="6671473" y="64603"/>
              <a:ext cx="1094102" cy="755959"/>
              <a:chOff x="9304710" y="1355736"/>
              <a:chExt cx="1301876" cy="755959"/>
            </a:xfrm>
          </p:grpSpPr>
          <p:sp>
            <p:nvSpPr>
              <p:cNvPr id="202" name="Google Shape;202;p17"/>
              <p:cNvSpPr/>
              <p:nvPr/>
            </p:nvSpPr>
            <p:spPr>
              <a:xfrm rot="-5400000">
                <a:off x="9577669" y="1082777"/>
                <a:ext cx="755959" cy="1301876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 rot="-5400000">
                <a:off x="9648819" y="1228809"/>
                <a:ext cx="586365" cy="1009810"/>
              </a:xfrm>
              <a:prstGeom prst="flowChartOffpageConnector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p17"/>
            <p:cNvSpPr txBox="1"/>
            <p:nvPr/>
          </p:nvSpPr>
          <p:spPr>
            <a:xfrm>
              <a:off x="6749485" y="228879"/>
              <a:ext cx="7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N=61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7"/>
          <p:cNvSpPr txBox="1"/>
          <p:nvPr/>
        </p:nvSpPr>
        <p:spPr>
          <a:xfrm>
            <a:off x="428359" y="2011810"/>
            <a:ext cx="2444900" cy="707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Y: Hours Played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X: Age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25400"/>
            <a:ext cx="130608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4800600" y="96264"/>
            <a:ext cx="259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99647" y="4100278"/>
            <a:ext cx="2008554" cy="3033207"/>
            <a:chOff x="137746" y="4100278"/>
            <a:chExt cx="2128455" cy="3033207"/>
          </a:xfrm>
        </p:grpSpPr>
        <p:pic>
          <p:nvPicPr>
            <p:cNvPr id="213" name="Google Shape;21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746" y="4356898"/>
              <a:ext cx="2128455" cy="2776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8"/>
            <p:cNvSpPr txBox="1"/>
            <p:nvPr/>
          </p:nvSpPr>
          <p:spPr>
            <a:xfrm>
              <a:off x="739756" y="4100278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Adith</a:t>
              </a:r>
              <a:endParaRPr b="1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lt;strong&gt;Megaphone&lt;/strong&gt; Loudspeaker Speech · Free vector graphic on Pixabay" id="215" name="Google Shape;2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2260">
            <a:off x="1792137" y="4140485"/>
            <a:ext cx="477520" cy="36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12099" y="-787399"/>
            <a:ext cx="4964400" cy="279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3619" y="1043230"/>
            <a:ext cx="8801706" cy="5270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8"/>
          <p:cNvGrpSpPr/>
          <p:nvPr/>
        </p:nvGrpSpPr>
        <p:grpSpPr>
          <a:xfrm>
            <a:off x="6925673" y="2089858"/>
            <a:ext cx="4154851" cy="4147753"/>
            <a:chOff x="1510000" y="3327047"/>
            <a:chExt cx="2618798" cy="3353959"/>
          </a:xfrm>
        </p:grpSpPr>
        <p:sp>
          <p:nvSpPr>
            <p:cNvPr id="219" name="Google Shape;219;p18"/>
            <p:cNvSpPr/>
            <p:nvPr/>
          </p:nvSpPr>
          <p:spPr>
            <a:xfrm>
              <a:off x="1510000" y="3327047"/>
              <a:ext cx="2465100" cy="3221013"/>
            </a:xfrm>
            <a:prstGeom prst="roundRect">
              <a:avLst>
                <a:gd fmla="val 6091" name="adj"/>
              </a:avLst>
            </a:prstGeom>
            <a:solidFill>
              <a:srgbClr val="75707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1535400" y="3383339"/>
              <a:ext cx="2593398" cy="3297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for single proportion: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p=0.60</a:t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p&gt;0.60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Criterion: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Statistic: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3.895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 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1.64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Thus,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</p:txBody>
        </p:sp>
      </p:grpSp>
      <p:graphicFrame>
        <p:nvGraphicFramePr>
          <p:cNvPr id="221" name="Google Shape;221;p18"/>
          <p:cNvGraphicFramePr/>
          <p:nvPr/>
        </p:nvGraphicFramePr>
        <p:xfrm>
          <a:off x="514124" y="1100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{D1F246CE-9039-48C0-9DDF-AEE3C9DAEA9F}</a:tableStyleId>
              </a:tblPr>
              <a:tblGrid>
                <a:gridCol w="2972900"/>
                <a:gridCol w="2564300"/>
              </a:tblGrid>
              <a:tr h="81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 you consider E-sports as a real sport?</a:t>
                      </a:r>
                      <a:endParaRPr b="1" i="0" sz="1800" u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 of population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(Players+Viewers)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22" name="Google Shape;222;p18"/>
          <p:cNvGrpSpPr/>
          <p:nvPr/>
        </p:nvGrpSpPr>
        <p:grpSpPr>
          <a:xfrm>
            <a:off x="6418472" y="1131000"/>
            <a:ext cx="5106553" cy="857992"/>
            <a:chOff x="4953000" y="1326456"/>
            <a:chExt cx="1971638" cy="1059342"/>
          </a:xfrm>
        </p:grpSpPr>
        <p:sp>
          <p:nvSpPr>
            <p:cNvPr id="223" name="Google Shape;223;p18"/>
            <p:cNvSpPr txBox="1"/>
            <p:nvPr/>
          </p:nvSpPr>
          <p:spPr>
            <a:xfrm>
              <a:off x="4977209" y="1326456"/>
              <a:ext cx="1947429" cy="912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Proportion of people who consider    E-Sport as a real sport.</a:t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953000" y="1416733"/>
              <a:ext cx="1917700" cy="969065"/>
            </a:xfrm>
            <a:prstGeom prst="roundRect">
              <a:avLst>
                <a:gd fmla="val 31652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61681" y="3550220"/>
            <a:ext cx="3932849" cy="86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1065576" y="3466611"/>
            <a:ext cx="1256201" cy="6854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117012" y="107538"/>
            <a:ext cx="1301876" cy="765211"/>
            <a:chOff x="9304710" y="1355736"/>
            <a:chExt cx="1301876" cy="755959"/>
          </a:xfrm>
        </p:grpSpPr>
        <p:sp>
          <p:nvSpPr>
            <p:cNvPr id="228" name="Google Shape;228;p18"/>
            <p:cNvSpPr/>
            <p:nvPr/>
          </p:nvSpPr>
          <p:spPr>
            <a:xfrm rot="-5400000">
              <a:off x="9577669" y="1082777"/>
              <a:ext cx="755959" cy="1301876"/>
            </a:xfrm>
            <a:prstGeom prst="flowChartOffpageConnector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rot="-5400000">
              <a:off x="9648819" y="1228809"/>
              <a:ext cx="586365" cy="1009810"/>
            </a:xfrm>
            <a:prstGeom prst="flowChartOffpageConnector">
              <a:avLst/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8"/>
          <p:cNvSpPr/>
          <p:nvPr/>
        </p:nvSpPr>
        <p:spPr>
          <a:xfrm>
            <a:off x="5090598" y="134834"/>
            <a:ext cx="2012767" cy="694083"/>
          </a:xfrm>
          <a:prstGeom prst="roundRect">
            <a:avLst>
              <a:gd fmla="val 0" name="adj"/>
            </a:avLst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7285264" y="290088"/>
            <a:ext cx="78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N=61</a:t>
            </a:r>
            <a:endParaRPr sz="1100"/>
          </a:p>
        </p:txBody>
      </p:sp>
      <p:sp>
        <p:nvSpPr>
          <p:cNvPr id="232" name="Google Shape;232;p18"/>
          <p:cNvSpPr txBox="1"/>
          <p:nvPr/>
        </p:nvSpPr>
        <p:spPr>
          <a:xfrm>
            <a:off x="7285263" y="281820"/>
            <a:ext cx="78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N=87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trong&gt;Megaphone&lt;/strong&gt; Loudspeaker Speech · Free vector graphic on Pixabay" id="238" name="Google Shape;2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12260">
            <a:off x="1377073" y="4639900"/>
            <a:ext cx="477520" cy="36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89586" y="-778479"/>
            <a:ext cx="4964400" cy="2792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72570" y="4644571"/>
            <a:ext cx="1538514" cy="2070129"/>
            <a:chOff x="0" y="4068393"/>
            <a:chExt cx="1973106" cy="2646307"/>
          </a:xfrm>
        </p:grpSpPr>
        <p:pic>
          <p:nvPicPr>
            <p:cNvPr id="241" name="Google Shape;241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458232"/>
              <a:ext cx="1973106" cy="2256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9"/>
            <p:cNvSpPr txBox="1"/>
            <p:nvPr/>
          </p:nvSpPr>
          <p:spPr>
            <a:xfrm>
              <a:off x="568876" y="4068393"/>
              <a:ext cx="1404230" cy="511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Insha</a:t>
              </a:r>
              <a:endParaRPr b="1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4131455" y="51598"/>
            <a:ext cx="5819578" cy="954107"/>
            <a:chOff x="4949371" y="204087"/>
            <a:chExt cx="5819578" cy="954107"/>
          </a:xfrm>
        </p:grpSpPr>
        <p:sp>
          <p:nvSpPr>
            <p:cNvPr id="244" name="Google Shape;244;p19"/>
            <p:cNvSpPr/>
            <p:nvPr/>
          </p:nvSpPr>
          <p:spPr>
            <a:xfrm>
              <a:off x="5447001" y="213055"/>
              <a:ext cx="4916199" cy="945139"/>
            </a:xfrm>
            <a:prstGeom prst="roundRect">
              <a:avLst>
                <a:gd fmla="val 22445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iGENDERWISE INFLUENCE OF LOCKDOWN ON E-SPORTS</a:t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949371" y="204087"/>
              <a:ext cx="5819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GENDERWISE INFLUENCE OF LOCKDOWN ON E-SPORTS</a:t>
              </a:r>
              <a:endParaRPr/>
            </a:p>
          </p:txBody>
        </p:sp>
      </p:grpSp>
      <p:graphicFrame>
        <p:nvGraphicFramePr>
          <p:cNvPr id="246" name="Google Shape;246;p19"/>
          <p:cNvGraphicFramePr/>
          <p:nvPr/>
        </p:nvGraphicFramePr>
        <p:xfrm>
          <a:off x="654618" y="11000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{D1F246CE-9039-48C0-9DDF-AEE3C9DAEA9F}</a:tableStyleId>
              </a:tblPr>
              <a:tblGrid>
                <a:gridCol w="904050"/>
                <a:gridCol w="1553825"/>
                <a:gridCol w="905275"/>
                <a:gridCol w="904050"/>
              </a:tblGrid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VIEWERS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INFLUENCE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OF LOCKDOWN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GRAND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YES 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" name="Google Shape;247;p19"/>
          <p:cNvGraphicFramePr/>
          <p:nvPr/>
        </p:nvGraphicFramePr>
        <p:xfrm>
          <a:off x="7264657" y="11000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{D1F246CE-9039-48C0-9DDF-AEE3C9DAEA9F}</a:tableStyleId>
              </a:tblPr>
              <a:tblGrid>
                <a:gridCol w="882125"/>
                <a:gridCol w="1516175"/>
                <a:gridCol w="883350"/>
                <a:gridCol w="882125"/>
              </a:tblGrid>
              <a:tr h="20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PLAYERS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INFLUENCE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OF LOCKDOWN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GRAND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YES 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vMerge="1"/>
              </a:tr>
              <a:tr h="20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48" name="Google Shape;248;p19"/>
          <p:cNvGrpSpPr/>
          <p:nvPr/>
        </p:nvGrpSpPr>
        <p:grpSpPr>
          <a:xfrm>
            <a:off x="4921817" y="3408651"/>
            <a:ext cx="2745779" cy="1494744"/>
            <a:chOff x="4953000" y="1416733"/>
            <a:chExt cx="1917700" cy="1569830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5074041" y="1416903"/>
              <a:ext cx="167561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Females.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Males.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953000" y="1416733"/>
              <a:ext cx="1917700" cy="969065"/>
            </a:xfrm>
            <a:prstGeom prst="roundRect">
              <a:avLst>
                <a:gd fmla="val 31652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1942796" y="3385301"/>
            <a:ext cx="2618798" cy="3221013"/>
            <a:chOff x="1510000" y="3327047"/>
            <a:chExt cx="2618798" cy="3221013"/>
          </a:xfrm>
        </p:grpSpPr>
        <p:sp>
          <p:nvSpPr>
            <p:cNvPr id="252" name="Google Shape;252;p19"/>
            <p:cNvSpPr/>
            <p:nvPr/>
          </p:nvSpPr>
          <p:spPr>
            <a:xfrm>
              <a:off x="1510000" y="3327047"/>
              <a:ext cx="2465100" cy="3221013"/>
            </a:xfrm>
            <a:prstGeom prst="roundRect">
              <a:avLst>
                <a:gd fmla="val 6091" name="adj"/>
              </a:avLst>
            </a:prstGeom>
            <a:solidFill>
              <a:srgbClr val="75707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1535400" y="3383339"/>
              <a:ext cx="2593398" cy="3139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Criterion: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Statistic: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1.82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 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1.64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Thus,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1726552" y="2709247"/>
            <a:ext cx="2830936" cy="659888"/>
            <a:chOff x="482601" y="2574502"/>
            <a:chExt cx="2692399" cy="834112"/>
          </a:xfrm>
        </p:grpSpPr>
        <p:sp>
          <p:nvSpPr>
            <p:cNvPr id="255" name="Google Shape;255;p19"/>
            <p:cNvSpPr/>
            <p:nvPr/>
          </p:nvSpPr>
          <p:spPr>
            <a:xfrm>
              <a:off x="482601" y="2574502"/>
              <a:ext cx="2692399" cy="834112"/>
            </a:xfrm>
            <a:prstGeom prst="roundRect">
              <a:avLst>
                <a:gd fmla="val 35000" name="adj"/>
              </a:avLst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33400" y="2624594"/>
              <a:ext cx="2590799" cy="733928"/>
            </a:xfrm>
            <a:prstGeom prst="roundRect">
              <a:avLst>
                <a:gd fmla="val 3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</a:rPr>
                <a:t>VIEWERS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9"/>
          <p:cNvGrpSpPr/>
          <p:nvPr/>
        </p:nvGrpSpPr>
        <p:grpSpPr>
          <a:xfrm>
            <a:off x="8114000" y="3493687"/>
            <a:ext cx="2654949" cy="3221013"/>
            <a:chOff x="1510000" y="3327047"/>
            <a:chExt cx="2654949" cy="3221013"/>
          </a:xfrm>
        </p:grpSpPr>
        <p:sp>
          <p:nvSpPr>
            <p:cNvPr id="258" name="Google Shape;258;p19"/>
            <p:cNvSpPr/>
            <p:nvPr/>
          </p:nvSpPr>
          <p:spPr>
            <a:xfrm>
              <a:off x="1510000" y="3327047"/>
              <a:ext cx="2465100" cy="3221013"/>
            </a:xfrm>
            <a:prstGeom prst="roundRect">
              <a:avLst>
                <a:gd fmla="val 6091" name="adj"/>
              </a:avLst>
            </a:prstGeom>
            <a:solidFill>
              <a:srgbClr val="75707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1571551" y="3408739"/>
              <a:ext cx="2593398" cy="3139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&gt;P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Criterion: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Statistic: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3.05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 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= 1.64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Thus, 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cal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&gt;Z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 baseline="-2500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Reject H</a:t>
              </a:r>
              <a:r>
                <a:rPr baseline="-25000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 5% l.o.s.</a:t>
              </a:r>
              <a:endParaRPr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8041428" y="2844211"/>
            <a:ext cx="2576611" cy="636783"/>
            <a:chOff x="482601" y="2574501"/>
            <a:chExt cx="2692399" cy="834112"/>
          </a:xfrm>
        </p:grpSpPr>
        <p:sp>
          <p:nvSpPr>
            <p:cNvPr id="261" name="Google Shape;261;p19"/>
            <p:cNvSpPr/>
            <p:nvPr/>
          </p:nvSpPr>
          <p:spPr>
            <a:xfrm>
              <a:off x="482601" y="2574501"/>
              <a:ext cx="2692399" cy="834112"/>
            </a:xfrm>
            <a:prstGeom prst="roundRect">
              <a:avLst>
                <a:gd fmla="val 35000" name="adj"/>
              </a:avLst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33400" y="2624597"/>
              <a:ext cx="2590799" cy="733929"/>
            </a:xfrm>
            <a:prstGeom prst="roundRect">
              <a:avLst>
                <a:gd fmla="val 3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PLAYERS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0"/>
          <p:cNvGrpSpPr/>
          <p:nvPr/>
        </p:nvGrpSpPr>
        <p:grpSpPr>
          <a:xfrm>
            <a:off x="253445" y="4441370"/>
            <a:ext cx="1576820" cy="2416625"/>
            <a:chOff x="2408920" y="4459676"/>
            <a:chExt cx="1947942" cy="2503037"/>
          </a:xfrm>
        </p:grpSpPr>
        <p:pic>
          <p:nvPicPr>
            <p:cNvPr id="269" name="Google Shape;26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8920" y="4848450"/>
              <a:ext cx="1947942" cy="2114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0"/>
            <p:cNvSpPr txBox="1"/>
            <p:nvPr/>
          </p:nvSpPr>
          <p:spPr>
            <a:xfrm>
              <a:off x="2615805" y="4459676"/>
              <a:ext cx="1741056" cy="414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Amaan</a:t>
              </a:r>
              <a:endParaRPr b="1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&lt;strong&gt;Megaphone&lt;/strong&gt; Loudspeaker Speech · Free vector graphic on Pixabay" id="271" name="Google Shape;2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2260">
            <a:off x="1758973" y="4458738"/>
            <a:ext cx="477520" cy="365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20"/>
          <p:cNvGrpSpPr/>
          <p:nvPr/>
        </p:nvGrpSpPr>
        <p:grpSpPr>
          <a:xfrm>
            <a:off x="4814290" y="121664"/>
            <a:ext cx="3442605" cy="732653"/>
            <a:chOff x="4814290" y="121664"/>
            <a:chExt cx="3442605" cy="732653"/>
          </a:xfrm>
        </p:grpSpPr>
        <p:sp>
          <p:nvSpPr>
            <p:cNvPr id="273" name="Google Shape;273;p20"/>
            <p:cNvSpPr/>
            <p:nvPr/>
          </p:nvSpPr>
          <p:spPr>
            <a:xfrm>
              <a:off x="5090615" y="160234"/>
              <a:ext cx="2852382" cy="694083"/>
            </a:xfrm>
            <a:prstGeom prst="roundRect">
              <a:avLst>
                <a:gd fmla="val 16667" name="adj"/>
              </a:avLst>
            </a:prstGeom>
            <a:noFill/>
            <a:ln cap="flat" cmpd="sng" w="476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814290" y="121664"/>
              <a:ext cx="34426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5" name="Google Shape;27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25479" y="-777725"/>
            <a:ext cx="4965756" cy="2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534093" y="1157896"/>
            <a:ext cx="9692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Males are more inclined towards E-sports but more and more females are joining the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E-Sports platform day by day.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534056" y="2562914"/>
            <a:ext cx="96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People stream E-Sports gaming on YOUTUBE more in comparison to TWITCH.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916950" y="4324375"/>
            <a:ext cx="908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6% of the Player’s population would choose E-sports as their career.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916943" y="5225818"/>
            <a:ext cx="9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80% of the people believe E-sport to be a Real Sport.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2004843" y="5765632"/>
            <a:ext cx="96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Females have been more influenced by E-sports due to Lockdown.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534056" y="3517217"/>
            <a:ext cx="969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People prefer Mobile Gaming more than PC gaming, while Console gaming is less preferred.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32" y="0"/>
            <a:ext cx="130608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/>
          <p:nvPr/>
        </p:nvSpPr>
        <p:spPr>
          <a:xfrm>
            <a:off x="495300" y="4946771"/>
            <a:ext cx="10782300" cy="1875770"/>
          </a:xfrm>
          <a:prstGeom prst="ellipse">
            <a:avLst/>
          </a:prstGeom>
          <a:gradFill>
            <a:gsLst>
              <a:gs pos="0">
                <a:srgbClr val="2E5980"/>
              </a:gs>
              <a:gs pos="50000">
                <a:srgbClr val="4481B9"/>
              </a:gs>
              <a:gs pos="100000">
                <a:srgbClr val="519BDE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21"/>
          <p:cNvGrpSpPr/>
          <p:nvPr/>
        </p:nvGrpSpPr>
        <p:grpSpPr>
          <a:xfrm>
            <a:off x="2889240" y="3921024"/>
            <a:ext cx="2061317" cy="2708376"/>
            <a:chOff x="2616199" y="4149624"/>
            <a:chExt cx="2061317" cy="2708376"/>
          </a:xfrm>
        </p:grpSpPr>
        <p:pic>
          <p:nvPicPr>
            <p:cNvPr id="289" name="Google Shape;28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6199" y="4517698"/>
              <a:ext cx="2061317" cy="2340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1"/>
            <p:cNvSpPr txBox="1"/>
            <p:nvPr/>
          </p:nvSpPr>
          <p:spPr>
            <a:xfrm>
              <a:off x="3116151" y="4149624"/>
              <a:ext cx="15082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Amaan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5196637" y="4162011"/>
            <a:ext cx="1842159" cy="2709869"/>
            <a:chOff x="5207000" y="4101238"/>
            <a:chExt cx="1842159" cy="2709869"/>
          </a:xfrm>
        </p:grpSpPr>
        <p:pic>
          <p:nvPicPr>
            <p:cNvPr id="292" name="Google Shape;29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7000" y="4517698"/>
              <a:ext cx="1842159" cy="2293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1"/>
            <p:cNvSpPr txBox="1"/>
            <p:nvPr/>
          </p:nvSpPr>
          <p:spPr>
            <a:xfrm>
              <a:off x="5543879" y="4101238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Dhriti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7362454" y="3998009"/>
            <a:ext cx="1973106" cy="2632571"/>
            <a:chOff x="7578642" y="4135438"/>
            <a:chExt cx="1892627" cy="2675670"/>
          </a:xfrm>
        </p:grpSpPr>
        <p:pic>
          <p:nvPicPr>
            <p:cNvPr id="295" name="Google Shape;29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78642" y="4517698"/>
              <a:ext cx="1892627" cy="2293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1"/>
            <p:cNvSpPr txBox="1"/>
            <p:nvPr/>
          </p:nvSpPr>
          <p:spPr>
            <a:xfrm>
              <a:off x="8087401" y="4135438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Insha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9149411" y="3446636"/>
            <a:ext cx="3032225" cy="3007605"/>
            <a:chOff x="9159775" y="4125879"/>
            <a:chExt cx="3032225" cy="3007605"/>
          </a:xfrm>
        </p:grpSpPr>
        <p:pic>
          <p:nvPicPr>
            <p:cNvPr id="298" name="Google Shape;298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159775" y="4179042"/>
              <a:ext cx="3032225" cy="2954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1"/>
            <p:cNvSpPr txBox="1"/>
            <p:nvPr/>
          </p:nvSpPr>
          <p:spPr>
            <a:xfrm>
              <a:off x="9924833" y="4125879"/>
              <a:ext cx="1868113" cy="514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Sharwari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1"/>
          <p:cNvGrpSpPr/>
          <p:nvPr/>
        </p:nvGrpSpPr>
        <p:grpSpPr>
          <a:xfrm>
            <a:off x="593105" y="3277381"/>
            <a:ext cx="2276793" cy="2857899"/>
            <a:chOff x="135905" y="4013981"/>
            <a:chExt cx="2276793" cy="2857899"/>
          </a:xfrm>
        </p:grpSpPr>
        <p:pic>
          <p:nvPicPr>
            <p:cNvPr id="301" name="Google Shape;301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5905" y="4013981"/>
              <a:ext cx="2276793" cy="2857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1"/>
            <p:cNvSpPr txBox="1"/>
            <p:nvPr/>
          </p:nvSpPr>
          <p:spPr>
            <a:xfrm>
              <a:off x="928888" y="4092192"/>
              <a:ext cx="1168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Adith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1"/>
          <p:cNvGrpSpPr/>
          <p:nvPr/>
        </p:nvGrpSpPr>
        <p:grpSpPr>
          <a:xfrm>
            <a:off x="2554488" y="444478"/>
            <a:ext cx="6193451" cy="1015663"/>
            <a:chOff x="2554488" y="414915"/>
            <a:chExt cx="6986958" cy="1606710"/>
          </a:xfrm>
        </p:grpSpPr>
        <p:pic>
          <p:nvPicPr>
            <p:cNvPr id="304" name="Google Shape;304;p21"/>
            <p:cNvPicPr preferRelativeResize="0"/>
            <p:nvPr/>
          </p:nvPicPr>
          <p:blipFill rotWithShape="1">
            <a:blip r:embed="rId9">
              <a:alphaModFix/>
            </a:blip>
            <a:srcRect b="65141" l="16360" r="20288" t="15416"/>
            <a:stretch/>
          </p:blipFill>
          <p:spPr>
            <a:xfrm>
              <a:off x="2554488" y="728186"/>
              <a:ext cx="6556441" cy="1105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1"/>
            <p:cNvSpPr txBox="1"/>
            <p:nvPr/>
          </p:nvSpPr>
          <p:spPr>
            <a:xfrm>
              <a:off x="8680412" y="414915"/>
              <a:ext cx="861034" cy="1606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82DDEA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6000">
                <a:solidFill>
                  <a:srgbClr val="82DD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1"/>
          <p:cNvSpPr txBox="1"/>
          <p:nvPr/>
        </p:nvSpPr>
        <p:spPr>
          <a:xfrm>
            <a:off x="1968500" y="1779221"/>
            <a:ext cx="72998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hearing us patiently.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a nice day.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