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67F8-B779-FBAA-B571-B38946F0C9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247D34D-17AB-514A-2135-6011D36533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B82DDFC-5A46-E8BC-71CA-1FA8A0970C6D}"/>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5" name="Footer Placeholder 4">
            <a:extLst>
              <a:ext uri="{FF2B5EF4-FFF2-40B4-BE49-F238E27FC236}">
                <a16:creationId xmlns:a16="http://schemas.microsoft.com/office/drawing/2014/main" id="{B3340C0A-44A6-109D-E0BF-8A0D25F30C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1D6F75-8018-36F4-682A-996438CE979A}"/>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37722098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3BA6D-E9BC-785D-6562-B4C6B9F9FD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71054F-7C83-A87C-70A5-B592A914ED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FED796-F59A-9108-683B-4198CA763E98}"/>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5" name="Footer Placeholder 4">
            <a:extLst>
              <a:ext uri="{FF2B5EF4-FFF2-40B4-BE49-F238E27FC236}">
                <a16:creationId xmlns:a16="http://schemas.microsoft.com/office/drawing/2014/main" id="{47BB1490-D331-DD9B-3089-696EDD4C5F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78D336-45D3-5EF9-4AAB-CBE09E56795D}"/>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2160606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C4B04-2D6D-E712-A6EF-B28219BC79A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BF914D-12A8-73EA-D071-A594795DAF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1E6A1B-9C30-EBF1-CD63-2EE55041876F}"/>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5" name="Footer Placeholder 4">
            <a:extLst>
              <a:ext uri="{FF2B5EF4-FFF2-40B4-BE49-F238E27FC236}">
                <a16:creationId xmlns:a16="http://schemas.microsoft.com/office/drawing/2014/main" id="{810628D7-45EE-A43C-4566-FDFD984DFB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7CCE56-EA49-437F-CF08-D15A5A6A3CDF}"/>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22442392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3C96-DC5F-6D51-4B98-75DDB202F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C1ED7F-8660-D8C1-B130-20142CCEDC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E27B14-43D2-9EF7-DED5-D9EBFA0CA0F9}"/>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5" name="Footer Placeholder 4">
            <a:extLst>
              <a:ext uri="{FF2B5EF4-FFF2-40B4-BE49-F238E27FC236}">
                <a16:creationId xmlns:a16="http://schemas.microsoft.com/office/drawing/2014/main" id="{AE9FE959-645A-3683-FD33-B5101D6FDF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C950BD-A334-553D-D4A6-D60DB7E3A332}"/>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11505259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3DC98-51B0-AD06-2334-3F8EA727EAC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1549CFA-9A94-C150-74DC-D3EFC4F45C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2B9EBE-BF5D-E229-CB1A-5BF3A6FD7931}"/>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5" name="Footer Placeholder 4">
            <a:extLst>
              <a:ext uri="{FF2B5EF4-FFF2-40B4-BE49-F238E27FC236}">
                <a16:creationId xmlns:a16="http://schemas.microsoft.com/office/drawing/2014/main" id="{6A91DE4C-44A7-CFCA-2368-0DCA267FF7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FDAB51-CF38-0277-5FED-82FE7FED9AA6}"/>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1861741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F4048-705A-A00B-AF44-3A8B36489B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F12A33-C117-F6D6-40EA-B1CC46BF35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9E5C04-7164-B470-E1EC-7B1A97149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8E0457-530A-41A3-E563-D98C8314D5DB}"/>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6" name="Footer Placeholder 5">
            <a:extLst>
              <a:ext uri="{FF2B5EF4-FFF2-40B4-BE49-F238E27FC236}">
                <a16:creationId xmlns:a16="http://schemas.microsoft.com/office/drawing/2014/main" id="{4873A684-F2C3-E955-5D49-29B8C59C4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6F1468A-9E3C-51E4-4CA1-8E07CDCB4F3D}"/>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551454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B643-81DE-1D00-2A88-6D22E3FF79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92856F-FE70-CA25-92F1-86B476AE9C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2614A0-6611-BEE2-FEDB-E226A352D2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B96BD20-4B53-C82F-F7A3-2509435EA9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C050B7-15A7-B718-CBF1-25674FC10E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A01B604-DC39-59E7-A21B-DC5F560859B6}"/>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8" name="Footer Placeholder 7">
            <a:extLst>
              <a:ext uri="{FF2B5EF4-FFF2-40B4-BE49-F238E27FC236}">
                <a16:creationId xmlns:a16="http://schemas.microsoft.com/office/drawing/2014/main" id="{16B79EE4-0EB1-728A-8D54-C0AD79E5F6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F3B508-27AC-60CF-4F56-4990D6901B36}"/>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377930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D31D1-D6CC-8A27-7FE9-A9ADAEC00F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1046913-75E5-A2E0-6A35-4D150EECEB85}"/>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4" name="Footer Placeholder 3">
            <a:extLst>
              <a:ext uri="{FF2B5EF4-FFF2-40B4-BE49-F238E27FC236}">
                <a16:creationId xmlns:a16="http://schemas.microsoft.com/office/drawing/2014/main" id="{232755C7-00B0-6BB1-E39F-7BE8AAF6D0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29ED5D5-298F-C5DB-DE09-5D8DEDF0CAE4}"/>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3596510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7557F-1E57-42AC-2BF0-FD541804D377}"/>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3" name="Footer Placeholder 2">
            <a:extLst>
              <a:ext uri="{FF2B5EF4-FFF2-40B4-BE49-F238E27FC236}">
                <a16:creationId xmlns:a16="http://schemas.microsoft.com/office/drawing/2014/main" id="{831876FA-8B2B-F120-5C28-FD841A18A5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60BA4D9-2966-8118-6CAB-4E174A3062F6}"/>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541237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F7218-743F-CFC5-21D7-CF0472DF5E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843906D-D23C-2C04-2BC5-50F3EE3FF1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8D5E90-406E-FA1F-7208-0FC717D6B0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A06E91-0924-0E8F-D60E-01718A0B6B4C}"/>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6" name="Footer Placeholder 5">
            <a:extLst>
              <a:ext uri="{FF2B5EF4-FFF2-40B4-BE49-F238E27FC236}">
                <a16:creationId xmlns:a16="http://schemas.microsoft.com/office/drawing/2014/main" id="{DACFD2B4-7A27-BA93-CAD1-D1B10192D8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053071-F0DF-C284-E70A-213CAD8FD406}"/>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24522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FB84-5060-DEC4-ECB6-84BB767970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A15281D-4D7D-DD3B-60F7-DE4BE017A8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EF9E2E3-3C0C-9781-9DEA-5358013E40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00FAA-F135-AF2D-5C15-2788F25F089A}"/>
              </a:ext>
            </a:extLst>
          </p:cNvPr>
          <p:cNvSpPr>
            <a:spLocks noGrp="1"/>
          </p:cNvSpPr>
          <p:nvPr>
            <p:ph type="dt" sz="half" idx="10"/>
          </p:nvPr>
        </p:nvSpPr>
        <p:spPr/>
        <p:txBody>
          <a:bodyPr/>
          <a:lstStyle/>
          <a:p>
            <a:fld id="{E75AFCAB-BFE7-4BAB-85B2-81D820FF99F9}" type="datetimeFigureOut">
              <a:rPr lang="en-IN" smtClean="0"/>
              <a:t>23-10-2025</a:t>
            </a:fld>
            <a:endParaRPr lang="en-IN"/>
          </a:p>
        </p:txBody>
      </p:sp>
      <p:sp>
        <p:nvSpPr>
          <p:cNvPr id="6" name="Footer Placeholder 5">
            <a:extLst>
              <a:ext uri="{FF2B5EF4-FFF2-40B4-BE49-F238E27FC236}">
                <a16:creationId xmlns:a16="http://schemas.microsoft.com/office/drawing/2014/main" id="{9F18CF97-FDE8-F36B-37D7-0FFC972BDDA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3D0F7-4F99-B3EE-5139-AB8E2767D6F8}"/>
              </a:ext>
            </a:extLst>
          </p:cNvPr>
          <p:cNvSpPr>
            <a:spLocks noGrp="1"/>
          </p:cNvSpPr>
          <p:nvPr>
            <p:ph type="sldNum" sz="quarter" idx="12"/>
          </p:nvPr>
        </p:nvSpPr>
        <p:spPr/>
        <p:txBody>
          <a:bodyPr/>
          <a:lstStyle/>
          <a:p>
            <a:fld id="{ABF112B0-8117-4DC4-8662-45C9CAEC839F}" type="slidenum">
              <a:rPr lang="en-IN" smtClean="0"/>
              <a:t>‹#›</a:t>
            </a:fld>
            <a:endParaRPr lang="en-IN"/>
          </a:p>
        </p:txBody>
      </p:sp>
    </p:spTree>
    <p:extLst>
      <p:ext uri="{BB962C8B-B14F-4D97-AF65-F5344CB8AC3E}">
        <p14:creationId xmlns:p14="http://schemas.microsoft.com/office/powerpoint/2010/main" val="110360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CA1DC-2042-ACD2-9C3E-A252B4A98F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504E93-BE1B-A9D6-24AC-3E9978FFE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DFEFB6-4F4E-AE9E-1171-B9F1E7B07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5AFCAB-BFE7-4BAB-85B2-81D820FF99F9}" type="datetimeFigureOut">
              <a:rPr lang="en-IN" smtClean="0"/>
              <a:t>23-10-2025</a:t>
            </a:fld>
            <a:endParaRPr lang="en-IN"/>
          </a:p>
        </p:txBody>
      </p:sp>
      <p:sp>
        <p:nvSpPr>
          <p:cNvPr id="5" name="Footer Placeholder 4">
            <a:extLst>
              <a:ext uri="{FF2B5EF4-FFF2-40B4-BE49-F238E27FC236}">
                <a16:creationId xmlns:a16="http://schemas.microsoft.com/office/drawing/2014/main" id="{22BD5C24-2B7E-90D8-B35F-D821EAC33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6B3FCA0-F9A8-E1A9-24AE-4BE9323EF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F112B0-8117-4DC4-8662-45C9CAEC839F}" type="slidenum">
              <a:rPr lang="en-IN" smtClean="0"/>
              <a:t>‹#›</a:t>
            </a:fld>
            <a:endParaRPr lang="en-IN"/>
          </a:p>
        </p:txBody>
      </p:sp>
    </p:spTree>
    <p:extLst>
      <p:ext uri="{BB962C8B-B14F-4D97-AF65-F5344CB8AC3E}">
        <p14:creationId xmlns:p14="http://schemas.microsoft.com/office/powerpoint/2010/main" val="736507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1FE03-801B-9FA4-A8F5-CA8BFA30B1F6}"/>
              </a:ext>
            </a:extLst>
          </p:cNvPr>
          <p:cNvSpPr>
            <a:spLocks noGrp="1"/>
          </p:cNvSpPr>
          <p:nvPr>
            <p:ph type="ctrTitle"/>
          </p:nvPr>
        </p:nvSpPr>
        <p:spPr>
          <a:xfrm>
            <a:off x="0" y="1"/>
            <a:ext cx="12192000" cy="1132114"/>
          </a:xfrm>
        </p:spPr>
        <p:txBody>
          <a:bodyPr/>
          <a:lstStyle/>
          <a:p>
            <a:r>
              <a:rPr lang="en-US" dirty="0"/>
              <a:t>Welcome to </a:t>
            </a:r>
            <a:r>
              <a:rPr lang="en-US" dirty="0" err="1"/>
              <a:t>NextHike</a:t>
            </a:r>
            <a:r>
              <a:rPr lang="en-US" dirty="0"/>
              <a:t> Solutions</a:t>
            </a:r>
            <a:endParaRPr lang="en-IN" dirty="0"/>
          </a:p>
        </p:txBody>
      </p:sp>
      <p:sp>
        <p:nvSpPr>
          <p:cNvPr id="3" name="Subtitle 2">
            <a:extLst>
              <a:ext uri="{FF2B5EF4-FFF2-40B4-BE49-F238E27FC236}">
                <a16:creationId xmlns:a16="http://schemas.microsoft.com/office/drawing/2014/main" id="{7F58D24F-F0E5-1B8C-EC8E-4868B2C29CAF}"/>
              </a:ext>
            </a:extLst>
          </p:cNvPr>
          <p:cNvSpPr>
            <a:spLocks noGrp="1"/>
          </p:cNvSpPr>
          <p:nvPr>
            <p:ph type="subTitle" idx="1"/>
          </p:nvPr>
        </p:nvSpPr>
        <p:spPr>
          <a:xfrm>
            <a:off x="0" y="2155371"/>
            <a:ext cx="12192000" cy="3102429"/>
          </a:xfrm>
        </p:spPr>
        <p:txBody>
          <a:bodyPr/>
          <a:lstStyle/>
          <a:p>
            <a:r>
              <a:rPr lang="en-US" b="1" dirty="0"/>
              <a:t>Bike Sharing Analysis Project</a:t>
            </a:r>
          </a:p>
          <a:p>
            <a:r>
              <a:rPr lang="en-US" b="1" dirty="0"/>
              <a:t>Shahrukh Shaikh</a:t>
            </a:r>
          </a:p>
          <a:p>
            <a:r>
              <a:rPr lang="en-US" b="1" dirty="0"/>
              <a:t>23-10-2025</a:t>
            </a:r>
            <a:endParaRPr lang="en-IN" b="1" dirty="0"/>
          </a:p>
        </p:txBody>
      </p:sp>
    </p:spTree>
    <p:extLst>
      <p:ext uri="{BB962C8B-B14F-4D97-AF65-F5344CB8AC3E}">
        <p14:creationId xmlns:p14="http://schemas.microsoft.com/office/powerpoint/2010/main" val="330404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92A5E-364C-1A61-315F-886A2FB95E0D}"/>
              </a:ext>
            </a:extLst>
          </p:cNvPr>
          <p:cNvSpPr>
            <a:spLocks noGrp="1"/>
          </p:cNvSpPr>
          <p:nvPr>
            <p:ph type="title"/>
          </p:nvPr>
        </p:nvSpPr>
        <p:spPr>
          <a:xfrm>
            <a:off x="0" y="1"/>
            <a:ext cx="12192000" cy="1690688"/>
          </a:xfrm>
        </p:spPr>
        <p:txBody>
          <a:bodyPr/>
          <a:lstStyle/>
          <a:p>
            <a:pPr algn="ctr"/>
            <a:r>
              <a:rPr lang="en-IN" dirty="0"/>
              <a:t>Problem Statement</a:t>
            </a:r>
          </a:p>
        </p:txBody>
      </p:sp>
      <p:sp>
        <p:nvSpPr>
          <p:cNvPr id="3" name="Content Placeholder 2">
            <a:extLst>
              <a:ext uri="{FF2B5EF4-FFF2-40B4-BE49-F238E27FC236}">
                <a16:creationId xmlns:a16="http://schemas.microsoft.com/office/drawing/2014/main" id="{A0557CDC-4F5F-9C2F-8263-2C75FED7465E}"/>
              </a:ext>
            </a:extLst>
          </p:cNvPr>
          <p:cNvSpPr>
            <a:spLocks noGrp="1"/>
          </p:cNvSpPr>
          <p:nvPr>
            <p:ph idx="1"/>
          </p:nvPr>
        </p:nvSpPr>
        <p:spPr>
          <a:xfrm>
            <a:off x="0" y="1825625"/>
            <a:ext cx="11353800" cy="4351338"/>
          </a:xfrm>
        </p:spPr>
        <p:txBody>
          <a:bodyPr>
            <a:normAutofit/>
          </a:bodyPr>
          <a:lstStyle/>
          <a:p>
            <a:pPr marL="0" indent="0">
              <a:buNone/>
            </a:pPr>
            <a:r>
              <a:rPr lang="en-US" b="1" u="sng" dirty="0"/>
              <a:t>Summary</a:t>
            </a:r>
            <a:r>
              <a:rPr lang="en-US" dirty="0"/>
              <a:t>: </a:t>
            </a:r>
          </a:p>
          <a:p>
            <a:pPr marL="0" indent="0">
              <a:buNone/>
            </a:pPr>
            <a:endParaRPr lang="en-US" dirty="0"/>
          </a:p>
          <a:p>
            <a:pPr marL="0" indent="0">
              <a:buNone/>
            </a:pPr>
            <a:r>
              <a:rPr lang="en-US" dirty="0"/>
              <a:t>I studied bike-sharing data to understand how rentals vary with weather, time of day, and holidays, and to compare casual and registered users. This helps improve planning and daily operations.</a:t>
            </a:r>
          </a:p>
          <a:p>
            <a:pPr marL="0" indent="0">
              <a:buNone/>
            </a:pPr>
            <a:endParaRPr lang="en-US" dirty="0"/>
          </a:p>
          <a:p>
            <a:r>
              <a:rPr lang="en-US" dirty="0"/>
              <a:t>Impact of weather, time, holidays on rentals</a:t>
            </a:r>
          </a:p>
          <a:p>
            <a:r>
              <a:rPr lang="en-US" dirty="0"/>
              <a:t>Patterns of Casual vs Registered users</a:t>
            </a:r>
          </a:p>
          <a:p>
            <a:r>
              <a:rPr lang="en-IN" dirty="0"/>
              <a:t>Goal: Improve planning &amp; decision-making</a:t>
            </a:r>
          </a:p>
          <a:p>
            <a:endParaRPr lang="en-IN" dirty="0"/>
          </a:p>
        </p:txBody>
      </p:sp>
    </p:spTree>
    <p:extLst>
      <p:ext uri="{BB962C8B-B14F-4D97-AF65-F5344CB8AC3E}">
        <p14:creationId xmlns:p14="http://schemas.microsoft.com/office/powerpoint/2010/main" val="3423483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E12B7-C8C5-A19D-4518-65E7C3DB6AE1}"/>
              </a:ext>
            </a:extLst>
          </p:cNvPr>
          <p:cNvSpPr>
            <a:spLocks noGrp="1"/>
          </p:cNvSpPr>
          <p:nvPr>
            <p:ph type="title"/>
          </p:nvPr>
        </p:nvSpPr>
        <p:spPr>
          <a:xfrm>
            <a:off x="0" y="1"/>
            <a:ext cx="12192000" cy="1251856"/>
          </a:xfrm>
        </p:spPr>
        <p:txBody>
          <a:bodyPr/>
          <a:lstStyle/>
          <a:p>
            <a:pPr algn="ctr"/>
            <a:r>
              <a:rPr lang="en-IN" dirty="0"/>
              <a:t>Dataset Overview</a:t>
            </a:r>
          </a:p>
        </p:txBody>
      </p:sp>
      <p:sp>
        <p:nvSpPr>
          <p:cNvPr id="3" name="Content Placeholder 2">
            <a:extLst>
              <a:ext uri="{FF2B5EF4-FFF2-40B4-BE49-F238E27FC236}">
                <a16:creationId xmlns:a16="http://schemas.microsoft.com/office/drawing/2014/main" id="{04384F95-7E28-F73F-F33E-240752E7CD9B}"/>
              </a:ext>
            </a:extLst>
          </p:cNvPr>
          <p:cNvSpPr>
            <a:spLocks noGrp="1"/>
          </p:cNvSpPr>
          <p:nvPr>
            <p:ph idx="1"/>
          </p:nvPr>
        </p:nvSpPr>
        <p:spPr>
          <a:xfrm>
            <a:off x="0" y="1825625"/>
            <a:ext cx="11353800" cy="4351338"/>
          </a:xfrm>
        </p:spPr>
        <p:txBody>
          <a:bodyPr/>
          <a:lstStyle/>
          <a:p>
            <a:pPr marL="0" indent="0">
              <a:buNone/>
            </a:pPr>
            <a:r>
              <a:rPr lang="en-US" b="1" u="sng" dirty="0"/>
              <a:t>Summary: </a:t>
            </a:r>
          </a:p>
          <a:p>
            <a:pPr marL="0" indent="0">
              <a:buNone/>
            </a:pPr>
            <a:endParaRPr lang="en-US" b="1" u="sng" dirty="0"/>
          </a:p>
          <a:p>
            <a:pPr marL="0" indent="0">
              <a:buNone/>
            </a:pPr>
            <a:r>
              <a:rPr lang="en-US" dirty="0"/>
              <a:t>I combined three datasets containing hourly and daily rentals with weather and user information to create a unified dataset for analysis</a:t>
            </a:r>
          </a:p>
          <a:p>
            <a:pPr marL="0" indent="0">
              <a:buNone/>
            </a:pPr>
            <a:endParaRPr lang="en-US" dirty="0"/>
          </a:p>
          <a:p>
            <a:r>
              <a:rPr lang="en-IN" dirty="0"/>
              <a:t>Sources: Dataset_1, Dataset_2, Dataset_3</a:t>
            </a:r>
          </a:p>
          <a:p>
            <a:r>
              <a:rPr lang="en-IN" dirty="0"/>
              <a:t>Columns: </a:t>
            </a:r>
            <a:r>
              <a:rPr lang="en-IN" dirty="0" err="1"/>
              <a:t>dteday</a:t>
            </a:r>
            <a:r>
              <a:rPr lang="en-IN" dirty="0"/>
              <a:t>, hr, temp, humidity, windspeed, </a:t>
            </a:r>
            <a:r>
              <a:rPr lang="en-IN" dirty="0" err="1"/>
              <a:t>user_type</a:t>
            </a:r>
            <a:r>
              <a:rPr lang="en-IN" dirty="0"/>
              <a:t>, </a:t>
            </a:r>
            <a:r>
              <a:rPr lang="en-IN" dirty="0" err="1"/>
              <a:t>cnt</a:t>
            </a:r>
            <a:endParaRPr lang="en-IN" dirty="0"/>
          </a:p>
          <a:p>
            <a:r>
              <a:rPr lang="en-IN" dirty="0"/>
              <a:t>Data type: Hourly &amp; daily bike rentals</a:t>
            </a:r>
          </a:p>
          <a:p>
            <a:pPr marL="0" indent="0">
              <a:buNone/>
            </a:pPr>
            <a:endParaRPr lang="en-IN" dirty="0"/>
          </a:p>
        </p:txBody>
      </p:sp>
    </p:spTree>
    <p:extLst>
      <p:ext uri="{BB962C8B-B14F-4D97-AF65-F5344CB8AC3E}">
        <p14:creationId xmlns:p14="http://schemas.microsoft.com/office/powerpoint/2010/main" val="2223728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E0413-32D1-673A-EE83-6A7176DD2B3B}"/>
              </a:ext>
            </a:extLst>
          </p:cNvPr>
          <p:cNvSpPr>
            <a:spLocks noGrp="1"/>
          </p:cNvSpPr>
          <p:nvPr>
            <p:ph type="title"/>
          </p:nvPr>
        </p:nvSpPr>
        <p:spPr>
          <a:xfrm>
            <a:off x="0" y="1"/>
            <a:ext cx="12192000" cy="1690688"/>
          </a:xfrm>
        </p:spPr>
        <p:txBody>
          <a:bodyPr/>
          <a:lstStyle/>
          <a:p>
            <a:pPr algn="ctr"/>
            <a:r>
              <a:rPr lang="en-IN" dirty="0"/>
              <a:t>Data Cleaning &amp; Preparation</a:t>
            </a:r>
          </a:p>
        </p:txBody>
      </p:sp>
      <p:sp>
        <p:nvSpPr>
          <p:cNvPr id="3" name="Content Placeholder 2">
            <a:extLst>
              <a:ext uri="{FF2B5EF4-FFF2-40B4-BE49-F238E27FC236}">
                <a16:creationId xmlns:a16="http://schemas.microsoft.com/office/drawing/2014/main" id="{CCA286C3-47D2-D193-321E-27B351E34417}"/>
              </a:ext>
            </a:extLst>
          </p:cNvPr>
          <p:cNvSpPr>
            <a:spLocks noGrp="1"/>
          </p:cNvSpPr>
          <p:nvPr>
            <p:ph idx="1"/>
          </p:nvPr>
        </p:nvSpPr>
        <p:spPr>
          <a:xfrm>
            <a:off x="0" y="1825625"/>
            <a:ext cx="11353800" cy="4351338"/>
          </a:xfrm>
        </p:spPr>
        <p:txBody>
          <a:bodyPr>
            <a:normAutofit lnSpcReduction="10000"/>
          </a:bodyPr>
          <a:lstStyle/>
          <a:p>
            <a:pPr marL="0" indent="0">
              <a:buNone/>
            </a:pPr>
            <a:r>
              <a:rPr lang="en-US" b="1" u="sng" dirty="0"/>
              <a:t>Summary</a:t>
            </a:r>
            <a:r>
              <a:rPr lang="en-US" dirty="0"/>
              <a:t>:</a:t>
            </a:r>
          </a:p>
          <a:p>
            <a:pPr marL="0" indent="0">
              <a:buNone/>
            </a:pPr>
            <a:endParaRPr lang="en-US" dirty="0"/>
          </a:p>
          <a:p>
            <a:pPr marL="0" indent="0">
              <a:buNone/>
            </a:pPr>
            <a:r>
              <a:rPr lang="en-US" dirty="0"/>
              <a:t>The data was cleaned and new calculated columns were added to ensure accuracy and make analysis easier. Weekdays were labeled to help visualize trends more clearly.</a:t>
            </a:r>
          </a:p>
          <a:p>
            <a:pPr marL="0" indent="0">
              <a:buNone/>
            </a:pPr>
            <a:endParaRPr lang="en-IN" dirty="0"/>
          </a:p>
          <a:p>
            <a:r>
              <a:rPr lang="en-US" dirty="0"/>
              <a:t>Handled missing values and duplicates</a:t>
            </a:r>
          </a:p>
          <a:p>
            <a:r>
              <a:rPr lang="en-US" dirty="0"/>
              <a:t>Created calculated columns: Weekday, Weekend/Weekday, 7-day Moving Avg</a:t>
            </a:r>
          </a:p>
          <a:p>
            <a:r>
              <a:rPr lang="en-US" dirty="0"/>
              <a:t>Converted day numbers to weekday names (Day)</a:t>
            </a:r>
          </a:p>
          <a:p>
            <a:pPr marL="0" indent="0">
              <a:buNone/>
            </a:pPr>
            <a:endParaRPr lang="en-IN" dirty="0"/>
          </a:p>
        </p:txBody>
      </p:sp>
    </p:spTree>
    <p:extLst>
      <p:ext uri="{BB962C8B-B14F-4D97-AF65-F5344CB8AC3E}">
        <p14:creationId xmlns:p14="http://schemas.microsoft.com/office/powerpoint/2010/main" val="3135137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1CD2-3E7B-69F7-F438-1AF02CE9E70E}"/>
              </a:ext>
            </a:extLst>
          </p:cNvPr>
          <p:cNvSpPr>
            <a:spLocks noGrp="1"/>
          </p:cNvSpPr>
          <p:nvPr>
            <p:ph type="title"/>
          </p:nvPr>
        </p:nvSpPr>
        <p:spPr>
          <a:xfrm>
            <a:off x="-1" y="1"/>
            <a:ext cx="12115799" cy="1690688"/>
          </a:xfrm>
        </p:spPr>
        <p:txBody>
          <a:bodyPr/>
          <a:lstStyle/>
          <a:p>
            <a:pPr algn="ctr"/>
            <a:r>
              <a:rPr lang="en-IN" dirty="0"/>
              <a:t>Key Analysis</a:t>
            </a:r>
          </a:p>
        </p:txBody>
      </p:sp>
      <p:sp>
        <p:nvSpPr>
          <p:cNvPr id="3" name="Content Placeholder 2">
            <a:extLst>
              <a:ext uri="{FF2B5EF4-FFF2-40B4-BE49-F238E27FC236}">
                <a16:creationId xmlns:a16="http://schemas.microsoft.com/office/drawing/2014/main" id="{E4025C22-368A-111E-7DE0-DBD56D0EE9CB}"/>
              </a:ext>
            </a:extLst>
          </p:cNvPr>
          <p:cNvSpPr>
            <a:spLocks noGrp="1"/>
          </p:cNvSpPr>
          <p:nvPr>
            <p:ph idx="1"/>
          </p:nvPr>
        </p:nvSpPr>
        <p:spPr>
          <a:xfrm>
            <a:off x="76200" y="1825625"/>
            <a:ext cx="12115800" cy="5152118"/>
          </a:xfrm>
        </p:spPr>
        <p:txBody>
          <a:bodyPr>
            <a:normAutofit fontScale="92500" lnSpcReduction="20000"/>
          </a:bodyPr>
          <a:lstStyle/>
          <a:p>
            <a:pPr marL="0" indent="0">
              <a:buNone/>
            </a:pPr>
            <a:r>
              <a:rPr lang="en-IN" b="1" dirty="0"/>
              <a:t>Summary</a:t>
            </a:r>
            <a:r>
              <a:rPr lang="en-IN" dirty="0"/>
              <a:t>: </a:t>
            </a:r>
          </a:p>
          <a:p>
            <a:pPr marL="0" indent="0">
              <a:buNone/>
            </a:pPr>
            <a:endParaRPr lang="en-IN" dirty="0"/>
          </a:p>
          <a:p>
            <a:pPr marL="0" indent="0">
              <a:buNone/>
            </a:pPr>
            <a:r>
              <a:rPr lang="en-US" dirty="0"/>
              <a:t>Bike rentals are highest in the morning and evening, peak on weekdays, and differ by user type—registered users ride more on weekdays, while casual users ride more on weekends. Rentals decrease in bad weather, and warmer temperatures increase demand.</a:t>
            </a:r>
          </a:p>
          <a:p>
            <a:pPr marL="0" indent="0">
              <a:buNone/>
            </a:pPr>
            <a:endParaRPr lang="en-US" dirty="0"/>
          </a:p>
          <a:p>
            <a:r>
              <a:rPr lang="en-US" dirty="0"/>
              <a:t>Hourly Trends: Peak at 7–9 AM &amp; 5–7 PM</a:t>
            </a:r>
          </a:p>
          <a:p>
            <a:r>
              <a:rPr lang="en-US" dirty="0"/>
              <a:t>Weekday Patterns: Highest rentals on weekdays</a:t>
            </a:r>
          </a:p>
          <a:p>
            <a:r>
              <a:rPr lang="en-US" dirty="0"/>
              <a:t>User Comparison: Registered &gt; Casual (weekdays), Casual &gt; Registered (weekends)</a:t>
            </a:r>
          </a:p>
          <a:p>
            <a:r>
              <a:rPr lang="en-US" dirty="0"/>
              <a:t>Weather Impact: Lower rentals on rainy/cold days</a:t>
            </a:r>
          </a:p>
          <a:p>
            <a:r>
              <a:rPr lang="en-US" dirty="0"/>
              <a:t>Correlation: Temp positively correlated with rentals</a:t>
            </a:r>
          </a:p>
          <a:p>
            <a:pPr marL="0" indent="0">
              <a:buNone/>
            </a:pPr>
            <a:endParaRPr lang="en-IN" dirty="0"/>
          </a:p>
        </p:txBody>
      </p:sp>
    </p:spTree>
    <p:extLst>
      <p:ext uri="{BB962C8B-B14F-4D97-AF65-F5344CB8AC3E}">
        <p14:creationId xmlns:p14="http://schemas.microsoft.com/office/powerpoint/2010/main" val="3738770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1249-2028-375E-021A-6F30A32D645D}"/>
              </a:ext>
            </a:extLst>
          </p:cNvPr>
          <p:cNvSpPr>
            <a:spLocks noGrp="1"/>
          </p:cNvSpPr>
          <p:nvPr>
            <p:ph type="title"/>
          </p:nvPr>
        </p:nvSpPr>
        <p:spPr>
          <a:xfrm>
            <a:off x="838200" y="1"/>
            <a:ext cx="10515600" cy="1142999"/>
          </a:xfrm>
        </p:spPr>
        <p:txBody>
          <a:bodyPr/>
          <a:lstStyle/>
          <a:p>
            <a:pPr algn="ctr"/>
            <a:r>
              <a:rPr lang="en-IN" dirty="0"/>
              <a:t>Heatmap Insights</a:t>
            </a:r>
          </a:p>
        </p:txBody>
      </p:sp>
      <p:sp>
        <p:nvSpPr>
          <p:cNvPr id="3" name="Content Placeholder 2">
            <a:extLst>
              <a:ext uri="{FF2B5EF4-FFF2-40B4-BE49-F238E27FC236}">
                <a16:creationId xmlns:a16="http://schemas.microsoft.com/office/drawing/2014/main" id="{1757C180-918A-E7C3-C95D-3DBC0F4F7CB2}"/>
              </a:ext>
            </a:extLst>
          </p:cNvPr>
          <p:cNvSpPr>
            <a:spLocks noGrp="1"/>
          </p:cNvSpPr>
          <p:nvPr>
            <p:ph idx="1"/>
          </p:nvPr>
        </p:nvSpPr>
        <p:spPr>
          <a:xfrm>
            <a:off x="0" y="1858282"/>
            <a:ext cx="12192000" cy="4999718"/>
          </a:xfrm>
        </p:spPr>
        <p:txBody>
          <a:bodyPr/>
          <a:lstStyle/>
          <a:p>
            <a:pPr marL="0" indent="0">
              <a:buNone/>
            </a:pPr>
            <a:r>
              <a:rPr lang="en-US" dirty="0"/>
              <a:t>Summary:</a:t>
            </a:r>
          </a:p>
          <a:p>
            <a:pPr marL="0" indent="0">
              <a:buNone/>
            </a:pPr>
            <a:r>
              <a:rPr lang="en-US" dirty="0"/>
              <a:t>The heatmap visually shows bike rentals across the week, highlighting the busiest hours. Weekdays have commuting peaks in the morning and evening, while weekends peak around midday. This insight helps plan bike availability, staffing, and operations more effectively</a:t>
            </a:r>
          </a:p>
          <a:p>
            <a:pPr marL="0" indent="0">
              <a:buNone/>
            </a:pPr>
            <a:endParaRPr lang="en-US" dirty="0"/>
          </a:p>
          <a:p>
            <a:r>
              <a:rPr lang="en-US" dirty="0"/>
              <a:t>Heatmap: Day of Week vs Hour</a:t>
            </a:r>
          </a:p>
          <a:p>
            <a:r>
              <a:rPr lang="en-US" dirty="0"/>
              <a:t>Darker colors = higher demand</a:t>
            </a:r>
          </a:p>
          <a:p>
            <a:r>
              <a:rPr lang="en-US" dirty="0"/>
              <a:t>Observations: Morning/evening peaks on weekdays, midday peaks on weekends</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20330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377C4-F2A2-E788-8F25-5C3E291B961F}"/>
              </a:ext>
            </a:extLst>
          </p:cNvPr>
          <p:cNvSpPr>
            <a:spLocks noGrp="1"/>
          </p:cNvSpPr>
          <p:nvPr>
            <p:ph type="title"/>
          </p:nvPr>
        </p:nvSpPr>
        <p:spPr>
          <a:xfrm>
            <a:off x="0" y="1"/>
            <a:ext cx="11353800" cy="1088570"/>
          </a:xfrm>
        </p:spPr>
        <p:txBody>
          <a:bodyPr/>
          <a:lstStyle/>
          <a:p>
            <a:pPr algn="ctr"/>
            <a:r>
              <a:rPr lang="en-IN" dirty="0"/>
              <a:t>Dashboard</a:t>
            </a:r>
          </a:p>
        </p:txBody>
      </p:sp>
      <p:sp>
        <p:nvSpPr>
          <p:cNvPr id="3" name="Content Placeholder 2">
            <a:extLst>
              <a:ext uri="{FF2B5EF4-FFF2-40B4-BE49-F238E27FC236}">
                <a16:creationId xmlns:a16="http://schemas.microsoft.com/office/drawing/2014/main" id="{D470489E-4A95-C98E-0777-706C2243CF16}"/>
              </a:ext>
            </a:extLst>
          </p:cNvPr>
          <p:cNvSpPr>
            <a:spLocks noGrp="1"/>
          </p:cNvSpPr>
          <p:nvPr>
            <p:ph idx="1"/>
          </p:nvPr>
        </p:nvSpPr>
        <p:spPr>
          <a:xfrm>
            <a:off x="0" y="947058"/>
            <a:ext cx="12192000" cy="5910942"/>
          </a:xfrm>
        </p:spPr>
        <p:txBody>
          <a:bodyPr>
            <a:normAutofit fontScale="92500" lnSpcReduction="20000"/>
          </a:bodyPr>
          <a:lstStyle/>
          <a:p>
            <a:pPr marL="0" indent="0">
              <a:buNone/>
            </a:pPr>
            <a:r>
              <a:rPr lang="en-US" b="1" dirty="0"/>
              <a:t>Summary</a:t>
            </a:r>
            <a:r>
              <a:rPr lang="en-US" dirty="0"/>
              <a:t>:</a:t>
            </a:r>
          </a:p>
          <a:p>
            <a:pPr marL="0" indent="0">
              <a:buNone/>
            </a:pPr>
            <a:r>
              <a:rPr lang="en-US" dirty="0"/>
              <a:t> </a:t>
            </a:r>
          </a:p>
          <a:p>
            <a:pPr marL="0" indent="0">
              <a:buNone/>
            </a:pPr>
            <a:r>
              <a:rPr lang="en-US" dirty="0"/>
              <a:t>The dashboard shows bike rental trends by hour, day, and weather, compares user types, and highlights correlations with temperature, humidity, and wind. The heatmap identifies peak hours, and the forecast predicts future rentals to support planning and operations.</a:t>
            </a:r>
          </a:p>
          <a:p>
            <a:pPr marL="0" indent="0">
              <a:buNone/>
            </a:pPr>
            <a:endParaRPr lang="en-IN" dirty="0"/>
          </a:p>
          <a:p>
            <a:pPr marL="0" indent="0">
              <a:buNone/>
            </a:pPr>
            <a:r>
              <a:rPr lang="en-US" b="1" dirty="0"/>
              <a:t>Interactive Excel dashboard with</a:t>
            </a:r>
            <a:r>
              <a:rPr lang="en-US" dirty="0"/>
              <a:t>:</a:t>
            </a:r>
          </a:p>
          <a:p>
            <a:r>
              <a:rPr lang="en-US" dirty="0"/>
              <a:t>Line, Bar, Column charts, Histogram Chart</a:t>
            </a:r>
          </a:p>
          <a:p>
            <a:r>
              <a:rPr lang="en-US" dirty="0"/>
              <a:t>Pivot Tables: Rental by Hours, Average Rental </a:t>
            </a:r>
            <a:r>
              <a:rPr lang="en-US" dirty="0" err="1"/>
              <a:t>Comparision</a:t>
            </a:r>
            <a:r>
              <a:rPr lang="en-US" dirty="0"/>
              <a:t>, Weekdays Rental </a:t>
            </a:r>
            <a:r>
              <a:rPr lang="en-US" dirty="0" err="1"/>
              <a:t>Comparision</a:t>
            </a:r>
            <a:r>
              <a:rPr lang="en-US" dirty="0"/>
              <a:t>, Rental by </a:t>
            </a:r>
            <a:r>
              <a:rPr lang="en-US" dirty="0" err="1"/>
              <a:t>Weathersit</a:t>
            </a:r>
            <a:endParaRPr lang="en-US" dirty="0"/>
          </a:p>
          <a:p>
            <a:r>
              <a:rPr lang="en-US" dirty="0"/>
              <a:t>Correlations : Temperature Correlation Chart, Hum Correlation Chart, Windspeed Correlation</a:t>
            </a:r>
          </a:p>
          <a:p>
            <a:r>
              <a:rPr lang="en-US" dirty="0"/>
              <a:t>Heatmap : Day of Week vs Hour (</a:t>
            </a:r>
            <a:r>
              <a:rPr lang="en-IN" dirty="0"/>
              <a:t>Darker </a:t>
            </a:r>
            <a:r>
              <a:rPr lang="en-IN" dirty="0" err="1"/>
              <a:t>colors</a:t>
            </a:r>
            <a:r>
              <a:rPr lang="en-IN" dirty="0"/>
              <a:t> = higher demand)</a:t>
            </a:r>
          </a:p>
          <a:p>
            <a:r>
              <a:rPr lang="en-IN" dirty="0"/>
              <a:t>Forecast : Forecasted Future Rentals</a:t>
            </a:r>
            <a:endParaRPr lang="en-US" dirty="0"/>
          </a:p>
          <a:p>
            <a:endParaRPr lang="en-US" dirty="0"/>
          </a:p>
          <a:p>
            <a:pPr marL="0" indent="0">
              <a:buNone/>
            </a:pPr>
            <a:endParaRPr lang="en-IN" dirty="0"/>
          </a:p>
        </p:txBody>
      </p:sp>
    </p:spTree>
    <p:extLst>
      <p:ext uri="{BB962C8B-B14F-4D97-AF65-F5344CB8AC3E}">
        <p14:creationId xmlns:p14="http://schemas.microsoft.com/office/powerpoint/2010/main" val="3491974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A7B2B-DBB6-CFBF-AAA2-CC421C57C038}"/>
              </a:ext>
            </a:extLst>
          </p:cNvPr>
          <p:cNvSpPr>
            <a:spLocks noGrp="1"/>
          </p:cNvSpPr>
          <p:nvPr>
            <p:ph type="title"/>
          </p:nvPr>
        </p:nvSpPr>
        <p:spPr>
          <a:xfrm>
            <a:off x="0" y="1"/>
            <a:ext cx="11353800" cy="1142999"/>
          </a:xfrm>
        </p:spPr>
        <p:txBody>
          <a:bodyPr/>
          <a:lstStyle/>
          <a:p>
            <a:pPr algn="ctr"/>
            <a:r>
              <a:rPr lang="en-IN" dirty="0"/>
              <a:t>Key Findings &amp; Recommendations</a:t>
            </a:r>
          </a:p>
        </p:txBody>
      </p:sp>
      <p:sp>
        <p:nvSpPr>
          <p:cNvPr id="3" name="Content Placeholder 2">
            <a:extLst>
              <a:ext uri="{FF2B5EF4-FFF2-40B4-BE49-F238E27FC236}">
                <a16:creationId xmlns:a16="http://schemas.microsoft.com/office/drawing/2014/main" id="{08C17454-F48A-C140-4F39-94D949654501}"/>
              </a:ext>
            </a:extLst>
          </p:cNvPr>
          <p:cNvSpPr>
            <a:spLocks noGrp="1"/>
          </p:cNvSpPr>
          <p:nvPr>
            <p:ph idx="1"/>
          </p:nvPr>
        </p:nvSpPr>
        <p:spPr>
          <a:xfrm>
            <a:off x="0" y="968829"/>
            <a:ext cx="12192000" cy="5889170"/>
          </a:xfrm>
        </p:spPr>
        <p:txBody>
          <a:bodyPr>
            <a:normAutofit fontScale="92500" lnSpcReduction="10000"/>
          </a:bodyPr>
          <a:lstStyle/>
          <a:p>
            <a:pPr marL="0" indent="0">
              <a:buNone/>
            </a:pPr>
            <a:r>
              <a:rPr lang="en-US" b="1" dirty="0"/>
              <a:t>Summary</a:t>
            </a:r>
            <a:r>
              <a:rPr lang="en-US" dirty="0"/>
              <a:t>:</a:t>
            </a:r>
          </a:p>
          <a:p>
            <a:pPr marL="0" indent="0">
              <a:buNone/>
            </a:pPr>
            <a:br>
              <a:rPr lang="en-US" dirty="0"/>
            </a:br>
            <a:r>
              <a:rPr lang="en-US" dirty="0"/>
              <a:t>The analysis suggests aligning bike availability with peak hours and user patterns, promoting casual rentals on weekdays, and planning operational activities around weather conditions.</a:t>
            </a:r>
          </a:p>
          <a:p>
            <a:pPr marL="0" indent="0">
              <a:buNone/>
            </a:pPr>
            <a:endParaRPr lang="en-US" dirty="0"/>
          </a:p>
          <a:p>
            <a:r>
              <a:rPr lang="en-US" dirty="0"/>
              <a:t>Registered users dominate weekdays; casual users dominate weekends</a:t>
            </a:r>
          </a:p>
          <a:p>
            <a:r>
              <a:rPr lang="en-US" dirty="0"/>
              <a:t>Peak hours match commute times</a:t>
            </a:r>
          </a:p>
          <a:p>
            <a:r>
              <a:rPr lang="en-US" dirty="0"/>
              <a:t>Rentals drop in bad weather</a:t>
            </a:r>
          </a:p>
          <a:p>
            <a:pPr marL="0" indent="0">
              <a:buNone/>
            </a:pPr>
            <a:endParaRPr lang="en-US" dirty="0"/>
          </a:p>
          <a:p>
            <a:pPr marL="0" indent="0">
              <a:buNone/>
            </a:pPr>
            <a:r>
              <a:rPr lang="en-IN" b="1" u="sng" dirty="0"/>
              <a:t>Recommendation</a:t>
            </a:r>
          </a:p>
          <a:p>
            <a:r>
              <a:rPr lang="en-US" dirty="0"/>
              <a:t>Optimize bike availability during peaks</a:t>
            </a:r>
          </a:p>
          <a:p>
            <a:r>
              <a:rPr lang="en-US" dirty="0"/>
              <a:t>Promote weekday casual rentals</a:t>
            </a:r>
          </a:p>
          <a:p>
            <a:r>
              <a:rPr lang="en-US" dirty="0"/>
              <a:t>Plan maintenance based on weather forecasts</a:t>
            </a:r>
          </a:p>
          <a:p>
            <a:pPr marL="0" indent="0">
              <a:buNone/>
            </a:pPr>
            <a:endParaRPr lang="en-IN" dirty="0"/>
          </a:p>
        </p:txBody>
      </p:sp>
    </p:spTree>
    <p:extLst>
      <p:ext uri="{BB962C8B-B14F-4D97-AF65-F5344CB8AC3E}">
        <p14:creationId xmlns:p14="http://schemas.microsoft.com/office/powerpoint/2010/main" val="1688883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D55BB-35D2-331E-9D7C-F814693F1DCD}"/>
              </a:ext>
            </a:extLst>
          </p:cNvPr>
          <p:cNvSpPr>
            <a:spLocks noGrp="1"/>
          </p:cNvSpPr>
          <p:nvPr>
            <p:ph type="title"/>
          </p:nvPr>
        </p:nvSpPr>
        <p:spPr>
          <a:xfrm>
            <a:off x="0" y="1"/>
            <a:ext cx="12192000" cy="849085"/>
          </a:xfrm>
        </p:spPr>
        <p:txBody>
          <a:bodyPr/>
          <a:lstStyle/>
          <a:p>
            <a:pPr algn="ctr"/>
            <a:r>
              <a:rPr lang="en-US" dirty="0"/>
              <a:t>Dashboard Visuals	</a:t>
            </a:r>
            <a:endParaRPr lang="en-IN" dirty="0"/>
          </a:p>
        </p:txBody>
      </p:sp>
      <p:pic>
        <p:nvPicPr>
          <p:cNvPr id="5" name="Content Placeholder 4">
            <a:extLst>
              <a:ext uri="{FF2B5EF4-FFF2-40B4-BE49-F238E27FC236}">
                <a16:creationId xmlns:a16="http://schemas.microsoft.com/office/drawing/2014/main" id="{DA4B8B9C-E961-32BA-32DC-80A9553A5EF1}"/>
              </a:ext>
            </a:extLst>
          </p:cNvPr>
          <p:cNvPicPr>
            <a:picLocks noGrp="1" noChangeAspect="1"/>
          </p:cNvPicPr>
          <p:nvPr>
            <p:ph idx="1"/>
          </p:nvPr>
        </p:nvPicPr>
        <p:blipFill>
          <a:blip r:embed="rId2"/>
          <a:stretch>
            <a:fillRect/>
          </a:stretch>
        </p:blipFill>
        <p:spPr>
          <a:xfrm>
            <a:off x="-1" y="849086"/>
            <a:ext cx="12191999" cy="3345719"/>
          </a:xfrm>
          <a:prstGeom prst="rect">
            <a:avLst/>
          </a:prstGeom>
        </p:spPr>
      </p:pic>
      <p:pic>
        <p:nvPicPr>
          <p:cNvPr id="7" name="Picture 6">
            <a:extLst>
              <a:ext uri="{FF2B5EF4-FFF2-40B4-BE49-F238E27FC236}">
                <a16:creationId xmlns:a16="http://schemas.microsoft.com/office/drawing/2014/main" id="{8579B15C-5020-B96D-95B5-421E637BEC8B}"/>
              </a:ext>
            </a:extLst>
          </p:cNvPr>
          <p:cNvPicPr>
            <a:picLocks noChangeAspect="1"/>
          </p:cNvPicPr>
          <p:nvPr/>
        </p:nvPicPr>
        <p:blipFill>
          <a:blip r:embed="rId3"/>
          <a:stretch>
            <a:fillRect/>
          </a:stretch>
        </p:blipFill>
        <p:spPr>
          <a:xfrm>
            <a:off x="-4" y="4194805"/>
            <a:ext cx="12192003" cy="2819545"/>
          </a:xfrm>
          <a:prstGeom prst="rect">
            <a:avLst/>
          </a:prstGeom>
        </p:spPr>
      </p:pic>
    </p:spTree>
    <p:extLst>
      <p:ext uri="{BB962C8B-B14F-4D97-AF65-F5344CB8AC3E}">
        <p14:creationId xmlns:p14="http://schemas.microsoft.com/office/powerpoint/2010/main" val="368856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554</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Welcome to NextHike Solutions</vt:lpstr>
      <vt:lpstr>Problem Statement</vt:lpstr>
      <vt:lpstr>Dataset Overview</vt:lpstr>
      <vt:lpstr>Data Cleaning &amp; Preparation</vt:lpstr>
      <vt:lpstr>Key Analysis</vt:lpstr>
      <vt:lpstr>Heatmap Insights</vt:lpstr>
      <vt:lpstr>Dashboard</vt:lpstr>
      <vt:lpstr>Key Findings &amp; Recommendations</vt:lpstr>
      <vt:lpstr>Dashboard Visuals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Shahrukh Shaikh</dc:creator>
  <cp:lastModifiedBy>Shahrukh Shaikh</cp:lastModifiedBy>
  <cp:revision>1</cp:revision>
  <dcterms:created xsi:type="dcterms:W3CDTF">2025-10-23T18:04:12Z</dcterms:created>
  <dcterms:modified xsi:type="dcterms:W3CDTF">2025-10-23T18:36:46Z</dcterms:modified>
</cp:coreProperties>
</file>