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88" r:id="rId10"/>
    <p:sldId id="289" r:id="rId11"/>
    <p:sldId id="290" r:id="rId12"/>
    <p:sldId id="291" r:id="rId13"/>
    <p:sldId id="292" r:id="rId14"/>
    <p:sldId id="293" r:id="rId15"/>
    <p:sldId id="294" r:id="rId16"/>
    <p:sldId id="295" r:id="rId17"/>
    <p:sldId id="296" r:id="rId18"/>
    <p:sldId id="269" r:id="rId19"/>
    <p:sldId id="270" r:id="rId20"/>
    <p:sldId id="271" r:id="rId21"/>
    <p:sldId id="306" r:id="rId22"/>
    <p:sldId id="303" r:id="rId23"/>
    <p:sldId id="304" r:id="rId24"/>
    <p:sldId id="272" r:id="rId25"/>
    <p:sldId id="273" r:id="rId26"/>
    <p:sldId id="274" r:id="rId27"/>
    <p:sldId id="275" r:id="rId28"/>
    <p:sldId id="276" r:id="rId29"/>
    <p:sldId id="277" r:id="rId30"/>
    <p:sldId id="278" r:id="rId31"/>
    <p:sldId id="279" r:id="rId32"/>
    <p:sldId id="281" r:id="rId33"/>
    <p:sldId id="280" r:id="rId34"/>
    <p:sldId id="283" r:id="rId35"/>
    <p:sldId id="284" r:id="rId36"/>
    <p:sldId id="285" r:id="rId37"/>
    <p:sldId id="286" r:id="rId38"/>
    <p:sldId id="297" r:id="rId39"/>
    <p:sldId id="298" r:id="rId40"/>
    <p:sldId id="299" r:id="rId41"/>
    <p:sldId id="300" r:id="rId42"/>
    <p:sldId id="301" r:id="rId43"/>
    <p:sldId id="302" r:id="rId44"/>
    <p:sldId id="28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BBA44BE-57CA-4B15-A9D1-B3B43E9C5DF2}" type="datetimeFigureOut">
              <a:rPr lang="en-AU" smtClean="0"/>
              <a:t>7/04/2024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346886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BA44BE-57CA-4B15-A9D1-B3B43E9C5DF2}" type="datetimeFigureOut">
              <a:rPr lang="en-AU" smtClean="0"/>
              <a:t>7/04/2024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38770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BA44BE-57CA-4B15-A9D1-B3B43E9C5DF2}" type="datetimeFigureOut">
              <a:rPr lang="en-AU" smtClean="0"/>
              <a:t>7/04/2024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260820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BA44BE-57CA-4B15-A9D1-B3B43E9C5DF2}" type="datetimeFigureOut">
              <a:rPr lang="en-AU" smtClean="0"/>
              <a:t>7/04/2024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72019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BA44BE-57CA-4B15-A9D1-B3B43E9C5DF2}" type="datetimeFigureOut">
              <a:rPr lang="en-AU" smtClean="0"/>
              <a:t>7/04/2024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157547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BBA44BE-57CA-4B15-A9D1-B3B43E9C5DF2}" type="datetimeFigureOut">
              <a:rPr lang="en-AU" smtClean="0"/>
              <a:t>7/04/2024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374075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BBA44BE-57CA-4B15-A9D1-B3B43E9C5DF2}" type="datetimeFigureOut">
              <a:rPr lang="en-AU" smtClean="0"/>
              <a:t>7/04/2024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185019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BBA44BE-57CA-4B15-A9D1-B3B43E9C5DF2}" type="datetimeFigureOut">
              <a:rPr lang="en-AU" smtClean="0"/>
              <a:t>7/04/2024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355951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A44BE-57CA-4B15-A9D1-B3B43E9C5DF2}" type="datetimeFigureOut">
              <a:rPr lang="en-AU" smtClean="0"/>
              <a:t>7/04/2024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108624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A44BE-57CA-4B15-A9D1-B3B43E9C5DF2}" type="datetimeFigureOut">
              <a:rPr lang="en-AU" smtClean="0"/>
              <a:t>7/04/2024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136284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A44BE-57CA-4B15-A9D1-B3B43E9C5DF2}" type="datetimeFigureOut">
              <a:rPr lang="en-AU" smtClean="0"/>
              <a:t>7/04/2024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EC9A233-AAB8-4E14-867F-FE45F1B6569B}" type="slidenum">
              <a:rPr lang="en-AU" smtClean="0"/>
              <a:t>‹#›</a:t>
            </a:fld>
            <a:endParaRPr lang="en-AU"/>
          </a:p>
        </p:txBody>
      </p:sp>
    </p:spTree>
    <p:extLst>
      <p:ext uri="{BB962C8B-B14F-4D97-AF65-F5344CB8AC3E}">
        <p14:creationId xmlns:p14="http://schemas.microsoft.com/office/powerpoint/2010/main" val="290015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A44BE-57CA-4B15-A9D1-B3B43E9C5DF2}" type="datetimeFigureOut">
              <a:rPr lang="en-AU" smtClean="0"/>
              <a:t>7/04/2024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9A233-AAB8-4E14-867F-FE45F1B6569B}" type="slidenum">
              <a:rPr lang="en-AU" smtClean="0"/>
              <a:t>‹#›</a:t>
            </a:fld>
            <a:endParaRPr lang="en-AU"/>
          </a:p>
        </p:txBody>
      </p:sp>
    </p:spTree>
    <p:extLst>
      <p:ext uri="{BB962C8B-B14F-4D97-AF65-F5344CB8AC3E}">
        <p14:creationId xmlns:p14="http://schemas.microsoft.com/office/powerpoint/2010/main" val="3773003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Functional Dependencies</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Functional dependency in DBMS, as the name suggests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 </a:t>
            </a:r>
            <a:r>
              <a:rPr lang="en-US" sz="2400" b="1" dirty="0" smtClean="0">
                <a:latin typeface="Times New Roman" panose="02020603050405020304" pitchFamily="18" charset="0"/>
                <a:cs typeface="Times New Roman" panose="02020603050405020304" pitchFamily="18" charset="0"/>
              </a:rPr>
              <a:t>relationship </a:t>
            </a:r>
            <a:r>
              <a:rPr lang="en-US" sz="2400" b="1" dirty="0">
                <a:latin typeface="Times New Roman" panose="02020603050405020304" pitchFamily="18" charset="0"/>
                <a:cs typeface="Times New Roman" panose="02020603050405020304" pitchFamily="18" charset="0"/>
              </a:rPr>
              <a:t>between attributes </a:t>
            </a:r>
            <a:r>
              <a:rPr lang="en-US" sz="2400" dirty="0">
                <a:latin typeface="Times New Roman" panose="02020603050405020304" pitchFamily="18" charset="0"/>
                <a:cs typeface="Times New Roman" panose="02020603050405020304" pitchFamily="18" charset="0"/>
              </a:rPr>
              <a:t>of a table dependent on each </a:t>
            </a:r>
            <a:r>
              <a:rPr lang="en-US" sz="2400" dirty="0" smtClean="0">
                <a:latin typeface="Times New Roman" panose="02020603050405020304" pitchFamily="18" charset="0"/>
                <a:cs typeface="Times New Roman" panose="02020603050405020304" pitchFamily="18" charset="0"/>
              </a:rPr>
              <a:t>other.</a:t>
            </a:r>
          </a:p>
          <a:p>
            <a:pPr lvl="0" algn="just"/>
            <a:r>
              <a:rPr lang="en-US" sz="2400" dirty="0" smtClean="0">
                <a:latin typeface="Times New Roman" panose="02020603050405020304" pitchFamily="18" charset="0"/>
                <a:cs typeface="Times New Roman" panose="02020603050405020304" pitchFamily="18" charset="0"/>
              </a:rPr>
              <a:t>It helps </a:t>
            </a:r>
            <a:r>
              <a:rPr lang="en-US" sz="2400" dirty="0">
                <a:latin typeface="Times New Roman" panose="02020603050405020304" pitchFamily="18" charset="0"/>
                <a:cs typeface="Times New Roman" panose="02020603050405020304" pitchFamily="18" charset="0"/>
              </a:rPr>
              <a:t>in preventing data redundancy and gets to know about bad designs</a:t>
            </a:r>
            <a:r>
              <a:rPr lang="en-US" sz="2400" dirty="0" smtClean="0">
                <a:latin typeface="Times New Roman" panose="02020603050405020304" pitchFamily="18" charset="0"/>
                <a:cs typeface="Times New Roman" panose="02020603050405020304" pitchFamily="18" charset="0"/>
              </a:rPr>
              <a:t>.</a:t>
            </a:r>
          </a:p>
          <a:p>
            <a:pPr algn="just"/>
            <a:r>
              <a:rPr lang="en-US" sz="2400" dirty="0"/>
              <a:t>For Example, consider the following table,</a:t>
            </a:r>
            <a:endParaRPr lang="en-AU" sz="2400" dirty="0"/>
          </a:p>
          <a:p>
            <a:pPr marL="0" lv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lvl="0" algn="just"/>
            <a:endParaRPr lang="en-AU" sz="2400" dirty="0">
              <a:latin typeface="Times New Roman" panose="02020603050405020304" pitchFamily="18" charset="0"/>
              <a:cs typeface="Times New Roman" panose="02020603050405020304" pitchFamily="18" charset="0"/>
            </a:endParaRPr>
          </a:p>
          <a:p>
            <a:pPr algn="just"/>
            <a:endParaRPr lang="en-AU" sz="2400"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54317659"/>
              </p:ext>
            </p:extLst>
          </p:nvPr>
        </p:nvGraphicFramePr>
        <p:xfrm>
          <a:off x="1115616" y="4293096"/>
          <a:ext cx="6844665" cy="1654175"/>
        </p:xfrm>
        <a:graphic>
          <a:graphicData uri="http://schemas.openxmlformats.org/drawingml/2006/table">
            <a:tbl>
              <a:tblPr firstRow="1" firstCol="1" lastRow="1" lastCol="1" bandRow="1" bandCol="1"/>
              <a:tblGrid>
                <a:gridCol w="2197100"/>
                <a:gridCol w="1981200"/>
                <a:gridCol w="901700"/>
                <a:gridCol w="1764665"/>
              </a:tblGrid>
              <a:tr h="413385">
                <a:tc>
                  <a:txBody>
                    <a:bodyPr/>
                    <a:lstStyle/>
                    <a:p>
                      <a:pPr marL="76200">
                        <a:lnSpc>
                          <a:spcPts val="1720"/>
                        </a:lnSpc>
                        <a:spcBef>
                          <a:spcPts val="490"/>
                        </a:spcBef>
                        <a:spcAft>
                          <a:spcPts val="0"/>
                        </a:spcAft>
                      </a:pPr>
                      <a:r>
                        <a:rPr lang="en-US" sz="1800" b="1" dirty="0">
                          <a:effectLst/>
                          <a:latin typeface="Arial"/>
                          <a:ea typeface="Calibri"/>
                          <a:cs typeface="Calibri"/>
                        </a:rPr>
                        <a:t>Employee</a:t>
                      </a:r>
                      <a:r>
                        <a:rPr lang="en-US" sz="1800" b="1" spc="20" dirty="0">
                          <a:effectLst/>
                          <a:latin typeface="Arial"/>
                          <a:ea typeface="Calibri"/>
                          <a:cs typeface="Calibri"/>
                        </a:rPr>
                        <a:t> </a:t>
                      </a:r>
                      <a:r>
                        <a:rPr lang="en-US" sz="1800" b="1" dirty="0">
                          <a:effectLst/>
                          <a:latin typeface="Arial"/>
                          <a:ea typeface="Calibri"/>
                          <a:cs typeface="Calibri"/>
                        </a:rPr>
                        <a:t>number</a:t>
                      </a:r>
                      <a:endParaRPr lang="en-AU" sz="1100" dirty="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0"/>
                        </a:spcBef>
                        <a:spcAft>
                          <a:spcPts val="0"/>
                        </a:spcAft>
                      </a:pPr>
                      <a:r>
                        <a:rPr lang="en-US" sz="1800" b="1" dirty="0">
                          <a:effectLst/>
                          <a:latin typeface="Arial"/>
                          <a:ea typeface="Calibri"/>
                          <a:cs typeface="Calibri"/>
                        </a:rPr>
                        <a:t>Employee</a:t>
                      </a:r>
                      <a:r>
                        <a:rPr lang="en-US" sz="1800" b="1" spc="20" dirty="0">
                          <a:effectLst/>
                          <a:latin typeface="Arial"/>
                          <a:ea typeface="Calibri"/>
                          <a:cs typeface="Calibri"/>
                        </a:rPr>
                        <a:t> </a:t>
                      </a:r>
                      <a:r>
                        <a:rPr lang="en-US" sz="1800" b="1" dirty="0">
                          <a:effectLst/>
                          <a:latin typeface="Arial"/>
                          <a:ea typeface="Calibri"/>
                          <a:cs typeface="Calibri"/>
                        </a:rPr>
                        <a:t>Name</a:t>
                      </a:r>
                      <a:endParaRPr lang="en-AU" sz="1100" dirty="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0"/>
                        </a:spcBef>
                        <a:spcAft>
                          <a:spcPts val="0"/>
                        </a:spcAft>
                      </a:pPr>
                      <a:r>
                        <a:rPr lang="en-US" sz="1800" b="1">
                          <a:effectLst/>
                          <a:latin typeface="Arial"/>
                          <a:ea typeface="Calibri"/>
                          <a:cs typeface="Calibri"/>
                        </a:rPr>
                        <a:t>Salary</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8105">
                        <a:lnSpc>
                          <a:spcPts val="1720"/>
                        </a:lnSpc>
                        <a:spcBef>
                          <a:spcPts val="490"/>
                        </a:spcBef>
                        <a:spcAft>
                          <a:spcPts val="0"/>
                        </a:spcAft>
                      </a:pPr>
                      <a:r>
                        <a:rPr lang="en-US" sz="1800" b="1">
                          <a:effectLst/>
                          <a:latin typeface="Arial"/>
                          <a:ea typeface="Calibri"/>
                          <a:cs typeface="Calibri"/>
                        </a:rPr>
                        <a:t>City</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r>
              <a:tr h="413385">
                <a:tc>
                  <a:txBody>
                    <a:bodyPr/>
                    <a:lstStyle/>
                    <a:p>
                      <a:pPr marL="76200">
                        <a:lnSpc>
                          <a:spcPts val="1720"/>
                        </a:lnSpc>
                        <a:spcBef>
                          <a:spcPts val="490"/>
                        </a:spcBef>
                        <a:spcAft>
                          <a:spcPts val="0"/>
                        </a:spcAft>
                      </a:pPr>
                      <a:r>
                        <a:rPr lang="en-US" sz="1800">
                          <a:effectLst/>
                          <a:latin typeface="Arial MT"/>
                          <a:ea typeface="Calibri"/>
                          <a:cs typeface="Times New Roman"/>
                        </a:rPr>
                        <a:t>1</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0"/>
                        </a:spcBef>
                        <a:spcAft>
                          <a:spcPts val="0"/>
                        </a:spcAft>
                      </a:pPr>
                      <a:r>
                        <a:rPr lang="en-US" sz="1800">
                          <a:effectLst/>
                          <a:latin typeface="Arial MT"/>
                          <a:ea typeface="Calibri"/>
                          <a:cs typeface="Times New Roman"/>
                        </a:rPr>
                        <a:t>Dana</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0"/>
                        </a:spcBef>
                        <a:spcAft>
                          <a:spcPts val="0"/>
                        </a:spcAft>
                      </a:pPr>
                      <a:r>
                        <a:rPr lang="en-US" sz="1800">
                          <a:effectLst/>
                          <a:latin typeface="Arial MT"/>
                          <a:ea typeface="Calibri"/>
                          <a:cs typeface="Times New Roman"/>
                        </a:rPr>
                        <a:t>50000</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8105">
                        <a:lnSpc>
                          <a:spcPts val="1720"/>
                        </a:lnSpc>
                        <a:spcBef>
                          <a:spcPts val="490"/>
                        </a:spcBef>
                        <a:spcAft>
                          <a:spcPts val="0"/>
                        </a:spcAft>
                      </a:pPr>
                      <a:r>
                        <a:rPr lang="en-US" sz="1800">
                          <a:effectLst/>
                          <a:latin typeface="Arial MT"/>
                          <a:ea typeface="Calibri"/>
                          <a:cs typeface="Times New Roman"/>
                        </a:rPr>
                        <a:t>San</a:t>
                      </a:r>
                      <a:r>
                        <a:rPr lang="en-US" sz="1800" spc="-10">
                          <a:effectLst/>
                          <a:latin typeface="Arial MT"/>
                          <a:ea typeface="Calibri"/>
                          <a:cs typeface="Times New Roman"/>
                        </a:rPr>
                        <a:t> </a:t>
                      </a:r>
                      <a:r>
                        <a:rPr lang="en-US" sz="1800">
                          <a:effectLst/>
                          <a:latin typeface="Arial MT"/>
                          <a:ea typeface="Calibri"/>
                          <a:cs typeface="Times New Roman"/>
                        </a:rPr>
                        <a:t>Francisco</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r>
              <a:tr h="413385">
                <a:tc>
                  <a:txBody>
                    <a:bodyPr/>
                    <a:lstStyle/>
                    <a:p>
                      <a:pPr marL="76200">
                        <a:lnSpc>
                          <a:spcPts val="1720"/>
                        </a:lnSpc>
                        <a:spcBef>
                          <a:spcPts val="495"/>
                        </a:spcBef>
                        <a:spcAft>
                          <a:spcPts val="0"/>
                        </a:spcAft>
                      </a:pPr>
                      <a:r>
                        <a:rPr lang="en-US" sz="1800">
                          <a:effectLst/>
                          <a:latin typeface="Arial MT"/>
                          <a:ea typeface="Calibri"/>
                          <a:cs typeface="Times New Roman"/>
                        </a:rPr>
                        <a:t>2</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5"/>
                        </a:spcBef>
                        <a:spcAft>
                          <a:spcPts val="0"/>
                        </a:spcAft>
                      </a:pPr>
                      <a:r>
                        <a:rPr lang="en-US" sz="1800">
                          <a:effectLst/>
                          <a:latin typeface="Arial MT"/>
                          <a:ea typeface="Calibri"/>
                          <a:cs typeface="Times New Roman"/>
                        </a:rPr>
                        <a:t>Francis</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5"/>
                        </a:spcBef>
                        <a:spcAft>
                          <a:spcPts val="0"/>
                        </a:spcAft>
                      </a:pPr>
                      <a:r>
                        <a:rPr lang="en-US" sz="1800">
                          <a:effectLst/>
                          <a:latin typeface="Arial MT"/>
                          <a:ea typeface="Calibri"/>
                          <a:cs typeface="Times New Roman"/>
                        </a:rPr>
                        <a:t>38000</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8105">
                        <a:lnSpc>
                          <a:spcPts val="1720"/>
                        </a:lnSpc>
                        <a:spcBef>
                          <a:spcPts val="495"/>
                        </a:spcBef>
                        <a:spcAft>
                          <a:spcPts val="0"/>
                        </a:spcAft>
                      </a:pPr>
                      <a:r>
                        <a:rPr lang="en-US" sz="1800">
                          <a:effectLst/>
                          <a:latin typeface="Arial MT"/>
                          <a:ea typeface="Calibri"/>
                          <a:cs typeface="Times New Roman"/>
                        </a:rPr>
                        <a:t>London</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r>
              <a:tr h="414020">
                <a:tc>
                  <a:txBody>
                    <a:bodyPr/>
                    <a:lstStyle/>
                    <a:p>
                      <a:pPr marL="76200">
                        <a:lnSpc>
                          <a:spcPts val="1720"/>
                        </a:lnSpc>
                        <a:spcBef>
                          <a:spcPts val="495"/>
                        </a:spcBef>
                        <a:spcAft>
                          <a:spcPts val="0"/>
                        </a:spcAft>
                      </a:pPr>
                      <a:r>
                        <a:rPr lang="en-US" sz="1800">
                          <a:effectLst/>
                          <a:latin typeface="Arial MT"/>
                          <a:ea typeface="Calibri"/>
                          <a:cs typeface="Times New Roman"/>
                        </a:rPr>
                        <a:t>3</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5"/>
                        </a:spcBef>
                        <a:spcAft>
                          <a:spcPts val="0"/>
                        </a:spcAft>
                      </a:pPr>
                      <a:r>
                        <a:rPr lang="en-US" sz="1800">
                          <a:effectLst/>
                          <a:latin typeface="Arial MT"/>
                          <a:ea typeface="Calibri"/>
                          <a:cs typeface="Times New Roman"/>
                        </a:rPr>
                        <a:t>Andrew</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7470">
                        <a:lnSpc>
                          <a:spcPts val="1720"/>
                        </a:lnSpc>
                        <a:spcBef>
                          <a:spcPts val="495"/>
                        </a:spcBef>
                        <a:spcAft>
                          <a:spcPts val="0"/>
                        </a:spcAft>
                      </a:pPr>
                      <a:r>
                        <a:rPr lang="en-US" sz="1800">
                          <a:effectLst/>
                          <a:latin typeface="Arial MT"/>
                          <a:ea typeface="Calibri"/>
                          <a:cs typeface="Times New Roman"/>
                        </a:rPr>
                        <a:t>25000</a:t>
                      </a:r>
                      <a:endParaRPr lang="en-AU" sz="110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c>
                  <a:txBody>
                    <a:bodyPr/>
                    <a:lstStyle/>
                    <a:p>
                      <a:pPr marL="78105">
                        <a:lnSpc>
                          <a:spcPts val="1720"/>
                        </a:lnSpc>
                        <a:spcBef>
                          <a:spcPts val="495"/>
                        </a:spcBef>
                        <a:spcAft>
                          <a:spcPts val="0"/>
                        </a:spcAft>
                      </a:pPr>
                      <a:r>
                        <a:rPr lang="en-US" sz="1800" dirty="0">
                          <a:effectLst/>
                          <a:latin typeface="Arial MT"/>
                          <a:ea typeface="Calibri"/>
                          <a:cs typeface="Times New Roman"/>
                        </a:rPr>
                        <a:t>Tokyo</a:t>
                      </a:r>
                      <a:endParaRPr lang="en-AU" sz="1100" dirty="0">
                        <a:effectLst/>
                        <a:latin typeface="Calibri"/>
                        <a:ea typeface="Calibri"/>
                        <a:cs typeface="Times New Roman"/>
                      </a:endParaRPr>
                    </a:p>
                  </a:txBody>
                  <a:tcPr marL="0" marR="0" marT="0" marB="0">
                    <a:lnL w="12700" cap="flat" cmpd="sng" algn="ctr">
                      <a:solidFill>
                        <a:srgbClr val="2C2C89"/>
                      </a:solidFill>
                      <a:prstDash val="solid"/>
                      <a:round/>
                      <a:headEnd type="none" w="med" len="med"/>
                      <a:tailEnd type="none" w="med" len="med"/>
                    </a:lnL>
                    <a:lnR w="12700" cap="flat" cmpd="sng" algn="ctr">
                      <a:solidFill>
                        <a:srgbClr val="2C2C89"/>
                      </a:solidFill>
                      <a:prstDash val="solid"/>
                      <a:round/>
                      <a:headEnd type="none" w="med" len="med"/>
                      <a:tailEnd type="none" w="med" len="med"/>
                    </a:lnR>
                    <a:lnT w="12700" cap="flat" cmpd="sng" algn="ctr">
                      <a:solidFill>
                        <a:srgbClr val="2C2C89"/>
                      </a:solidFill>
                      <a:prstDash val="solid"/>
                      <a:round/>
                      <a:headEnd type="none" w="med" len="med"/>
                      <a:tailEnd type="none" w="med" len="med"/>
                    </a:lnT>
                    <a:lnB w="12700" cap="flat" cmpd="sng" algn="ctr">
                      <a:solidFill>
                        <a:srgbClr val="2C2C89"/>
                      </a:solidFill>
                      <a:prstDash val="solid"/>
                      <a:round/>
                      <a:headEnd type="none" w="med" len="med"/>
                      <a:tailEnd type="none" w="med" len="med"/>
                    </a:lnB>
                    <a:solidFill>
                      <a:srgbClr val="E8E8EC"/>
                    </a:solidFill>
                  </a:tcPr>
                </a:tc>
              </a:tr>
            </a:tbl>
          </a:graphicData>
        </a:graphic>
      </p:graphicFrame>
    </p:spTree>
    <p:extLst>
      <p:ext uri="{BB962C8B-B14F-4D97-AF65-F5344CB8AC3E}">
        <p14:creationId xmlns:p14="http://schemas.microsoft.com/office/powerpoint/2010/main" val="4162090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Rules of Functional Dependency or Armstrong’s Axioms</a:t>
            </a:r>
            <a:endParaRPr lang="en-AU" sz="2400" dirty="0"/>
          </a:p>
        </p:txBody>
      </p:sp>
      <p:sp>
        <p:nvSpPr>
          <p:cNvPr id="3" name="Content Placeholder 2"/>
          <p:cNvSpPr>
            <a:spLocks noGrp="1"/>
          </p:cNvSpPr>
          <p:nvPr>
            <p:ph idx="1"/>
          </p:nvPr>
        </p:nvSpPr>
        <p:spPr/>
        <p:txBody>
          <a:bodyPr>
            <a:normAutofit/>
          </a:bodyPr>
          <a:lstStyle/>
          <a:p>
            <a:pPr marL="0" indent="0">
              <a:buNone/>
            </a:pPr>
            <a:r>
              <a:rPr lang="en-GB" sz="2400" dirty="0" smtClean="0"/>
              <a:t>3</a:t>
            </a:r>
            <a:r>
              <a:rPr lang="en-GB" dirty="0" smtClean="0"/>
              <a:t>. </a:t>
            </a:r>
            <a:r>
              <a:rPr lang="en-GB" sz="2400" dirty="0" smtClean="0"/>
              <a:t>Transitivity: if x      y and y       z both are valid, then x       z is also valid by transitive rule.</a:t>
            </a:r>
          </a:p>
          <a:p>
            <a:pPr marL="0" indent="0">
              <a:buNone/>
            </a:pPr>
            <a:r>
              <a:rPr lang="en-GB" sz="2400" dirty="0" smtClean="0"/>
              <a:t>4. Union: If x      y and x       z, then x     </a:t>
            </a:r>
            <a:r>
              <a:rPr lang="en-GB" sz="2400" dirty="0" err="1" smtClean="0"/>
              <a:t>yz</a:t>
            </a:r>
            <a:r>
              <a:rPr lang="en-GB" sz="2400" dirty="0" smtClean="0"/>
              <a:t> is also valid.</a:t>
            </a:r>
          </a:p>
          <a:p>
            <a:pPr marL="0" indent="0">
              <a:buNone/>
            </a:pPr>
            <a:r>
              <a:rPr lang="en-GB" sz="2400" dirty="0" smtClean="0"/>
              <a:t>5. Decomposition: If x       </a:t>
            </a:r>
            <a:r>
              <a:rPr lang="en-GB" sz="2400" dirty="0" err="1" smtClean="0"/>
              <a:t>yz</a:t>
            </a:r>
            <a:r>
              <a:rPr lang="en-GB" sz="2400" dirty="0" smtClean="0"/>
              <a:t> is valid, then x      y and x       z is also valid.</a:t>
            </a:r>
          </a:p>
          <a:p>
            <a:pPr marL="0" indent="0">
              <a:buNone/>
            </a:pPr>
            <a:r>
              <a:rPr lang="en-GB" sz="2400" dirty="0" smtClean="0"/>
              <a:t>6. Pseudo transitive rule: If x       y and </a:t>
            </a:r>
            <a:r>
              <a:rPr lang="en-GB" sz="2400" dirty="0" err="1" smtClean="0"/>
              <a:t>yz</a:t>
            </a:r>
            <a:r>
              <a:rPr lang="en-GB" sz="2400" dirty="0" smtClean="0"/>
              <a:t>       w are </a:t>
            </a:r>
          </a:p>
          <a:p>
            <a:pPr marL="0" indent="0">
              <a:buNone/>
            </a:pPr>
            <a:r>
              <a:rPr lang="en-GB" sz="2400" dirty="0" smtClean="0"/>
              <a:t>Valid, then </a:t>
            </a:r>
            <a:r>
              <a:rPr lang="en-GB" sz="2400" dirty="0" err="1" smtClean="0"/>
              <a:t>xz</a:t>
            </a:r>
            <a:r>
              <a:rPr lang="en-GB" sz="2400" dirty="0" smtClean="0"/>
              <a:t>       w is also valid.</a:t>
            </a:r>
            <a:endParaRPr lang="en-AU" sz="2400" dirty="0"/>
          </a:p>
        </p:txBody>
      </p:sp>
      <p:cxnSp>
        <p:nvCxnSpPr>
          <p:cNvPr id="4" name="Straight Arrow Connector 3"/>
          <p:cNvCxnSpPr/>
          <p:nvPr/>
        </p:nvCxnSpPr>
        <p:spPr>
          <a:xfrm>
            <a:off x="2752045" y="1950300"/>
            <a:ext cx="28468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4139952" y="1950300"/>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p:cNvCxnSpPr/>
          <p:nvPr/>
        </p:nvCxnSpPr>
        <p:spPr>
          <a:xfrm>
            <a:off x="7391875" y="1950300"/>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2195736" y="2780928"/>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3491880" y="2780928"/>
            <a:ext cx="3240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4922912" y="2780928"/>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3311860" y="3212976"/>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4139952" y="3996748"/>
            <a:ext cx="360040" cy="83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796136" y="3229812"/>
            <a:ext cx="39604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2321685" y="4437112"/>
            <a:ext cx="30609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7134116" y="3212976"/>
            <a:ext cx="37804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641218" y="4005064"/>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40836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t>Attribute closure/closure set</a:t>
            </a:r>
            <a:endParaRPr lang="en-AU" sz="2400" b="1" dirty="0"/>
          </a:p>
        </p:txBody>
      </p:sp>
      <p:sp>
        <p:nvSpPr>
          <p:cNvPr id="3" name="Content Placeholder 2"/>
          <p:cNvSpPr>
            <a:spLocks noGrp="1"/>
          </p:cNvSpPr>
          <p:nvPr>
            <p:ph idx="1"/>
          </p:nvPr>
        </p:nvSpPr>
        <p:spPr/>
        <p:txBody>
          <a:bodyPr/>
          <a:lstStyle/>
          <a:p>
            <a:r>
              <a:rPr lang="en-US" sz="2400" dirty="0"/>
              <a:t>The set of all those attributes which can be functionally determined from an attribute set is called as a closure of that attribute </a:t>
            </a:r>
            <a:r>
              <a:rPr lang="en-US" sz="2400" dirty="0" smtClean="0"/>
              <a:t>set.</a:t>
            </a:r>
            <a:endParaRPr lang="en-US" sz="2400" dirty="0"/>
          </a:p>
          <a:p>
            <a:pPr lvl="0"/>
            <a:r>
              <a:rPr lang="en-US" sz="2400" dirty="0"/>
              <a:t>Closure of attribute set {X} is denoted as {X}</a:t>
            </a:r>
            <a:r>
              <a:rPr lang="en-US" sz="2400" baseline="30000" dirty="0"/>
              <a:t>+</a:t>
            </a:r>
            <a:r>
              <a:rPr lang="en-US" sz="2400" dirty="0"/>
              <a:t>.</a:t>
            </a:r>
            <a:endParaRPr lang="en-AU" sz="2400" dirty="0"/>
          </a:p>
          <a:p>
            <a:pPr marL="0" indent="0">
              <a:buNone/>
            </a:pPr>
            <a:endParaRPr lang="en-AU" b="1" u="sng" dirty="0"/>
          </a:p>
          <a:p>
            <a:pPr marL="0" indent="0">
              <a:buNone/>
            </a:pPr>
            <a:endParaRPr lang="en-AU" dirty="0"/>
          </a:p>
        </p:txBody>
      </p:sp>
    </p:spTree>
    <p:extLst>
      <p:ext uri="{BB962C8B-B14F-4D97-AF65-F5344CB8AC3E}">
        <p14:creationId xmlns:p14="http://schemas.microsoft.com/office/powerpoint/2010/main" val="2242846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922114"/>
          </a:xfrm>
        </p:spPr>
        <p:txBody>
          <a:bodyPr>
            <a:noAutofit/>
          </a:bodyPr>
          <a:lstStyle/>
          <a:p>
            <a:r>
              <a:rPr lang="en-GB" sz="2400" b="1" dirty="0"/>
              <a:t>Steps to find closure of an attribute </a:t>
            </a:r>
            <a:r>
              <a:rPr lang="en-GB" sz="2400" b="1" dirty="0" smtClean="0"/>
              <a:t>set</a:t>
            </a:r>
            <a:r>
              <a:rPr lang="en-GB" sz="2400" b="1" dirty="0"/>
              <a:t/>
            </a:r>
            <a:br>
              <a:rPr lang="en-GB" sz="2400" b="1" dirty="0"/>
            </a:br>
            <a:endParaRPr lang="en-AU" sz="2400" b="1" dirty="0"/>
          </a:p>
        </p:txBody>
      </p:sp>
      <p:sp>
        <p:nvSpPr>
          <p:cNvPr id="3" name="Content Placeholder 2"/>
          <p:cNvSpPr>
            <a:spLocks noGrp="1"/>
          </p:cNvSpPr>
          <p:nvPr>
            <p:ph idx="1"/>
          </p:nvPr>
        </p:nvSpPr>
        <p:spPr/>
        <p:txBody>
          <a:bodyPr/>
          <a:lstStyle/>
          <a:p>
            <a:r>
              <a:rPr lang="en-US" sz="2400" b="1" u="heavy" dirty="0"/>
              <a:t>Step-01: </a:t>
            </a:r>
            <a:r>
              <a:rPr lang="en-US" sz="2400" dirty="0"/>
              <a:t>Add the attributes contained in the attribute set for which closure is being calculated to the result set.</a:t>
            </a:r>
            <a:endParaRPr lang="en-AU" sz="2400" dirty="0"/>
          </a:p>
          <a:p>
            <a:r>
              <a:rPr lang="en-US" sz="2400" b="1" u="heavy" dirty="0"/>
              <a:t>Step-02: </a:t>
            </a:r>
            <a:r>
              <a:rPr lang="en-US" sz="2400" dirty="0"/>
              <a:t>Recursively add the attributes to the result set which can be functionally determined from the attributes already contained in the result set</a:t>
            </a:r>
            <a:r>
              <a:rPr lang="en-US" sz="2400" dirty="0" smtClean="0"/>
              <a:t>.</a:t>
            </a:r>
          </a:p>
          <a:p>
            <a:endParaRPr lang="en-AU" dirty="0"/>
          </a:p>
          <a:p>
            <a:endParaRPr lang="en-AU" dirty="0"/>
          </a:p>
        </p:txBody>
      </p:sp>
    </p:spTree>
    <p:extLst>
      <p:ext uri="{BB962C8B-B14F-4D97-AF65-F5344CB8AC3E}">
        <p14:creationId xmlns:p14="http://schemas.microsoft.com/office/powerpoint/2010/main" val="2424397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19256" cy="6264696"/>
          </a:xfrm>
        </p:spPr>
        <p:txBody>
          <a:bodyPr>
            <a:normAutofit fontScale="25000" lnSpcReduction="20000"/>
          </a:bodyPr>
          <a:lstStyle/>
          <a:p>
            <a:pPr marL="400050" lvl="1" indent="0">
              <a:buNone/>
            </a:pPr>
            <a:endParaRPr lang="en-US" dirty="0" smtClean="0"/>
          </a:p>
          <a:p>
            <a:pPr marL="400050" lvl="1" indent="0">
              <a:buNone/>
            </a:pPr>
            <a:r>
              <a:rPr lang="en-US" sz="11200" dirty="0" smtClean="0"/>
              <a:t>R ( A , B , C , D , E )</a:t>
            </a:r>
          </a:p>
          <a:p>
            <a:pPr marL="400050" lvl="1" indent="0">
              <a:buNone/>
            </a:pPr>
            <a:r>
              <a:rPr lang="en-US" sz="11200" dirty="0" smtClean="0"/>
              <a:t>FD: { A → B, B → C, C → D,  D → E }</a:t>
            </a:r>
          </a:p>
          <a:p>
            <a:pPr marL="400050" lvl="1" indent="0">
              <a:buNone/>
            </a:pPr>
            <a:r>
              <a:rPr lang="en-US" sz="11200" dirty="0" smtClean="0"/>
              <a:t>A → A,  A → C,  A → D,  A → E,  then A →ABCDE. </a:t>
            </a:r>
          </a:p>
          <a:p>
            <a:pPr marL="400050" lvl="1" indent="0">
              <a:buNone/>
            </a:pPr>
            <a:r>
              <a:rPr lang="en-US" sz="11200" dirty="0" smtClean="0"/>
              <a:t>B → B,  B → D,  B → E  then B →BCDE.</a:t>
            </a:r>
          </a:p>
          <a:p>
            <a:pPr marL="400050" lvl="1" indent="0">
              <a:buNone/>
            </a:pPr>
            <a:r>
              <a:rPr lang="en-US" sz="11200" dirty="0" smtClean="0"/>
              <a:t>C </a:t>
            </a:r>
            <a:r>
              <a:rPr lang="en-US" sz="11200" dirty="0"/>
              <a:t>→ </a:t>
            </a:r>
            <a:r>
              <a:rPr lang="en-US" sz="11200" dirty="0" smtClean="0"/>
              <a:t>C,  C </a:t>
            </a:r>
            <a:r>
              <a:rPr lang="en-US" sz="11200" dirty="0"/>
              <a:t>→ </a:t>
            </a:r>
            <a:r>
              <a:rPr lang="en-US" sz="11200" dirty="0" smtClean="0"/>
              <a:t>E,  then C →CDE.</a:t>
            </a:r>
          </a:p>
          <a:p>
            <a:pPr marL="400050" lvl="1" indent="0">
              <a:buNone/>
            </a:pPr>
            <a:r>
              <a:rPr lang="en-US" sz="11200" dirty="0" smtClean="0"/>
              <a:t>     </a:t>
            </a:r>
          </a:p>
          <a:p>
            <a:pPr marL="400050" lvl="1" indent="0">
              <a:buNone/>
            </a:pPr>
            <a:r>
              <a:rPr lang="en-US" sz="11200" dirty="0" smtClean="0"/>
              <a:t>  OR</a:t>
            </a:r>
          </a:p>
          <a:p>
            <a:pPr marL="400050" lvl="1" indent="0">
              <a:buNone/>
            </a:pPr>
            <a:endParaRPr lang="en-US" sz="11200" dirty="0"/>
          </a:p>
          <a:p>
            <a:pPr marL="400050" lvl="1" indent="0">
              <a:buNone/>
            </a:pPr>
            <a:r>
              <a:rPr lang="en-US" sz="11200" dirty="0" smtClean="0"/>
              <a:t>A</a:t>
            </a:r>
            <a:r>
              <a:rPr lang="en-US" sz="11200" baseline="30000" dirty="0" smtClean="0"/>
              <a:t>+</a:t>
            </a:r>
            <a:r>
              <a:rPr lang="en-US" sz="11200" dirty="0" smtClean="0"/>
              <a:t> = { A, B, C, D, E }</a:t>
            </a:r>
          </a:p>
          <a:p>
            <a:pPr marL="400050" lvl="1" indent="0">
              <a:buNone/>
            </a:pPr>
            <a:r>
              <a:rPr lang="en-US" sz="11200" dirty="0" smtClean="0"/>
              <a:t>AD</a:t>
            </a:r>
            <a:r>
              <a:rPr lang="en-US" sz="11200" baseline="30000" dirty="0" smtClean="0"/>
              <a:t>+</a:t>
            </a:r>
            <a:r>
              <a:rPr lang="en-US" sz="11200" dirty="0" smtClean="0"/>
              <a:t> </a:t>
            </a:r>
            <a:r>
              <a:rPr lang="en-US" sz="11200" dirty="0"/>
              <a:t>= { A, </a:t>
            </a:r>
            <a:r>
              <a:rPr lang="en-US" sz="11200" dirty="0" smtClean="0"/>
              <a:t>D, B, C, </a:t>
            </a:r>
            <a:r>
              <a:rPr lang="en-US" sz="11200" dirty="0"/>
              <a:t>E </a:t>
            </a:r>
            <a:r>
              <a:rPr lang="en-US" sz="11200" dirty="0" smtClean="0"/>
              <a:t>}</a:t>
            </a:r>
          </a:p>
          <a:p>
            <a:pPr marL="400050" lvl="1" indent="0">
              <a:buNone/>
            </a:pPr>
            <a:r>
              <a:rPr lang="en-US" sz="11200" dirty="0" smtClean="0"/>
              <a:t>B</a:t>
            </a:r>
            <a:r>
              <a:rPr lang="en-US" sz="11200" baseline="30000" dirty="0" smtClean="0"/>
              <a:t>+</a:t>
            </a:r>
            <a:r>
              <a:rPr lang="en-US" sz="11200" dirty="0" smtClean="0"/>
              <a:t> </a:t>
            </a:r>
            <a:r>
              <a:rPr lang="en-US" sz="11200" dirty="0"/>
              <a:t>= { </a:t>
            </a:r>
            <a:r>
              <a:rPr lang="en-US" sz="11200" dirty="0" smtClean="0"/>
              <a:t>B, C, D, E}</a:t>
            </a:r>
            <a:endParaRPr lang="en-US" sz="11200" dirty="0"/>
          </a:p>
          <a:p>
            <a:pPr marL="400050" lvl="1" indent="0">
              <a:buNone/>
            </a:pPr>
            <a:r>
              <a:rPr lang="en-US" sz="11200" dirty="0" smtClean="0"/>
              <a:t>CD</a:t>
            </a:r>
            <a:r>
              <a:rPr lang="en-US" sz="11200" baseline="30000" dirty="0"/>
              <a:t>+</a:t>
            </a:r>
            <a:r>
              <a:rPr lang="en-US" sz="11200" dirty="0"/>
              <a:t> = { </a:t>
            </a:r>
            <a:r>
              <a:rPr lang="en-US" sz="11200" dirty="0" smtClean="0"/>
              <a:t>C, D, E}</a:t>
            </a:r>
            <a:endParaRPr lang="en-US" sz="11200" dirty="0"/>
          </a:p>
          <a:p>
            <a:pPr marL="400050" lvl="1" indent="0">
              <a:buNone/>
            </a:pPr>
            <a:endParaRPr lang="en-US" sz="11200" dirty="0"/>
          </a:p>
          <a:p>
            <a:pPr marL="400050" lvl="1" indent="0">
              <a:buNone/>
            </a:pPr>
            <a:endParaRPr lang="en-US" sz="11200" dirty="0" smtClean="0"/>
          </a:p>
          <a:p>
            <a:pPr marL="400050" lvl="1" indent="0">
              <a:buNone/>
            </a:pPr>
            <a:endParaRPr lang="en-US" sz="11200" dirty="0" smtClean="0"/>
          </a:p>
          <a:p>
            <a:pPr marL="400050" lvl="1" indent="0">
              <a:buNone/>
            </a:pPr>
            <a:endParaRPr lang="en-US" sz="3800" baseline="30000" dirty="0" smtClean="0"/>
          </a:p>
          <a:p>
            <a:pPr marL="400050" lvl="1" indent="0">
              <a:buNone/>
            </a:pPr>
            <a:endParaRPr lang="en-US" dirty="0" smtClean="0"/>
          </a:p>
          <a:p>
            <a:pPr marL="400050" lvl="1" indent="0">
              <a:buNone/>
            </a:pPr>
            <a:endParaRPr lang="en-US" dirty="0" smtClean="0"/>
          </a:p>
          <a:p>
            <a:pPr marL="400050" lvl="1" indent="0">
              <a:buNone/>
            </a:pPr>
            <a:endParaRPr lang="en-US" dirty="0" smtClean="0"/>
          </a:p>
          <a:p>
            <a:pPr marL="400050"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Consider </a:t>
            </a:r>
            <a:r>
              <a:rPr lang="en-US" dirty="0"/>
              <a:t>a relation R ( A , B , C , D , E , F , G ) with the functional dependencies-</a:t>
            </a:r>
            <a:endParaRPr lang="en-AU" dirty="0"/>
          </a:p>
          <a:p>
            <a:pPr marL="0" indent="0">
              <a:buNone/>
            </a:pPr>
            <a:r>
              <a:rPr lang="en-US" dirty="0" smtClean="0"/>
              <a:t>    A </a:t>
            </a:r>
            <a:r>
              <a:rPr lang="en-US" dirty="0"/>
              <a:t>→ </a:t>
            </a:r>
            <a:r>
              <a:rPr lang="en-US" dirty="0" smtClean="0"/>
              <a:t>BC,   </a:t>
            </a:r>
            <a:r>
              <a:rPr lang="en-US" dirty="0"/>
              <a:t>BC → DE</a:t>
            </a:r>
            <a:endParaRPr lang="en-AU" dirty="0"/>
          </a:p>
          <a:p>
            <a:pPr marL="0" indent="0">
              <a:buNone/>
            </a:pPr>
            <a:r>
              <a:rPr lang="en-US" dirty="0" smtClean="0"/>
              <a:t>    D </a:t>
            </a:r>
            <a:r>
              <a:rPr lang="en-US" dirty="0"/>
              <a:t>→ </a:t>
            </a:r>
            <a:r>
              <a:rPr lang="en-US" dirty="0" smtClean="0"/>
              <a:t>F,      </a:t>
            </a:r>
            <a:r>
              <a:rPr lang="en-US" dirty="0"/>
              <a:t>CF → </a:t>
            </a:r>
            <a:r>
              <a:rPr lang="en-US" dirty="0" smtClean="0"/>
              <a:t>G  then</a:t>
            </a:r>
          </a:p>
          <a:p>
            <a:pPr marL="0" indent="0">
              <a:buNone/>
            </a:pPr>
            <a:endParaRPr lang="en-AU" dirty="0"/>
          </a:p>
          <a:p>
            <a:endParaRPr lang="en-AU" dirty="0"/>
          </a:p>
        </p:txBody>
      </p:sp>
    </p:spTree>
    <p:extLst>
      <p:ext uri="{BB962C8B-B14F-4D97-AF65-F5344CB8AC3E}">
        <p14:creationId xmlns:p14="http://schemas.microsoft.com/office/powerpoint/2010/main" val="1973028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19256" cy="5361459"/>
          </a:xfrm>
        </p:spPr>
        <p:txBody>
          <a:bodyPr>
            <a:normAutofit/>
          </a:bodyPr>
          <a:lstStyle/>
          <a:p>
            <a:r>
              <a:rPr lang="en-GB" sz="2400" dirty="0" smtClean="0"/>
              <a:t>Here, it is a set of attribute whose closure contains all attributes of given relation.</a:t>
            </a:r>
          </a:p>
          <a:p>
            <a:r>
              <a:rPr lang="en-GB" sz="2400" dirty="0" smtClean="0"/>
              <a:t>In above example: A, AD has all attributes so it is super key.</a:t>
            </a:r>
          </a:p>
          <a:p>
            <a:endParaRPr lang="en-GB" sz="2400" dirty="0" smtClean="0"/>
          </a:p>
          <a:p>
            <a:pPr marL="342900" lvl="1" indent="-342900">
              <a:buFont typeface="Arial" panose="020B0604020202020204" pitchFamily="34" charset="0"/>
              <a:buChar char="•"/>
            </a:pPr>
            <a:r>
              <a:rPr lang="en-US" sz="2400" dirty="0"/>
              <a:t>Here A is a super key as well as candidate key but AD</a:t>
            </a:r>
            <a:r>
              <a:rPr lang="en-US" sz="2400" baseline="30000" dirty="0"/>
              <a:t>+ </a:t>
            </a:r>
            <a:r>
              <a:rPr lang="en-US" sz="2400" dirty="0"/>
              <a:t> is not a candidate key as its subset A is a </a:t>
            </a:r>
            <a:r>
              <a:rPr lang="en-US" sz="2400" dirty="0" err="1"/>
              <a:t>superkey</a:t>
            </a:r>
            <a:r>
              <a:rPr lang="en-US" sz="2400" dirty="0"/>
              <a:t>.</a:t>
            </a:r>
          </a:p>
          <a:p>
            <a:endParaRPr lang="en-AU" dirty="0"/>
          </a:p>
        </p:txBody>
      </p:sp>
    </p:spTree>
    <p:extLst>
      <p:ext uri="{BB962C8B-B14F-4D97-AF65-F5344CB8AC3E}">
        <p14:creationId xmlns:p14="http://schemas.microsoft.com/office/powerpoint/2010/main" val="2574965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Equivalence of functional dependency</a:t>
            </a:r>
            <a:endParaRPr lang="en-AU" dirty="0"/>
          </a:p>
        </p:txBody>
      </p:sp>
      <p:sp>
        <p:nvSpPr>
          <p:cNvPr id="3" name="Content Placeholder 2"/>
          <p:cNvSpPr>
            <a:spLocks noGrp="1"/>
          </p:cNvSpPr>
          <p:nvPr>
            <p:ph idx="1"/>
          </p:nvPr>
        </p:nvSpPr>
        <p:spPr/>
        <p:txBody>
          <a:bodyPr>
            <a:normAutofit/>
          </a:bodyPr>
          <a:lstStyle/>
          <a:p>
            <a:r>
              <a:rPr lang="en-GB" dirty="0" smtClean="0"/>
              <a:t>R(ACDEH)</a:t>
            </a:r>
          </a:p>
          <a:p>
            <a:pPr marL="0" indent="0">
              <a:buNone/>
            </a:pPr>
            <a:r>
              <a:rPr lang="en-GB" b="1" dirty="0" smtClean="0"/>
              <a:t>F</a:t>
            </a:r>
            <a:r>
              <a:rPr lang="en-GB" dirty="0" smtClean="0"/>
              <a:t>: </a:t>
            </a:r>
            <a:r>
              <a:rPr lang="en-US" sz="2800" b="1" dirty="0"/>
              <a:t>A → </a:t>
            </a:r>
            <a:r>
              <a:rPr lang="en-US" sz="2800" b="1" dirty="0" smtClean="0"/>
              <a:t>C,  AC </a:t>
            </a:r>
            <a:r>
              <a:rPr lang="en-US" sz="2800" b="1" dirty="0"/>
              <a:t>→ </a:t>
            </a:r>
            <a:r>
              <a:rPr lang="en-US" sz="2800" b="1" dirty="0" smtClean="0"/>
              <a:t>D,  E </a:t>
            </a:r>
            <a:r>
              <a:rPr lang="en-US" sz="2800" b="1" dirty="0"/>
              <a:t>→ </a:t>
            </a:r>
            <a:r>
              <a:rPr lang="en-US" sz="2800" b="1" dirty="0" smtClean="0"/>
              <a:t>AD</a:t>
            </a:r>
            <a:r>
              <a:rPr lang="en-US" sz="2800" b="1" dirty="0"/>
              <a:t>,  </a:t>
            </a:r>
            <a:r>
              <a:rPr lang="en-US" sz="2800" b="1" dirty="0" smtClean="0"/>
              <a:t>E </a:t>
            </a:r>
            <a:r>
              <a:rPr lang="en-US" sz="2800" b="1" dirty="0"/>
              <a:t>→ </a:t>
            </a:r>
            <a:r>
              <a:rPr lang="en-US" sz="2800" b="1" dirty="0" smtClean="0"/>
              <a:t>H.</a:t>
            </a:r>
          </a:p>
          <a:p>
            <a:pPr marL="0" indent="0">
              <a:buNone/>
            </a:pPr>
            <a:r>
              <a:rPr lang="en-GB" sz="2800" b="1" dirty="0" smtClean="0"/>
              <a:t>G</a:t>
            </a:r>
            <a:r>
              <a:rPr lang="en-GB" sz="2800" dirty="0" smtClean="0"/>
              <a:t>: </a:t>
            </a:r>
            <a:r>
              <a:rPr lang="en-US" sz="2800" b="1" dirty="0"/>
              <a:t>A → </a:t>
            </a:r>
            <a:r>
              <a:rPr lang="en-US" sz="2800" b="1" dirty="0" smtClean="0"/>
              <a:t>CD,  </a:t>
            </a:r>
            <a:r>
              <a:rPr lang="en-US" sz="2800" b="1" dirty="0"/>
              <a:t>E → </a:t>
            </a:r>
            <a:r>
              <a:rPr lang="en-US" sz="2800" b="1" dirty="0" smtClean="0"/>
              <a:t>AH. </a:t>
            </a:r>
          </a:p>
          <a:p>
            <a:pPr marL="400050" lvl="1" indent="0">
              <a:buNone/>
            </a:pPr>
            <a:r>
              <a:rPr lang="en-US" sz="3500" dirty="0" smtClean="0"/>
              <a:t>(A)</a:t>
            </a:r>
            <a:r>
              <a:rPr lang="en-US" sz="3500" baseline="30000" dirty="0" smtClean="0"/>
              <a:t>+</a:t>
            </a:r>
            <a:r>
              <a:rPr lang="en-US" sz="3500" dirty="0" smtClean="0"/>
              <a:t> </a:t>
            </a:r>
            <a:r>
              <a:rPr lang="en-US" sz="3500" dirty="0"/>
              <a:t>= </a:t>
            </a:r>
            <a:r>
              <a:rPr lang="en-US" sz="3500" dirty="0" smtClean="0"/>
              <a:t>ACD </a:t>
            </a:r>
            <a:endParaRPr lang="en-US" sz="3500" dirty="0"/>
          </a:p>
          <a:p>
            <a:pPr marL="400050" lvl="1" indent="0">
              <a:buNone/>
            </a:pPr>
            <a:r>
              <a:rPr lang="en-US" sz="3500" dirty="0" smtClean="0"/>
              <a:t>(AC)</a:t>
            </a:r>
            <a:r>
              <a:rPr lang="en-US" sz="3500" baseline="30000" dirty="0" smtClean="0"/>
              <a:t>+</a:t>
            </a:r>
            <a:r>
              <a:rPr lang="en-US" sz="3500" dirty="0" smtClean="0"/>
              <a:t> = ACD</a:t>
            </a:r>
            <a:endParaRPr lang="en-US" sz="3500" dirty="0"/>
          </a:p>
          <a:p>
            <a:pPr marL="400050" lvl="1" indent="0">
              <a:buNone/>
            </a:pPr>
            <a:r>
              <a:rPr lang="en-US" sz="3500" dirty="0" smtClean="0"/>
              <a:t>(E)</a:t>
            </a:r>
            <a:r>
              <a:rPr lang="en-US" sz="3500" baseline="30000" dirty="0" smtClean="0"/>
              <a:t>+</a:t>
            </a:r>
            <a:r>
              <a:rPr lang="en-US" sz="3500" dirty="0" smtClean="0"/>
              <a:t> </a:t>
            </a:r>
            <a:r>
              <a:rPr lang="en-US" sz="3500" dirty="0"/>
              <a:t>= </a:t>
            </a:r>
            <a:r>
              <a:rPr lang="en-US" sz="3500" dirty="0" smtClean="0"/>
              <a:t>AHCDE   ( taking A, AC and E from relation F)</a:t>
            </a:r>
            <a:endParaRPr lang="en-US" sz="3500" dirty="0"/>
          </a:p>
          <a:p>
            <a:pPr marL="0" indent="0">
              <a:buNone/>
            </a:pPr>
            <a:endParaRPr lang="en-AU" sz="2800" b="1" dirty="0"/>
          </a:p>
          <a:p>
            <a:pPr marL="0" indent="0">
              <a:buNone/>
            </a:pPr>
            <a:endParaRPr lang="en-AU" sz="2800" dirty="0"/>
          </a:p>
        </p:txBody>
      </p:sp>
    </p:spTree>
    <p:extLst>
      <p:ext uri="{BB962C8B-B14F-4D97-AF65-F5344CB8AC3E}">
        <p14:creationId xmlns:p14="http://schemas.microsoft.com/office/powerpoint/2010/main" val="298579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lstStyle/>
          <a:p>
            <a:pPr marL="0" lvl="1" indent="0">
              <a:buNone/>
            </a:pPr>
            <a:r>
              <a:rPr lang="en-US" sz="3500" dirty="0"/>
              <a:t>(A)</a:t>
            </a:r>
            <a:r>
              <a:rPr lang="en-US" sz="3500" baseline="30000" dirty="0"/>
              <a:t>+</a:t>
            </a:r>
            <a:r>
              <a:rPr lang="en-US" sz="3500" dirty="0"/>
              <a:t> = </a:t>
            </a:r>
            <a:r>
              <a:rPr lang="en-US" sz="3500" dirty="0" smtClean="0"/>
              <a:t>ACD</a:t>
            </a:r>
          </a:p>
          <a:p>
            <a:pPr marL="0" lvl="1" indent="0">
              <a:buNone/>
            </a:pPr>
            <a:r>
              <a:rPr lang="en-US" sz="3500" dirty="0"/>
              <a:t>(</a:t>
            </a:r>
            <a:r>
              <a:rPr lang="en-US" sz="3500" dirty="0" smtClean="0"/>
              <a:t>AC)</a:t>
            </a:r>
            <a:r>
              <a:rPr lang="en-US" sz="3500" baseline="30000" dirty="0" smtClean="0"/>
              <a:t>+</a:t>
            </a:r>
            <a:r>
              <a:rPr lang="en-US" sz="3500" dirty="0" smtClean="0"/>
              <a:t>= ACD</a:t>
            </a:r>
          </a:p>
          <a:p>
            <a:pPr marL="0" lvl="1" indent="0">
              <a:buNone/>
            </a:pPr>
            <a:r>
              <a:rPr lang="en-US" dirty="0" smtClean="0"/>
              <a:t>(E)</a:t>
            </a:r>
            <a:r>
              <a:rPr lang="en-US" baseline="30000" dirty="0" smtClean="0"/>
              <a:t>+</a:t>
            </a:r>
            <a:r>
              <a:rPr lang="en-US" dirty="0" smtClean="0"/>
              <a:t> = AHCDE</a:t>
            </a:r>
          </a:p>
          <a:p>
            <a:pPr marL="0" lvl="1" indent="0">
              <a:buNone/>
            </a:pPr>
            <a:r>
              <a:rPr lang="en-US" dirty="0" smtClean="0"/>
              <a:t>Here F and G are equal.</a:t>
            </a:r>
          </a:p>
          <a:p>
            <a:pPr marL="0" lvl="1" indent="0">
              <a:buNone/>
            </a:pPr>
            <a:r>
              <a:rPr lang="en-US" dirty="0"/>
              <a:t>(A)</a:t>
            </a:r>
            <a:r>
              <a:rPr lang="en-US" baseline="30000" dirty="0"/>
              <a:t>+</a:t>
            </a:r>
            <a:r>
              <a:rPr lang="en-US" dirty="0"/>
              <a:t> = </a:t>
            </a:r>
            <a:r>
              <a:rPr lang="en-US" dirty="0" smtClean="0"/>
              <a:t>ACD</a:t>
            </a:r>
          </a:p>
          <a:p>
            <a:pPr marL="0" lvl="1" indent="0">
              <a:buNone/>
            </a:pPr>
            <a:r>
              <a:rPr lang="en-US" dirty="0" smtClean="0"/>
              <a:t>(E)</a:t>
            </a:r>
            <a:r>
              <a:rPr lang="en-US" baseline="30000" dirty="0" smtClean="0"/>
              <a:t>+</a:t>
            </a:r>
            <a:r>
              <a:rPr lang="en-US" dirty="0" smtClean="0"/>
              <a:t> </a:t>
            </a:r>
            <a:r>
              <a:rPr lang="en-US" dirty="0"/>
              <a:t>= </a:t>
            </a:r>
            <a:r>
              <a:rPr lang="en-US" dirty="0" smtClean="0"/>
              <a:t>EADHC</a:t>
            </a:r>
          </a:p>
          <a:p>
            <a:pPr marL="0" lvl="1" indent="0">
              <a:buNone/>
            </a:pPr>
            <a:r>
              <a:rPr lang="en-US" dirty="0" smtClean="0"/>
              <a:t>Again G and F are equal.</a:t>
            </a:r>
            <a:endParaRPr lang="en-US" dirty="0"/>
          </a:p>
          <a:p>
            <a:pPr marL="0" lvl="1" indent="0">
              <a:buNone/>
            </a:pPr>
            <a:endParaRPr lang="en-US" dirty="0"/>
          </a:p>
          <a:p>
            <a:pPr marL="0" lvl="1" indent="0">
              <a:buNone/>
            </a:pPr>
            <a:endParaRPr lang="en-AU" dirty="0"/>
          </a:p>
        </p:txBody>
      </p:sp>
    </p:spTree>
    <p:extLst>
      <p:ext uri="{BB962C8B-B14F-4D97-AF65-F5344CB8AC3E}">
        <p14:creationId xmlns:p14="http://schemas.microsoft.com/office/powerpoint/2010/main" val="1364867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t>Minimal set of functional dependency</a:t>
            </a:r>
            <a:endParaRPr lang="en-AU" sz="2400" b="1" dirty="0"/>
          </a:p>
        </p:txBody>
      </p:sp>
      <p:sp>
        <p:nvSpPr>
          <p:cNvPr id="3" name="Content Placeholder 2"/>
          <p:cNvSpPr>
            <a:spLocks noGrp="1"/>
          </p:cNvSpPr>
          <p:nvPr>
            <p:ph idx="1"/>
          </p:nvPr>
        </p:nvSpPr>
        <p:spPr/>
        <p:txBody>
          <a:bodyPr/>
          <a:lstStyle/>
          <a:p>
            <a:r>
              <a:rPr lang="en-GB" sz="2400" dirty="0" smtClean="0"/>
              <a:t>The main aim of minimal set of functional dependency is to remove functional dependency.</a:t>
            </a:r>
          </a:p>
          <a:p>
            <a:pPr marL="0" indent="0">
              <a:buNone/>
            </a:pPr>
            <a:r>
              <a:rPr lang="en-GB" sz="2400" dirty="0" smtClean="0"/>
              <a:t>Methods for minimal set of functional dependency:</a:t>
            </a:r>
          </a:p>
          <a:p>
            <a:pPr marL="514350" indent="-514350">
              <a:buAutoNum type="arabicPeriod"/>
            </a:pPr>
            <a:r>
              <a:rPr lang="en-GB" sz="2400" dirty="0" smtClean="0"/>
              <a:t>Singleton R.H.S. by decomposition.</a:t>
            </a:r>
          </a:p>
          <a:p>
            <a:pPr marL="514350" indent="-514350">
              <a:buAutoNum type="arabicPeriod"/>
            </a:pPr>
            <a:r>
              <a:rPr lang="en-GB" sz="2400" dirty="0" smtClean="0"/>
              <a:t>No extraneous L.H.S. attribute.</a:t>
            </a:r>
          </a:p>
          <a:p>
            <a:pPr marL="514350" indent="-514350">
              <a:buAutoNum type="arabicPeriod"/>
            </a:pPr>
            <a:r>
              <a:rPr lang="en-GB" sz="2400" dirty="0" smtClean="0"/>
              <a:t>No redundancy (FDS).</a:t>
            </a:r>
          </a:p>
          <a:p>
            <a:pPr marL="0" indent="0">
              <a:buNone/>
            </a:pPr>
            <a:endParaRPr lang="en-GB" dirty="0" smtClean="0"/>
          </a:p>
          <a:p>
            <a:endParaRPr lang="en-AU" dirty="0"/>
          </a:p>
        </p:txBody>
      </p:sp>
    </p:spTree>
    <p:extLst>
      <p:ext uri="{BB962C8B-B14F-4D97-AF65-F5344CB8AC3E}">
        <p14:creationId xmlns:p14="http://schemas.microsoft.com/office/powerpoint/2010/main" val="1784844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Types of Anomalies</a:t>
            </a:r>
            <a:r>
              <a:rPr lang="en-AU" dirty="0"/>
              <a:t/>
            </a:r>
            <a:br>
              <a:rPr lang="en-AU" dirty="0"/>
            </a:br>
            <a:endParaRPr lang="en-AU" dirty="0"/>
          </a:p>
        </p:txBody>
      </p:sp>
      <p:sp>
        <p:nvSpPr>
          <p:cNvPr id="3" name="Content Placeholder 2"/>
          <p:cNvSpPr>
            <a:spLocks noGrp="1"/>
          </p:cNvSpPr>
          <p:nvPr>
            <p:ph idx="1"/>
          </p:nvPr>
        </p:nvSpPr>
        <p:spPr>
          <a:xfrm>
            <a:off x="539552" y="1124744"/>
            <a:ext cx="8147248" cy="5733256"/>
          </a:xfrm>
        </p:spPr>
        <p:txBody>
          <a:bodyPr/>
          <a:lstStyle/>
          <a:p>
            <a:pPr lvl="1" algn="just"/>
            <a:r>
              <a:rPr lang="en-US" sz="2400" dirty="0">
                <a:latin typeface="Times New Roman" panose="02020603050405020304" pitchFamily="18" charset="0"/>
                <a:cs typeface="Times New Roman" panose="02020603050405020304" pitchFamily="18" charset="0"/>
              </a:rPr>
              <a:t>Insertion Anomalies</a:t>
            </a:r>
            <a:endParaRPr lang="en-AU"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Deletion Anomalies</a:t>
            </a:r>
            <a:endParaRPr lang="en-AU"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Modification Anomalies</a:t>
            </a:r>
            <a:endParaRPr lang="en-AU"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Insertion </a:t>
            </a:r>
            <a:r>
              <a:rPr lang="en-US" sz="2400" b="1" dirty="0" smtClean="0">
                <a:latin typeface="Times New Roman" panose="02020603050405020304" pitchFamily="18" charset="0"/>
                <a:cs typeface="Times New Roman" panose="02020603050405020304" pitchFamily="18" charset="0"/>
              </a:rPr>
              <a:t>Anomaly</a:t>
            </a:r>
          </a:p>
          <a:p>
            <a:pPr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Insert Anomaly occurs when certain attributes cannot be inserted into the database </a:t>
            </a:r>
            <a:r>
              <a:rPr lang="en-US" sz="2400" dirty="0" smtClean="0">
                <a:latin typeface="Times New Roman" panose="02020603050405020304" pitchFamily="18" charset="0"/>
                <a:cs typeface="Times New Roman" panose="02020603050405020304" pitchFamily="18" charset="0"/>
              </a:rPr>
              <a:t>without</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presence of other attributes</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AU" sz="1600" dirty="0"/>
          </a:p>
          <a:p>
            <a:endParaRPr lang="en-AU" b="1" dirty="0"/>
          </a:p>
          <a:p>
            <a:pPr marL="0" indent="0">
              <a:buNone/>
            </a:pPr>
            <a:endParaRPr lang="en-AU"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624" y="4509120"/>
            <a:ext cx="11436350"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005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Insertion Anomaly</a:t>
            </a:r>
            <a:br>
              <a:rPr lang="en-US" sz="2800" b="1" dirty="0">
                <a:latin typeface="Times New Roman" panose="02020603050405020304" pitchFamily="18" charset="0"/>
                <a:cs typeface="Times New Roman" panose="02020603050405020304" pitchFamily="18" charset="0"/>
              </a:rPr>
            </a:b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980728"/>
            <a:ext cx="8507288" cy="5145435"/>
          </a:xfrm>
        </p:spPr>
        <p:txBody>
          <a:bodyPr>
            <a:normAutofit/>
          </a:bodyPr>
          <a:lstStyle/>
          <a:p>
            <a:pPr marL="457200" lvl="1" indent="0" algn="just">
              <a:buNone/>
            </a:pPr>
            <a:r>
              <a:rPr lang="en-US" sz="2400" dirty="0">
                <a:latin typeface="Times New Roman" panose="02020603050405020304" pitchFamily="18" charset="0"/>
                <a:cs typeface="Times New Roman" panose="02020603050405020304" pitchFamily="18" charset="0"/>
              </a:rPr>
              <a:t>For example, we can't add a new course unless we have at least one student enrolled on </a:t>
            </a:r>
            <a:r>
              <a:rPr lang="en-US" sz="2400" dirty="0" smtClean="0">
                <a:latin typeface="Times New Roman" panose="02020603050405020304" pitchFamily="18" charset="0"/>
                <a:cs typeface="Times New Roman" panose="02020603050405020304" pitchFamily="18" charset="0"/>
              </a:rPr>
              <a:t>the</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course.</a:t>
            </a:r>
            <a:r>
              <a:rPr lang="en-US" sz="2400" dirty="0">
                <a:latin typeface="Times New Roman" panose="02020603050405020304" pitchFamily="18" charset="0"/>
                <a:cs typeface="Times New Roman" panose="02020603050405020304" pitchFamily="18" charset="0"/>
              </a:rPr>
              <a:t> </a:t>
            </a:r>
            <a:endParaRPr lang="en-AU" sz="2400" dirty="0">
              <a:latin typeface="Times New Roman" panose="02020603050405020304" pitchFamily="18" charset="0"/>
              <a:cs typeface="Times New Roman" panose="02020603050405020304" pitchFamily="18" charset="0"/>
            </a:endParaRPr>
          </a:p>
          <a:p>
            <a:pPr marL="457200" lvl="1" indent="0" algn="just">
              <a:buNone/>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we want to add a new course then student details will become null. So, course can’t be inserted without having student details. This scenario forms insertion anomaly.</a:t>
            </a:r>
            <a:endParaRPr lang="en-AU"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Deletion </a:t>
            </a:r>
            <a:r>
              <a:rPr lang="en-US" sz="2400" b="1" dirty="0" smtClean="0">
                <a:latin typeface="Times New Roman" panose="02020603050405020304" pitchFamily="18" charset="0"/>
                <a:cs typeface="Times New Roman" panose="02020603050405020304" pitchFamily="18" charset="0"/>
              </a:rPr>
              <a:t>Anomaly</a:t>
            </a:r>
            <a:endParaRPr lang="en-AU"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Delete Anomaly exists when certain attributes are lost because of the deletion of </a:t>
            </a:r>
            <a:r>
              <a:rPr lang="en-US" sz="2400" dirty="0" smtClean="0">
                <a:latin typeface="Times New Roman" panose="02020603050405020304" pitchFamily="18" charset="0"/>
                <a:cs typeface="Times New Roman" panose="02020603050405020304" pitchFamily="18" charset="0"/>
              </a:rPr>
              <a:t>other</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attributes.</a:t>
            </a:r>
          </a:p>
          <a:p>
            <a:pPr marL="0" indent="0" algn="just">
              <a:buNone/>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consider what happens if Student S13 is the last student to leave the course a</a:t>
            </a:r>
            <a:r>
              <a:rPr lang="en-US" sz="2400" dirty="0" smtClean="0">
                <a:latin typeface="Times New Roman" panose="02020603050405020304" pitchFamily="18" charset="0"/>
                <a:cs typeface="Times New Roman" panose="02020603050405020304" pitchFamily="18" charset="0"/>
              </a:rPr>
              <a:t>ll</a:t>
            </a:r>
            <a:r>
              <a:rPr lang="en-AU"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about the course is lost.</a:t>
            </a:r>
            <a:endParaRPr lang="en-AU"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AU" sz="2400" dirty="0">
              <a:latin typeface="Times New Roman" panose="02020603050405020304" pitchFamily="18" charset="0"/>
              <a:cs typeface="Times New Roman" panose="02020603050405020304" pitchFamily="18" charset="0"/>
            </a:endParaRPr>
          </a:p>
          <a:p>
            <a:pPr algn="just"/>
            <a:endParaRPr lang="en-AU" sz="2400" b="1" dirty="0"/>
          </a:p>
        </p:txBody>
      </p:sp>
    </p:spTree>
    <p:extLst>
      <p:ext uri="{BB962C8B-B14F-4D97-AF65-F5344CB8AC3E}">
        <p14:creationId xmlns:p14="http://schemas.microsoft.com/office/powerpoint/2010/main" val="3642213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normAutofit/>
          </a:bodyPr>
          <a:lstStyle/>
          <a:p>
            <a:r>
              <a:rPr lang="en-US" sz="2400" b="1" dirty="0">
                <a:solidFill>
                  <a:prstClr val="black"/>
                </a:solidFill>
                <a:latin typeface="Times New Roman" panose="02020603050405020304" pitchFamily="18" charset="0"/>
                <a:cs typeface="Times New Roman" panose="02020603050405020304" pitchFamily="18" charset="0"/>
              </a:rPr>
              <a:t>Functional Dependencies</a:t>
            </a:r>
            <a:endParaRPr lang="en-AU" sz="2400" dirty="0"/>
          </a:p>
        </p:txBody>
      </p:sp>
      <p:sp>
        <p:nvSpPr>
          <p:cNvPr id="3" name="Content Placeholder 2"/>
          <p:cNvSpPr>
            <a:spLocks noGrp="1"/>
          </p:cNvSpPr>
          <p:nvPr>
            <p:ph idx="1"/>
          </p:nvPr>
        </p:nvSpPr>
        <p:spPr>
          <a:xfrm>
            <a:off x="467544" y="1340768"/>
            <a:ext cx="8219256" cy="4785395"/>
          </a:xfrm>
        </p:spPr>
        <p:txBody>
          <a:bodyPr>
            <a:normAutofit/>
          </a:bodyPr>
          <a:lstStyle/>
          <a:p>
            <a:pPr lvl="0" algn="just"/>
            <a:r>
              <a:rPr lang="en-US" sz="2400" dirty="0">
                <a:latin typeface="Times New Roman" panose="02020603050405020304" pitchFamily="18" charset="0"/>
                <a:cs typeface="Times New Roman" panose="02020603050405020304" pitchFamily="18" charset="0"/>
              </a:rPr>
              <a:t>In this example, if we know the value of Employee number, we can </a:t>
            </a:r>
            <a:r>
              <a:rPr lang="en-US" sz="2400" dirty="0" smtClean="0">
                <a:latin typeface="Times New Roman" panose="02020603050405020304" pitchFamily="18" charset="0"/>
                <a:cs typeface="Times New Roman" panose="02020603050405020304" pitchFamily="18" charset="0"/>
              </a:rPr>
              <a:t>obtain</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Employee </a:t>
            </a:r>
            <a:r>
              <a:rPr lang="en-US" sz="2400" dirty="0">
                <a:latin typeface="Times New Roman" panose="02020603050405020304" pitchFamily="18" charset="0"/>
                <a:cs typeface="Times New Roman" panose="02020603050405020304" pitchFamily="18" charset="0"/>
              </a:rPr>
              <a:t>Name, city, salary, etc.</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By this, we can say that the </a:t>
            </a:r>
            <a:r>
              <a:rPr lang="en-US" sz="2400" b="1" dirty="0">
                <a:latin typeface="Times New Roman" panose="02020603050405020304" pitchFamily="18" charset="0"/>
                <a:cs typeface="Times New Roman" panose="02020603050405020304" pitchFamily="18" charset="0"/>
              </a:rPr>
              <a:t>city, Employee Name, and salary </a:t>
            </a:r>
            <a:r>
              <a:rPr lang="en-US" sz="2400" dirty="0">
                <a:latin typeface="Times New Roman" panose="02020603050405020304" pitchFamily="18" charset="0"/>
                <a:cs typeface="Times New Roman" panose="02020603050405020304" pitchFamily="18" charset="0"/>
              </a:rPr>
              <a:t>are </a:t>
            </a:r>
            <a:r>
              <a:rPr lang="en-US" sz="2400" dirty="0" smtClean="0">
                <a:latin typeface="Times New Roman" panose="02020603050405020304" pitchFamily="18" charset="0"/>
                <a:cs typeface="Times New Roman" panose="02020603050405020304" pitchFamily="18" charset="0"/>
              </a:rPr>
              <a:t>functionally</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depended </a:t>
            </a:r>
            <a:r>
              <a:rPr lang="en-US" sz="2400" dirty="0">
                <a:latin typeface="Times New Roman" panose="02020603050405020304" pitchFamily="18" charset="0"/>
                <a:cs typeface="Times New Roman" panose="02020603050405020304" pitchFamily="18" charset="0"/>
              </a:rPr>
              <a:t>on </a:t>
            </a:r>
            <a:r>
              <a:rPr lang="en-US" sz="2400" b="1" dirty="0">
                <a:latin typeface="Times New Roman" panose="02020603050405020304" pitchFamily="18" charset="0"/>
                <a:cs typeface="Times New Roman" panose="02020603050405020304" pitchFamily="18" charset="0"/>
              </a:rPr>
              <a:t>Employee number</a:t>
            </a:r>
            <a:r>
              <a:rPr lang="en-US" sz="2400" dirty="0" smtClean="0">
                <a:latin typeface="Times New Roman" panose="02020603050405020304" pitchFamily="18" charset="0"/>
                <a:cs typeface="Times New Roman" panose="02020603050405020304" pitchFamily="18" charset="0"/>
              </a:rPr>
              <a:t>.</a:t>
            </a:r>
          </a:p>
          <a:p>
            <a:pPr algn="just"/>
            <a:r>
              <a:rPr lang="en-US" sz="2400" dirty="0"/>
              <a:t>A functional dependency is denoted by an arrow </a:t>
            </a:r>
            <a:r>
              <a:rPr lang="en-US" sz="2400" b="1" dirty="0"/>
              <a:t>→</a:t>
            </a:r>
            <a:endParaRPr lang="en-AU" sz="2400" dirty="0"/>
          </a:p>
          <a:p>
            <a:pPr algn="just"/>
            <a:r>
              <a:rPr lang="en-US" sz="2400" dirty="0"/>
              <a:t>The functional dependency of X on Y is represented by </a:t>
            </a:r>
            <a:r>
              <a:rPr lang="en-US" sz="2400" b="1" dirty="0"/>
              <a:t>X →Y</a:t>
            </a:r>
            <a:endParaRPr lang="en-AU" sz="2400" dirty="0"/>
          </a:p>
          <a:p>
            <a:pPr lvl="0" algn="just"/>
            <a:r>
              <a:rPr lang="en-US" sz="2400" dirty="0"/>
              <a:t>If column A of a table uniquely identifies the column B of same table then it can represented as </a:t>
            </a:r>
            <a:r>
              <a:rPr lang="en-US" sz="2400" b="1" dirty="0"/>
              <a:t>A-&gt;B </a:t>
            </a:r>
            <a:r>
              <a:rPr lang="en-US" sz="2400" dirty="0"/>
              <a:t>(Attribute B is functionally dependent on attribute </a:t>
            </a:r>
            <a:r>
              <a:rPr lang="en-US" sz="2400" dirty="0" smtClean="0"/>
              <a:t>A</a:t>
            </a:r>
            <a:r>
              <a:rPr lang="en-US" sz="2400" dirty="0"/>
              <a:t> </a:t>
            </a:r>
            <a:r>
              <a:rPr lang="en-US" sz="2400" dirty="0" smtClean="0"/>
              <a:t>i.e. if we know the value of A then we can identify the value of B)</a:t>
            </a:r>
            <a:endParaRPr lang="en-AU" sz="2400" dirty="0"/>
          </a:p>
          <a:p>
            <a:pPr marL="0" indent="0">
              <a:buNone/>
            </a:pPr>
            <a:endParaRPr lang="en-AU" sz="2400" dirty="0">
              <a:latin typeface="Times New Roman" panose="02020603050405020304" pitchFamily="18" charset="0"/>
              <a:cs typeface="Times New Roman" panose="02020603050405020304" pitchFamily="18" charset="0"/>
            </a:endParaRPr>
          </a:p>
          <a:p>
            <a:pPr algn="just"/>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696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217443"/>
          </a:xfrm>
        </p:spPr>
        <p:txBody>
          <a:bodyPr/>
          <a:lstStyle/>
          <a:p>
            <a:pPr marL="0" indent="0">
              <a:buNone/>
            </a:pPr>
            <a:r>
              <a:rPr lang="en-US" sz="2400" b="1" dirty="0">
                <a:latin typeface="Times New Roman" panose="02020603050405020304" pitchFamily="18" charset="0"/>
                <a:cs typeface="Times New Roman" panose="02020603050405020304" pitchFamily="18" charset="0"/>
              </a:rPr>
              <a:t>Modification </a:t>
            </a:r>
            <a:r>
              <a:rPr lang="en-US" sz="2400" b="1" dirty="0" smtClean="0">
                <a:latin typeface="Times New Roman" panose="02020603050405020304" pitchFamily="18" charset="0"/>
                <a:cs typeface="Times New Roman" panose="02020603050405020304" pitchFamily="18" charset="0"/>
              </a:rPr>
              <a:t>Anomaly</a:t>
            </a:r>
          </a:p>
          <a:p>
            <a:pPr marL="3429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modification anomaly occurs when the record is updated in the relation. In this anomaly, the modification in the value of specific attribute requires modification in all records in which that value occurs</a:t>
            </a:r>
            <a:r>
              <a:rPr lang="en-US" sz="2400" dirty="0" smtClean="0">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if we update </a:t>
            </a:r>
            <a:r>
              <a:rPr lang="en-US" sz="2400" dirty="0" err="1">
                <a:latin typeface="Times New Roman" panose="02020603050405020304" pitchFamily="18" charset="0"/>
                <a:cs typeface="Times New Roman" panose="02020603050405020304" pitchFamily="18" charset="0"/>
              </a:rPr>
              <a:t>cid</a:t>
            </a:r>
            <a:r>
              <a:rPr lang="en-US" sz="2400" dirty="0">
                <a:latin typeface="Times New Roman" panose="02020603050405020304" pitchFamily="18" charset="0"/>
                <a:cs typeface="Times New Roman" panose="02020603050405020304" pitchFamily="18" charset="0"/>
              </a:rPr>
              <a:t> of student then we need to update </a:t>
            </a:r>
            <a:r>
              <a:rPr lang="en-US" sz="2400" dirty="0" err="1">
                <a:latin typeface="Times New Roman" panose="02020603050405020304" pitchFamily="18" charset="0"/>
                <a:cs typeface="Times New Roman" panose="02020603050405020304" pitchFamily="18" charset="0"/>
              </a:rPr>
              <a:t>cname</a:t>
            </a:r>
            <a:r>
              <a:rPr lang="en-US" sz="2400" dirty="0">
                <a:latin typeface="Times New Roman" panose="02020603050405020304" pitchFamily="18" charset="0"/>
                <a:cs typeface="Times New Roman" panose="02020603050405020304" pitchFamily="18" charset="0"/>
              </a:rPr>
              <a:t> of student too</a:t>
            </a:r>
            <a:r>
              <a:rPr lang="en-US" sz="2400" dirty="0" smtClean="0">
                <a:latin typeface="Times New Roman" panose="02020603050405020304" pitchFamily="18" charset="0"/>
                <a:cs typeface="Times New Roman" panose="02020603050405020304" pitchFamily="18" charset="0"/>
              </a:rPr>
              <a:t>.</a:t>
            </a:r>
          </a:p>
          <a:p>
            <a:pPr marL="0" lvl="1" indent="0" algn="just">
              <a:buNone/>
            </a:pPr>
            <a:endParaRPr lang="en-AU" sz="2400" dirty="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endParaRPr lang="en-AU" sz="1400" dirty="0"/>
          </a:p>
          <a:p>
            <a:endParaRPr lang="en-US" sz="2400" b="1" dirty="0" smtClean="0"/>
          </a:p>
          <a:p>
            <a:pPr marL="0" indent="0">
              <a:buNone/>
            </a:pPr>
            <a:endParaRPr lang="en-AU" sz="2400" b="1" dirty="0"/>
          </a:p>
          <a:p>
            <a:endParaRPr lang="en-AU" dirty="0"/>
          </a:p>
        </p:txBody>
      </p:sp>
    </p:spTree>
    <p:extLst>
      <p:ext uri="{BB962C8B-B14F-4D97-AF65-F5344CB8AC3E}">
        <p14:creationId xmlns:p14="http://schemas.microsoft.com/office/powerpoint/2010/main" val="1870791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Normalization</a:t>
            </a:r>
            <a:endParaRPr lang="en-AU" sz="2400" dirty="0"/>
          </a:p>
        </p:txBody>
      </p:sp>
      <p:sp>
        <p:nvSpPr>
          <p:cNvPr id="3" name="Content Placeholder 2"/>
          <p:cNvSpPr>
            <a:spLocks noGrp="1"/>
          </p:cNvSpPr>
          <p:nvPr>
            <p:ph idx="1"/>
          </p:nvPr>
        </p:nvSpPr>
        <p:spPr/>
        <p:txBody>
          <a:bodyPr>
            <a:normAutofit/>
          </a:bodyPr>
          <a:lstStyle/>
          <a:p>
            <a:pPr lvl="0" algn="just"/>
            <a:r>
              <a:rPr lang="en-US" sz="2400" dirty="0">
                <a:latin typeface="Times New Roman" panose="02020603050405020304" pitchFamily="18" charset="0"/>
                <a:cs typeface="Times New Roman" panose="02020603050405020304" pitchFamily="18" charset="0"/>
              </a:rPr>
              <a:t>It is the process of restructuring a relational database in accordance with a series of so-called normal forms in order to reduce data redundancy and improve data integrity.</a:t>
            </a:r>
          </a:p>
          <a:p>
            <a:pPr algn="just"/>
            <a:r>
              <a:rPr lang="en-US" sz="2400" b="1" dirty="0">
                <a:latin typeface="Times New Roman" panose="02020603050405020304" pitchFamily="18" charset="0"/>
                <a:cs typeface="Times New Roman" panose="02020603050405020304" pitchFamily="18" charset="0"/>
              </a:rPr>
              <a:t>Data redundancy </a:t>
            </a:r>
            <a:r>
              <a:rPr lang="en-US" sz="2400" dirty="0">
                <a:latin typeface="Times New Roman" panose="02020603050405020304" pitchFamily="18" charset="0"/>
                <a:cs typeface="Times New Roman" panose="02020603050405020304" pitchFamily="18" charset="0"/>
              </a:rPr>
              <a:t>is the existence of data that is additional to the actual data.</a:t>
            </a:r>
            <a:endParaRPr lang="en-AU" sz="2400" dirty="0">
              <a:latin typeface="Times New Roman" panose="02020603050405020304" pitchFamily="18" charset="0"/>
              <a:cs typeface="Times New Roman" panose="02020603050405020304" pitchFamily="18" charset="0"/>
            </a:endParaRPr>
          </a:p>
          <a:p>
            <a:pPr lvl="0" algn="just"/>
            <a:r>
              <a:rPr lang="en-US" sz="2400" b="1" dirty="0">
                <a:latin typeface="Times New Roman" panose="02020603050405020304" pitchFamily="18" charset="0"/>
                <a:cs typeface="Times New Roman" panose="02020603050405020304" pitchFamily="18" charset="0"/>
              </a:rPr>
              <a:t>Data integrity </a:t>
            </a:r>
            <a:r>
              <a:rPr lang="en-US" sz="2400" dirty="0">
                <a:latin typeface="Times New Roman" panose="02020603050405020304" pitchFamily="18" charset="0"/>
                <a:cs typeface="Times New Roman" panose="02020603050405020304" pitchFamily="18" charset="0"/>
              </a:rPr>
              <a:t>is the maintenance of, and the assurance of the accuracy and</a:t>
            </a:r>
            <a:r>
              <a:rPr lang="en-A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consistency of data over its entire life-cycle.</a:t>
            </a:r>
          </a:p>
          <a:p>
            <a:pPr lvl="0" algn="just"/>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93841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Advantages of Normalization</a:t>
            </a:r>
            <a:endParaRPr lang="en-AU" sz="2400" dirty="0"/>
          </a:p>
        </p:txBody>
      </p:sp>
      <p:sp>
        <p:nvSpPr>
          <p:cNvPr id="3" name="Content Placeholder 2"/>
          <p:cNvSpPr>
            <a:spLocks noGrp="1"/>
          </p:cNvSpPr>
          <p:nvPr>
            <p:ph idx="1"/>
          </p:nvPr>
        </p:nvSpPr>
        <p:spPr/>
        <p:txBody>
          <a:bodyPr>
            <a:normAutofit/>
          </a:bodyPr>
          <a:lstStyle/>
          <a:p>
            <a:pPr lvl="0" algn="just"/>
            <a:r>
              <a:rPr lang="en-US" sz="2400" dirty="0">
                <a:latin typeface="Times New Roman" panose="02020603050405020304" pitchFamily="18" charset="0"/>
                <a:cs typeface="Times New Roman" panose="02020603050405020304" pitchFamily="18" charset="0"/>
              </a:rPr>
              <a:t>A smaller database can be maintained as normalization eliminates the duplicate data. Overall size of the database is reduced as a result.</a:t>
            </a:r>
          </a:p>
          <a:p>
            <a:pPr lvl="0" algn="just"/>
            <a:r>
              <a:rPr lang="en-US" sz="2400" dirty="0">
                <a:latin typeface="Times New Roman" panose="02020603050405020304" pitchFamily="18" charset="0"/>
                <a:cs typeface="Times New Roman" panose="02020603050405020304" pitchFamily="18" charset="0"/>
              </a:rPr>
              <a:t>As databases become lesser in size, the passes through the data becomes faster</a:t>
            </a:r>
            <a:r>
              <a:rPr lang="en-A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shorter thereby improving response time and speed.</a:t>
            </a:r>
          </a:p>
          <a:p>
            <a:pPr lvl="0" algn="just"/>
            <a:r>
              <a:rPr lang="en-US" sz="2400" dirty="0">
                <a:latin typeface="Times New Roman" panose="02020603050405020304" pitchFamily="18" charset="0"/>
                <a:cs typeface="Times New Roman" panose="02020603050405020304" pitchFamily="18" charset="0"/>
              </a:rPr>
              <a:t>Avoid redundant fields or columns.</a:t>
            </a:r>
          </a:p>
          <a:p>
            <a:pPr lvl="0" algn="just"/>
            <a:r>
              <a:rPr lang="en-US" sz="2400" dirty="0">
                <a:latin typeface="Times New Roman" panose="02020603050405020304" pitchFamily="18" charset="0"/>
                <a:cs typeface="Times New Roman" panose="02020603050405020304" pitchFamily="18" charset="0"/>
              </a:rPr>
              <a:t>More flexible data structure .</a:t>
            </a:r>
          </a:p>
          <a:p>
            <a:pPr algn="just"/>
            <a:r>
              <a:rPr lang="en-US" sz="2400" dirty="0">
                <a:latin typeface="Times New Roman" panose="02020603050405020304" pitchFamily="18" charset="0"/>
                <a:cs typeface="Times New Roman" panose="02020603050405020304" pitchFamily="18" charset="0"/>
              </a:rPr>
              <a:t>Better understanding of data.</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Easier to maintain data structure .</a:t>
            </a:r>
          </a:p>
          <a:p>
            <a:endParaRPr lang="en-AU" dirty="0"/>
          </a:p>
        </p:txBody>
      </p:sp>
    </p:spTree>
    <p:extLst>
      <p:ext uri="{BB962C8B-B14F-4D97-AF65-F5344CB8AC3E}">
        <p14:creationId xmlns:p14="http://schemas.microsoft.com/office/powerpoint/2010/main" val="355012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Disadvantages of Normalization</a:t>
            </a:r>
            <a:endParaRPr lang="en-AU" sz="2400" dirty="0"/>
          </a:p>
        </p:txBody>
      </p:sp>
      <p:sp>
        <p:nvSpPr>
          <p:cNvPr id="3" name="Content Placeholder 2"/>
          <p:cNvSpPr>
            <a:spLocks noGrp="1"/>
          </p:cNvSpPr>
          <p:nvPr>
            <p:ph idx="1"/>
          </p:nvPr>
        </p:nvSpPr>
        <p:spPr/>
        <p:txBody>
          <a:bodyPr>
            <a:normAutofit/>
          </a:bodyPr>
          <a:lstStyle/>
          <a:p>
            <a:pPr lvl="0" algn="just"/>
            <a:r>
              <a:rPr lang="en-US" sz="2400" dirty="0">
                <a:latin typeface="Times New Roman" panose="02020603050405020304" pitchFamily="18" charset="0"/>
                <a:cs typeface="Times New Roman" panose="02020603050405020304" pitchFamily="18" charset="0"/>
              </a:rPr>
              <a:t>Database systems are complex, difficult, and time-consuming to design.</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Substantial hardware and software start-up costs.</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Initial training required for all programmers and users.</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It is very time consuming and difficult process in normalizing relations of higher</a:t>
            </a:r>
            <a:r>
              <a:rPr lang="en-A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degree.</a:t>
            </a:r>
          </a:p>
          <a:p>
            <a:pPr lvl="0" algn="just"/>
            <a:r>
              <a:rPr lang="en-US" sz="2400" dirty="0">
                <a:latin typeface="Times New Roman" panose="02020603050405020304" pitchFamily="18" charset="0"/>
                <a:cs typeface="Times New Roman" panose="02020603050405020304" pitchFamily="18" charset="0"/>
              </a:rPr>
              <a:t>Careless decomposition may lead to bad design of database which may leads to</a:t>
            </a:r>
            <a:r>
              <a:rPr lang="en-A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serious problems</a:t>
            </a:r>
            <a:endParaRPr lang="en-AU" sz="2400" dirty="0">
              <a:latin typeface="Times New Roman" panose="02020603050405020304" pitchFamily="18" charset="0"/>
              <a:cs typeface="Times New Roman" panose="02020603050405020304" pitchFamily="18" charset="0"/>
            </a:endParaRPr>
          </a:p>
          <a:p>
            <a:endParaRPr lang="en-AU" sz="2400" dirty="0"/>
          </a:p>
        </p:txBody>
      </p:sp>
    </p:spTree>
    <p:extLst>
      <p:ext uri="{BB962C8B-B14F-4D97-AF65-F5344CB8AC3E}">
        <p14:creationId xmlns:p14="http://schemas.microsoft.com/office/powerpoint/2010/main" val="197290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First Normal Form (1NF)</a:t>
            </a:r>
            <a:r>
              <a:rPr lang="en-AU" sz="2800" b="1" dirty="0">
                <a:latin typeface="Times New Roman" panose="02020603050405020304" pitchFamily="18" charset="0"/>
                <a:cs typeface="Times New Roman" panose="02020603050405020304" pitchFamily="18" charset="0"/>
              </a:rPr>
              <a:t/>
            </a:r>
            <a:br>
              <a:rPr lang="en-AU" sz="2800" b="1" dirty="0">
                <a:latin typeface="Times New Roman" panose="02020603050405020304" pitchFamily="18" charset="0"/>
                <a:cs typeface="Times New Roman" panose="02020603050405020304" pitchFamily="18" charset="0"/>
              </a:rPr>
            </a:b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175658"/>
            <a:ext cx="8363272" cy="5565710"/>
          </a:xfrm>
        </p:spPr>
        <p:txBody>
          <a:bodyPr/>
          <a:lstStyle/>
          <a:p>
            <a:pPr lvl="0"/>
            <a:r>
              <a:rPr lang="en-US" sz="2400" dirty="0">
                <a:latin typeface="Times New Roman" panose="02020603050405020304" pitchFamily="18" charset="0"/>
                <a:cs typeface="Times New Roman" panose="02020603050405020304" pitchFamily="18" charset="0"/>
              </a:rPr>
              <a:t>For a table to be in the First Normal Form, it should follow the following rules:</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It should only have single(atomic) valued attributes/columns.</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All the columns in a table should have unique names</a:t>
            </a:r>
            <a:r>
              <a:rPr lang="en-US" sz="2400" dirty="0" smtClean="0">
                <a:latin typeface="Times New Roman" panose="02020603050405020304" pitchFamily="18" charset="0"/>
                <a:cs typeface="Times New Roman" panose="02020603050405020304" pitchFamily="18" charset="0"/>
              </a:rPr>
              <a:t>.</a:t>
            </a:r>
          </a:p>
          <a:p>
            <a:pPr marL="457200" lvl="1" indent="0">
              <a:buNone/>
            </a:pPr>
            <a:r>
              <a:rPr lang="en-US" sz="2400" dirty="0">
                <a:latin typeface="Times New Roman" panose="02020603050405020304" pitchFamily="18" charset="0"/>
                <a:cs typeface="Times New Roman" panose="02020603050405020304" pitchFamily="18" charset="0"/>
              </a:rPr>
              <a:t>Consider the following table </a:t>
            </a:r>
            <a:r>
              <a:rPr lang="en-US" sz="2400" b="1" dirty="0">
                <a:latin typeface="Times New Roman" panose="02020603050405020304" pitchFamily="18" charset="0"/>
                <a:cs typeface="Times New Roman" panose="02020603050405020304" pitchFamily="18" charset="0"/>
              </a:rPr>
              <a:t>Student</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AU" dirty="0"/>
          </a:p>
          <a:p>
            <a:pPr marL="457200" lvl="1" indent="0">
              <a:buNone/>
            </a:pPr>
            <a:endParaRPr lang="en-AU" dirty="0"/>
          </a:p>
          <a:p>
            <a:endParaRPr lang="en-AU"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149080"/>
            <a:ext cx="11436350"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004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80728"/>
            <a:ext cx="8435280" cy="5877272"/>
          </a:xfrm>
        </p:spPr>
        <p:txBody>
          <a:bodyPr/>
          <a:lstStyle/>
          <a:p>
            <a:pPr lvl="0" algn="just"/>
            <a:r>
              <a:rPr lang="en-US" sz="2400" dirty="0">
                <a:latin typeface="Times New Roman" panose="02020603050405020304" pitchFamily="18" charset="0"/>
                <a:cs typeface="Times New Roman" panose="02020603050405020304" pitchFamily="18" charset="0"/>
              </a:rPr>
              <a:t>Above table does not satisfy 1NF because column phone contains multiple values. Hence, </a:t>
            </a:r>
            <a:r>
              <a:rPr lang="en-US" sz="2400" dirty="0" smtClean="0">
                <a:latin typeface="Times New Roman" panose="02020603050405020304" pitchFamily="18" charset="0"/>
                <a:cs typeface="Times New Roman" panose="02020603050405020304" pitchFamily="18" charset="0"/>
              </a:rPr>
              <a:t>we</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need </a:t>
            </a:r>
            <a:r>
              <a:rPr lang="en-US" sz="2400" dirty="0">
                <a:latin typeface="Times New Roman" panose="02020603050405020304" pitchFamily="18" charset="0"/>
                <a:cs typeface="Times New Roman" panose="02020603050405020304" pitchFamily="18" charset="0"/>
              </a:rPr>
              <a:t>to create new table </a:t>
            </a:r>
            <a:r>
              <a:rPr lang="en-US" sz="2400" b="1" dirty="0">
                <a:latin typeface="Times New Roman" panose="02020603050405020304" pitchFamily="18" charset="0"/>
                <a:cs typeface="Times New Roman" panose="02020603050405020304" pitchFamily="18" charset="0"/>
              </a:rPr>
              <a:t>contact </a:t>
            </a:r>
            <a:r>
              <a:rPr lang="en-US" sz="2400" dirty="0">
                <a:latin typeface="Times New Roman" panose="02020603050405020304" pitchFamily="18" charset="0"/>
                <a:cs typeface="Times New Roman" panose="02020603050405020304" pitchFamily="18" charset="0"/>
              </a:rPr>
              <a:t>to store phone numbers</a:t>
            </a:r>
            <a:r>
              <a:rPr lang="en-US" sz="2400" dirty="0" smtClean="0">
                <a:latin typeface="Times New Roman" panose="02020603050405020304" pitchFamily="18" charset="0"/>
                <a:cs typeface="Times New Roman" panose="02020603050405020304" pitchFamily="18" charset="0"/>
              </a:rPr>
              <a:t>.</a:t>
            </a:r>
          </a:p>
          <a:p>
            <a:pPr lvl="0" algn="just"/>
            <a:r>
              <a:rPr lang="en-US" sz="2400" dirty="0"/>
              <a:t>Following are the normalized tables that satisfy </a:t>
            </a:r>
            <a:r>
              <a:rPr lang="en-US" sz="2400" dirty="0" smtClean="0"/>
              <a:t>1NF</a:t>
            </a:r>
          </a:p>
          <a:p>
            <a:pPr marL="0" lvl="0" indent="0" algn="just">
              <a:buNone/>
            </a:pPr>
            <a:r>
              <a:rPr lang="en-US" sz="2400" dirty="0" smtClean="0"/>
              <a:t>Student</a:t>
            </a:r>
          </a:p>
          <a:p>
            <a:pPr marL="0" lvl="0" indent="0" algn="just">
              <a:buNone/>
            </a:pPr>
            <a:endParaRPr lang="en-US" sz="2400" dirty="0"/>
          </a:p>
          <a:p>
            <a:pPr marL="0" lvl="0" indent="0" algn="just">
              <a:buNone/>
            </a:pPr>
            <a:endParaRPr lang="en-US" sz="2400" dirty="0" smtClean="0"/>
          </a:p>
          <a:p>
            <a:pPr marL="0" lvl="0" indent="0" algn="just">
              <a:buNone/>
            </a:pPr>
            <a:endParaRPr lang="en-US" sz="2400" dirty="0"/>
          </a:p>
          <a:p>
            <a:pPr marL="0" indent="0" algn="just">
              <a:buNone/>
            </a:pPr>
            <a:r>
              <a:rPr lang="en-US" sz="2400" b="1" dirty="0"/>
              <a:t>Contact</a:t>
            </a:r>
            <a:endParaRPr lang="en-AU" sz="2400" dirty="0"/>
          </a:p>
          <a:p>
            <a:pPr marL="0" lvl="0" indent="0" algn="just">
              <a:buNone/>
            </a:pPr>
            <a:endParaRPr lang="en-US" sz="2400" dirty="0" smtClean="0"/>
          </a:p>
          <a:p>
            <a:pPr marL="0" lvl="0" indent="0" algn="just">
              <a:buNone/>
            </a:pPr>
            <a:endParaRPr lang="en-AU" sz="2400" dirty="0">
              <a:latin typeface="Times New Roman" panose="02020603050405020304" pitchFamily="18" charset="0"/>
              <a:cs typeface="Times New Roman" panose="02020603050405020304" pitchFamily="18" charset="0"/>
            </a:endParaRPr>
          </a:p>
          <a:p>
            <a:endParaRPr lang="en-AU"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708920"/>
            <a:ext cx="1143635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653136"/>
            <a:ext cx="1143635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564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78098"/>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Second Normal Form (2NF)</a:t>
            </a:r>
            <a:r>
              <a:rPr lang="en-AU" sz="3200" b="1" dirty="0">
                <a:latin typeface="Times New Roman" panose="02020603050405020304" pitchFamily="18" charset="0"/>
                <a:cs typeface="Times New Roman" panose="02020603050405020304" pitchFamily="18" charset="0"/>
              </a:rPr>
              <a:t/>
            </a:r>
            <a:br>
              <a:rPr lang="en-AU" sz="3200" b="1" dirty="0">
                <a:latin typeface="Times New Roman" panose="02020603050405020304" pitchFamily="18" charset="0"/>
                <a:cs typeface="Times New Roman" panose="02020603050405020304" pitchFamily="18" charset="0"/>
              </a:rPr>
            </a:b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124744"/>
            <a:ext cx="8291264" cy="5544616"/>
          </a:xfrm>
        </p:spPr>
        <p:txBody>
          <a:bodyPr>
            <a:normAutofit fontScale="70000" lnSpcReduction="20000"/>
          </a:bodyPr>
          <a:lstStyle/>
          <a:p>
            <a:pPr lvl="0"/>
            <a:r>
              <a:rPr lang="en-US" sz="2800" dirty="0">
                <a:latin typeface="Times New Roman" panose="02020603050405020304" pitchFamily="18" charset="0"/>
                <a:cs typeface="Times New Roman" panose="02020603050405020304" pitchFamily="18" charset="0"/>
              </a:rPr>
              <a:t>For a table to be in the Second Normal Form, it must satisfy two conditions:</a:t>
            </a:r>
            <a:endParaRPr lang="en-AU" sz="28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table should be in the First Normal Form.</a:t>
            </a:r>
            <a:endParaRPr lang="en-AU"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There should be no Partial </a:t>
            </a:r>
            <a:r>
              <a:rPr lang="en-US" dirty="0" smtClean="0">
                <a:latin typeface="Times New Roman" panose="02020603050405020304" pitchFamily="18" charset="0"/>
                <a:cs typeface="Times New Roman" panose="02020603050405020304" pitchFamily="18" charset="0"/>
              </a:rPr>
              <a:t>Dependency.</a:t>
            </a:r>
          </a:p>
          <a:p>
            <a:pPr lvl="1"/>
            <a:r>
              <a:rPr lang="en-US" dirty="0" smtClean="0">
                <a:latin typeface="Times New Roman" panose="02020603050405020304" pitchFamily="18" charset="0"/>
                <a:cs typeface="Times New Roman" panose="02020603050405020304" pitchFamily="18" charset="0"/>
              </a:rPr>
              <a:t>Primary key and foreign key concept is introduced.</a:t>
            </a:r>
            <a:endParaRPr lang="en-AU"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Partial Functional Dependency </a:t>
            </a:r>
            <a:r>
              <a:rPr lang="en-US" sz="2800" dirty="0">
                <a:latin typeface="Times New Roman" panose="02020603050405020304" pitchFamily="18" charset="0"/>
                <a:cs typeface="Times New Roman" panose="02020603050405020304" pitchFamily="18" charset="0"/>
              </a:rPr>
              <a:t>occurs only in relation with composite keys.</a:t>
            </a:r>
            <a:endParaRPr lang="en-AU" sz="2800" dirty="0">
              <a:latin typeface="Times New Roman" panose="02020603050405020304" pitchFamily="18" charset="0"/>
              <a:cs typeface="Times New Roman" panose="02020603050405020304" pitchFamily="18" charset="0"/>
            </a:endParaRPr>
          </a:p>
          <a:p>
            <a:pPr lvl="0"/>
            <a:r>
              <a:rPr lang="en-US" sz="2800" b="1" dirty="0">
                <a:latin typeface="Times New Roman" panose="02020603050405020304" pitchFamily="18" charset="0"/>
                <a:cs typeface="Times New Roman" panose="02020603050405020304" pitchFamily="18" charset="0"/>
              </a:rPr>
              <a:t>Partial functional dependency </a:t>
            </a:r>
            <a:r>
              <a:rPr lang="en-US" sz="2800" dirty="0">
                <a:latin typeface="Times New Roman" panose="02020603050405020304" pitchFamily="18" charset="0"/>
                <a:cs typeface="Times New Roman" panose="02020603050405020304" pitchFamily="18" charset="0"/>
              </a:rPr>
              <a:t>occurs when one or more non key attribute are depending on </a:t>
            </a:r>
            <a:r>
              <a:rPr lang="en-US" sz="2800" dirty="0" smtClean="0">
                <a:latin typeface="Times New Roman" panose="02020603050405020304" pitchFamily="18" charset="0"/>
                <a:cs typeface="Times New Roman" panose="02020603050405020304" pitchFamily="18" charset="0"/>
              </a:rPr>
              <a:t>a</a:t>
            </a:r>
            <a:r>
              <a:rPr lang="en-AU"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part </a:t>
            </a:r>
            <a:r>
              <a:rPr lang="en-US" sz="2800" dirty="0">
                <a:latin typeface="Times New Roman" panose="02020603050405020304" pitchFamily="18" charset="0"/>
                <a:cs typeface="Times New Roman" panose="02020603050405020304" pitchFamily="18" charset="0"/>
              </a:rPr>
              <a:t>of the primary </a:t>
            </a:r>
            <a:r>
              <a:rPr lang="en-US" sz="2800" dirty="0" smtClean="0">
                <a:latin typeface="Times New Roman" panose="02020603050405020304" pitchFamily="18" charset="0"/>
                <a:cs typeface="Times New Roman" panose="02020603050405020304" pitchFamily="18" charset="0"/>
              </a:rPr>
              <a:t>key.</a:t>
            </a:r>
          </a:p>
          <a:p>
            <a:r>
              <a:rPr lang="en-US" sz="2400" b="1" dirty="0"/>
              <a:t>Example:</a:t>
            </a:r>
            <a:endParaRPr lang="en-AU" sz="2400" b="1" dirty="0"/>
          </a:p>
          <a:p>
            <a:pPr marL="0" indent="0">
              <a:buNone/>
            </a:pPr>
            <a:r>
              <a:rPr lang="en-US" sz="2800" dirty="0">
                <a:latin typeface="Times New Roman" panose="02020603050405020304" pitchFamily="18" charset="0"/>
                <a:cs typeface="Times New Roman" panose="02020603050405020304" pitchFamily="18" charset="0"/>
              </a:rPr>
              <a:t>Table: </a:t>
            </a:r>
            <a:r>
              <a:rPr lang="en-US" sz="2800" dirty="0" err="1">
                <a:latin typeface="Times New Roman" panose="02020603050405020304" pitchFamily="18" charset="0"/>
                <a:cs typeface="Times New Roman" panose="02020603050405020304" pitchFamily="18" charset="0"/>
              </a:rPr>
              <a:t>Stud_id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Course_id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Stud_name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Course_Name</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Where: Primary Key = </a:t>
            </a:r>
            <a:r>
              <a:rPr lang="en-US" sz="2800" dirty="0" err="1">
                <a:latin typeface="Times New Roman" panose="02020603050405020304" pitchFamily="18" charset="0"/>
                <a:cs typeface="Times New Roman" panose="02020603050405020304" pitchFamily="18" charset="0"/>
              </a:rPr>
              <a:t>Stud_id</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Course_id</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Then: To determine name of student we use only </a:t>
            </a:r>
            <a:r>
              <a:rPr lang="en-US" sz="2800" dirty="0" err="1">
                <a:latin typeface="Times New Roman" panose="02020603050405020304" pitchFamily="18" charset="0"/>
                <a:cs typeface="Times New Roman" panose="02020603050405020304" pitchFamily="18" charset="0"/>
              </a:rPr>
              <a:t>Stud_id</a:t>
            </a:r>
            <a:r>
              <a:rPr lang="en-US" sz="2800" dirty="0">
                <a:latin typeface="Times New Roman" panose="02020603050405020304" pitchFamily="18" charset="0"/>
                <a:cs typeface="Times New Roman" panose="02020603050405020304" pitchFamily="18" charset="0"/>
              </a:rPr>
              <a:t>, which is part of primary key.</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Stud_id</a:t>
            </a:r>
            <a:r>
              <a:rPr lang="en-US" sz="2800" dirty="0">
                <a:latin typeface="Times New Roman" panose="02020603050405020304" pitchFamily="18" charset="0"/>
                <a:cs typeface="Times New Roman" panose="02020603050405020304" pitchFamily="18" charset="0"/>
              </a:rPr>
              <a:t>} -&gt; {</a:t>
            </a:r>
            <a:r>
              <a:rPr lang="en-US" sz="2800" dirty="0" err="1">
                <a:latin typeface="Times New Roman" panose="02020603050405020304" pitchFamily="18" charset="0"/>
                <a:cs typeface="Times New Roman" panose="02020603050405020304" pitchFamily="18" charset="0"/>
              </a:rPr>
              <a:t>Stud_Name</a:t>
            </a:r>
            <a:r>
              <a:rPr lang="en-US" sz="2800" dirty="0">
                <a:latin typeface="Times New Roman" panose="02020603050405020304" pitchFamily="18" charset="0"/>
                <a:cs typeface="Times New Roman" panose="02020603050405020304" pitchFamily="18" charset="0"/>
              </a:rPr>
              <a:t>}</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AU"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Hence,Stud_name</a:t>
            </a:r>
            <a:r>
              <a:rPr lang="en-US" sz="2800" dirty="0">
                <a:latin typeface="Times New Roman" panose="02020603050405020304" pitchFamily="18" charset="0"/>
                <a:cs typeface="Times New Roman" panose="02020603050405020304" pitchFamily="18" charset="0"/>
              </a:rPr>
              <a:t> is partially dependent on </a:t>
            </a:r>
            <a:r>
              <a:rPr lang="en-US" sz="2800" dirty="0" err="1">
                <a:latin typeface="Times New Roman" panose="02020603050405020304" pitchFamily="18" charset="0"/>
                <a:cs typeface="Times New Roman" panose="02020603050405020304" pitchFamily="18" charset="0"/>
              </a:rPr>
              <a:t>Stud_id</a:t>
            </a:r>
            <a:r>
              <a:rPr lang="en-US" sz="2800" dirty="0">
                <a:latin typeface="Times New Roman" panose="02020603050405020304" pitchFamily="18" charset="0"/>
                <a:cs typeface="Times New Roman" panose="02020603050405020304" pitchFamily="18" charset="0"/>
              </a:rPr>
              <a:t>. This is called </a:t>
            </a:r>
            <a:r>
              <a:rPr lang="en-US" sz="2800" b="1" dirty="0">
                <a:latin typeface="Times New Roman" panose="02020603050405020304" pitchFamily="18" charset="0"/>
                <a:cs typeface="Times New Roman" panose="02020603050405020304" pitchFamily="18" charset="0"/>
              </a:rPr>
              <a:t>partial dependency.</a:t>
            </a:r>
            <a:endParaRPr lang="en-AU" sz="2800" dirty="0">
              <a:latin typeface="Times New Roman" panose="02020603050405020304" pitchFamily="18" charset="0"/>
              <a:cs typeface="Times New Roman" panose="02020603050405020304" pitchFamily="18" charset="0"/>
            </a:endParaRPr>
          </a:p>
          <a:p>
            <a:pPr marL="0" lvl="0" indent="0">
              <a:buNone/>
            </a:pPr>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012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850106"/>
          </a:xfrm>
        </p:spPr>
        <p:txBody>
          <a:bodyPr>
            <a:normAutofit fontScale="90000"/>
          </a:bodyPr>
          <a:lstStyle/>
          <a:p>
            <a:pPr algn="l"/>
            <a:r>
              <a:rPr lang="en-US" sz="2800" b="1" dirty="0">
                <a:latin typeface="Times New Roman" panose="02020603050405020304" pitchFamily="18" charset="0"/>
                <a:cs typeface="Times New Roman" panose="02020603050405020304" pitchFamily="18" charset="0"/>
              </a:rPr>
              <a:t>Second Normal Form (2NF)</a:t>
            </a:r>
            <a:r>
              <a:rPr lang="en-AU" sz="2800" b="1" dirty="0">
                <a:latin typeface="Times New Roman" panose="02020603050405020304" pitchFamily="18" charset="0"/>
                <a:cs typeface="Times New Roman" panose="02020603050405020304" pitchFamily="18" charset="0"/>
              </a:rPr>
              <a:t/>
            </a:r>
            <a:br>
              <a:rPr lang="en-AU" sz="2800" b="1" dirty="0">
                <a:latin typeface="Times New Roman" panose="02020603050405020304" pitchFamily="18" charset="0"/>
                <a:cs typeface="Times New Roman" panose="02020603050405020304" pitchFamily="18" charset="0"/>
              </a:rPr>
            </a:br>
            <a:endParaRPr lang="en-AU" sz="2800" dirty="0"/>
          </a:p>
        </p:txBody>
      </p:sp>
      <p:sp>
        <p:nvSpPr>
          <p:cNvPr id="3" name="Content Placeholder 2"/>
          <p:cNvSpPr>
            <a:spLocks noGrp="1"/>
          </p:cNvSpPr>
          <p:nvPr>
            <p:ph idx="1"/>
          </p:nvPr>
        </p:nvSpPr>
        <p:spPr>
          <a:xfrm>
            <a:off x="179512" y="908720"/>
            <a:ext cx="8507288" cy="5832648"/>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Student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lvl="0"/>
            <a:r>
              <a:rPr lang="en-US" sz="2400" dirty="0"/>
              <a:t>Our </a:t>
            </a:r>
            <a:r>
              <a:rPr lang="en-US" sz="2400" b="1" dirty="0"/>
              <a:t>Student </a:t>
            </a:r>
            <a:r>
              <a:rPr lang="en-US" sz="2400" dirty="0"/>
              <a:t>table does not satisfy 2NF, because we </a:t>
            </a:r>
            <a:r>
              <a:rPr lang="en-US" sz="2400" dirty="0" smtClean="0"/>
              <a:t>have,</a:t>
            </a:r>
            <a:endParaRPr lang="en-AU" sz="2400" dirty="0" smtClean="0"/>
          </a:p>
          <a:p>
            <a:pPr marL="0" indent="0">
              <a:buNone/>
            </a:pPr>
            <a:r>
              <a:rPr lang="en-US" sz="2400" b="1" dirty="0" smtClean="0"/>
              <a:t>       Primary Key: </a:t>
            </a:r>
            <a:r>
              <a:rPr lang="en-US" sz="2400" b="1" dirty="0" err="1" smtClean="0"/>
              <a:t>sid</a:t>
            </a:r>
            <a:r>
              <a:rPr lang="en-US" sz="2400" b="1" dirty="0" smtClean="0"/>
              <a:t> + </a:t>
            </a:r>
            <a:r>
              <a:rPr lang="en-US" sz="2400" b="1" dirty="0" err="1" smtClean="0"/>
              <a:t>sub_id</a:t>
            </a:r>
            <a:endParaRPr lang="en-US" sz="2400" b="1" dirty="0" smtClean="0"/>
          </a:p>
          <a:p>
            <a:pPr lvl="0"/>
            <a:r>
              <a:rPr lang="en-US" sz="2400" dirty="0"/>
              <a:t>Here, to determine name of subject, we use </a:t>
            </a:r>
            <a:r>
              <a:rPr lang="en-US" sz="2400" dirty="0" err="1"/>
              <a:t>sub_id</a:t>
            </a:r>
            <a:r>
              <a:rPr lang="en-US" sz="2400" dirty="0"/>
              <a:t> which is a part of primary </a:t>
            </a:r>
            <a:r>
              <a:rPr lang="en-US" sz="2400" dirty="0" smtClean="0"/>
              <a:t>key.</a:t>
            </a:r>
            <a:r>
              <a:rPr lang="en-AU" sz="2400" dirty="0"/>
              <a:t> </a:t>
            </a:r>
            <a:r>
              <a:rPr lang="en-US" sz="2400" dirty="0" smtClean="0"/>
              <a:t>Hence</a:t>
            </a:r>
            <a:r>
              <a:rPr lang="en-US" sz="2400" dirty="0"/>
              <a:t>, </a:t>
            </a:r>
            <a:r>
              <a:rPr lang="en-US" sz="2400" dirty="0" err="1"/>
              <a:t>sub_name</a:t>
            </a:r>
            <a:r>
              <a:rPr lang="en-US" sz="2400" dirty="0"/>
              <a:t> is partially dependent on </a:t>
            </a:r>
            <a:r>
              <a:rPr lang="en-US" sz="2400" dirty="0" err="1"/>
              <a:t>sub_id</a:t>
            </a:r>
            <a:r>
              <a:rPr lang="en-US" sz="2400" dirty="0"/>
              <a:t>.</a:t>
            </a:r>
            <a:endParaRPr lang="en-AU" sz="2400" dirty="0"/>
          </a:p>
          <a:p>
            <a:pPr lvl="0"/>
            <a:r>
              <a:rPr lang="en-US" sz="2400" dirty="0"/>
              <a:t>So, we need to remove partial dependency from Student table and create new </a:t>
            </a:r>
            <a:r>
              <a:rPr lang="en-US" sz="2400" dirty="0" smtClean="0"/>
              <a:t>table</a:t>
            </a:r>
            <a:r>
              <a:rPr lang="en-AU" sz="2400" dirty="0"/>
              <a:t> </a:t>
            </a:r>
            <a:r>
              <a:rPr lang="en-US" sz="2400" dirty="0" smtClean="0"/>
              <a:t>subject </a:t>
            </a:r>
            <a:r>
              <a:rPr lang="en-US" sz="2400" dirty="0"/>
              <a:t>to store subject details.</a:t>
            </a:r>
            <a:endParaRPr lang="en-AU" sz="2400" dirty="0"/>
          </a:p>
          <a:p>
            <a:pPr marL="0" indent="0">
              <a:buNone/>
            </a:pPr>
            <a:endParaRPr lang="en-AU" sz="2400" b="1" dirty="0" smtClean="0"/>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AU" sz="2400" dirty="0">
              <a:latin typeface="Times New Roman" panose="02020603050405020304" pitchFamily="18" charset="0"/>
              <a:cs typeface="Times New Roman" panose="02020603050405020304" pitchFamily="18" charset="0"/>
            </a:endParaRPr>
          </a:p>
          <a:p>
            <a:endParaRPr lang="en-AU"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474589"/>
            <a:ext cx="12012414" cy="171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664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500" b="1" dirty="0">
                <a:solidFill>
                  <a:prstClr val="black"/>
                </a:solidFill>
                <a:latin typeface="Times New Roman" panose="02020603050405020304" pitchFamily="18" charset="0"/>
                <a:cs typeface="Times New Roman" panose="02020603050405020304" pitchFamily="18" charset="0"/>
              </a:rPr>
              <a:t>Second Normal Form (2NF)</a:t>
            </a:r>
            <a:endParaRPr lang="en-AU"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Student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Subjetc</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dirty="0" smtClean="0"/>
              <a:t> </a:t>
            </a:r>
            <a:endParaRPr lang="en-AU"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48880"/>
            <a:ext cx="1143635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4299049"/>
            <a:ext cx="114363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906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634082"/>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Third Normal Form (3NF)</a:t>
            </a:r>
            <a:r>
              <a:rPr lang="en-AU" b="1" dirty="0"/>
              <a:t/>
            </a:r>
            <a:br>
              <a:rPr lang="en-AU" b="1" dirty="0"/>
            </a:br>
            <a:endParaRPr lang="en-AU" dirty="0"/>
          </a:p>
        </p:txBody>
      </p:sp>
      <p:sp>
        <p:nvSpPr>
          <p:cNvPr id="3" name="Content Placeholder 2"/>
          <p:cNvSpPr>
            <a:spLocks noGrp="1"/>
          </p:cNvSpPr>
          <p:nvPr>
            <p:ph idx="1"/>
          </p:nvPr>
        </p:nvSpPr>
        <p:spPr>
          <a:xfrm>
            <a:off x="179512" y="620688"/>
            <a:ext cx="8507288" cy="6120680"/>
          </a:xfrm>
        </p:spPr>
        <p:txBody>
          <a:bodyPr/>
          <a:lstStyle/>
          <a:p>
            <a:pPr lvl="0"/>
            <a:r>
              <a:rPr lang="en-US" sz="2400" dirty="0">
                <a:latin typeface="Times New Roman" panose="02020603050405020304" pitchFamily="18" charset="0"/>
                <a:cs typeface="Times New Roman" panose="02020603050405020304" pitchFamily="18" charset="0"/>
              </a:rPr>
              <a:t>The official qualifications for 3NF are:</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 table is already in 2NF.</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Non primary key attributes do not depend on other non  primary key attributes (i.e. no transitive dependencies)</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All transitive dependencies are removed to place in another table.</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Consider the following student table</a:t>
            </a:r>
            <a:r>
              <a:rPr lang="en-US" sz="2400" dirty="0" smtClean="0">
                <a:latin typeface="Times New Roman" panose="02020603050405020304" pitchFamily="18" charset="0"/>
                <a:cs typeface="Times New Roman" panose="02020603050405020304" pitchFamily="18" charset="0"/>
              </a:rPr>
              <a:t>,</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marL="0" indent="0">
              <a:buNone/>
            </a:pPr>
            <a:endParaRPr lang="en-GB" dirty="0" smtClean="0"/>
          </a:p>
          <a:p>
            <a:r>
              <a:rPr lang="en-GB" sz="2400" dirty="0" smtClean="0"/>
              <a:t>Here, </a:t>
            </a:r>
            <a:r>
              <a:rPr lang="en-GB" sz="2400" dirty="0" err="1" smtClean="0"/>
              <a:t>Emp</a:t>
            </a:r>
            <a:r>
              <a:rPr lang="en-GB" sz="2400" dirty="0" smtClean="0"/>
              <a:t> No, </a:t>
            </a:r>
            <a:r>
              <a:rPr lang="en-GB" sz="2400" dirty="0" err="1" smtClean="0"/>
              <a:t>dept</a:t>
            </a:r>
            <a:r>
              <a:rPr lang="en-GB" sz="2400" dirty="0" smtClean="0"/>
              <a:t>-name and </a:t>
            </a:r>
            <a:r>
              <a:rPr lang="en-GB" sz="2400" dirty="0" err="1" smtClean="0"/>
              <a:t>Dept</a:t>
            </a:r>
            <a:r>
              <a:rPr lang="en-GB" sz="2400" dirty="0" smtClean="0"/>
              <a:t>-Location shows transitive dependency. So it is divided into following two tables</a:t>
            </a:r>
            <a:endParaRPr lang="en-GB" sz="2400" dirty="0"/>
          </a:p>
          <a:p>
            <a:pPr marL="0" indent="0">
              <a:buNone/>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053207942"/>
              </p:ext>
            </p:extLst>
          </p:nvPr>
        </p:nvGraphicFramePr>
        <p:xfrm>
          <a:off x="971600" y="3284984"/>
          <a:ext cx="6552728" cy="2225040"/>
        </p:xfrm>
        <a:graphic>
          <a:graphicData uri="http://schemas.openxmlformats.org/drawingml/2006/table">
            <a:tbl>
              <a:tblPr firstRow="1" bandRow="1"/>
              <a:tblGrid>
                <a:gridCol w="1152128"/>
                <a:gridCol w="1440160"/>
                <a:gridCol w="1065312"/>
                <a:gridCol w="1382960"/>
                <a:gridCol w="1512168"/>
              </a:tblGrid>
              <a:tr h="370840">
                <a:tc>
                  <a:txBody>
                    <a:bodyPr/>
                    <a:lstStyle/>
                    <a:p>
                      <a:r>
                        <a:rPr lang="en-GB" dirty="0" err="1" smtClean="0"/>
                        <a:t>Emp</a:t>
                      </a:r>
                      <a:r>
                        <a:rPr lang="en-GB" dirty="0" smtClean="0"/>
                        <a:t> No</a:t>
                      </a:r>
                      <a:endParaRPr lang="en-AU" dirty="0"/>
                    </a:p>
                  </a:txBody>
                  <a:tcPr/>
                </a:tc>
                <a:tc>
                  <a:txBody>
                    <a:bodyPr/>
                    <a:lstStyle/>
                    <a:p>
                      <a:r>
                        <a:rPr lang="en-GB" dirty="0" smtClean="0"/>
                        <a:t>E-Name</a:t>
                      </a:r>
                      <a:endParaRPr lang="en-AU" dirty="0"/>
                    </a:p>
                  </a:txBody>
                  <a:tcPr/>
                </a:tc>
                <a:tc>
                  <a:txBody>
                    <a:bodyPr/>
                    <a:lstStyle/>
                    <a:p>
                      <a:r>
                        <a:rPr lang="en-GB" dirty="0" smtClean="0"/>
                        <a:t>Salary</a:t>
                      </a:r>
                      <a:endParaRPr lang="en-AU" dirty="0"/>
                    </a:p>
                  </a:txBody>
                  <a:tcPr/>
                </a:tc>
                <a:tc>
                  <a:txBody>
                    <a:bodyPr/>
                    <a:lstStyle/>
                    <a:p>
                      <a:r>
                        <a:rPr lang="en-GB" dirty="0" err="1" smtClean="0"/>
                        <a:t>Dept</a:t>
                      </a:r>
                      <a:r>
                        <a:rPr lang="en-GB" dirty="0" smtClean="0"/>
                        <a:t>-name</a:t>
                      </a:r>
                      <a:endParaRPr lang="en-AU" dirty="0"/>
                    </a:p>
                  </a:txBody>
                  <a:tcPr/>
                </a:tc>
                <a:tc>
                  <a:txBody>
                    <a:bodyPr/>
                    <a:lstStyle/>
                    <a:p>
                      <a:r>
                        <a:rPr lang="en-GB" dirty="0" err="1" smtClean="0"/>
                        <a:t>Dept</a:t>
                      </a:r>
                      <a:r>
                        <a:rPr lang="en-GB" dirty="0" smtClean="0"/>
                        <a:t>-Location</a:t>
                      </a:r>
                      <a:endParaRPr lang="en-AU" dirty="0"/>
                    </a:p>
                  </a:txBody>
                  <a:tcPr/>
                </a:tc>
              </a:tr>
              <a:tr h="370840">
                <a:tc>
                  <a:txBody>
                    <a:bodyPr/>
                    <a:lstStyle/>
                    <a:p>
                      <a:pPr algn="ctr"/>
                      <a:r>
                        <a:rPr lang="en-GB" dirty="0" smtClean="0"/>
                        <a:t>1001</a:t>
                      </a:r>
                      <a:endParaRPr lang="en-AU" dirty="0"/>
                    </a:p>
                  </a:txBody>
                  <a:tcPr/>
                </a:tc>
                <a:tc>
                  <a:txBody>
                    <a:bodyPr/>
                    <a:lstStyle/>
                    <a:p>
                      <a:pPr algn="ctr"/>
                      <a:r>
                        <a:rPr lang="en-GB" dirty="0" smtClean="0"/>
                        <a:t>Vishal</a:t>
                      </a:r>
                      <a:endParaRPr lang="en-AU" dirty="0"/>
                    </a:p>
                  </a:txBody>
                  <a:tcPr/>
                </a:tc>
                <a:tc>
                  <a:txBody>
                    <a:bodyPr/>
                    <a:lstStyle/>
                    <a:p>
                      <a:pPr algn="ctr"/>
                      <a:r>
                        <a:rPr lang="en-GB" dirty="0" smtClean="0"/>
                        <a:t>7500</a:t>
                      </a:r>
                      <a:endParaRPr lang="en-AU" dirty="0"/>
                    </a:p>
                  </a:txBody>
                  <a:tcPr/>
                </a:tc>
                <a:tc>
                  <a:txBody>
                    <a:bodyPr/>
                    <a:lstStyle/>
                    <a:p>
                      <a:pPr algn="ctr"/>
                      <a:r>
                        <a:rPr lang="en-GB" dirty="0" smtClean="0"/>
                        <a:t>Account</a:t>
                      </a:r>
                      <a:endParaRPr lang="en-AU" dirty="0"/>
                    </a:p>
                  </a:txBody>
                  <a:tcPr/>
                </a:tc>
                <a:tc>
                  <a:txBody>
                    <a:bodyPr/>
                    <a:lstStyle/>
                    <a:p>
                      <a:pPr algn="ctr"/>
                      <a:r>
                        <a:rPr lang="en-GB" dirty="0" smtClean="0"/>
                        <a:t>102</a:t>
                      </a:r>
                      <a:endParaRPr lang="en-AU" dirty="0"/>
                    </a:p>
                  </a:txBody>
                  <a:tcPr/>
                </a:tc>
              </a:tr>
              <a:tr h="370840">
                <a:tc>
                  <a:txBody>
                    <a:bodyPr/>
                    <a:lstStyle/>
                    <a:p>
                      <a:pPr algn="ctr"/>
                      <a:r>
                        <a:rPr lang="en-GB" dirty="0" smtClean="0"/>
                        <a:t>1002</a:t>
                      </a:r>
                      <a:endParaRPr lang="en-AU" dirty="0"/>
                    </a:p>
                  </a:txBody>
                  <a:tcPr/>
                </a:tc>
                <a:tc>
                  <a:txBody>
                    <a:bodyPr/>
                    <a:lstStyle/>
                    <a:p>
                      <a:pPr algn="ctr"/>
                      <a:r>
                        <a:rPr lang="en-GB" dirty="0" smtClean="0"/>
                        <a:t>Amit</a:t>
                      </a:r>
                      <a:endParaRPr lang="en-AU" dirty="0"/>
                    </a:p>
                  </a:txBody>
                  <a:tcPr/>
                </a:tc>
                <a:tc>
                  <a:txBody>
                    <a:bodyPr/>
                    <a:lstStyle/>
                    <a:p>
                      <a:pPr algn="ctr"/>
                      <a:r>
                        <a:rPr lang="en-GB" dirty="0" smtClean="0"/>
                        <a:t>5000</a:t>
                      </a:r>
                      <a:endParaRPr lang="en-AU" dirty="0"/>
                    </a:p>
                  </a:txBody>
                  <a:tcPr/>
                </a:tc>
                <a:tc>
                  <a:txBody>
                    <a:bodyPr/>
                    <a:lstStyle/>
                    <a:p>
                      <a:pPr algn="ctr"/>
                      <a:r>
                        <a:rPr lang="en-GB" dirty="0" smtClean="0"/>
                        <a:t>Sales</a:t>
                      </a:r>
                      <a:endParaRPr lang="en-AU" dirty="0"/>
                    </a:p>
                  </a:txBody>
                  <a:tcPr/>
                </a:tc>
                <a:tc>
                  <a:txBody>
                    <a:bodyPr/>
                    <a:lstStyle/>
                    <a:p>
                      <a:pPr algn="ctr"/>
                      <a:r>
                        <a:rPr lang="en-GB" dirty="0" smtClean="0"/>
                        <a:t>104</a:t>
                      </a:r>
                      <a:endParaRPr lang="en-AU" dirty="0"/>
                    </a:p>
                  </a:txBody>
                  <a:tcPr/>
                </a:tc>
              </a:tr>
              <a:tr h="370840">
                <a:tc>
                  <a:txBody>
                    <a:bodyPr/>
                    <a:lstStyle/>
                    <a:p>
                      <a:pPr algn="ctr"/>
                      <a:r>
                        <a:rPr lang="en-GB" dirty="0" smtClean="0"/>
                        <a:t>1003</a:t>
                      </a:r>
                      <a:endParaRPr lang="en-AU" dirty="0"/>
                    </a:p>
                  </a:txBody>
                  <a:tcPr/>
                </a:tc>
                <a:tc>
                  <a:txBody>
                    <a:bodyPr/>
                    <a:lstStyle/>
                    <a:p>
                      <a:pPr algn="ctr"/>
                      <a:r>
                        <a:rPr lang="en-GB" dirty="0" smtClean="0"/>
                        <a:t>Anju</a:t>
                      </a:r>
                      <a:endParaRPr lang="en-AU" dirty="0"/>
                    </a:p>
                  </a:txBody>
                  <a:tcPr/>
                </a:tc>
                <a:tc>
                  <a:txBody>
                    <a:bodyPr/>
                    <a:lstStyle/>
                    <a:p>
                      <a:pPr algn="ctr"/>
                      <a:r>
                        <a:rPr lang="en-GB" dirty="0" smtClean="0"/>
                        <a:t>10000</a:t>
                      </a:r>
                      <a:endParaRPr lang="en-AU" dirty="0"/>
                    </a:p>
                  </a:txBody>
                  <a:tcPr/>
                </a:tc>
                <a:tc>
                  <a:txBody>
                    <a:bodyPr/>
                    <a:lstStyle/>
                    <a:p>
                      <a:pPr algn="ctr"/>
                      <a:r>
                        <a:rPr lang="en-GB" dirty="0" smtClean="0"/>
                        <a:t>Accounts</a:t>
                      </a:r>
                    </a:p>
                  </a:txBody>
                  <a:tcPr/>
                </a:tc>
                <a:tc>
                  <a:txBody>
                    <a:bodyPr/>
                    <a:lstStyle/>
                    <a:p>
                      <a:pPr algn="ctr"/>
                      <a:r>
                        <a:rPr lang="en-GB" dirty="0" smtClean="0"/>
                        <a:t>102</a:t>
                      </a:r>
                      <a:endParaRPr lang="en-AU" dirty="0"/>
                    </a:p>
                  </a:txBody>
                  <a:tcPr/>
                </a:tc>
              </a:tr>
              <a:tr h="370840">
                <a:tc>
                  <a:txBody>
                    <a:bodyPr/>
                    <a:lstStyle/>
                    <a:p>
                      <a:pPr algn="ctr"/>
                      <a:r>
                        <a:rPr lang="en-GB" dirty="0" smtClean="0"/>
                        <a:t>1004</a:t>
                      </a:r>
                      <a:endParaRPr lang="en-AU" dirty="0"/>
                    </a:p>
                  </a:txBody>
                  <a:tcPr/>
                </a:tc>
                <a:tc>
                  <a:txBody>
                    <a:bodyPr/>
                    <a:lstStyle/>
                    <a:p>
                      <a:pPr algn="ctr"/>
                      <a:r>
                        <a:rPr lang="en-GB" dirty="0" err="1" smtClean="0"/>
                        <a:t>Vikash</a:t>
                      </a:r>
                      <a:endParaRPr lang="en-AU" dirty="0"/>
                    </a:p>
                  </a:txBody>
                  <a:tcPr/>
                </a:tc>
                <a:tc>
                  <a:txBody>
                    <a:bodyPr/>
                    <a:lstStyle/>
                    <a:p>
                      <a:pPr algn="ctr"/>
                      <a:r>
                        <a:rPr lang="en-GB" dirty="0" smtClean="0"/>
                        <a:t>4500</a:t>
                      </a:r>
                      <a:endParaRPr lang="en-AU" dirty="0"/>
                    </a:p>
                  </a:txBody>
                  <a:tcPr/>
                </a:tc>
                <a:tc>
                  <a:txBody>
                    <a:bodyPr/>
                    <a:lstStyle/>
                    <a:p>
                      <a:pPr algn="ctr"/>
                      <a:r>
                        <a:rPr lang="en-GB" dirty="0" smtClean="0"/>
                        <a:t>Sales</a:t>
                      </a:r>
                      <a:endParaRPr lang="en-AU" dirty="0"/>
                    </a:p>
                  </a:txBody>
                  <a:tcPr/>
                </a:tc>
                <a:tc>
                  <a:txBody>
                    <a:bodyPr/>
                    <a:lstStyle/>
                    <a:p>
                      <a:pPr algn="ctr"/>
                      <a:r>
                        <a:rPr lang="en-GB" dirty="0" smtClean="0"/>
                        <a:t>104</a:t>
                      </a:r>
                      <a:endParaRPr lang="en-AU" dirty="0"/>
                    </a:p>
                  </a:txBody>
                  <a:tcPr/>
                </a:tc>
              </a:tr>
              <a:tr h="370840">
                <a:tc>
                  <a:txBody>
                    <a:bodyPr/>
                    <a:lstStyle/>
                    <a:p>
                      <a:pPr algn="ctr"/>
                      <a:r>
                        <a:rPr lang="en-GB" dirty="0" smtClean="0"/>
                        <a:t>1005</a:t>
                      </a:r>
                      <a:endParaRPr lang="en-AU" dirty="0"/>
                    </a:p>
                  </a:txBody>
                  <a:tcPr/>
                </a:tc>
                <a:tc>
                  <a:txBody>
                    <a:bodyPr/>
                    <a:lstStyle/>
                    <a:p>
                      <a:pPr algn="ctr"/>
                      <a:r>
                        <a:rPr lang="en-GB" dirty="0" err="1" smtClean="0"/>
                        <a:t>Sumit</a:t>
                      </a:r>
                      <a:endParaRPr lang="en-AU" dirty="0"/>
                    </a:p>
                  </a:txBody>
                  <a:tcPr/>
                </a:tc>
                <a:tc>
                  <a:txBody>
                    <a:bodyPr/>
                    <a:lstStyle/>
                    <a:p>
                      <a:pPr algn="ctr"/>
                      <a:r>
                        <a:rPr lang="en-GB" dirty="0" smtClean="0"/>
                        <a:t>6500</a:t>
                      </a:r>
                      <a:endParaRPr lang="en-AU" dirty="0"/>
                    </a:p>
                  </a:txBody>
                  <a:tcPr/>
                </a:tc>
                <a:tc>
                  <a:txBody>
                    <a:bodyPr/>
                    <a:lstStyle/>
                    <a:p>
                      <a:pPr algn="ctr"/>
                      <a:r>
                        <a:rPr lang="en-GB" dirty="0" smtClean="0"/>
                        <a:t>Store</a:t>
                      </a:r>
                      <a:endParaRPr lang="en-AU" dirty="0"/>
                    </a:p>
                  </a:txBody>
                  <a:tcPr/>
                </a:tc>
                <a:tc>
                  <a:txBody>
                    <a:bodyPr/>
                    <a:lstStyle/>
                    <a:p>
                      <a:pPr algn="ctr"/>
                      <a:r>
                        <a:rPr lang="en-GB" dirty="0" smtClean="0"/>
                        <a:t>106</a:t>
                      </a:r>
                      <a:endParaRPr lang="en-AU" dirty="0"/>
                    </a:p>
                  </a:txBody>
                  <a:tcPr/>
                </a:tc>
              </a:tr>
            </a:tbl>
          </a:graphicData>
        </a:graphic>
      </p:graphicFrame>
    </p:spTree>
    <p:extLst>
      <p:ext uri="{BB962C8B-B14F-4D97-AF65-F5344CB8AC3E}">
        <p14:creationId xmlns:p14="http://schemas.microsoft.com/office/powerpoint/2010/main" val="365567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Types of Functional Dependencies</a:t>
            </a:r>
            <a:r>
              <a:rPr lang="en-AU" sz="2800" b="1" dirty="0">
                <a:latin typeface="Times New Roman" panose="02020603050405020304" pitchFamily="18" charset="0"/>
                <a:cs typeface="Times New Roman" panose="02020603050405020304" pitchFamily="18" charset="0"/>
              </a:rPr>
              <a:t/>
            </a:r>
            <a:br>
              <a:rPr lang="en-AU" sz="2800" b="1" dirty="0">
                <a:latin typeface="Times New Roman" panose="02020603050405020304" pitchFamily="18" charset="0"/>
                <a:cs typeface="Times New Roman" panose="02020603050405020304" pitchFamily="18" charset="0"/>
              </a:rPr>
            </a:b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908720"/>
            <a:ext cx="8363272" cy="5217443"/>
          </a:xfrm>
        </p:spPr>
        <p:txBody>
          <a:bodyPr/>
          <a:lstStyle/>
          <a:p>
            <a:pPr lvl="0"/>
            <a:r>
              <a:rPr lang="en-AU" dirty="0"/>
              <a:t> </a:t>
            </a:r>
            <a:r>
              <a:rPr lang="en-US" sz="2400" dirty="0" smtClean="0">
                <a:latin typeface="Times New Roman" panose="02020603050405020304" pitchFamily="18" charset="0"/>
                <a:cs typeface="Times New Roman" panose="02020603050405020304" pitchFamily="18" charset="0"/>
              </a:rPr>
              <a:t>Trivial </a:t>
            </a:r>
            <a:r>
              <a:rPr lang="en-US" sz="2400" dirty="0">
                <a:latin typeface="Times New Roman" panose="02020603050405020304" pitchFamily="18" charset="0"/>
                <a:cs typeface="Times New Roman" panose="02020603050405020304" pitchFamily="18" charset="0"/>
              </a:rPr>
              <a:t>functional dependency</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Non-trivial functional dependency</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Transitive </a:t>
            </a:r>
            <a:r>
              <a:rPr lang="en-US" sz="2400" dirty="0" smtClean="0">
                <a:latin typeface="Times New Roman" panose="02020603050405020304" pitchFamily="18" charset="0"/>
                <a:cs typeface="Times New Roman" panose="02020603050405020304" pitchFamily="18" charset="0"/>
              </a:rPr>
              <a:t>dependency</a:t>
            </a:r>
          </a:p>
          <a:p>
            <a:r>
              <a:rPr lang="en-US" sz="2400" dirty="0">
                <a:latin typeface="Times New Roman" panose="02020603050405020304" pitchFamily="18" charset="0"/>
                <a:cs typeface="Times New Roman" panose="02020603050405020304" pitchFamily="18" charset="0"/>
              </a:rPr>
              <a:t>Multivalued dependency</a:t>
            </a:r>
            <a:endParaRPr lang="en-AU" sz="2400" dirty="0">
              <a:latin typeface="Times New Roman" panose="02020603050405020304" pitchFamily="18" charset="0"/>
              <a:cs typeface="Times New Roman" panose="02020603050405020304" pitchFamily="18" charset="0"/>
            </a:endParaRPr>
          </a:p>
          <a:p>
            <a:pPr marL="0" lvl="0" indent="0">
              <a:buNone/>
            </a:pPr>
            <a:endParaRPr lang="en-AU" sz="2400" dirty="0">
              <a:latin typeface="Times New Roman" panose="02020603050405020304" pitchFamily="18" charset="0"/>
              <a:cs typeface="Times New Roman" panose="02020603050405020304" pitchFamily="18" charset="0"/>
            </a:endParaRPr>
          </a:p>
          <a:p>
            <a:pPr marL="0" indent="0">
              <a:buNone/>
            </a:pPr>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880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994122"/>
          </a:xfrm>
        </p:spPr>
        <p:txBody>
          <a:bodyPr>
            <a:normAutofit/>
          </a:bodyPr>
          <a:lstStyle/>
          <a:p>
            <a:pPr algn="l"/>
            <a:r>
              <a:rPr lang="en-US" sz="2400" b="1" dirty="0">
                <a:solidFill>
                  <a:prstClr val="black"/>
                </a:solidFill>
                <a:latin typeface="Times New Roman" panose="02020603050405020304" pitchFamily="18" charset="0"/>
                <a:cs typeface="Times New Roman" panose="02020603050405020304" pitchFamily="18" charset="0"/>
              </a:rPr>
              <a:t>Third Normal Form (3NF)</a:t>
            </a:r>
            <a:endParaRPr lang="en-AU" sz="2400" dirty="0"/>
          </a:p>
        </p:txBody>
      </p:sp>
      <p:sp>
        <p:nvSpPr>
          <p:cNvPr id="3" name="Content Placeholder 2"/>
          <p:cNvSpPr>
            <a:spLocks noGrp="1"/>
          </p:cNvSpPr>
          <p:nvPr>
            <p:ph idx="1"/>
          </p:nvPr>
        </p:nvSpPr>
        <p:spPr>
          <a:xfrm>
            <a:off x="395536" y="980728"/>
            <a:ext cx="8291264" cy="5145435"/>
          </a:xfrm>
        </p:spPr>
        <p:txBody>
          <a:bodyPr/>
          <a:lstStyle/>
          <a:p>
            <a:pPr marL="0" indent="0">
              <a:buNone/>
            </a:pPr>
            <a:r>
              <a:rPr lang="en-US" sz="2000" b="1" dirty="0" smtClean="0">
                <a:latin typeface="Times New Roman" panose="02020603050405020304" pitchFamily="18" charset="0"/>
                <a:cs typeface="Times New Roman" panose="02020603050405020304" pitchFamily="18" charset="0"/>
              </a:rPr>
              <a:t>Employee - Department</a:t>
            </a:r>
            <a:endParaRPr lang="en-AU" sz="2000" dirty="0">
              <a:latin typeface="Times New Roman" panose="02020603050405020304" pitchFamily="18" charset="0"/>
              <a:cs typeface="Times New Roman" panose="02020603050405020304" pitchFamily="18" charset="0"/>
            </a:endParaRP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sz="2000" b="1" dirty="0" smtClean="0"/>
          </a:p>
          <a:p>
            <a:pPr marL="0" indent="0">
              <a:buNone/>
            </a:pPr>
            <a:r>
              <a:rPr lang="en-GB" sz="2000" b="1" dirty="0" smtClean="0"/>
              <a:t>Department-Location</a:t>
            </a:r>
          </a:p>
          <a:p>
            <a:pPr marL="0" indent="0">
              <a:buNone/>
            </a:pPr>
            <a:endParaRPr lang="en-GB" sz="2000" b="1" dirty="0"/>
          </a:p>
          <a:p>
            <a:pPr marL="0" indent="0">
              <a:buNone/>
            </a:pPr>
            <a:endParaRPr lang="en-AU" sz="2000" b="1" dirty="0"/>
          </a:p>
        </p:txBody>
      </p:sp>
      <p:graphicFrame>
        <p:nvGraphicFramePr>
          <p:cNvPr id="5" name="Table 4"/>
          <p:cNvGraphicFramePr>
            <a:graphicFrameLocks noGrp="1"/>
          </p:cNvGraphicFramePr>
          <p:nvPr>
            <p:extLst>
              <p:ext uri="{D42A27DB-BD31-4B8C-83A1-F6EECF244321}">
                <p14:modId xmlns:p14="http://schemas.microsoft.com/office/powerpoint/2010/main" val="241799941"/>
              </p:ext>
            </p:extLst>
          </p:nvPr>
        </p:nvGraphicFramePr>
        <p:xfrm>
          <a:off x="1547664" y="1556792"/>
          <a:ext cx="6096000" cy="2225040"/>
        </p:xfrm>
        <a:graphic>
          <a:graphicData uri="http://schemas.openxmlformats.org/drawingml/2006/table">
            <a:tbl>
              <a:tblPr firstRow="1" bandRow="1"/>
              <a:tblGrid>
                <a:gridCol w="1524000"/>
                <a:gridCol w="1524000"/>
                <a:gridCol w="1524000"/>
                <a:gridCol w="1524000"/>
              </a:tblGrid>
              <a:tr h="370840">
                <a:tc>
                  <a:txBody>
                    <a:bodyPr/>
                    <a:lstStyle/>
                    <a:p>
                      <a:pPr algn="ctr"/>
                      <a:r>
                        <a:rPr lang="en-GB" dirty="0" err="1" smtClean="0"/>
                        <a:t>Emp</a:t>
                      </a:r>
                      <a:r>
                        <a:rPr lang="en-GB" dirty="0" smtClean="0"/>
                        <a:t> -No</a:t>
                      </a:r>
                      <a:endParaRPr lang="en-AU" dirty="0"/>
                    </a:p>
                  </a:txBody>
                  <a:tcPr/>
                </a:tc>
                <a:tc>
                  <a:txBody>
                    <a:bodyPr/>
                    <a:lstStyle/>
                    <a:p>
                      <a:pPr algn="ctr"/>
                      <a:r>
                        <a:rPr lang="en-GB" dirty="0" smtClean="0"/>
                        <a:t>E-Name</a:t>
                      </a:r>
                      <a:endParaRPr lang="en-AU" dirty="0"/>
                    </a:p>
                  </a:txBody>
                  <a:tcPr/>
                </a:tc>
                <a:tc>
                  <a:txBody>
                    <a:bodyPr/>
                    <a:lstStyle/>
                    <a:p>
                      <a:pPr algn="ctr"/>
                      <a:r>
                        <a:rPr lang="en-GB" dirty="0" smtClean="0"/>
                        <a:t>Salary</a:t>
                      </a:r>
                      <a:endParaRPr lang="en-AU" dirty="0"/>
                    </a:p>
                  </a:txBody>
                  <a:tcPr/>
                </a:tc>
                <a:tc>
                  <a:txBody>
                    <a:bodyPr/>
                    <a:lstStyle/>
                    <a:p>
                      <a:pPr algn="ctr"/>
                      <a:r>
                        <a:rPr lang="en-GB" dirty="0" err="1" smtClean="0"/>
                        <a:t>Dept</a:t>
                      </a:r>
                      <a:r>
                        <a:rPr lang="en-GB" dirty="0" smtClean="0"/>
                        <a:t>-Name</a:t>
                      </a:r>
                      <a:endParaRPr lang="en-AU" dirty="0"/>
                    </a:p>
                  </a:txBody>
                  <a:tcPr/>
                </a:tc>
              </a:tr>
              <a:tr h="370840">
                <a:tc>
                  <a:txBody>
                    <a:bodyPr/>
                    <a:lstStyle/>
                    <a:p>
                      <a:pPr algn="ctr"/>
                      <a:r>
                        <a:rPr lang="en-GB" dirty="0" smtClean="0"/>
                        <a:t>1001</a:t>
                      </a:r>
                      <a:endParaRPr lang="en-AU" dirty="0"/>
                    </a:p>
                  </a:txBody>
                  <a:tcPr/>
                </a:tc>
                <a:tc>
                  <a:txBody>
                    <a:bodyPr/>
                    <a:lstStyle/>
                    <a:p>
                      <a:pPr algn="ctr"/>
                      <a:r>
                        <a:rPr lang="en-GB" dirty="0" smtClean="0"/>
                        <a:t>Vishal</a:t>
                      </a:r>
                      <a:endParaRPr lang="en-AU" dirty="0"/>
                    </a:p>
                  </a:txBody>
                  <a:tcPr/>
                </a:tc>
                <a:tc>
                  <a:txBody>
                    <a:bodyPr/>
                    <a:lstStyle/>
                    <a:p>
                      <a:pPr algn="ctr"/>
                      <a:r>
                        <a:rPr lang="en-GB" dirty="0" smtClean="0"/>
                        <a:t>7500</a:t>
                      </a:r>
                      <a:endParaRPr lang="en-AU" dirty="0"/>
                    </a:p>
                  </a:txBody>
                  <a:tcPr/>
                </a:tc>
                <a:tc>
                  <a:txBody>
                    <a:bodyPr/>
                    <a:lstStyle/>
                    <a:p>
                      <a:pPr algn="ctr"/>
                      <a:r>
                        <a:rPr lang="en-GB" dirty="0" smtClean="0"/>
                        <a:t>Account</a:t>
                      </a:r>
                      <a:endParaRPr lang="en-AU" dirty="0"/>
                    </a:p>
                  </a:txBody>
                  <a:tcPr/>
                </a:tc>
              </a:tr>
              <a:tr h="370840">
                <a:tc>
                  <a:txBody>
                    <a:bodyPr/>
                    <a:lstStyle/>
                    <a:p>
                      <a:pPr algn="ctr"/>
                      <a:r>
                        <a:rPr lang="en-GB" dirty="0" smtClean="0"/>
                        <a:t>1002</a:t>
                      </a:r>
                      <a:endParaRPr lang="en-AU" dirty="0"/>
                    </a:p>
                  </a:txBody>
                  <a:tcPr/>
                </a:tc>
                <a:tc>
                  <a:txBody>
                    <a:bodyPr/>
                    <a:lstStyle/>
                    <a:p>
                      <a:pPr algn="ctr"/>
                      <a:r>
                        <a:rPr lang="en-GB" dirty="0" smtClean="0"/>
                        <a:t>Amit</a:t>
                      </a:r>
                      <a:endParaRPr lang="en-AU" dirty="0"/>
                    </a:p>
                  </a:txBody>
                  <a:tcPr/>
                </a:tc>
                <a:tc>
                  <a:txBody>
                    <a:bodyPr/>
                    <a:lstStyle/>
                    <a:p>
                      <a:pPr algn="ctr"/>
                      <a:r>
                        <a:rPr lang="en-GB" dirty="0" smtClean="0"/>
                        <a:t>5000</a:t>
                      </a:r>
                      <a:endParaRPr lang="en-AU" dirty="0"/>
                    </a:p>
                  </a:txBody>
                  <a:tcPr/>
                </a:tc>
                <a:tc>
                  <a:txBody>
                    <a:bodyPr/>
                    <a:lstStyle/>
                    <a:p>
                      <a:pPr algn="ctr"/>
                      <a:r>
                        <a:rPr lang="en-GB" dirty="0" smtClean="0"/>
                        <a:t>Sales</a:t>
                      </a:r>
                      <a:endParaRPr lang="en-AU" dirty="0"/>
                    </a:p>
                  </a:txBody>
                  <a:tcPr/>
                </a:tc>
              </a:tr>
              <a:tr h="370840">
                <a:tc>
                  <a:txBody>
                    <a:bodyPr/>
                    <a:lstStyle/>
                    <a:p>
                      <a:pPr algn="ctr"/>
                      <a:r>
                        <a:rPr lang="en-GB" dirty="0" smtClean="0"/>
                        <a:t>1003</a:t>
                      </a:r>
                      <a:endParaRPr lang="en-AU" dirty="0"/>
                    </a:p>
                  </a:txBody>
                  <a:tcPr/>
                </a:tc>
                <a:tc>
                  <a:txBody>
                    <a:bodyPr/>
                    <a:lstStyle/>
                    <a:p>
                      <a:pPr algn="ctr"/>
                      <a:r>
                        <a:rPr lang="en-GB" dirty="0" err="1" smtClean="0"/>
                        <a:t>Aruj</a:t>
                      </a:r>
                      <a:endParaRPr lang="en-AU" dirty="0"/>
                    </a:p>
                  </a:txBody>
                  <a:tcPr/>
                </a:tc>
                <a:tc>
                  <a:txBody>
                    <a:bodyPr/>
                    <a:lstStyle/>
                    <a:p>
                      <a:pPr algn="ctr"/>
                      <a:r>
                        <a:rPr lang="en-GB" dirty="0" smtClean="0"/>
                        <a:t>10000</a:t>
                      </a:r>
                      <a:endParaRPr lang="en-AU" dirty="0"/>
                    </a:p>
                  </a:txBody>
                  <a:tcPr/>
                </a:tc>
                <a:tc>
                  <a:txBody>
                    <a:bodyPr/>
                    <a:lstStyle/>
                    <a:p>
                      <a:pPr algn="ctr"/>
                      <a:r>
                        <a:rPr lang="en-GB" dirty="0" smtClean="0"/>
                        <a:t>Accounts</a:t>
                      </a:r>
                      <a:endParaRPr lang="en-AU" dirty="0"/>
                    </a:p>
                  </a:txBody>
                  <a:tcPr/>
                </a:tc>
              </a:tr>
              <a:tr h="370840">
                <a:tc>
                  <a:txBody>
                    <a:bodyPr/>
                    <a:lstStyle/>
                    <a:p>
                      <a:pPr algn="ctr"/>
                      <a:r>
                        <a:rPr lang="en-GB" dirty="0" smtClean="0"/>
                        <a:t>1004</a:t>
                      </a:r>
                      <a:endParaRPr lang="en-AU" dirty="0"/>
                    </a:p>
                  </a:txBody>
                  <a:tcPr/>
                </a:tc>
                <a:tc>
                  <a:txBody>
                    <a:bodyPr/>
                    <a:lstStyle/>
                    <a:p>
                      <a:pPr algn="ctr"/>
                      <a:r>
                        <a:rPr lang="en-GB" dirty="0" err="1" smtClean="0"/>
                        <a:t>Vikash</a:t>
                      </a:r>
                      <a:endParaRPr lang="en-AU" dirty="0"/>
                    </a:p>
                  </a:txBody>
                  <a:tcPr/>
                </a:tc>
                <a:tc>
                  <a:txBody>
                    <a:bodyPr/>
                    <a:lstStyle/>
                    <a:p>
                      <a:pPr algn="ctr"/>
                      <a:r>
                        <a:rPr lang="en-GB" dirty="0" smtClean="0"/>
                        <a:t>4500</a:t>
                      </a:r>
                      <a:endParaRPr lang="en-AU" dirty="0"/>
                    </a:p>
                  </a:txBody>
                  <a:tcPr/>
                </a:tc>
                <a:tc>
                  <a:txBody>
                    <a:bodyPr/>
                    <a:lstStyle/>
                    <a:p>
                      <a:pPr algn="ctr"/>
                      <a:r>
                        <a:rPr lang="en-GB" dirty="0" smtClean="0"/>
                        <a:t>Sales</a:t>
                      </a:r>
                      <a:endParaRPr lang="en-AU" dirty="0"/>
                    </a:p>
                  </a:txBody>
                  <a:tcPr/>
                </a:tc>
              </a:tr>
              <a:tr h="370840">
                <a:tc>
                  <a:txBody>
                    <a:bodyPr/>
                    <a:lstStyle/>
                    <a:p>
                      <a:pPr algn="ctr"/>
                      <a:r>
                        <a:rPr lang="en-GB" dirty="0" smtClean="0"/>
                        <a:t>1005</a:t>
                      </a:r>
                      <a:endParaRPr lang="en-AU" dirty="0"/>
                    </a:p>
                  </a:txBody>
                  <a:tcPr/>
                </a:tc>
                <a:tc>
                  <a:txBody>
                    <a:bodyPr/>
                    <a:lstStyle/>
                    <a:p>
                      <a:pPr algn="ctr"/>
                      <a:r>
                        <a:rPr lang="en-GB" dirty="0" err="1" smtClean="0"/>
                        <a:t>Sumit</a:t>
                      </a:r>
                      <a:endParaRPr lang="en-AU" dirty="0"/>
                    </a:p>
                  </a:txBody>
                  <a:tcPr/>
                </a:tc>
                <a:tc>
                  <a:txBody>
                    <a:bodyPr/>
                    <a:lstStyle/>
                    <a:p>
                      <a:pPr algn="ctr"/>
                      <a:r>
                        <a:rPr lang="en-GB" dirty="0" smtClean="0"/>
                        <a:t>6500</a:t>
                      </a:r>
                      <a:endParaRPr lang="en-AU" dirty="0"/>
                    </a:p>
                  </a:txBody>
                  <a:tcPr/>
                </a:tc>
                <a:tc>
                  <a:txBody>
                    <a:bodyPr/>
                    <a:lstStyle/>
                    <a:p>
                      <a:pPr algn="ctr"/>
                      <a:r>
                        <a:rPr lang="en-GB" dirty="0" smtClean="0"/>
                        <a:t>Store</a:t>
                      </a:r>
                      <a:endParaRPr lang="en-AU"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86574170"/>
              </p:ext>
            </p:extLst>
          </p:nvPr>
        </p:nvGraphicFramePr>
        <p:xfrm>
          <a:off x="3131840" y="4437112"/>
          <a:ext cx="4871864" cy="1483360"/>
        </p:xfrm>
        <a:graphic>
          <a:graphicData uri="http://schemas.openxmlformats.org/drawingml/2006/table">
            <a:tbl>
              <a:tblPr firstRow="1" bandRow="1"/>
              <a:tblGrid>
                <a:gridCol w="2435932"/>
                <a:gridCol w="2435932"/>
              </a:tblGrid>
              <a:tr h="370840">
                <a:tc>
                  <a:txBody>
                    <a:bodyPr/>
                    <a:lstStyle/>
                    <a:p>
                      <a:pPr algn="ctr"/>
                      <a:r>
                        <a:rPr lang="en-GB" dirty="0" err="1" smtClean="0"/>
                        <a:t>Dept</a:t>
                      </a:r>
                      <a:r>
                        <a:rPr lang="en-GB" dirty="0" smtClean="0"/>
                        <a:t>-Name</a:t>
                      </a:r>
                      <a:endParaRPr lang="en-AU" dirty="0"/>
                    </a:p>
                  </a:txBody>
                  <a:tcPr/>
                </a:tc>
                <a:tc>
                  <a:txBody>
                    <a:bodyPr/>
                    <a:lstStyle/>
                    <a:p>
                      <a:pPr algn="ctr"/>
                      <a:r>
                        <a:rPr lang="en-GB" dirty="0" err="1" smtClean="0"/>
                        <a:t>Dept</a:t>
                      </a:r>
                      <a:r>
                        <a:rPr lang="en-GB" dirty="0" smtClean="0"/>
                        <a:t>-Location</a:t>
                      </a:r>
                      <a:endParaRPr lang="en-AU" dirty="0"/>
                    </a:p>
                  </a:txBody>
                  <a:tcPr/>
                </a:tc>
              </a:tr>
              <a:tr h="370840">
                <a:tc>
                  <a:txBody>
                    <a:bodyPr/>
                    <a:lstStyle/>
                    <a:p>
                      <a:pPr algn="ctr"/>
                      <a:r>
                        <a:rPr lang="en-GB" dirty="0" smtClean="0"/>
                        <a:t>Account</a:t>
                      </a:r>
                      <a:endParaRPr lang="en-AU" dirty="0"/>
                    </a:p>
                  </a:txBody>
                  <a:tcPr/>
                </a:tc>
                <a:tc>
                  <a:txBody>
                    <a:bodyPr/>
                    <a:lstStyle/>
                    <a:p>
                      <a:pPr algn="ctr"/>
                      <a:r>
                        <a:rPr lang="en-GB" dirty="0" smtClean="0"/>
                        <a:t>102</a:t>
                      </a:r>
                      <a:endParaRPr lang="en-AU" dirty="0"/>
                    </a:p>
                  </a:txBody>
                  <a:tcPr/>
                </a:tc>
              </a:tr>
              <a:tr h="370840">
                <a:tc>
                  <a:txBody>
                    <a:bodyPr/>
                    <a:lstStyle/>
                    <a:p>
                      <a:pPr algn="ctr"/>
                      <a:r>
                        <a:rPr lang="en-GB" dirty="0" smtClean="0"/>
                        <a:t>Sales</a:t>
                      </a:r>
                      <a:endParaRPr lang="en-AU" dirty="0"/>
                    </a:p>
                  </a:txBody>
                  <a:tcPr/>
                </a:tc>
                <a:tc>
                  <a:txBody>
                    <a:bodyPr/>
                    <a:lstStyle/>
                    <a:p>
                      <a:pPr algn="ctr"/>
                      <a:r>
                        <a:rPr lang="en-GB" dirty="0" smtClean="0"/>
                        <a:t>104</a:t>
                      </a:r>
                      <a:endParaRPr lang="en-AU" dirty="0"/>
                    </a:p>
                  </a:txBody>
                  <a:tcPr/>
                </a:tc>
              </a:tr>
              <a:tr h="370840">
                <a:tc>
                  <a:txBody>
                    <a:bodyPr/>
                    <a:lstStyle/>
                    <a:p>
                      <a:pPr algn="ctr"/>
                      <a:r>
                        <a:rPr lang="en-GB" dirty="0" smtClean="0"/>
                        <a:t>Store</a:t>
                      </a:r>
                      <a:endParaRPr lang="en-AU" dirty="0"/>
                    </a:p>
                  </a:txBody>
                  <a:tcPr/>
                </a:tc>
                <a:tc>
                  <a:txBody>
                    <a:bodyPr/>
                    <a:lstStyle/>
                    <a:p>
                      <a:pPr algn="ctr"/>
                      <a:r>
                        <a:rPr lang="en-GB" dirty="0" smtClean="0"/>
                        <a:t>106</a:t>
                      </a:r>
                      <a:endParaRPr lang="en-AU" dirty="0"/>
                    </a:p>
                  </a:txBody>
                  <a:tcPr/>
                </a:tc>
              </a:tr>
            </a:tbl>
          </a:graphicData>
        </a:graphic>
      </p:graphicFrame>
    </p:spTree>
    <p:extLst>
      <p:ext uri="{BB962C8B-B14F-4D97-AF65-F5344CB8AC3E}">
        <p14:creationId xmlns:p14="http://schemas.microsoft.com/office/powerpoint/2010/main" val="4160490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Boyce-</a:t>
            </a:r>
            <a:r>
              <a:rPr lang="en-US" sz="2700" b="1" dirty="0" err="1">
                <a:latin typeface="Times New Roman" panose="02020603050405020304" pitchFamily="18" charset="0"/>
                <a:cs typeface="Times New Roman" panose="02020603050405020304" pitchFamily="18" charset="0"/>
              </a:rPr>
              <a:t>Codd</a:t>
            </a:r>
            <a:r>
              <a:rPr lang="en-US" sz="2700" b="1" dirty="0">
                <a:latin typeface="Times New Roman" panose="02020603050405020304" pitchFamily="18" charset="0"/>
                <a:cs typeface="Times New Roman" panose="02020603050405020304" pitchFamily="18" charset="0"/>
              </a:rPr>
              <a:t> Normal Form (BCNF)</a:t>
            </a:r>
            <a:r>
              <a:rPr lang="en-AU" sz="2800" b="1" dirty="0">
                <a:latin typeface="Times New Roman" panose="02020603050405020304" pitchFamily="18" charset="0"/>
                <a:cs typeface="Times New Roman" panose="02020603050405020304" pitchFamily="18" charset="0"/>
              </a:rPr>
              <a:t/>
            </a:r>
            <a:br>
              <a:rPr lang="en-AU" sz="2800" b="1" dirty="0">
                <a:latin typeface="Times New Roman" panose="02020603050405020304" pitchFamily="18" charset="0"/>
                <a:cs typeface="Times New Roman" panose="02020603050405020304" pitchFamily="18" charset="0"/>
              </a:rPr>
            </a:b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124744"/>
            <a:ext cx="8291264" cy="5001419"/>
          </a:xfrm>
        </p:spPr>
        <p:txBody>
          <a:bodyPr>
            <a:normAutofit lnSpcReduction="10000"/>
          </a:bodyPr>
          <a:lstStyle/>
          <a:p>
            <a:pPr lvl="0" algn="just"/>
            <a:r>
              <a:rPr lang="en-US" sz="2400" b="1" dirty="0">
                <a:latin typeface="Times New Roman" panose="02020603050405020304" pitchFamily="18" charset="0"/>
                <a:cs typeface="Times New Roman" panose="02020603050405020304" pitchFamily="18" charset="0"/>
              </a:rPr>
              <a:t>Boyce-</a:t>
            </a:r>
            <a:r>
              <a:rPr lang="en-US" sz="2400" b="1" dirty="0" err="1">
                <a:latin typeface="Times New Roman" panose="02020603050405020304" pitchFamily="18" charset="0"/>
                <a:cs typeface="Times New Roman" panose="02020603050405020304" pitchFamily="18" charset="0"/>
              </a:rPr>
              <a:t>Codd</a:t>
            </a:r>
            <a:r>
              <a:rPr lang="en-US" sz="2400" b="1" dirty="0">
                <a:latin typeface="Times New Roman" panose="02020603050405020304" pitchFamily="18" charset="0"/>
                <a:cs typeface="Times New Roman" panose="02020603050405020304" pitchFamily="18" charset="0"/>
              </a:rPr>
              <a:t> Normal Form (BCNF) </a:t>
            </a:r>
            <a:r>
              <a:rPr lang="en-US" sz="2400" dirty="0">
                <a:latin typeface="Times New Roman" panose="02020603050405020304" pitchFamily="18" charset="0"/>
                <a:cs typeface="Times New Roman" panose="02020603050405020304" pitchFamily="18" charset="0"/>
              </a:rPr>
              <a:t>is one of the forms of database normalization. A database table is in BCNF if and only if there are </a:t>
            </a:r>
            <a:r>
              <a:rPr lang="en-US" sz="2400" b="1" dirty="0">
                <a:latin typeface="Times New Roman" panose="02020603050405020304" pitchFamily="18" charset="0"/>
                <a:cs typeface="Times New Roman" panose="02020603050405020304" pitchFamily="18" charset="0"/>
              </a:rPr>
              <a:t>no non-trivial functional dependencies of attributes </a:t>
            </a:r>
            <a:r>
              <a:rPr lang="en-US" sz="2400" dirty="0">
                <a:latin typeface="Times New Roman" panose="02020603050405020304" pitchFamily="18" charset="0"/>
                <a:cs typeface="Times New Roman" panose="02020603050405020304" pitchFamily="18" charset="0"/>
              </a:rPr>
              <a:t>on anything other than a superset of a candidate key</a:t>
            </a:r>
            <a:r>
              <a:rPr lang="en-US" sz="2400" dirty="0" smtClean="0">
                <a:latin typeface="Times New Roman" panose="02020603050405020304" pitchFamily="18" charset="0"/>
                <a:cs typeface="Times New Roman" panose="02020603050405020304" pitchFamily="18" charset="0"/>
              </a:rPr>
              <a:t>.</a:t>
            </a:r>
          </a:p>
          <a:p>
            <a:pPr lvl="0"/>
            <a:r>
              <a:rPr lang="en-US" sz="2400" b="1" dirty="0"/>
              <a:t>BCNF </a:t>
            </a:r>
            <a:r>
              <a:rPr lang="en-US" sz="2400" dirty="0"/>
              <a:t>is also sometimes referred to as 3.5NF, or 3.5 Normal Form</a:t>
            </a:r>
            <a:r>
              <a:rPr lang="en-US" sz="2400" dirty="0" smtClean="0"/>
              <a:t>.</a:t>
            </a:r>
            <a:endParaRPr lang="en-AU" sz="2400" dirty="0"/>
          </a:p>
          <a:p>
            <a:pPr lvl="0"/>
            <a:r>
              <a:rPr lang="en-US" sz="2400" dirty="0"/>
              <a:t>For a table to satisfy the Boyce-</a:t>
            </a:r>
            <a:r>
              <a:rPr lang="en-US" sz="2400" dirty="0" err="1"/>
              <a:t>Codd</a:t>
            </a:r>
            <a:r>
              <a:rPr lang="en-US" sz="2400" dirty="0"/>
              <a:t> Normal Form, it should satisfy the following two conditions</a:t>
            </a:r>
            <a:r>
              <a:rPr lang="en-US" sz="2400" dirty="0" smtClean="0"/>
              <a:t>:</a:t>
            </a:r>
          </a:p>
          <a:p>
            <a:pPr lvl="1"/>
            <a:r>
              <a:rPr lang="en-US" sz="2400" dirty="0"/>
              <a:t>It should be in the Third Normal Form.</a:t>
            </a:r>
            <a:endParaRPr lang="en-AU" sz="2400" dirty="0"/>
          </a:p>
          <a:p>
            <a:pPr lvl="1"/>
            <a:r>
              <a:rPr lang="en-US" sz="2400" dirty="0"/>
              <a:t>And, for any dependency A → B, A should be a super key</a:t>
            </a:r>
            <a:r>
              <a:rPr lang="en-US" sz="2400" dirty="0" smtClean="0"/>
              <a:t>.</a:t>
            </a:r>
          </a:p>
          <a:p>
            <a:pPr lvl="0"/>
            <a:r>
              <a:rPr lang="en-US" sz="2400" dirty="0">
                <a:latin typeface="Times New Roman" panose="02020603050405020304" pitchFamily="18" charset="0"/>
                <a:cs typeface="Times New Roman" panose="02020603050405020304" pitchFamily="18" charset="0"/>
              </a:rPr>
              <a:t>The second point sounds a bit tricky, right? In simple words, it means, that for </a:t>
            </a:r>
            <a:r>
              <a:rPr lang="en-US" sz="2400" dirty="0" smtClean="0">
                <a:latin typeface="Times New Roman" panose="02020603050405020304" pitchFamily="18" charset="0"/>
                <a:cs typeface="Times New Roman" panose="02020603050405020304" pitchFamily="18" charset="0"/>
              </a:rPr>
              <a:t>a</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dependency </a:t>
            </a:r>
            <a:r>
              <a:rPr lang="en-US" sz="2400" dirty="0">
                <a:latin typeface="Times New Roman" panose="02020603050405020304" pitchFamily="18" charset="0"/>
                <a:cs typeface="Times New Roman" panose="02020603050405020304" pitchFamily="18" charset="0"/>
              </a:rPr>
              <a:t>A → B, A cannot be a non-prime attribute, if B is a prime attribute.</a:t>
            </a:r>
            <a:endParaRPr lang="en-AU" sz="2400" dirty="0">
              <a:latin typeface="Times New Roman" panose="02020603050405020304" pitchFamily="18" charset="0"/>
              <a:cs typeface="Times New Roman" panose="02020603050405020304" pitchFamily="18" charset="0"/>
            </a:endParaRPr>
          </a:p>
          <a:p>
            <a:pPr lvl="1"/>
            <a:endParaRPr lang="en-AU" sz="2400" dirty="0"/>
          </a:p>
          <a:p>
            <a:pPr lvl="1"/>
            <a:endParaRPr lang="en-US" sz="2400" dirty="0"/>
          </a:p>
          <a:p>
            <a:pPr lvl="1"/>
            <a:endParaRPr lang="en-US" sz="2400" dirty="0"/>
          </a:p>
          <a:p>
            <a:pPr lvl="1"/>
            <a:endParaRPr lang="en-AU" sz="1600" dirty="0"/>
          </a:p>
          <a:p>
            <a:pPr lvl="0" algn="just"/>
            <a:endParaRPr lang="en-AU" sz="2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189214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922114"/>
          </a:xfrm>
        </p:spPr>
        <p:txBody>
          <a:bodyPr>
            <a:normAutofit fontScale="90000"/>
          </a:bodyPr>
          <a:lstStyle/>
          <a:p>
            <a:pPr algn="l"/>
            <a:r>
              <a:rPr lang="en-US" sz="2700" b="1" dirty="0">
                <a:solidFill>
                  <a:prstClr val="black"/>
                </a:solidFill>
                <a:latin typeface="Times New Roman" panose="02020603050405020304" pitchFamily="18" charset="0"/>
                <a:cs typeface="Times New Roman" panose="02020603050405020304" pitchFamily="18" charset="0"/>
              </a:rPr>
              <a:t>Boyce-</a:t>
            </a:r>
            <a:r>
              <a:rPr lang="en-US" sz="2700" b="1" dirty="0" err="1">
                <a:solidFill>
                  <a:prstClr val="black"/>
                </a:solidFill>
                <a:latin typeface="Times New Roman" panose="02020603050405020304" pitchFamily="18" charset="0"/>
                <a:cs typeface="Times New Roman" panose="02020603050405020304" pitchFamily="18" charset="0"/>
              </a:rPr>
              <a:t>Codd</a:t>
            </a:r>
            <a:r>
              <a:rPr lang="en-US" sz="2700" b="1" dirty="0">
                <a:solidFill>
                  <a:prstClr val="black"/>
                </a:solidFill>
                <a:latin typeface="Times New Roman" panose="02020603050405020304" pitchFamily="18" charset="0"/>
                <a:cs typeface="Times New Roman" panose="02020603050405020304" pitchFamily="18" charset="0"/>
              </a:rPr>
              <a:t> Normal Form (BCNF)</a:t>
            </a:r>
            <a:r>
              <a:rPr lang="en-AU" sz="2500" b="1" dirty="0">
                <a:solidFill>
                  <a:prstClr val="black"/>
                </a:solidFill>
                <a:latin typeface="Times New Roman" panose="02020603050405020304" pitchFamily="18" charset="0"/>
                <a:cs typeface="Times New Roman" panose="02020603050405020304" pitchFamily="18" charset="0"/>
              </a:rPr>
              <a:t/>
            </a:r>
            <a:br>
              <a:rPr lang="en-AU" sz="2500" b="1" dirty="0">
                <a:solidFill>
                  <a:prstClr val="black"/>
                </a:solidFill>
                <a:latin typeface="Times New Roman" panose="02020603050405020304" pitchFamily="18" charset="0"/>
                <a:cs typeface="Times New Roman" panose="02020603050405020304" pitchFamily="18" charset="0"/>
              </a:rPr>
            </a:br>
            <a:endParaRPr lang="en-AU" dirty="0"/>
          </a:p>
        </p:txBody>
      </p:sp>
      <p:sp>
        <p:nvSpPr>
          <p:cNvPr id="3" name="Content Placeholder 2"/>
          <p:cNvSpPr>
            <a:spLocks noGrp="1"/>
          </p:cNvSpPr>
          <p:nvPr>
            <p:ph idx="1"/>
          </p:nvPr>
        </p:nvSpPr>
        <p:spPr>
          <a:xfrm>
            <a:off x="251520" y="1052736"/>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This table satisfies the </a:t>
            </a:r>
            <a:r>
              <a:rPr lang="en-US" sz="2400" b="1" dirty="0">
                <a:latin typeface="Times New Roman" panose="02020603050405020304" pitchFamily="18" charset="0"/>
                <a:cs typeface="Times New Roman" panose="02020603050405020304" pitchFamily="18" charset="0"/>
              </a:rPr>
              <a:t>1st Normal form </a:t>
            </a:r>
            <a:r>
              <a:rPr lang="en-US" sz="2400" dirty="0">
                <a:latin typeface="Times New Roman" panose="02020603050405020304" pitchFamily="18" charset="0"/>
                <a:cs typeface="Times New Roman" panose="02020603050405020304" pitchFamily="18" charset="0"/>
              </a:rPr>
              <a:t>because all the values are atomic, column</a:t>
            </a:r>
            <a:endParaRPr lang="en-AU"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names are unique and all the values stored in a particular column are of same domain.</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This table also satisfies the </a:t>
            </a:r>
            <a:r>
              <a:rPr lang="en-US" sz="2400" b="1" dirty="0">
                <a:latin typeface="Times New Roman" panose="02020603050405020304" pitchFamily="18" charset="0"/>
                <a:cs typeface="Times New Roman" panose="02020603050405020304" pitchFamily="18" charset="0"/>
              </a:rPr>
              <a:t>2nd Normal Form </a:t>
            </a:r>
            <a:r>
              <a:rPr lang="en-US" sz="2400" dirty="0">
                <a:latin typeface="Times New Roman" panose="02020603050405020304" pitchFamily="18" charset="0"/>
                <a:cs typeface="Times New Roman" panose="02020603050405020304" pitchFamily="18" charset="0"/>
              </a:rPr>
              <a:t>as their is no </a:t>
            </a:r>
            <a:r>
              <a:rPr lang="en-US" sz="2400" b="1" dirty="0">
                <a:latin typeface="Times New Roman" panose="02020603050405020304" pitchFamily="18" charset="0"/>
                <a:cs typeface="Times New Roman" panose="02020603050405020304" pitchFamily="18" charset="0"/>
              </a:rPr>
              <a:t>Partial Dependency</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And, there is no </a:t>
            </a:r>
            <a:r>
              <a:rPr lang="en-US" sz="2400" b="1" dirty="0">
                <a:latin typeface="Times New Roman" panose="02020603050405020304" pitchFamily="18" charset="0"/>
                <a:cs typeface="Times New Roman" panose="02020603050405020304" pitchFamily="18" charset="0"/>
              </a:rPr>
              <a:t>Transitive Dependency</a:t>
            </a:r>
            <a:r>
              <a:rPr lang="en-US" sz="2400" dirty="0">
                <a:latin typeface="Times New Roman" panose="02020603050405020304" pitchFamily="18" charset="0"/>
                <a:cs typeface="Times New Roman" panose="02020603050405020304" pitchFamily="18" charset="0"/>
              </a:rPr>
              <a:t>, hence the table also satisfies the </a:t>
            </a:r>
            <a:r>
              <a:rPr lang="en-US" sz="2400" b="1" dirty="0" smtClean="0">
                <a:latin typeface="Times New Roman" panose="02020603050405020304" pitchFamily="18" charset="0"/>
                <a:cs typeface="Times New Roman" panose="02020603050405020304" pitchFamily="18" charset="0"/>
              </a:rPr>
              <a:t>3</a:t>
            </a:r>
            <a:r>
              <a:rPr lang="en-US" sz="2400" b="1" baseline="30000" dirty="0" smtClean="0">
                <a:latin typeface="Times New Roman" panose="02020603050405020304" pitchFamily="18" charset="0"/>
                <a:cs typeface="Times New Roman" panose="02020603050405020304" pitchFamily="18" charset="0"/>
              </a:rPr>
              <a:t>rd</a:t>
            </a:r>
            <a:r>
              <a:rPr lang="en-AU"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Normal </a:t>
            </a:r>
            <a:r>
              <a:rPr lang="en-US" sz="2400" b="1" dirty="0">
                <a:latin typeface="Times New Roman" panose="02020603050405020304" pitchFamily="18" charset="0"/>
                <a:cs typeface="Times New Roman" panose="02020603050405020304" pitchFamily="18" charset="0"/>
              </a:rPr>
              <a:t>Form</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But this table is not in </a:t>
            </a:r>
            <a:r>
              <a:rPr lang="en-US" sz="2400" b="1" dirty="0">
                <a:latin typeface="Times New Roman" panose="02020603050405020304" pitchFamily="18" charset="0"/>
                <a:cs typeface="Times New Roman" panose="02020603050405020304" pitchFamily="18" charset="0"/>
              </a:rPr>
              <a:t>Boyce-</a:t>
            </a:r>
            <a:r>
              <a:rPr lang="en-US" sz="2400" b="1" dirty="0" err="1">
                <a:latin typeface="Times New Roman" panose="02020603050405020304" pitchFamily="18" charset="0"/>
                <a:cs typeface="Times New Roman" panose="02020603050405020304" pitchFamily="18" charset="0"/>
              </a:rPr>
              <a:t>Codd</a:t>
            </a:r>
            <a:r>
              <a:rPr lang="en-US" sz="2400" b="1" dirty="0">
                <a:latin typeface="Times New Roman" panose="02020603050405020304" pitchFamily="18" charset="0"/>
                <a:cs typeface="Times New Roman" panose="02020603050405020304" pitchFamily="18" charset="0"/>
              </a:rPr>
              <a:t> Normal Form</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algn="just"/>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0696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06090"/>
          </a:xfrm>
        </p:spPr>
        <p:txBody>
          <a:bodyPr>
            <a:normAutofit fontScale="90000"/>
          </a:bodyPr>
          <a:lstStyle/>
          <a:p>
            <a:pPr algn="l"/>
            <a:r>
              <a:rPr lang="en-US" sz="2700" b="1" dirty="0">
                <a:solidFill>
                  <a:prstClr val="black"/>
                </a:solidFill>
                <a:latin typeface="Times New Roman" panose="02020603050405020304" pitchFamily="18" charset="0"/>
                <a:cs typeface="Times New Roman" panose="02020603050405020304" pitchFamily="18" charset="0"/>
              </a:rPr>
              <a:t>Boyce-</a:t>
            </a:r>
            <a:r>
              <a:rPr lang="en-US" sz="2700" b="1" dirty="0" err="1">
                <a:solidFill>
                  <a:prstClr val="black"/>
                </a:solidFill>
                <a:latin typeface="Times New Roman" panose="02020603050405020304" pitchFamily="18" charset="0"/>
                <a:cs typeface="Times New Roman" panose="02020603050405020304" pitchFamily="18" charset="0"/>
              </a:rPr>
              <a:t>Codd</a:t>
            </a:r>
            <a:r>
              <a:rPr lang="en-US" sz="2700" b="1" dirty="0">
                <a:solidFill>
                  <a:prstClr val="black"/>
                </a:solidFill>
                <a:latin typeface="Times New Roman" panose="02020603050405020304" pitchFamily="18" charset="0"/>
                <a:cs typeface="Times New Roman" panose="02020603050405020304" pitchFamily="18" charset="0"/>
              </a:rPr>
              <a:t> Normal Form (BCNF)</a:t>
            </a:r>
            <a:r>
              <a:rPr lang="en-AU" sz="2800" b="1" dirty="0">
                <a:solidFill>
                  <a:prstClr val="black"/>
                </a:solidFill>
                <a:latin typeface="Times New Roman" panose="02020603050405020304" pitchFamily="18" charset="0"/>
                <a:cs typeface="Times New Roman" panose="02020603050405020304" pitchFamily="18" charset="0"/>
              </a:rPr>
              <a:t/>
            </a:r>
            <a:br>
              <a:rPr lang="en-AU" sz="2800" b="1" dirty="0">
                <a:solidFill>
                  <a:prstClr val="black"/>
                </a:solidFill>
                <a:latin typeface="Times New Roman" panose="02020603050405020304" pitchFamily="18" charset="0"/>
                <a:cs typeface="Times New Roman" panose="02020603050405020304" pitchFamily="18" charset="0"/>
              </a:rPr>
            </a:br>
            <a:endParaRPr lang="en-AU" dirty="0"/>
          </a:p>
        </p:txBody>
      </p:sp>
      <p:sp>
        <p:nvSpPr>
          <p:cNvPr id="3" name="Content Placeholder 2"/>
          <p:cNvSpPr>
            <a:spLocks noGrp="1"/>
          </p:cNvSpPr>
          <p:nvPr>
            <p:ph idx="1"/>
          </p:nvPr>
        </p:nvSpPr>
        <p:spPr>
          <a:xfrm>
            <a:off x="323528" y="1052736"/>
            <a:ext cx="8363272" cy="5073427"/>
          </a:xfrm>
        </p:spPr>
        <p:txBody>
          <a:bodyPr>
            <a:normAutofit lnSpcReduction="10000"/>
          </a:bodyPr>
          <a:lstStyle/>
          <a:p>
            <a:pPr lvl="0"/>
            <a:r>
              <a:rPr lang="en-US" sz="2400" dirty="0">
                <a:latin typeface="Times New Roman" panose="02020603050405020304" pitchFamily="18" charset="0"/>
                <a:cs typeface="Times New Roman" panose="02020603050405020304" pitchFamily="18" charset="0"/>
              </a:rPr>
              <a:t>Below we have a college </a:t>
            </a:r>
            <a:r>
              <a:rPr lang="en-US" sz="2400" dirty="0" smtClean="0">
                <a:latin typeface="Times New Roman" panose="02020603050405020304" pitchFamily="18" charset="0"/>
                <a:cs typeface="Times New Roman" panose="02020603050405020304" pitchFamily="18" charset="0"/>
              </a:rPr>
              <a:t>enrollment </a:t>
            </a:r>
            <a:r>
              <a:rPr lang="en-US" sz="2400" dirty="0">
                <a:latin typeface="Times New Roman" panose="02020603050405020304" pitchFamily="18" charset="0"/>
                <a:cs typeface="Times New Roman" panose="02020603050405020304" pitchFamily="18" charset="0"/>
              </a:rPr>
              <a:t>table with columns </a:t>
            </a:r>
            <a:r>
              <a:rPr lang="en-US" sz="2400" b="1" dirty="0" err="1">
                <a:latin typeface="Times New Roman" panose="02020603050405020304" pitchFamily="18" charset="0"/>
                <a:cs typeface="Times New Roman" panose="02020603050405020304" pitchFamily="18" charset="0"/>
              </a:rPr>
              <a:t>student_id</a:t>
            </a:r>
            <a:r>
              <a:rPr lang="en-US" sz="2400" b="1" dirty="0">
                <a:latin typeface="Times New Roman" panose="02020603050405020304" pitchFamily="18" charset="0"/>
                <a:cs typeface="Times New Roman" panose="02020603050405020304" pitchFamily="18" charset="0"/>
              </a:rPr>
              <a:t>, subject </a:t>
            </a:r>
            <a:r>
              <a:rPr lang="en-US" sz="2400" b="1" dirty="0" smtClean="0">
                <a:latin typeface="Times New Roman" panose="02020603050405020304" pitchFamily="18" charset="0"/>
                <a:cs typeface="Times New Roman" panose="02020603050405020304" pitchFamily="18" charset="0"/>
              </a:rPr>
              <a:t>and</a:t>
            </a:r>
            <a:r>
              <a:rPr lang="en-AU"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professor</a:t>
            </a:r>
            <a:r>
              <a:rPr lang="en-US" sz="2400" dirty="0" smtClean="0">
                <a:latin typeface="Times New Roman" panose="02020603050405020304" pitchFamily="18" charset="0"/>
                <a:cs typeface="Times New Roman" panose="02020603050405020304" pitchFamily="18" charset="0"/>
              </a:rPr>
              <a:t>.</a:t>
            </a: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In the above table </a:t>
            </a:r>
            <a:r>
              <a:rPr lang="en-US" sz="2400" dirty="0" err="1">
                <a:latin typeface="Times New Roman" panose="02020603050405020304" pitchFamily="18" charset="0"/>
                <a:cs typeface="Times New Roman" panose="02020603050405020304" pitchFamily="18" charset="0"/>
              </a:rPr>
              <a:t>student_id</a:t>
            </a:r>
            <a:r>
              <a:rPr lang="en-US" sz="2400" dirty="0">
                <a:latin typeface="Times New Roman" panose="02020603050405020304" pitchFamily="18" charset="0"/>
                <a:cs typeface="Times New Roman" panose="02020603050405020304" pitchFamily="18" charset="0"/>
              </a:rPr>
              <a:t>, subject together form the primary key, because using </a:t>
            </a:r>
            <a:r>
              <a:rPr lang="en-US" sz="2400" dirty="0" err="1">
                <a:latin typeface="Times New Roman" panose="02020603050405020304" pitchFamily="18" charset="0"/>
                <a:cs typeface="Times New Roman" panose="02020603050405020304" pitchFamily="18" charset="0"/>
              </a:rPr>
              <a:t>student_id</a:t>
            </a:r>
            <a:r>
              <a:rPr lang="en-US" sz="2400" dirty="0">
                <a:latin typeface="Times New Roman" panose="02020603050405020304" pitchFamily="18" charset="0"/>
                <a:cs typeface="Times New Roman" panose="02020603050405020304" pitchFamily="18" charset="0"/>
              </a:rPr>
              <a:t> and subject, we can find all the columns of the </a:t>
            </a:r>
            <a:r>
              <a:rPr lang="en-US" sz="2400" dirty="0" smtClean="0">
                <a:latin typeface="Times New Roman" panose="02020603050405020304" pitchFamily="18" charset="0"/>
                <a:cs typeface="Times New Roman" panose="02020603050405020304" pitchFamily="18" charset="0"/>
              </a:rPr>
              <a:t>table.</a:t>
            </a:r>
          </a:p>
          <a:p>
            <a:pPr lvl="0" algn="just"/>
            <a:r>
              <a:rPr lang="en-AU"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Also</a:t>
            </a:r>
            <a:r>
              <a:rPr lang="en-US" sz="2400" dirty="0">
                <a:latin typeface="Times New Roman" panose="02020603050405020304" pitchFamily="18" charset="0"/>
                <a:cs typeface="Times New Roman" panose="02020603050405020304" pitchFamily="18" charset="0"/>
              </a:rPr>
              <a:t>, there is a </a:t>
            </a:r>
            <a:r>
              <a:rPr lang="en-US" sz="2400" dirty="0" smtClean="0">
                <a:latin typeface="Times New Roman" panose="02020603050405020304" pitchFamily="18" charset="0"/>
                <a:cs typeface="Times New Roman" panose="02020603050405020304" pitchFamily="18" charset="0"/>
              </a:rPr>
              <a:t>no dependency </a:t>
            </a:r>
            <a:r>
              <a:rPr lang="en-US" sz="2400" dirty="0">
                <a:latin typeface="Times New Roman" panose="02020603050405020304" pitchFamily="18" charset="0"/>
                <a:cs typeface="Times New Roman" panose="02020603050405020304" pitchFamily="18" charset="0"/>
              </a:rPr>
              <a:t>between subject and professor, where </a:t>
            </a:r>
            <a:r>
              <a:rPr lang="en-US" sz="2400" dirty="0" smtClean="0">
                <a:latin typeface="Times New Roman" panose="02020603050405020304" pitchFamily="18" charset="0"/>
                <a:cs typeface="Times New Roman" panose="02020603050405020304" pitchFamily="18" charset="0"/>
              </a:rPr>
              <a:t>subject does not </a:t>
            </a:r>
            <a:r>
              <a:rPr lang="en-US" sz="2400" dirty="0">
                <a:latin typeface="Times New Roman" panose="02020603050405020304" pitchFamily="18" charset="0"/>
                <a:cs typeface="Times New Roman" panose="02020603050405020304" pitchFamily="18" charset="0"/>
              </a:rPr>
              <a:t>depends on the professor name.</a:t>
            </a:r>
            <a:endParaRPr lang="en-AU" sz="2400" dirty="0">
              <a:latin typeface="Times New Roman" panose="02020603050405020304" pitchFamily="18" charset="0"/>
              <a:cs typeface="Times New Roman" panose="02020603050405020304" pitchFamily="18" charset="0"/>
            </a:endParaRPr>
          </a:p>
          <a:p>
            <a:pPr lvl="0" algn="just"/>
            <a:endParaRPr lang="en-US" sz="2400" dirty="0" smtClean="0">
              <a:latin typeface="Times New Roman" panose="02020603050405020304" pitchFamily="18" charset="0"/>
              <a:cs typeface="Times New Roman" panose="02020603050405020304" pitchFamily="18" charset="0"/>
            </a:endParaRPr>
          </a:p>
          <a:p>
            <a:pPr lvl="0" algn="just"/>
            <a:endParaRPr lang="en-AU" sz="2400" b="1" dirty="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608" y="1988840"/>
            <a:ext cx="9577064" cy="213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59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b="1" dirty="0">
                <a:solidFill>
                  <a:prstClr val="black"/>
                </a:solidFill>
                <a:latin typeface="Times New Roman" panose="02020603050405020304" pitchFamily="18" charset="0"/>
                <a:cs typeface="Times New Roman" panose="02020603050405020304" pitchFamily="18" charset="0"/>
              </a:rPr>
              <a:t>Boyce-</a:t>
            </a:r>
            <a:r>
              <a:rPr lang="en-US" sz="2400" b="1" dirty="0" err="1">
                <a:solidFill>
                  <a:prstClr val="black"/>
                </a:solidFill>
                <a:latin typeface="Times New Roman" panose="02020603050405020304" pitchFamily="18" charset="0"/>
                <a:cs typeface="Times New Roman" panose="02020603050405020304" pitchFamily="18" charset="0"/>
              </a:rPr>
              <a:t>Codd</a:t>
            </a:r>
            <a:r>
              <a:rPr lang="en-US" sz="2400" b="1" dirty="0">
                <a:solidFill>
                  <a:prstClr val="black"/>
                </a:solidFill>
                <a:latin typeface="Times New Roman" panose="02020603050405020304" pitchFamily="18" charset="0"/>
                <a:cs typeface="Times New Roman" panose="02020603050405020304" pitchFamily="18" charset="0"/>
              </a:rPr>
              <a:t> Normal Form (BCNF)</a:t>
            </a:r>
            <a:r>
              <a:rPr lang="en-AU" sz="2500" b="1" dirty="0">
                <a:solidFill>
                  <a:prstClr val="black"/>
                </a:solidFill>
                <a:latin typeface="Times New Roman" panose="02020603050405020304" pitchFamily="18" charset="0"/>
                <a:cs typeface="Times New Roman" panose="02020603050405020304" pitchFamily="18" charset="0"/>
              </a:rPr>
              <a:t/>
            </a:r>
            <a:br>
              <a:rPr lang="en-AU" sz="2500" b="1" dirty="0">
                <a:solidFill>
                  <a:prstClr val="black"/>
                </a:solidFill>
                <a:latin typeface="Times New Roman" panose="02020603050405020304" pitchFamily="18" charset="0"/>
                <a:cs typeface="Times New Roman" panose="02020603050405020304" pitchFamily="18" charset="0"/>
              </a:rPr>
            </a:br>
            <a:endParaRPr lang="en-AU" dirty="0"/>
          </a:p>
        </p:txBody>
      </p:sp>
      <p:sp>
        <p:nvSpPr>
          <p:cNvPr id="3" name="Content Placeholder 2"/>
          <p:cNvSpPr>
            <a:spLocks noGrp="1"/>
          </p:cNvSpPr>
          <p:nvPr>
            <p:ph idx="1"/>
          </p:nvPr>
        </p:nvSpPr>
        <p:spPr>
          <a:xfrm>
            <a:off x="107504" y="980728"/>
            <a:ext cx="8579296" cy="5760640"/>
          </a:xfrm>
        </p:spPr>
        <p:txBody>
          <a:bodyPr>
            <a:normAutofit/>
          </a:bodyPr>
          <a:lstStyle/>
          <a:p>
            <a:pPr marL="0" indent="0">
              <a:buNone/>
            </a:pPr>
            <a:r>
              <a:rPr lang="en-US" sz="2400" dirty="0" smtClean="0">
                <a:latin typeface="Times New Roman" panose="02020603050405020304" pitchFamily="18" charset="0"/>
                <a:ea typeface="Arial MT"/>
                <a:cs typeface="Times New Roman" panose="02020603050405020304" pitchFamily="18" charset="0"/>
              </a:rPr>
              <a:t>                                                                                     </a:t>
            </a:r>
            <a:r>
              <a:rPr lang="en-US" sz="2400" dirty="0" smtClean="0"/>
              <a:t>Student Table</a:t>
            </a:r>
            <a:endParaRPr lang="en-US" sz="2400" dirty="0" smtClean="0">
              <a:latin typeface="Times New Roman" panose="02020603050405020304" pitchFamily="18" charset="0"/>
              <a:ea typeface="Arial MT"/>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r>
              <a:rPr lang="en-US" sz="2400" dirty="0" smtClean="0"/>
              <a:t>Professor Table    </a:t>
            </a:r>
            <a:endParaRPr lang="en-AU"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15022426"/>
              </p:ext>
            </p:extLst>
          </p:nvPr>
        </p:nvGraphicFramePr>
        <p:xfrm>
          <a:off x="251520" y="980728"/>
          <a:ext cx="3087246" cy="2664297"/>
        </p:xfrm>
        <a:graphic>
          <a:graphicData uri="http://schemas.openxmlformats.org/drawingml/2006/table">
            <a:tbl>
              <a:tblPr firstRow="1" firstCol="1" lastRow="1" lastCol="1" bandRow="1" bandCol="1"/>
              <a:tblGrid>
                <a:gridCol w="970960"/>
                <a:gridCol w="942739"/>
                <a:gridCol w="1173547"/>
              </a:tblGrid>
              <a:tr h="486629">
                <a:tc>
                  <a:txBody>
                    <a:bodyPr/>
                    <a:lstStyle/>
                    <a:p>
                      <a:pPr marL="77470">
                        <a:lnSpc>
                          <a:spcPts val="1720"/>
                        </a:lnSpc>
                        <a:spcBef>
                          <a:spcPts val="510"/>
                        </a:spcBef>
                        <a:spcAft>
                          <a:spcPts val="0"/>
                        </a:spcAft>
                      </a:pPr>
                      <a:r>
                        <a:rPr lang="en-US" sz="1600" b="1" dirty="0">
                          <a:effectLst/>
                          <a:latin typeface="Arial"/>
                          <a:ea typeface="Calibri"/>
                          <a:cs typeface="Calibri"/>
                        </a:rPr>
                        <a:t>student</a:t>
                      </a:r>
                      <a:r>
                        <a:rPr lang="en-US" sz="1600" b="1" dirty="0" smtClean="0">
                          <a:effectLst/>
                          <a:latin typeface="Arial"/>
                          <a:ea typeface="Calibri"/>
                          <a:cs typeface="Calibri"/>
                        </a:rPr>
                        <a:t>_    id</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0"/>
                        </a:spcBef>
                        <a:spcAft>
                          <a:spcPts val="0"/>
                        </a:spcAft>
                      </a:pPr>
                      <a:r>
                        <a:rPr lang="en-US" sz="1600" b="1" dirty="0">
                          <a:effectLst/>
                          <a:latin typeface="Arial"/>
                          <a:ea typeface="Calibri"/>
                          <a:cs typeface="Calibri"/>
                        </a:rPr>
                        <a:t>subject</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0"/>
                        </a:spcBef>
                        <a:spcAft>
                          <a:spcPts val="0"/>
                        </a:spcAft>
                      </a:pPr>
                      <a:r>
                        <a:rPr lang="en-US" sz="1600" b="1">
                          <a:effectLst/>
                          <a:latin typeface="Arial"/>
                          <a:ea typeface="Calibri"/>
                          <a:cs typeface="Calibri"/>
                        </a:rPr>
                        <a:t>professor</a:t>
                      </a:r>
                      <a:endParaRPr lang="en-AU" sz="110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5820">
                <a:tc>
                  <a:txBody>
                    <a:bodyPr/>
                    <a:lstStyle/>
                    <a:p>
                      <a:pPr marL="77470">
                        <a:lnSpc>
                          <a:spcPts val="1720"/>
                        </a:lnSpc>
                        <a:spcBef>
                          <a:spcPts val="510"/>
                        </a:spcBef>
                        <a:spcAft>
                          <a:spcPts val="0"/>
                        </a:spcAft>
                      </a:pPr>
                      <a:r>
                        <a:rPr lang="en-US" sz="1600" dirty="0" smtClean="0">
                          <a:effectLst/>
                          <a:latin typeface="Arial MT"/>
                          <a:ea typeface="Calibri"/>
                          <a:cs typeface="Times New Roman"/>
                        </a:rPr>
                        <a:t>101</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0"/>
                        </a:spcBef>
                        <a:spcAft>
                          <a:spcPts val="0"/>
                        </a:spcAft>
                      </a:pPr>
                      <a:r>
                        <a:rPr lang="en-US" sz="1600" dirty="0" smtClean="0">
                          <a:effectLst/>
                          <a:latin typeface="Arial MT"/>
                          <a:ea typeface="Calibri"/>
                          <a:cs typeface="Times New Roman"/>
                        </a:rPr>
                        <a:t>Java</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0"/>
                        </a:spcBef>
                        <a:spcAft>
                          <a:spcPts val="0"/>
                        </a:spcAft>
                      </a:pPr>
                      <a:r>
                        <a:rPr lang="en-US" sz="1600" dirty="0" smtClean="0">
                          <a:effectLst/>
                          <a:latin typeface="Arial MT"/>
                          <a:ea typeface="Calibri"/>
                          <a:cs typeface="Times New Roman"/>
                        </a:rPr>
                        <a:t>1</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5104">
                <a:tc>
                  <a:txBody>
                    <a:bodyPr/>
                    <a:lstStyle/>
                    <a:p>
                      <a:pPr marL="77470">
                        <a:lnSpc>
                          <a:spcPts val="1720"/>
                        </a:lnSpc>
                        <a:spcBef>
                          <a:spcPts val="510"/>
                        </a:spcBef>
                        <a:spcAft>
                          <a:spcPts val="0"/>
                        </a:spcAft>
                      </a:pPr>
                      <a:r>
                        <a:rPr lang="en-US" sz="1600" dirty="0" smtClean="0">
                          <a:effectLst/>
                          <a:latin typeface="Arial MT"/>
                          <a:ea typeface="Calibri"/>
                          <a:cs typeface="Times New Roman"/>
                        </a:rPr>
                        <a:t>101</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0"/>
                        </a:spcBef>
                        <a:spcAft>
                          <a:spcPts val="0"/>
                        </a:spcAft>
                      </a:pPr>
                      <a:r>
                        <a:rPr lang="en-US" sz="1600">
                          <a:effectLst/>
                          <a:latin typeface="Arial MT"/>
                          <a:ea typeface="Calibri"/>
                          <a:cs typeface="Times New Roman"/>
                        </a:rPr>
                        <a:t>C++</a:t>
                      </a:r>
                      <a:endParaRPr lang="en-AU" sz="110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0"/>
                        </a:spcBef>
                        <a:spcAft>
                          <a:spcPts val="0"/>
                        </a:spcAft>
                      </a:pPr>
                      <a:r>
                        <a:rPr lang="en-US" sz="1600" dirty="0" smtClean="0">
                          <a:effectLst/>
                          <a:latin typeface="Arial MT"/>
                          <a:ea typeface="Calibri"/>
                          <a:cs typeface="Times New Roman"/>
                        </a:rPr>
                        <a:t>2</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5820">
                <a:tc>
                  <a:txBody>
                    <a:bodyPr/>
                    <a:lstStyle/>
                    <a:p>
                      <a:pPr marL="77470">
                        <a:lnSpc>
                          <a:spcPts val="1720"/>
                        </a:lnSpc>
                        <a:spcBef>
                          <a:spcPts val="515"/>
                        </a:spcBef>
                        <a:spcAft>
                          <a:spcPts val="0"/>
                        </a:spcAft>
                      </a:pPr>
                      <a:r>
                        <a:rPr lang="en-US" sz="1600" dirty="0" smtClean="0">
                          <a:effectLst/>
                          <a:latin typeface="Arial MT"/>
                          <a:ea typeface="Calibri"/>
                          <a:cs typeface="Times New Roman"/>
                        </a:rPr>
                        <a:t>102</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5"/>
                        </a:spcBef>
                        <a:spcAft>
                          <a:spcPts val="0"/>
                        </a:spcAft>
                      </a:pPr>
                      <a:r>
                        <a:rPr lang="en-US" sz="1600">
                          <a:effectLst/>
                          <a:latin typeface="Arial MT"/>
                          <a:ea typeface="Calibri"/>
                          <a:cs typeface="Times New Roman"/>
                        </a:rPr>
                        <a:t>Java</a:t>
                      </a:r>
                      <a:endParaRPr lang="en-AU" sz="110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5"/>
                        </a:spcBef>
                        <a:spcAft>
                          <a:spcPts val="0"/>
                        </a:spcAft>
                      </a:pPr>
                      <a:r>
                        <a:rPr lang="en-US" sz="1600" dirty="0" smtClean="0">
                          <a:effectLst/>
                          <a:latin typeface="Arial MT"/>
                          <a:ea typeface="Calibri"/>
                          <a:cs typeface="Times New Roman"/>
                        </a:rPr>
                        <a:t>3</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5104">
                <a:tc>
                  <a:txBody>
                    <a:bodyPr/>
                    <a:lstStyle/>
                    <a:p>
                      <a:pPr marL="77470">
                        <a:lnSpc>
                          <a:spcPts val="1720"/>
                        </a:lnSpc>
                        <a:spcBef>
                          <a:spcPts val="515"/>
                        </a:spcBef>
                        <a:spcAft>
                          <a:spcPts val="0"/>
                        </a:spcAft>
                      </a:pPr>
                      <a:r>
                        <a:rPr lang="en-US" sz="1600" dirty="0" smtClean="0">
                          <a:effectLst/>
                          <a:latin typeface="Arial MT"/>
                          <a:ea typeface="Calibri"/>
                          <a:cs typeface="Times New Roman"/>
                        </a:rPr>
                        <a:t>103</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5"/>
                        </a:spcBef>
                        <a:spcAft>
                          <a:spcPts val="0"/>
                        </a:spcAft>
                      </a:pPr>
                      <a:r>
                        <a:rPr lang="en-US" sz="1600">
                          <a:effectLst/>
                          <a:latin typeface="Arial MT"/>
                          <a:ea typeface="Calibri"/>
                          <a:cs typeface="Times New Roman"/>
                        </a:rPr>
                        <a:t>C#</a:t>
                      </a:r>
                      <a:endParaRPr lang="en-AU" sz="110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5"/>
                        </a:spcBef>
                        <a:spcAft>
                          <a:spcPts val="0"/>
                        </a:spcAft>
                      </a:pPr>
                      <a:r>
                        <a:rPr lang="en-US" sz="1600" dirty="0" smtClean="0">
                          <a:effectLst/>
                          <a:latin typeface="Arial MT"/>
                          <a:ea typeface="Calibri"/>
                          <a:cs typeface="Times New Roman"/>
                        </a:rPr>
                        <a:t>4</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35820">
                <a:tc>
                  <a:txBody>
                    <a:bodyPr/>
                    <a:lstStyle/>
                    <a:p>
                      <a:pPr marL="77470">
                        <a:lnSpc>
                          <a:spcPts val="1720"/>
                        </a:lnSpc>
                        <a:spcBef>
                          <a:spcPts val="515"/>
                        </a:spcBef>
                        <a:spcAft>
                          <a:spcPts val="0"/>
                        </a:spcAft>
                      </a:pPr>
                      <a:r>
                        <a:rPr lang="en-US" sz="1600" dirty="0">
                          <a:effectLst/>
                          <a:latin typeface="Arial MT"/>
                          <a:ea typeface="Calibri"/>
                          <a:cs typeface="Times New Roman"/>
                        </a:rPr>
                        <a:t>104</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105">
                        <a:lnSpc>
                          <a:spcPts val="1720"/>
                        </a:lnSpc>
                        <a:spcBef>
                          <a:spcPts val="515"/>
                        </a:spcBef>
                        <a:spcAft>
                          <a:spcPts val="0"/>
                        </a:spcAft>
                      </a:pPr>
                      <a:r>
                        <a:rPr lang="en-US" sz="1600">
                          <a:effectLst/>
                          <a:latin typeface="Arial MT"/>
                          <a:ea typeface="Calibri"/>
                          <a:cs typeface="Times New Roman"/>
                        </a:rPr>
                        <a:t>Java</a:t>
                      </a:r>
                      <a:endParaRPr lang="en-AU" sz="110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78740">
                        <a:lnSpc>
                          <a:spcPts val="1720"/>
                        </a:lnSpc>
                        <a:spcBef>
                          <a:spcPts val="515"/>
                        </a:spcBef>
                        <a:spcAft>
                          <a:spcPts val="0"/>
                        </a:spcAft>
                      </a:pPr>
                      <a:r>
                        <a:rPr lang="en-US" sz="1600" dirty="0" smtClean="0">
                          <a:effectLst/>
                          <a:latin typeface="Arial MT"/>
                          <a:ea typeface="Calibri"/>
                          <a:cs typeface="Times New Roman"/>
                        </a:rPr>
                        <a:t>1</a:t>
                      </a:r>
                      <a:endParaRPr lang="en-AU" sz="1100" dirty="0">
                        <a:effectLst/>
                        <a:latin typeface="Calibri"/>
                        <a:ea typeface="Calibri"/>
                        <a:cs typeface="Times New Roman"/>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2520" y="4813489"/>
            <a:ext cx="9993016" cy="161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453387144"/>
              </p:ext>
            </p:extLst>
          </p:nvPr>
        </p:nvGraphicFramePr>
        <p:xfrm>
          <a:off x="6516216" y="1772816"/>
          <a:ext cx="2111896" cy="2765106"/>
        </p:xfrm>
        <a:graphic>
          <a:graphicData uri="http://schemas.openxmlformats.org/drawingml/2006/table">
            <a:tbl>
              <a:tblPr firstRow="1" bandRow="1"/>
              <a:tblGrid>
                <a:gridCol w="1224136"/>
                <a:gridCol w="887760"/>
              </a:tblGrid>
              <a:tr h="460851">
                <a:tc>
                  <a:txBody>
                    <a:bodyPr/>
                    <a:lstStyle/>
                    <a:p>
                      <a:pPr algn="ctr"/>
                      <a:r>
                        <a:rPr lang="en-GB" dirty="0" smtClean="0"/>
                        <a:t>Student Id</a:t>
                      </a:r>
                      <a:endParaRPr lang="en-AU" dirty="0"/>
                    </a:p>
                  </a:txBody>
                  <a:tcPr/>
                </a:tc>
                <a:tc>
                  <a:txBody>
                    <a:bodyPr/>
                    <a:lstStyle/>
                    <a:p>
                      <a:r>
                        <a:rPr lang="en-GB" dirty="0" err="1" smtClean="0"/>
                        <a:t>P_id</a:t>
                      </a:r>
                      <a:endParaRPr lang="en-AU" dirty="0"/>
                    </a:p>
                  </a:txBody>
                  <a:tcPr/>
                </a:tc>
              </a:tr>
              <a:tr h="460851">
                <a:tc>
                  <a:txBody>
                    <a:bodyPr/>
                    <a:lstStyle/>
                    <a:p>
                      <a:r>
                        <a:rPr lang="en-GB" dirty="0" smtClean="0"/>
                        <a:t>101</a:t>
                      </a:r>
                      <a:endParaRPr lang="en-AU" dirty="0"/>
                    </a:p>
                  </a:txBody>
                  <a:tcPr/>
                </a:tc>
                <a:tc>
                  <a:txBody>
                    <a:bodyPr/>
                    <a:lstStyle/>
                    <a:p>
                      <a:r>
                        <a:rPr lang="en-GB" dirty="0" smtClean="0"/>
                        <a:t>1</a:t>
                      </a:r>
                      <a:endParaRPr lang="en-AU" dirty="0"/>
                    </a:p>
                  </a:txBody>
                  <a:tcPr/>
                </a:tc>
              </a:tr>
              <a:tr h="460851">
                <a:tc>
                  <a:txBody>
                    <a:bodyPr/>
                    <a:lstStyle/>
                    <a:p>
                      <a:r>
                        <a:rPr lang="en-GB" dirty="0" smtClean="0"/>
                        <a:t>101</a:t>
                      </a:r>
                      <a:endParaRPr lang="en-AU" dirty="0"/>
                    </a:p>
                  </a:txBody>
                  <a:tcPr/>
                </a:tc>
                <a:tc>
                  <a:txBody>
                    <a:bodyPr/>
                    <a:lstStyle/>
                    <a:p>
                      <a:r>
                        <a:rPr lang="en-GB" dirty="0" smtClean="0"/>
                        <a:t>2</a:t>
                      </a:r>
                      <a:endParaRPr lang="en-AU" dirty="0"/>
                    </a:p>
                  </a:txBody>
                  <a:tcPr/>
                </a:tc>
              </a:tr>
              <a:tr h="460851">
                <a:tc>
                  <a:txBody>
                    <a:bodyPr/>
                    <a:lstStyle/>
                    <a:p>
                      <a:r>
                        <a:rPr lang="en-GB" dirty="0" smtClean="0"/>
                        <a:t>102</a:t>
                      </a:r>
                      <a:endParaRPr lang="en-AU" dirty="0"/>
                    </a:p>
                  </a:txBody>
                  <a:tcPr/>
                </a:tc>
                <a:tc>
                  <a:txBody>
                    <a:bodyPr/>
                    <a:lstStyle/>
                    <a:p>
                      <a:r>
                        <a:rPr lang="en-GB" dirty="0" smtClean="0"/>
                        <a:t>3</a:t>
                      </a:r>
                      <a:endParaRPr lang="en-AU" dirty="0"/>
                    </a:p>
                  </a:txBody>
                  <a:tcPr/>
                </a:tc>
              </a:tr>
              <a:tr h="460851">
                <a:tc>
                  <a:txBody>
                    <a:bodyPr/>
                    <a:lstStyle/>
                    <a:p>
                      <a:r>
                        <a:rPr lang="en-GB" dirty="0" smtClean="0"/>
                        <a:t>103</a:t>
                      </a:r>
                      <a:endParaRPr lang="en-AU" dirty="0"/>
                    </a:p>
                  </a:txBody>
                  <a:tcPr/>
                </a:tc>
                <a:tc>
                  <a:txBody>
                    <a:bodyPr/>
                    <a:lstStyle/>
                    <a:p>
                      <a:r>
                        <a:rPr lang="en-GB" dirty="0" smtClean="0"/>
                        <a:t>4</a:t>
                      </a:r>
                      <a:endParaRPr lang="en-AU" dirty="0"/>
                    </a:p>
                  </a:txBody>
                  <a:tcPr/>
                </a:tc>
              </a:tr>
              <a:tr h="460851">
                <a:tc>
                  <a:txBody>
                    <a:bodyPr/>
                    <a:lstStyle/>
                    <a:p>
                      <a:r>
                        <a:rPr lang="en-GB" dirty="0" smtClean="0"/>
                        <a:t>104</a:t>
                      </a:r>
                      <a:endParaRPr lang="en-AU" dirty="0"/>
                    </a:p>
                  </a:txBody>
                  <a:tcPr/>
                </a:tc>
                <a:tc>
                  <a:txBody>
                    <a:bodyPr/>
                    <a:lstStyle/>
                    <a:p>
                      <a:r>
                        <a:rPr lang="en-GB" dirty="0" smtClean="0"/>
                        <a:t>1</a:t>
                      </a:r>
                      <a:endParaRPr lang="en-AU"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74258611"/>
              </p:ext>
            </p:extLst>
          </p:nvPr>
        </p:nvGraphicFramePr>
        <p:xfrm>
          <a:off x="2987824" y="3790846"/>
          <a:ext cx="1920214" cy="2950520"/>
        </p:xfrm>
        <a:graphic>
          <a:graphicData uri="http://schemas.openxmlformats.org/drawingml/2006/table">
            <a:tbl>
              <a:tblPr firstRow="1" bandRow="1"/>
              <a:tblGrid>
                <a:gridCol w="960107"/>
                <a:gridCol w="960107"/>
              </a:tblGrid>
              <a:tr h="590104">
                <a:tc>
                  <a:txBody>
                    <a:bodyPr/>
                    <a:lstStyle/>
                    <a:p>
                      <a:pPr algn="ctr"/>
                      <a:r>
                        <a:rPr lang="en-GB" dirty="0" err="1" smtClean="0"/>
                        <a:t>P_name</a:t>
                      </a:r>
                      <a:endParaRPr lang="en-AU" dirty="0"/>
                    </a:p>
                  </a:txBody>
                  <a:tcPr/>
                </a:tc>
                <a:tc>
                  <a:txBody>
                    <a:bodyPr/>
                    <a:lstStyle/>
                    <a:p>
                      <a:pPr algn="ctr"/>
                      <a:r>
                        <a:rPr lang="en-GB" dirty="0" err="1" smtClean="0"/>
                        <a:t>P_id</a:t>
                      </a:r>
                      <a:endParaRPr lang="en-AU" dirty="0"/>
                    </a:p>
                  </a:txBody>
                  <a:tcPr/>
                </a:tc>
              </a:tr>
              <a:tr h="590104">
                <a:tc>
                  <a:txBody>
                    <a:bodyPr/>
                    <a:lstStyle/>
                    <a:p>
                      <a:pPr algn="ctr"/>
                      <a:r>
                        <a:rPr lang="en-GB" dirty="0" smtClean="0"/>
                        <a:t>P.java</a:t>
                      </a:r>
                      <a:endParaRPr lang="en-AU" dirty="0"/>
                    </a:p>
                  </a:txBody>
                  <a:tcPr/>
                </a:tc>
                <a:tc>
                  <a:txBody>
                    <a:bodyPr/>
                    <a:lstStyle/>
                    <a:p>
                      <a:pPr algn="ctr"/>
                      <a:r>
                        <a:rPr lang="en-GB" dirty="0" smtClean="0"/>
                        <a:t>1</a:t>
                      </a:r>
                      <a:endParaRPr lang="en-AU" dirty="0"/>
                    </a:p>
                  </a:txBody>
                  <a:tcPr/>
                </a:tc>
              </a:tr>
              <a:tr h="590104">
                <a:tc>
                  <a:txBody>
                    <a:bodyPr/>
                    <a:lstStyle/>
                    <a:p>
                      <a:pPr algn="ctr"/>
                      <a:r>
                        <a:rPr lang="en-GB" dirty="0" err="1" smtClean="0"/>
                        <a:t>P.Cpp</a:t>
                      </a:r>
                      <a:endParaRPr lang="en-AU" dirty="0"/>
                    </a:p>
                  </a:txBody>
                  <a:tcPr/>
                </a:tc>
                <a:tc>
                  <a:txBody>
                    <a:bodyPr/>
                    <a:lstStyle/>
                    <a:p>
                      <a:pPr algn="ctr"/>
                      <a:r>
                        <a:rPr lang="en-GB" dirty="0" smtClean="0"/>
                        <a:t>2</a:t>
                      </a:r>
                      <a:endParaRPr lang="en-AU" dirty="0"/>
                    </a:p>
                  </a:txBody>
                  <a:tcPr/>
                </a:tc>
              </a:tr>
              <a:tr h="590104">
                <a:tc>
                  <a:txBody>
                    <a:bodyPr/>
                    <a:lstStyle/>
                    <a:p>
                      <a:pPr algn="ctr"/>
                      <a:r>
                        <a:rPr lang="en-GB" dirty="0" smtClean="0"/>
                        <a:t>P. Java2</a:t>
                      </a:r>
                      <a:endParaRPr lang="en-AU" dirty="0"/>
                    </a:p>
                  </a:txBody>
                  <a:tcPr/>
                </a:tc>
                <a:tc>
                  <a:txBody>
                    <a:bodyPr/>
                    <a:lstStyle/>
                    <a:p>
                      <a:pPr algn="ctr"/>
                      <a:r>
                        <a:rPr lang="en-GB" dirty="0" smtClean="0"/>
                        <a:t>3</a:t>
                      </a:r>
                      <a:endParaRPr lang="en-AU" dirty="0"/>
                    </a:p>
                  </a:txBody>
                  <a:tcPr/>
                </a:tc>
              </a:tr>
              <a:tr h="590104">
                <a:tc>
                  <a:txBody>
                    <a:bodyPr/>
                    <a:lstStyle/>
                    <a:p>
                      <a:pPr algn="ctr"/>
                      <a:r>
                        <a:rPr lang="en-GB" dirty="0" err="1" smtClean="0"/>
                        <a:t>p.Chash</a:t>
                      </a:r>
                      <a:endParaRPr lang="en-AU" dirty="0"/>
                    </a:p>
                  </a:txBody>
                  <a:tcPr/>
                </a:tc>
                <a:tc>
                  <a:txBody>
                    <a:bodyPr/>
                    <a:lstStyle/>
                    <a:p>
                      <a:pPr algn="ctr"/>
                      <a:r>
                        <a:rPr lang="en-GB" dirty="0" smtClean="0"/>
                        <a:t>4</a:t>
                      </a:r>
                      <a:endParaRPr lang="en-AU" dirty="0"/>
                    </a:p>
                  </a:txBody>
                  <a:tcPr/>
                </a:tc>
              </a:tr>
            </a:tbl>
          </a:graphicData>
        </a:graphic>
      </p:graphicFrame>
    </p:spTree>
    <p:extLst>
      <p:ext uri="{BB962C8B-B14F-4D97-AF65-F5344CB8AC3E}">
        <p14:creationId xmlns:p14="http://schemas.microsoft.com/office/powerpoint/2010/main" val="2184737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850106"/>
          </a:xfrm>
        </p:spPr>
        <p:txBody>
          <a:bodyPr>
            <a:normAutofit fontScale="90000"/>
          </a:bodyPr>
          <a:lstStyle/>
          <a:p>
            <a:pPr algn="l"/>
            <a:r>
              <a:rPr lang="en-US" sz="2700" b="1" dirty="0">
                <a:latin typeface="Times New Roman" panose="02020603050405020304" pitchFamily="18" charset="0"/>
                <a:cs typeface="Times New Roman" panose="02020603050405020304" pitchFamily="18" charset="0"/>
              </a:rPr>
              <a:t>Fourth Normal Form (4NF)</a:t>
            </a:r>
            <a:r>
              <a:rPr lang="en-AU" sz="3200" dirty="0">
                <a:latin typeface="Times New Roman" panose="02020603050405020304" pitchFamily="18" charset="0"/>
                <a:cs typeface="Times New Roman" panose="02020603050405020304" pitchFamily="18" charset="0"/>
              </a:rPr>
              <a:t/>
            </a:r>
            <a:br>
              <a:rPr lang="en-AU" sz="3200" dirty="0">
                <a:latin typeface="Times New Roman" panose="02020603050405020304" pitchFamily="18" charset="0"/>
                <a:cs typeface="Times New Roman" panose="02020603050405020304" pitchFamily="18" charset="0"/>
              </a:rPr>
            </a:b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196752"/>
            <a:ext cx="8291264" cy="4929411"/>
          </a:xfrm>
        </p:spPr>
        <p:txBody>
          <a:bodyPr>
            <a:normAutofit/>
          </a:bodyPr>
          <a:lstStyle/>
          <a:p>
            <a:pPr lvl="0" algn="just"/>
            <a:r>
              <a:rPr lang="en-US" sz="2400" dirty="0">
                <a:latin typeface="Times New Roman" panose="02020603050405020304" pitchFamily="18" charset="0"/>
                <a:cs typeface="Times New Roman" panose="02020603050405020304" pitchFamily="18" charset="0"/>
              </a:rPr>
              <a:t>A table is in the 4NF if it is in 3NF and has no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multivalued </a:t>
            </a:r>
            <a:r>
              <a:rPr lang="en-US" sz="2400" b="1" dirty="0">
                <a:latin typeface="Times New Roman" panose="02020603050405020304" pitchFamily="18" charset="0"/>
                <a:cs typeface="Times New Roman" panose="02020603050405020304" pitchFamily="18" charset="0"/>
              </a:rPr>
              <a:t>dependencies.</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multivalued dependency </a:t>
            </a:r>
            <a:r>
              <a:rPr lang="en-US" sz="2400" dirty="0">
                <a:latin typeface="Times New Roman" panose="02020603050405020304" pitchFamily="18" charset="0"/>
                <a:cs typeface="Times New Roman" panose="02020603050405020304" pitchFamily="18" charset="0"/>
              </a:rPr>
              <a:t>exists when there are at least 3 attributes (like X,Y and Z) in a relation and for value of X there is a well defined set of values of Y and a well defined set of values of Z. However, the set of values of Y is independent of set Z and vice versa.</a:t>
            </a:r>
            <a:endParaRPr lang="en-AU"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Suppose a student can have more than one subject and more than one </a:t>
            </a:r>
            <a:r>
              <a:rPr lang="en-US" sz="2400" dirty="0" smtClean="0">
                <a:latin typeface="Times New Roman" panose="02020603050405020304" pitchFamily="18" charset="0"/>
                <a:cs typeface="Times New Roman" panose="02020603050405020304" pitchFamily="18" charset="0"/>
              </a:rPr>
              <a:t>activity</a:t>
            </a:r>
            <a:r>
              <a:rPr lang="en-US" sz="2800" dirty="0" smtClean="0">
                <a:latin typeface="Times New Roman" panose="02020603050405020304" pitchFamily="18" charset="0"/>
                <a:cs typeface="Times New Roman" panose="02020603050405020304" pitchFamily="18" charset="0"/>
              </a:rPr>
              <a:t>.</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632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normAutofit fontScale="90000"/>
          </a:bodyPr>
          <a:lstStyle/>
          <a:p>
            <a:pPr algn="l"/>
            <a:r>
              <a:rPr lang="en-US" sz="2900" b="1" dirty="0">
                <a:solidFill>
                  <a:prstClr val="black"/>
                </a:solidFill>
                <a:latin typeface="Times New Roman" panose="02020603050405020304" pitchFamily="18" charset="0"/>
                <a:cs typeface="Times New Roman" panose="02020603050405020304" pitchFamily="18" charset="0"/>
              </a:rPr>
              <a:t>Fourth Normal Form (4NF)</a:t>
            </a:r>
            <a:r>
              <a:rPr lang="en-AU" sz="2900" dirty="0">
                <a:solidFill>
                  <a:prstClr val="black"/>
                </a:solidFill>
                <a:latin typeface="Times New Roman" panose="02020603050405020304" pitchFamily="18" charset="0"/>
                <a:cs typeface="Times New Roman" panose="02020603050405020304" pitchFamily="18" charset="0"/>
              </a:rPr>
              <a:t/>
            </a:r>
            <a:br>
              <a:rPr lang="en-AU" sz="2900" dirty="0">
                <a:solidFill>
                  <a:prstClr val="black"/>
                </a:solidFill>
                <a:latin typeface="Times New Roman" panose="02020603050405020304" pitchFamily="18" charset="0"/>
                <a:cs typeface="Times New Roman" panose="02020603050405020304" pitchFamily="18" charset="0"/>
              </a:rPr>
            </a:br>
            <a:endParaRPr lang="en-AU" dirty="0"/>
          </a:p>
        </p:txBody>
      </p:sp>
      <p:sp>
        <p:nvSpPr>
          <p:cNvPr id="3" name="Content Placeholder 2"/>
          <p:cNvSpPr>
            <a:spLocks noGrp="1"/>
          </p:cNvSpPr>
          <p:nvPr>
            <p:ph idx="1"/>
          </p:nvPr>
        </p:nvSpPr>
        <p:spPr>
          <a:xfrm>
            <a:off x="395536" y="764704"/>
            <a:ext cx="8291264" cy="5361459"/>
          </a:xfrm>
        </p:spPr>
        <p:txBody>
          <a:bodyPr/>
          <a:lstStyle/>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smtClean="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that all three attributes make up the Primary Key.</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Note that </a:t>
            </a:r>
            <a:r>
              <a:rPr lang="en-US" sz="2400" dirty="0" err="1">
                <a:latin typeface="Times New Roman" panose="02020603050405020304" pitchFamily="18" charset="0"/>
                <a:cs typeface="Times New Roman" panose="02020603050405020304" pitchFamily="18" charset="0"/>
              </a:rPr>
              <a:t>Student_Id</a:t>
            </a:r>
            <a:r>
              <a:rPr lang="en-US" sz="2400" dirty="0">
                <a:latin typeface="Times New Roman" panose="02020603050405020304" pitchFamily="18" charset="0"/>
                <a:cs typeface="Times New Roman" panose="02020603050405020304" pitchFamily="18" charset="0"/>
              </a:rPr>
              <a:t> can be associated with many subject as well as many activities. This scenario is </a:t>
            </a:r>
            <a:r>
              <a:rPr lang="en-US" sz="2400" b="1" dirty="0">
                <a:latin typeface="Times New Roman" panose="02020603050405020304" pitchFamily="18" charset="0"/>
                <a:cs typeface="Times New Roman" panose="02020603050405020304" pitchFamily="18" charset="0"/>
              </a:rPr>
              <a:t>multi valued dependency</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Databases with multivalued dependencies thus exhibit </a:t>
            </a:r>
            <a:r>
              <a:rPr lang="en-US" sz="2400" b="1" dirty="0">
                <a:latin typeface="Times New Roman" panose="02020603050405020304" pitchFamily="18" charset="0"/>
                <a:cs typeface="Times New Roman" panose="02020603050405020304" pitchFamily="18" charset="0"/>
              </a:rPr>
              <a:t>redundancy</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endParaRPr lang="en-A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19"/>
            <a:ext cx="4481513"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64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706090"/>
          </a:xfrm>
        </p:spPr>
        <p:txBody>
          <a:bodyPr/>
          <a:lstStyle/>
          <a:p>
            <a:pPr algn="l"/>
            <a:r>
              <a:rPr lang="en-US" sz="2600" b="1" dirty="0">
                <a:solidFill>
                  <a:prstClr val="black"/>
                </a:solidFill>
                <a:latin typeface="Times New Roman" panose="02020603050405020304" pitchFamily="18" charset="0"/>
                <a:cs typeface="Times New Roman" panose="02020603050405020304" pitchFamily="18" charset="0"/>
              </a:rPr>
              <a:t>Fourth Normal Form (4NF)</a:t>
            </a:r>
            <a:endParaRPr lang="en-AU" dirty="0"/>
          </a:p>
        </p:txBody>
      </p:sp>
      <p:sp>
        <p:nvSpPr>
          <p:cNvPr id="3" name="Content Placeholder 2"/>
          <p:cNvSpPr>
            <a:spLocks noGrp="1"/>
          </p:cNvSpPr>
          <p:nvPr>
            <p:ph idx="1"/>
          </p:nvPr>
        </p:nvSpPr>
        <p:spPr>
          <a:xfrm>
            <a:off x="457200" y="1196752"/>
            <a:ext cx="8291264" cy="4929411"/>
          </a:xfrm>
        </p:spPr>
        <p:txBody>
          <a:bodyPr/>
          <a:lstStyle/>
          <a:p>
            <a:pPr marL="91440">
              <a:spcBef>
                <a:spcPts val="1125"/>
              </a:spcBef>
              <a:spcAft>
                <a:spcPts val="0"/>
              </a:spcAft>
            </a:pPr>
            <a:r>
              <a:rPr lang="en-US" sz="2400" b="1" dirty="0">
                <a:latin typeface="Times New Roman" panose="02020603050405020304" pitchFamily="18" charset="0"/>
                <a:ea typeface="Arial MT"/>
                <a:cs typeface="Times New Roman" panose="02020603050405020304" pitchFamily="18" charset="0"/>
              </a:rPr>
              <a:t>Here are the tables</a:t>
            </a:r>
            <a:r>
              <a:rPr lang="en-US" sz="2400" b="1" spc="5" dirty="0">
                <a:latin typeface="Times New Roman" panose="02020603050405020304" pitchFamily="18" charset="0"/>
                <a:ea typeface="Arial MT"/>
                <a:cs typeface="Times New Roman" panose="02020603050405020304" pitchFamily="18" charset="0"/>
              </a:rPr>
              <a:t> </a:t>
            </a:r>
            <a:r>
              <a:rPr lang="en-US" sz="2400" b="1" dirty="0" smtClean="0">
                <a:latin typeface="Times New Roman" panose="02020603050405020304" pitchFamily="18" charset="0"/>
                <a:ea typeface="Arial MT"/>
                <a:cs typeface="Times New Roman" panose="02020603050405020304" pitchFamily="18" charset="0"/>
              </a:rPr>
              <a:t>Normalized</a:t>
            </a:r>
          </a:p>
          <a:p>
            <a:pPr marL="91440">
              <a:spcBef>
                <a:spcPts val="1125"/>
              </a:spcBef>
              <a:spcAft>
                <a:spcPts val="0"/>
              </a:spcAft>
            </a:pPr>
            <a:endParaRPr lang="en-AU" sz="2400" dirty="0">
              <a:latin typeface="Times New Roman" panose="02020603050405020304" pitchFamily="18" charset="0"/>
              <a:ea typeface="Arial MT"/>
              <a:cs typeface="Times New Roman" panose="02020603050405020304" pitchFamily="18" charset="0"/>
            </a:endParaRPr>
          </a:p>
          <a:p>
            <a:endParaRPr lang="en-A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2" y="1988840"/>
            <a:ext cx="7238901" cy="16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767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Times New Roman" panose="02020603050405020304" pitchFamily="18" charset="0"/>
                <a:cs typeface="Times New Roman" panose="02020603050405020304" pitchFamily="18" charset="0"/>
              </a:rPr>
              <a:t>Decomposition</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dirty="0" smtClean="0"/>
              <a:t>It is the process of breaking down in parts or elements.</a:t>
            </a:r>
          </a:p>
          <a:p>
            <a:r>
              <a:rPr lang="en-GB" sz="2400" dirty="0" smtClean="0"/>
              <a:t>It replaces a relation with a collection of smaller relations.</a:t>
            </a:r>
          </a:p>
          <a:p>
            <a:r>
              <a:rPr lang="en-GB" sz="2400" dirty="0" smtClean="0"/>
              <a:t>It breaks the table into multiple tables in a database and it always should be lossless.</a:t>
            </a:r>
            <a:endParaRPr lang="en-AU" sz="2400" dirty="0"/>
          </a:p>
        </p:txBody>
      </p:sp>
    </p:spTree>
    <p:extLst>
      <p:ext uri="{BB962C8B-B14F-4D97-AF65-F5344CB8AC3E}">
        <p14:creationId xmlns:p14="http://schemas.microsoft.com/office/powerpoint/2010/main" val="1394495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Times New Roman" panose="02020603050405020304" pitchFamily="18" charset="0"/>
                <a:cs typeface="Times New Roman" panose="02020603050405020304" pitchFamily="18" charset="0"/>
              </a:rPr>
              <a:t>Properties of relational decomposition</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dirty="0" smtClean="0"/>
              <a:t>Following are the properties of Decomposition</a:t>
            </a:r>
          </a:p>
          <a:p>
            <a:pPr marL="514350" indent="-514350">
              <a:buAutoNum type="arabicPeriod"/>
            </a:pPr>
            <a:r>
              <a:rPr lang="en-GB" sz="2400" dirty="0" smtClean="0"/>
              <a:t>Lossless </a:t>
            </a:r>
            <a:r>
              <a:rPr lang="en-GB" sz="2400" dirty="0" smtClean="0"/>
              <a:t>Decomposition.</a:t>
            </a:r>
            <a:endParaRPr lang="en-GB" sz="2400" dirty="0" smtClean="0"/>
          </a:p>
          <a:p>
            <a:pPr marL="514350" indent="-514350">
              <a:buAutoNum type="arabicPeriod"/>
            </a:pPr>
            <a:r>
              <a:rPr lang="en-GB" sz="2400" dirty="0" smtClean="0"/>
              <a:t>Dependency </a:t>
            </a:r>
            <a:r>
              <a:rPr lang="en-GB" sz="2400" dirty="0" smtClean="0"/>
              <a:t>preservation.</a:t>
            </a:r>
            <a:endParaRPr lang="en-GB" sz="2400" dirty="0" smtClean="0"/>
          </a:p>
          <a:p>
            <a:pPr marL="514350" indent="-514350">
              <a:buAutoNum type="arabicPeriod"/>
            </a:pPr>
            <a:r>
              <a:rPr lang="en-GB" sz="2400" dirty="0" smtClean="0"/>
              <a:t>Lack of data </a:t>
            </a:r>
            <a:r>
              <a:rPr lang="en-GB" sz="2400" dirty="0" smtClean="0"/>
              <a:t>redundancy.</a:t>
            </a:r>
            <a:endParaRPr lang="en-AU" sz="2400" dirty="0"/>
          </a:p>
        </p:txBody>
      </p:sp>
    </p:spTree>
    <p:extLst>
      <p:ext uri="{BB962C8B-B14F-4D97-AF65-F5344CB8AC3E}">
        <p14:creationId xmlns:p14="http://schemas.microsoft.com/office/powerpoint/2010/main" val="270737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562074"/>
          </a:xfrm>
        </p:spPr>
        <p:txBody>
          <a:bodyPr>
            <a:normAutofit/>
          </a:bodyPr>
          <a:lstStyle/>
          <a:p>
            <a:r>
              <a:rPr lang="en-US" sz="2400" b="1" dirty="0" smtClean="0">
                <a:latin typeface="Times New Roman" panose="02020603050405020304" pitchFamily="18" charset="0"/>
                <a:cs typeface="Times New Roman" panose="02020603050405020304" pitchFamily="18" charset="0"/>
              </a:rPr>
              <a:t>Multivalued dependency</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980728"/>
            <a:ext cx="8579296" cy="5760640"/>
          </a:xfrm>
        </p:spPr>
        <p:txBody>
          <a:bodyPr>
            <a:normAutofit/>
          </a:bodyPr>
          <a:lstStyle/>
          <a:p>
            <a:pPr lvl="0"/>
            <a:r>
              <a:rPr lang="en-US" sz="2400" dirty="0">
                <a:latin typeface="Times New Roman" panose="02020603050405020304" pitchFamily="18" charset="0"/>
                <a:cs typeface="Times New Roman" panose="02020603050405020304" pitchFamily="18" charset="0"/>
              </a:rPr>
              <a:t>Multivalued dependency occurs when two attributes in a table are independent of each other but, both depend on a third attribute.</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A multivalued dependency consists of at least two attributes that are dependent on a third</a:t>
            </a:r>
            <a:endParaRPr lang="en-A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attribute that's why it always requires at least three attributes</a:t>
            </a:r>
            <a:r>
              <a:rPr lang="en-US" sz="2400" dirty="0" smtClean="0"/>
              <a:t>.</a:t>
            </a:r>
            <a:endParaRPr lang="en-AU" sz="2400" dirty="0"/>
          </a:p>
          <a:p>
            <a:pPr marL="0" indent="0">
              <a:buNone/>
            </a:pPr>
            <a:r>
              <a:rPr lang="en-US" dirty="0" smtClean="0"/>
              <a:t>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BIKE_MODEL         </a:t>
            </a:r>
            <a:r>
              <a:rPr lang="en-US" sz="1800" dirty="0">
                <a:latin typeface="Times New Roman" panose="02020603050405020304" pitchFamily="18" charset="0"/>
                <a:cs typeface="Times New Roman" panose="02020603050405020304" pitchFamily="18" charset="0"/>
              </a:rPr>
              <a:t>COLOR, </a:t>
            </a:r>
            <a:r>
              <a:rPr lang="en-US" sz="1800" dirty="0" smtClean="0">
                <a:latin typeface="Times New Roman" panose="02020603050405020304" pitchFamily="18" charset="0"/>
                <a:cs typeface="Times New Roman" panose="02020603050405020304" pitchFamily="18" charset="0"/>
              </a:rPr>
              <a:t>MANU_YEAR</a:t>
            </a:r>
          </a:p>
          <a:p>
            <a:pPr lvl="0"/>
            <a:r>
              <a:rPr lang="en-US" sz="1800" dirty="0" smtClean="0">
                <a:latin typeface="Times New Roman" panose="02020603050405020304" pitchFamily="18" charset="0"/>
                <a:cs typeface="Times New Roman" panose="02020603050405020304" pitchFamily="18" charset="0"/>
              </a:rPr>
              <a:t>Here columns</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COLOR</a:t>
            </a:r>
            <a:r>
              <a:rPr lang="en-US" sz="1800" b="1"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MANUF_YEAR</a:t>
            </a:r>
            <a:r>
              <a:rPr lang="en-US" sz="1800" b="1"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are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dependent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on</a:t>
            </a:r>
            <a:r>
              <a:rPr lang="en-US" sz="1800"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BIKE_MODEL </a:t>
            </a:r>
            <a:r>
              <a:rPr lang="en-US" sz="1800" b="1"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endParaRPr lang="en-AU"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independent </a:t>
            </a:r>
            <a:r>
              <a:rPr lang="en-US" sz="1800" dirty="0">
                <a:latin typeface="Times New Roman" panose="02020603050405020304" pitchFamily="18" charset="0"/>
                <a:cs typeface="Times New Roman" panose="02020603050405020304" pitchFamily="18" charset="0"/>
              </a:rPr>
              <a:t>of each other.</a:t>
            </a:r>
            <a:endParaRPr lang="en-AU" sz="1800" dirty="0">
              <a:latin typeface="Times New Roman" panose="02020603050405020304" pitchFamily="18" charset="0"/>
              <a:cs typeface="Times New Roman" panose="02020603050405020304" pitchFamily="18" charset="0"/>
            </a:endParaRPr>
          </a:p>
          <a:p>
            <a:endParaRPr lang="en-AU" sz="1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78171995"/>
              </p:ext>
            </p:extLst>
          </p:nvPr>
        </p:nvGraphicFramePr>
        <p:xfrm>
          <a:off x="323528" y="3140968"/>
          <a:ext cx="4608511" cy="2304254"/>
        </p:xfrm>
        <a:graphic>
          <a:graphicData uri="http://schemas.openxmlformats.org/drawingml/2006/table">
            <a:tbl>
              <a:tblPr firstRow="1" firstCol="1" lastRow="1" lastCol="1" bandRow="1" bandCol="1"/>
              <a:tblGrid>
                <a:gridCol w="1890691"/>
                <a:gridCol w="1358910"/>
                <a:gridCol w="1358910"/>
              </a:tblGrid>
              <a:tr h="400444">
                <a:tc>
                  <a:txBody>
                    <a:bodyPr/>
                    <a:lstStyle/>
                    <a:p>
                      <a:pPr marL="114300">
                        <a:lnSpc>
                          <a:spcPts val="1720"/>
                        </a:lnSpc>
                        <a:spcBef>
                          <a:spcPts val="810"/>
                        </a:spcBef>
                        <a:spcAft>
                          <a:spcPts val="0"/>
                        </a:spcAft>
                      </a:pPr>
                      <a:r>
                        <a:rPr lang="en-US" sz="1200" dirty="0">
                          <a:effectLst/>
                          <a:latin typeface="Times New Roman"/>
                          <a:ea typeface="Calibri"/>
                          <a:cs typeface="Calibri"/>
                        </a:rPr>
                        <a:t>BIKE_MODEL</a:t>
                      </a:r>
                      <a:endParaRPr lang="en-AU" sz="1100" dirty="0">
                        <a:effectLst/>
                        <a:latin typeface="Calibri"/>
                        <a:ea typeface="Calibri"/>
                        <a:cs typeface="Times New Roman"/>
                      </a:endParaRPr>
                    </a:p>
                  </a:txBody>
                  <a:tcPr marL="0" marR="0" marT="0" marB="0">
                    <a:lnL w="12700" cap="flat" cmpd="sng" algn="ctr">
                      <a:solidFill>
                        <a:srgbClr val="401F6C"/>
                      </a:solidFill>
                      <a:prstDash val="solid"/>
                      <a:round/>
                      <a:headEnd type="none" w="med" len="med"/>
                      <a:tailEnd type="none" w="med" len="med"/>
                    </a:lnL>
                    <a:lnR w="12700" cap="flat" cmpd="sng" algn="ctr">
                      <a:solidFill>
                        <a:srgbClr val="401F6C"/>
                      </a:solidFill>
                      <a:prstDash val="solid"/>
                      <a:round/>
                      <a:headEnd type="none" w="med" len="med"/>
                      <a:tailEnd type="none" w="med" len="med"/>
                    </a:lnR>
                    <a:lnT w="12700" cap="flat" cmpd="sng" algn="ctr">
                      <a:solidFill>
                        <a:srgbClr val="401F6C"/>
                      </a:solidFill>
                      <a:prstDash val="solid"/>
                      <a:round/>
                      <a:headEnd type="none" w="med" len="med"/>
                      <a:tailEnd type="none" w="med" len="med"/>
                    </a:lnT>
                    <a:lnB>
                      <a:noFill/>
                    </a:lnB>
                    <a:solidFill>
                      <a:srgbClr val="C6CCBD"/>
                    </a:solidFill>
                  </a:tcPr>
                </a:tc>
                <a:tc>
                  <a:txBody>
                    <a:bodyPr/>
                    <a:lstStyle/>
                    <a:p>
                      <a:pPr marL="115570">
                        <a:lnSpc>
                          <a:spcPts val="1720"/>
                        </a:lnSpc>
                        <a:spcBef>
                          <a:spcPts val="810"/>
                        </a:spcBef>
                        <a:spcAft>
                          <a:spcPts val="0"/>
                        </a:spcAft>
                      </a:pPr>
                      <a:r>
                        <a:rPr lang="en-US" sz="1200">
                          <a:effectLst/>
                          <a:latin typeface="Times New Roman"/>
                          <a:ea typeface="Calibri"/>
                          <a:cs typeface="Calibri"/>
                        </a:rPr>
                        <a:t>MANUF_YEAR</a:t>
                      </a:r>
                      <a:endParaRPr lang="en-AU" sz="1100">
                        <a:effectLst/>
                        <a:latin typeface="Calibri"/>
                        <a:ea typeface="Calibri"/>
                        <a:cs typeface="Times New Roman"/>
                      </a:endParaRPr>
                    </a:p>
                  </a:txBody>
                  <a:tcPr marL="0" marR="0" marT="0" marB="0">
                    <a:lnL w="12700" cap="flat" cmpd="sng" algn="ctr">
                      <a:solidFill>
                        <a:srgbClr val="401F6C"/>
                      </a:solidFill>
                      <a:prstDash val="solid"/>
                      <a:round/>
                      <a:headEnd type="none" w="med" len="med"/>
                      <a:tailEnd type="none" w="med" len="med"/>
                    </a:lnL>
                    <a:lnR w="12700" cap="flat" cmpd="sng" algn="ctr">
                      <a:solidFill>
                        <a:srgbClr val="401F6C"/>
                      </a:solidFill>
                      <a:prstDash val="solid"/>
                      <a:round/>
                      <a:headEnd type="none" w="med" len="med"/>
                      <a:tailEnd type="none" w="med" len="med"/>
                    </a:lnR>
                    <a:lnT w="12700" cap="flat" cmpd="sng" algn="ctr">
                      <a:solidFill>
                        <a:srgbClr val="401F6C"/>
                      </a:solidFill>
                      <a:prstDash val="solid"/>
                      <a:round/>
                      <a:headEnd type="none" w="med" len="med"/>
                      <a:tailEnd type="none" w="med" len="med"/>
                    </a:lnT>
                    <a:lnB>
                      <a:noFill/>
                    </a:lnB>
                    <a:solidFill>
                      <a:srgbClr val="C6CCBD"/>
                    </a:solidFill>
                  </a:tcPr>
                </a:tc>
                <a:tc>
                  <a:txBody>
                    <a:bodyPr/>
                    <a:lstStyle/>
                    <a:p>
                      <a:pPr marL="116205">
                        <a:lnSpc>
                          <a:spcPts val="1720"/>
                        </a:lnSpc>
                        <a:spcBef>
                          <a:spcPts val="810"/>
                        </a:spcBef>
                        <a:spcAft>
                          <a:spcPts val="0"/>
                        </a:spcAft>
                      </a:pPr>
                      <a:r>
                        <a:rPr lang="en-US" sz="1200" dirty="0">
                          <a:effectLst/>
                          <a:latin typeface="Times New Roman"/>
                          <a:ea typeface="Calibri"/>
                          <a:cs typeface="Calibri"/>
                        </a:rPr>
                        <a:t>COLOR</a:t>
                      </a:r>
                      <a:endParaRPr lang="en-AU" sz="1100" dirty="0">
                        <a:effectLst/>
                        <a:latin typeface="Calibri"/>
                        <a:ea typeface="Calibri"/>
                        <a:cs typeface="Times New Roman"/>
                      </a:endParaRPr>
                    </a:p>
                  </a:txBody>
                  <a:tcPr marL="0" marR="0" marT="0" marB="0">
                    <a:lnL w="12700" cap="flat" cmpd="sng" algn="ctr">
                      <a:solidFill>
                        <a:srgbClr val="401F6C"/>
                      </a:solidFill>
                      <a:prstDash val="solid"/>
                      <a:round/>
                      <a:headEnd type="none" w="med" len="med"/>
                      <a:tailEnd type="none" w="med" len="med"/>
                    </a:lnL>
                    <a:lnR w="12700" cap="flat" cmpd="sng" algn="ctr">
                      <a:solidFill>
                        <a:srgbClr val="401F6C"/>
                      </a:solidFill>
                      <a:prstDash val="solid"/>
                      <a:round/>
                      <a:headEnd type="none" w="med" len="med"/>
                      <a:tailEnd type="none" w="med" len="med"/>
                    </a:lnR>
                    <a:lnT w="12700" cap="flat" cmpd="sng" algn="ctr">
                      <a:solidFill>
                        <a:srgbClr val="401F6C"/>
                      </a:solidFill>
                      <a:prstDash val="solid"/>
                      <a:round/>
                      <a:headEnd type="none" w="med" len="med"/>
                      <a:tailEnd type="none" w="med" len="med"/>
                    </a:lnT>
                    <a:lnB>
                      <a:noFill/>
                    </a:lnB>
                    <a:solidFill>
                      <a:srgbClr val="C6CCBD"/>
                    </a:solidFill>
                  </a:tcPr>
                </a:tc>
              </a:tr>
              <a:tr h="317508">
                <a:tc>
                  <a:txBody>
                    <a:bodyPr/>
                    <a:lstStyle/>
                    <a:p>
                      <a:pPr marL="76835">
                        <a:lnSpc>
                          <a:spcPts val="1720"/>
                        </a:lnSpc>
                        <a:spcBef>
                          <a:spcPts val="565"/>
                        </a:spcBef>
                        <a:spcAft>
                          <a:spcPts val="0"/>
                        </a:spcAft>
                      </a:pPr>
                      <a:r>
                        <a:rPr lang="en-US" sz="1200" dirty="0" smtClean="0">
                          <a:effectLst/>
                          <a:latin typeface="Verdana"/>
                          <a:ea typeface="Calibri"/>
                          <a:cs typeface="Times New Roman"/>
                        </a:rPr>
                        <a:t>M2010</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a:noFill/>
                    </a:lnT>
                    <a:lnB w="12700" cap="flat" cmpd="sng" algn="ctr">
                      <a:solidFill>
                        <a:srgbClr val="C6CCBD"/>
                      </a:solidFill>
                      <a:prstDash val="solid"/>
                      <a:round/>
                      <a:headEnd type="none" w="med" len="med"/>
                      <a:tailEnd type="none" w="med" len="med"/>
                    </a:lnB>
                  </a:tcPr>
                </a:tc>
                <a:tc>
                  <a:txBody>
                    <a:bodyPr/>
                    <a:lstStyle/>
                    <a:p>
                      <a:pPr marL="77470">
                        <a:lnSpc>
                          <a:spcPts val="1720"/>
                        </a:lnSpc>
                        <a:spcBef>
                          <a:spcPts val="565"/>
                        </a:spcBef>
                        <a:spcAft>
                          <a:spcPts val="0"/>
                        </a:spcAft>
                      </a:pPr>
                      <a:r>
                        <a:rPr lang="en-US" sz="1200" dirty="0">
                          <a:effectLst/>
                          <a:latin typeface="Verdana"/>
                          <a:ea typeface="Calibri"/>
                          <a:cs typeface="Times New Roman"/>
                        </a:rPr>
                        <a:t>2008</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a:noFill/>
                    </a:lnT>
                    <a:lnB w="12700" cap="flat" cmpd="sng" algn="ctr">
                      <a:solidFill>
                        <a:srgbClr val="C6CCBD"/>
                      </a:solidFill>
                      <a:prstDash val="solid"/>
                      <a:round/>
                      <a:headEnd type="none" w="med" len="med"/>
                      <a:tailEnd type="none" w="med" len="med"/>
                    </a:lnB>
                  </a:tcPr>
                </a:tc>
                <a:tc>
                  <a:txBody>
                    <a:bodyPr/>
                    <a:lstStyle/>
                    <a:p>
                      <a:pPr marL="78105">
                        <a:lnSpc>
                          <a:spcPts val="1720"/>
                        </a:lnSpc>
                        <a:spcBef>
                          <a:spcPts val="565"/>
                        </a:spcBef>
                        <a:spcAft>
                          <a:spcPts val="0"/>
                        </a:spcAft>
                      </a:pPr>
                      <a:r>
                        <a:rPr lang="en-US" sz="1200" dirty="0">
                          <a:effectLst/>
                          <a:latin typeface="Verdana"/>
                          <a:ea typeface="Calibri"/>
                          <a:cs typeface="Times New Roman"/>
                        </a:rPr>
                        <a:t>White</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a:noFill/>
                    </a:lnT>
                    <a:lnB w="12700" cap="flat" cmpd="sng" algn="ctr">
                      <a:solidFill>
                        <a:srgbClr val="C6CCBD"/>
                      </a:solidFill>
                      <a:prstDash val="solid"/>
                      <a:round/>
                      <a:headEnd type="none" w="med" len="med"/>
                      <a:tailEnd type="none" w="med" len="med"/>
                    </a:lnB>
                  </a:tcPr>
                </a:tc>
              </a:tr>
              <a:tr h="316889">
                <a:tc>
                  <a:txBody>
                    <a:bodyPr/>
                    <a:lstStyle/>
                    <a:p>
                      <a:pPr marL="76835">
                        <a:lnSpc>
                          <a:spcPts val="1720"/>
                        </a:lnSpc>
                        <a:spcBef>
                          <a:spcPts val="565"/>
                        </a:spcBef>
                        <a:spcAft>
                          <a:spcPts val="0"/>
                        </a:spcAft>
                      </a:pPr>
                      <a:r>
                        <a:rPr lang="en-US" sz="1200" dirty="0" smtClean="0">
                          <a:effectLst/>
                          <a:latin typeface="Verdana"/>
                          <a:ea typeface="Calibri"/>
                          <a:cs typeface="Times New Roman"/>
                        </a:rPr>
                        <a:t>M2011</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7470">
                        <a:lnSpc>
                          <a:spcPts val="1720"/>
                        </a:lnSpc>
                        <a:spcBef>
                          <a:spcPts val="565"/>
                        </a:spcBef>
                        <a:spcAft>
                          <a:spcPts val="0"/>
                        </a:spcAft>
                      </a:pPr>
                      <a:r>
                        <a:rPr lang="en-US" sz="1200">
                          <a:effectLst/>
                          <a:latin typeface="Verdana"/>
                          <a:ea typeface="Calibri"/>
                          <a:cs typeface="Times New Roman"/>
                        </a:rPr>
                        <a:t>2008</a:t>
                      </a:r>
                      <a:endParaRPr lang="en-AU" sz="110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8105">
                        <a:lnSpc>
                          <a:spcPts val="1720"/>
                        </a:lnSpc>
                        <a:spcBef>
                          <a:spcPts val="565"/>
                        </a:spcBef>
                        <a:spcAft>
                          <a:spcPts val="0"/>
                        </a:spcAft>
                      </a:pPr>
                      <a:r>
                        <a:rPr lang="en-US" sz="1200" dirty="0">
                          <a:effectLst/>
                          <a:latin typeface="Verdana"/>
                          <a:ea typeface="Calibri"/>
                          <a:cs typeface="Times New Roman"/>
                        </a:rPr>
                        <a:t>Black</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r>
              <a:tr h="317508">
                <a:tc>
                  <a:txBody>
                    <a:bodyPr/>
                    <a:lstStyle/>
                    <a:p>
                      <a:pPr marL="76835">
                        <a:lnSpc>
                          <a:spcPts val="1720"/>
                        </a:lnSpc>
                        <a:spcBef>
                          <a:spcPts val="565"/>
                        </a:spcBef>
                        <a:spcAft>
                          <a:spcPts val="0"/>
                        </a:spcAft>
                      </a:pPr>
                      <a:r>
                        <a:rPr lang="en-US" sz="1200" dirty="0" smtClean="0">
                          <a:effectLst/>
                          <a:latin typeface="Verdana"/>
                          <a:ea typeface="Calibri"/>
                          <a:cs typeface="Times New Roman"/>
                        </a:rPr>
                        <a:t>M2012</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c>
                  <a:txBody>
                    <a:bodyPr/>
                    <a:lstStyle/>
                    <a:p>
                      <a:pPr marL="77470">
                        <a:lnSpc>
                          <a:spcPts val="1720"/>
                        </a:lnSpc>
                        <a:spcBef>
                          <a:spcPts val="565"/>
                        </a:spcBef>
                        <a:spcAft>
                          <a:spcPts val="0"/>
                        </a:spcAft>
                      </a:pPr>
                      <a:r>
                        <a:rPr lang="en-US" sz="1200">
                          <a:effectLst/>
                          <a:latin typeface="Verdana"/>
                          <a:ea typeface="Calibri"/>
                          <a:cs typeface="Times New Roman"/>
                        </a:rPr>
                        <a:t>2013</a:t>
                      </a:r>
                      <a:endParaRPr lang="en-AU" sz="110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c>
                  <a:txBody>
                    <a:bodyPr/>
                    <a:lstStyle/>
                    <a:p>
                      <a:pPr marL="78105">
                        <a:lnSpc>
                          <a:spcPts val="1720"/>
                        </a:lnSpc>
                        <a:spcBef>
                          <a:spcPts val="565"/>
                        </a:spcBef>
                        <a:spcAft>
                          <a:spcPts val="0"/>
                        </a:spcAft>
                      </a:pPr>
                      <a:r>
                        <a:rPr lang="en-US" sz="1200" dirty="0">
                          <a:effectLst/>
                          <a:latin typeface="Verdana"/>
                          <a:ea typeface="Calibri"/>
                          <a:cs typeface="Times New Roman"/>
                        </a:rPr>
                        <a:t>White</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r>
              <a:tr h="317508">
                <a:tc>
                  <a:txBody>
                    <a:bodyPr/>
                    <a:lstStyle/>
                    <a:p>
                      <a:pPr marL="76835">
                        <a:lnSpc>
                          <a:spcPts val="1720"/>
                        </a:lnSpc>
                        <a:spcBef>
                          <a:spcPts val="565"/>
                        </a:spcBef>
                        <a:spcAft>
                          <a:spcPts val="0"/>
                        </a:spcAft>
                      </a:pPr>
                      <a:r>
                        <a:rPr lang="en-US" sz="1200" dirty="0" smtClean="0">
                          <a:effectLst/>
                          <a:latin typeface="Verdana"/>
                          <a:ea typeface="Calibri"/>
                          <a:cs typeface="Times New Roman"/>
                        </a:rPr>
                        <a:t>M2013</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7470">
                        <a:lnSpc>
                          <a:spcPts val="1720"/>
                        </a:lnSpc>
                        <a:spcBef>
                          <a:spcPts val="565"/>
                        </a:spcBef>
                        <a:spcAft>
                          <a:spcPts val="0"/>
                        </a:spcAft>
                      </a:pPr>
                      <a:r>
                        <a:rPr lang="en-US" sz="1200">
                          <a:effectLst/>
                          <a:latin typeface="Verdana"/>
                          <a:ea typeface="Calibri"/>
                          <a:cs typeface="Times New Roman"/>
                        </a:rPr>
                        <a:t>2013</a:t>
                      </a:r>
                      <a:endParaRPr lang="en-AU" sz="110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8105">
                        <a:lnSpc>
                          <a:spcPts val="1720"/>
                        </a:lnSpc>
                        <a:spcBef>
                          <a:spcPts val="565"/>
                        </a:spcBef>
                        <a:spcAft>
                          <a:spcPts val="0"/>
                        </a:spcAft>
                      </a:pPr>
                      <a:r>
                        <a:rPr lang="en-US" sz="1200" dirty="0">
                          <a:effectLst/>
                          <a:latin typeface="Verdana"/>
                          <a:ea typeface="Calibri"/>
                          <a:cs typeface="Times New Roman"/>
                        </a:rPr>
                        <a:t>Black</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r>
              <a:tr h="316889">
                <a:tc>
                  <a:txBody>
                    <a:bodyPr/>
                    <a:lstStyle/>
                    <a:p>
                      <a:pPr marL="76835">
                        <a:lnSpc>
                          <a:spcPts val="1720"/>
                        </a:lnSpc>
                        <a:spcBef>
                          <a:spcPts val="570"/>
                        </a:spcBef>
                        <a:spcAft>
                          <a:spcPts val="0"/>
                        </a:spcAft>
                      </a:pPr>
                      <a:r>
                        <a:rPr lang="en-US" sz="1200" dirty="0" smtClean="0">
                          <a:effectLst/>
                          <a:latin typeface="Verdana"/>
                          <a:ea typeface="Calibri"/>
                          <a:cs typeface="Times New Roman"/>
                        </a:rPr>
                        <a:t>M2014</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c>
                  <a:txBody>
                    <a:bodyPr/>
                    <a:lstStyle/>
                    <a:p>
                      <a:pPr marL="77470">
                        <a:lnSpc>
                          <a:spcPts val="1720"/>
                        </a:lnSpc>
                        <a:spcBef>
                          <a:spcPts val="570"/>
                        </a:spcBef>
                        <a:spcAft>
                          <a:spcPts val="0"/>
                        </a:spcAft>
                      </a:pPr>
                      <a:r>
                        <a:rPr lang="en-US" sz="1200">
                          <a:effectLst/>
                          <a:latin typeface="Verdana"/>
                          <a:ea typeface="Calibri"/>
                          <a:cs typeface="Times New Roman"/>
                        </a:rPr>
                        <a:t>2017</a:t>
                      </a:r>
                      <a:endParaRPr lang="en-AU" sz="110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c>
                  <a:txBody>
                    <a:bodyPr/>
                    <a:lstStyle/>
                    <a:p>
                      <a:pPr marL="78105">
                        <a:lnSpc>
                          <a:spcPts val="1720"/>
                        </a:lnSpc>
                        <a:spcBef>
                          <a:spcPts val="570"/>
                        </a:spcBef>
                        <a:spcAft>
                          <a:spcPts val="0"/>
                        </a:spcAft>
                      </a:pPr>
                      <a:r>
                        <a:rPr lang="en-US" sz="1200" dirty="0">
                          <a:effectLst/>
                          <a:latin typeface="Verdana"/>
                          <a:ea typeface="Calibri"/>
                          <a:cs typeface="Times New Roman"/>
                        </a:rPr>
                        <a:t>White</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tcPr>
                </a:tc>
              </a:tr>
              <a:tr h="317508">
                <a:tc>
                  <a:txBody>
                    <a:bodyPr/>
                    <a:lstStyle/>
                    <a:p>
                      <a:pPr marL="76835">
                        <a:lnSpc>
                          <a:spcPts val="1720"/>
                        </a:lnSpc>
                        <a:spcBef>
                          <a:spcPts val="570"/>
                        </a:spcBef>
                        <a:spcAft>
                          <a:spcPts val="0"/>
                        </a:spcAft>
                      </a:pPr>
                      <a:r>
                        <a:rPr lang="en-US" sz="1200" dirty="0" smtClean="0">
                          <a:effectLst/>
                          <a:latin typeface="Verdana"/>
                          <a:ea typeface="Calibri"/>
                          <a:cs typeface="Times New Roman"/>
                        </a:rPr>
                        <a:t>M2015</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7470">
                        <a:lnSpc>
                          <a:spcPts val="1720"/>
                        </a:lnSpc>
                        <a:spcBef>
                          <a:spcPts val="570"/>
                        </a:spcBef>
                        <a:spcAft>
                          <a:spcPts val="0"/>
                        </a:spcAft>
                      </a:pPr>
                      <a:r>
                        <a:rPr lang="en-US" sz="1200">
                          <a:effectLst/>
                          <a:latin typeface="Verdana"/>
                          <a:ea typeface="Calibri"/>
                          <a:cs typeface="Times New Roman"/>
                        </a:rPr>
                        <a:t>2017</a:t>
                      </a:r>
                      <a:endParaRPr lang="en-AU" sz="110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c>
                  <a:txBody>
                    <a:bodyPr/>
                    <a:lstStyle/>
                    <a:p>
                      <a:pPr marL="78105">
                        <a:lnSpc>
                          <a:spcPts val="1720"/>
                        </a:lnSpc>
                        <a:spcBef>
                          <a:spcPts val="570"/>
                        </a:spcBef>
                        <a:spcAft>
                          <a:spcPts val="0"/>
                        </a:spcAft>
                      </a:pPr>
                      <a:r>
                        <a:rPr lang="en-US" sz="1200" dirty="0">
                          <a:effectLst/>
                          <a:latin typeface="Verdana"/>
                          <a:ea typeface="Calibri"/>
                          <a:cs typeface="Times New Roman"/>
                        </a:rPr>
                        <a:t>Black</a:t>
                      </a:r>
                      <a:endParaRPr lang="en-AU" sz="1100" dirty="0">
                        <a:effectLst/>
                        <a:latin typeface="Calibri"/>
                        <a:ea typeface="Calibri"/>
                        <a:cs typeface="Times New Roman"/>
                      </a:endParaRPr>
                    </a:p>
                  </a:txBody>
                  <a:tcPr marL="0" marR="0" marT="0" marB="0">
                    <a:lnL w="12700" cap="flat" cmpd="sng" algn="ctr">
                      <a:solidFill>
                        <a:srgbClr val="C6CCBD"/>
                      </a:solidFill>
                      <a:prstDash val="solid"/>
                      <a:round/>
                      <a:headEnd type="none" w="med" len="med"/>
                      <a:tailEnd type="none" w="med" len="med"/>
                    </a:lnL>
                    <a:lnR w="12700" cap="flat" cmpd="sng" algn="ctr">
                      <a:solidFill>
                        <a:srgbClr val="C6CCBD"/>
                      </a:solidFill>
                      <a:prstDash val="solid"/>
                      <a:round/>
                      <a:headEnd type="none" w="med" len="med"/>
                      <a:tailEnd type="none" w="med" len="med"/>
                    </a:lnR>
                    <a:lnT w="12700" cap="flat" cmpd="sng" algn="ctr">
                      <a:solidFill>
                        <a:srgbClr val="C6CCBD"/>
                      </a:solidFill>
                      <a:prstDash val="solid"/>
                      <a:round/>
                      <a:headEnd type="none" w="med" len="med"/>
                      <a:tailEnd type="none" w="med" len="med"/>
                    </a:lnT>
                    <a:lnB w="12700" cap="flat" cmpd="sng" algn="ctr">
                      <a:solidFill>
                        <a:srgbClr val="C6CCBD"/>
                      </a:solidFill>
                      <a:prstDash val="solid"/>
                      <a:round/>
                      <a:headEnd type="none" w="med" len="med"/>
                      <a:tailEnd type="none" w="med" len="med"/>
                    </a:lnB>
                    <a:solidFill>
                      <a:srgbClr val="EEF0EB"/>
                    </a:solidFill>
                  </a:tcPr>
                </a:tc>
              </a:tr>
            </a:tbl>
          </a:graphicData>
        </a:graphic>
      </p:graphicFrame>
      <p:cxnSp>
        <p:nvCxnSpPr>
          <p:cNvPr id="10" name="Straight Arrow Connector 9"/>
          <p:cNvCxnSpPr/>
          <p:nvPr/>
        </p:nvCxnSpPr>
        <p:spPr>
          <a:xfrm>
            <a:off x="2123728" y="558924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97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b="1" dirty="0" smtClean="0"/>
              <a:t>Lossless decomposition</a:t>
            </a:r>
            <a:endParaRPr lang="en-AU" sz="2800" b="1" dirty="0"/>
          </a:p>
        </p:txBody>
      </p:sp>
      <p:sp>
        <p:nvSpPr>
          <p:cNvPr id="3" name="Content Placeholder 2"/>
          <p:cNvSpPr>
            <a:spLocks noGrp="1"/>
          </p:cNvSpPr>
          <p:nvPr>
            <p:ph idx="1"/>
          </p:nvPr>
        </p:nvSpPr>
        <p:spPr/>
        <p:txBody>
          <a:bodyPr>
            <a:normAutofit/>
          </a:bodyPr>
          <a:lstStyle/>
          <a:p>
            <a:r>
              <a:rPr lang="en-GB" sz="2400" dirty="0" smtClean="0"/>
              <a:t>Decomposition must be lossless.</a:t>
            </a:r>
          </a:p>
          <a:p>
            <a:r>
              <a:rPr lang="en-GB" sz="2400" dirty="0" smtClean="0"/>
              <a:t>It means that the information should not get lost from the relation that is decomposed.</a:t>
            </a:r>
          </a:p>
          <a:p>
            <a:r>
              <a:rPr lang="en-GB" sz="2400" dirty="0" smtClean="0"/>
              <a:t>It gives a guarantee that the join will result in the same relation as it was decomposed. </a:t>
            </a:r>
          </a:p>
          <a:p>
            <a:endParaRPr lang="en-AU" sz="2800" dirty="0"/>
          </a:p>
        </p:txBody>
      </p:sp>
      <p:graphicFrame>
        <p:nvGraphicFramePr>
          <p:cNvPr id="4" name="Table 3"/>
          <p:cNvGraphicFramePr>
            <a:graphicFrameLocks noGrp="1"/>
          </p:cNvGraphicFramePr>
          <p:nvPr>
            <p:extLst>
              <p:ext uri="{D42A27DB-BD31-4B8C-83A1-F6EECF244321}">
                <p14:modId xmlns:p14="http://schemas.microsoft.com/office/powerpoint/2010/main" val="2629046230"/>
              </p:ext>
            </p:extLst>
          </p:nvPr>
        </p:nvGraphicFramePr>
        <p:xfrm>
          <a:off x="395539" y="4077073"/>
          <a:ext cx="8064896" cy="1900737"/>
        </p:xfrm>
        <a:graphic>
          <a:graphicData uri="http://schemas.openxmlformats.org/drawingml/2006/table">
            <a:tbl>
              <a:tblPr firstRow="1" bandRow="1"/>
              <a:tblGrid>
                <a:gridCol w="1152128"/>
                <a:gridCol w="1152128"/>
                <a:gridCol w="1152128"/>
                <a:gridCol w="1152128"/>
                <a:gridCol w="1152128"/>
                <a:gridCol w="1152128"/>
                <a:gridCol w="1152128"/>
              </a:tblGrid>
              <a:tr h="576063">
                <a:tc>
                  <a:txBody>
                    <a:bodyPr/>
                    <a:lstStyle/>
                    <a:p>
                      <a:r>
                        <a:rPr lang="en-GB" dirty="0" err="1" smtClean="0"/>
                        <a:t>eid</a:t>
                      </a:r>
                      <a:endParaRPr lang="en-AU" dirty="0"/>
                    </a:p>
                  </a:txBody>
                  <a:tcPr/>
                </a:tc>
                <a:tc>
                  <a:txBody>
                    <a:bodyPr/>
                    <a:lstStyle/>
                    <a:p>
                      <a:r>
                        <a:rPr lang="en-GB" dirty="0" err="1" smtClean="0"/>
                        <a:t>Ename</a:t>
                      </a:r>
                      <a:endParaRPr lang="en-AU" dirty="0"/>
                    </a:p>
                  </a:txBody>
                  <a:tcPr/>
                </a:tc>
                <a:tc>
                  <a:txBody>
                    <a:bodyPr/>
                    <a:lstStyle/>
                    <a:p>
                      <a:r>
                        <a:rPr lang="en-GB" dirty="0" smtClean="0"/>
                        <a:t>age</a:t>
                      </a:r>
                      <a:endParaRPr lang="en-AU" dirty="0"/>
                    </a:p>
                  </a:txBody>
                  <a:tcPr/>
                </a:tc>
                <a:tc>
                  <a:txBody>
                    <a:bodyPr/>
                    <a:lstStyle/>
                    <a:p>
                      <a:r>
                        <a:rPr lang="en-GB" dirty="0" smtClean="0"/>
                        <a:t>city</a:t>
                      </a:r>
                      <a:endParaRPr lang="en-AU" dirty="0"/>
                    </a:p>
                  </a:txBody>
                  <a:tcPr/>
                </a:tc>
                <a:tc>
                  <a:txBody>
                    <a:bodyPr/>
                    <a:lstStyle/>
                    <a:p>
                      <a:r>
                        <a:rPr lang="en-GB" dirty="0" smtClean="0"/>
                        <a:t>salary</a:t>
                      </a:r>
                      <a:endParaRPr lang="en-AU" dirty="0"/>
                    </a:p>
                  </a:txBody>
                  <a:tcPr/>
                </a:tc>
                <a:tc>
                  <a:txBody>
                    <a:bodyPr/>
                    <a:lstStyle/>
                    <a:p>
                      <a:r>
                        <a:rPr lang="en-GB" dirty="0" err="1" smtClean="0"/>
                        <a:t>deptid</a:t>
                      </a:r>
                      <a:endParaRPr lang="en-AU" dirty="0"/>
                    </a:p>
                  </a:txBody>
                  <a:tcPr/>
                </a:tc>
                <a:tc>
                  <a:txBody>
                    <a:bodyPr/>
                    <a:lstStyle/>
                    <a:p>
                      <a:r>
                        <a:rPr lang="en-GB" dirty="0" err="1" smtClean="0"/>
                        <a:t>deptname</a:t>
                      </a:r>
                      <a:endParaRPr lang="en-AU" dirty="0"/>
                    </a:p>
                  </a:txBody>
                  <a:tcPr/>
                </a:tc>
              </a:tr>
              <a:tr h="441558">
                <a:tc>
                  <a:txBody>
                    <a:bodyPr/>
                    <a:lstStyle/>
                    <a:p>
                      <a:r>
                        <a:rPr lang="en-GB" dirty="0" smtClean="0"/>
                        <a:t>E001</a:t>
                      </a:r>
                      <a:endParaRPr lang="en-AU" dirty="0"/>
                    </a:p>
                  </a:txBody>
                  <a:tcPr/>
                </a:tc>
                <a:tc>
                  <a:txBody>
                    <a:bodyPr/>
                    <a:lstStyle/>
                    <a:p>
                      <a:r>
                        <a:rPr lang="en-GB" dirty="0" smtClean="0"/>
                        <a:t>ABC</a:t>
                      </a:r>
                      <a:endParaRPr lang="en-AU" dirty="0"/>
                    </a:p>
                  </a:txBody>
                  <a:tcPr/>
                </a:tc>
                <a:tc>
                  <a:txBody>
                    <a:bodyPr/>
                    <a:lstStyle/>
                    <a:p>
                      <a:r>
                        <a:rPr lang="en-GB" dirty="0" smtClean="0"/>
                        <a:t>29</a:t>
                      </a:r>
                      <a:endParaRPr lang="en-AU" dirty="0"/>
                    </a:p>
                  </a:txBody>
                  <a:tcPr/>
                </a:tc>
                <a:tc>
                  <a:txBody>
                    <a:bodyPr/>
                    <a:lstStyle/>
                    <a:p>
                      <a:r>
                        <a:rPr lang="en-GB" dirty="0" err="1" smtClean="0"/>
                        <a:t>Ktm</a:t>
                      </a:r>
                      <a:endParaRPr lang="en-AU" dirty="0"/>
                    </a:p>
                  </a:txBody>
                  <a:tcPr/>
                </a:tc>
                <a:tc>
                  <a:txBody>
                    <a:bodyPr/>
                    <a:lstStyle/>
                    <a:p>
                      <a:r>
                        <a:rPr lang="en-GB" dirty="0" smtClean="0"/>
                        <a:t>20000</a:t>
                      </a:r>
                      <a:endParaRPr lang="en-AU" dirty="0"/>
                    </a:p>
                  </a:txBody>
                  <a:tcPr/>
                </a:tc>
                <a:tc>
                  <a:txBody>
                    <a:bodyPr/>
                    <a:lstStyle/>
                    <a:p>
                      <a:r>
                        <a:rPr lang="en-GB" dirty="0" smtClean="0"/>
                        <a:t>D001</a:t>
                      </a:r>
                      <a:endParaRPr lang="en-AU" dirty="0"/>
                    </a:p>
                  </a:txBody>
                  <a:tcPr/>
                </a:tc>
                <a:tc>
                  <a:txBody>
                    <a:bodyPr/>
                    <a:lstStyle/>
                    <a:p>
                      <a:r>
                        <a:rPr lang="en-GB" dirty="0" smtClean="0"/>
                        <a:t>Finance</a:t>
                      </a:r>
                      <a:endParaRPr lang="en-AU" dirty="0"/>
                    </a:p>
                  </a:txBody>
                  <a:tcPr/>
                </a:tc>
              </a:tr>
              <a:tr h="441558">
                <a:tc>
                  <a:txBody>
                    <a:bodyPr/>
                    <a:lstStyle/>
                    <a:p>
                      <a:r>
                        <a:rPr lang="en-GB" dirty="0" smtClean="0"/>
                        <a:t>E002</a:t>
                      </a:r>
                      <a:endParaRPr lang="en-AU" dirty="0"/>
                    </a:p>
                  </a:txBody>
                  <a:tcPr/>
                </a:tc>
                <a:tc>
                  <a:txBody>
                    <a:bodyPr/>
                    <a:lstStyle/>
                    <a:p>
                      <a:r>
                        <a:rPr lang="en-GB" dirty="0" smtClean="0"/>
                        <a:t>PQR</a:t>
                      </a:r>
                      <a:endParaRPr lang="en-AU" dirty="0"/>
                    </a:p>
                  </a:txBody>
                  <a:tcPr/>
                </a:tc>
                <a:tc>
                  <a:txBody>
                    <a:bodyPr/>
                    <a:lstStyle/>
                    <a:p>
                      <a:r>
                        <a:rPr lang="en-GB" dirty="0" smtClean="0"/>
                        <a:t>30</a:t>
                      </a:r>
                      <a:endParaRPr lang="en-AU" dirty="0"/>
                    </a:p>
                  </a:txBody>
                  <a:tcPr/>
                </a:tc>
                <a:tc>
                  <a:txBody>
                    <a:bodyPr/>
                    <a:lstStyle/>
                    <a:p>
                      <a:r>
                        <a:rPr lang="en-GB" dirty="0" err="1" smtClean="0"/>
                        <a:t>Banepa</a:t>
                      </a:r>
                      <a:endParaRPr lang="en-AU" dirty="0"/>
                    </a:p>
                  </a:txBody>
                  <a:tcPr/>
                </a:tc>
                <a:tc>
                  <a:txBody>
                    <a:bodyPr/>
                    <a:lstStyle/>
                    <a:p>
                      <a:r>
                        <a:rPr lang="en-GB" dirty="0" smtClean="0"/>
                        <a:t>30000</a:t>
                      </a:r>
                      <a:endParaRPr lang="en-AU" dirty="0"/>
                    </a:p>
                  </a:txBody>
                  <a:tcPr/>
                </a:tc>
                <a:tc>
                  <a:txBody>
                    <a:bodyPr/>
                    <a:lstStyle/>
                    <a:p>
                      <a:r>
                        <a:rPr lang="en-GB" dirty="0" smtClean="0"/>
                        <a:t>D002</a:t>
                      </a:r>
                      <a:endParaRPr lang="en-AU" dirty="0"/>
                    </a:p>
                  </a:txBody>
                  <a:tcPr/>
                </a:tc>
                <a:tc>
                  <a:txBody>
                    <a:bodyPr/>
                    <a:lstStyle/>
                    <a:p>
                      <a:r>
                        <a:rPr lang="en-GB" dirty="0" smtClean="0"/>
                        <a:t>Sales</a:t>
                      </a:r>
                      <a:endParaRPr lang="en-AU" dirty="0"/>
                    </a:p>
                  </a:txBody>
                  <a:tcPr/>
                </a:tc>
              </a:tr>
              <a:tr h="441558">
                <a:tc>
                  <a:txBody>
                    <a:bodyPr/>
                    <a:lstStyle/>
                    <a:p>
                      <a:r>
                        <a:rPr lang="en-GB" dirty="0" smtClean="0"/>
                        <a:t>E002</a:t>
                      </a:r>
                      <a:endParaRPr lang="en-AU" dirty="0"/>
                    </a:p>
                  </a:txBody>
                  <a:tcPr/>
                </a:tc>
                <a:tc>
                  <a:txBody>
                    <a:bodyPr/>
                    <a:lstStyle/>
                    <a:p>
                      <a:r>
                        <a:rPr lang="en-GB" dirty="0" smtClean="0"/>
                        <a:t>LMN</a:t>
                      </a:r>
                      <a:endParaRPr lang="en-AU" dirty="0"/>
                    </a:p>
                  </a:txBody>
                  <a:tcPr/>
                </a:tc>
                <a:tc>
                  <a:txBody>
                    <a:bodyPr/>
                    <a:lstStyle/>
                    <a:p>
                      <a:r>
                        <a:rPr lang="en-GB" dirty="0" smtClean="0"/>
                        <a:t>25</a:t>
                      </a:r>
                      <a:endParaRPr lang="en-AU" dirty="0"/>
                    </a:p>
                  </a:txBody>
                  <a:tcPr/>
                </a:tc>
                <a:tc>
                  <a:txBody>
                    <a:bodyPr/>
                    <a:lstStyle/>
                    <a:p>
                      <a:r>
                        <a:rPr lang="en-GB" dirty="0" err="1" smtClean="0"/>
                        <a:t>Pokhara</a:t>
                      </a:r>
                      <a:endParaRPr lang="en-AU" dirty="0"/>
                    </a:p>
                  </a:txBody>
                  <a:tcPr/>
                </a:tc>
                <a:tc>
                  <a:txBody>
                    <a:bodyPr/>
                    <a:lstStyle/>
                    <a:p>
                      <a:r>
                        <a:rPr lang="en-GB" dirty="0" smtClean="0"/>
                        <a:t>40000</a:t>
                      </a:r>
                      <a:endParaRPr lang="en-AU" dirty="0"/>
                    </a:p>
                  </a:txBody>
                  <a:tcPr/>
                </a:tc>
                <a:tc>
                  <a:txBody>
                    <a:bodyPr/>
                    <a:lstStyle/>
                    <a:p>
                      <a:r>
                        <a:rPr lang="en-GB" dirty="0" smtClean="0"/>
                        <a:t>D003</a:t>
                      </a:r>
                      <a:endParaRPr lang="en-AU" dirty="0"/>
                    </a:p>
                  </a:txBody>
                  <a:tcPr/>
                </a:tc>
                <a:tc>
                  <a:txBody>
                    <a:bodyPr/>
                    <a:lstStyle/>
                    <a:p>
                      <a:r>
                        <a:rPr lang="en-GB" dirty="0" smtClean="0"/>
                        <a:t>Marketing</a:t>
                      </a:r>
                      <a:endParaRPr lang="en-AU" dirty="0"/>
                    </a:p>
                  </a:txBody>
                  <a:tcPr/>
                </a:tc>
              </a:tr>
            </a:tbl>
          </a:graphicData>
        </a:graphic>
      </p:graphicFrame>
    </p:spTree>
    <p:extLst>
      <p:ext uri="{BB962C8B-B14F-4D97-AF65-F5344CB8AC3E}">
        <p14:creationId xmlns:p14="http://schemas.microsoft.com/office/powerpoint/2010/main" val="2717991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92681356"/>
              </p:ext>
            </p:extLst>
          </p:nvPr>
        </p:nvGraphicFramePr>
        <p:xfrm>
          <a:off x="899590" y="1620520"/>
          <a:ext cx="7787210" cy="1463040"/>
        </p:xfrm>
        <a:graphic>
          <a:graphicData uri="http://schemas.openxmlformats.org/drawingml/2006/table">
            <a:tbl>
              <a:tblPr firstRow="1" bandRow="1"/>
              <a:tblGrid>
                <a:gridCol w="1557442"/>
                <a:gridCol w="1557442"/>
                <a:gridCol w="1557442"/>
                <a:gridCol w="1557442"/>
                <a:gridCol w="1557442"/>
              </a:tblGrid>
              <a:tr h="345688">
                <a:tc>
                  <a:txBody>
                    <a:bodyPr/>
                    <a:lstStyle/>
                    <a:p>
                      <a:pPr algn="ctr"/>
                      <a:r>
                        <a:rPr lang="en-GB" dirty="0" err="1" smtClean="0"/>
                        <a:t>eid</a:t>
                      </a:r>
                      <a:endParaRPr lang="en-AU" dirty="0"/>
                    </a:p>
                  </a:txBody>
                  <a:tcPr/>
                </a:tc>
                <a:tc>
                  <a:txBody>
                    <a:bodyPr/>
                    <a:lstStyle/>
                    <a:p>
                      <a:pPr algn="ctr"/>
                      <a:r>
                        <a:rPr lang="en-GB" dirty="0" err="1" smtClean="0"/>
                        <a:t>Ename</a:t>
                      </a:r>
                      <a:endParaRPr lang="en-AU" dirty="0"/>
                    </a:p>
                  </a:txBody>
                  <a:tcPr/>
                </a:tc>
                <a:tc>
                  <a:txBody>
                    <a:bodyPr/>
                    <a:lstStyle/>
                    <a:p>
                      <a:pPr algn="ctr"/>
                      <a:r>
                        <a:rPr lang="en-GB" dirty="0" smtClean="0"/>
                        <a:t>age</a:t>
                      </a:r>
                      <a:endParaRPr lang="en-AU" dirty="0"/>
                    </a:p>
                  </a:txBody>
                  <a:tcPr/>
                </a:tc>
                <a:tc>
                  <a:txBody>
                    <a:bodyPr/>
                    <a:lstStyle/>
                    <a:p>
                      <a:pPr algn="ctr"/>
                      <a:r>
                        <a:rPr lang="en-GB" dirty="0" smtClean="0"/>
                        <a:t>city</a:t>
                      </a:r>
                      <a:endParaRPr lang="en-AU" dirty="0"/>
                    </a:p>
                  </a:txBody>
                  <a:tcPr/>
                </a:tc>
                <a:tc>
                  <a:txBody>
                    <a:bodyPr/>
                    <a:lstStyle/>
                    <a:p>
                      <a:pPr algn="ctr"/>
                      <a:r>
                        <a:rPr lang="en-GB" dirty="0" smtClean="0"/>
                        <a:t>salary</a:t>
                      </a:r>
                      <a:endParaRPr lang="en-AU" dirty="0"/>
                    </a:p>
                  </a:txBody>
                  <a:tcPr/>
                </a:tc>
              </a:tr>
              <a:tr h="345688">
                <a:tc>
                  <a:txBody>
                    <a:bodyPr/>
                    <a:lstStyle/>
                    <a:p>
                      <a:pPr algn="ctr"/>
                      <a:r>
                        <a:rPr lang="en-GB" dirty="0" smtClean="0"/>
                        <a:t>E001</a:t>
                      </a:r>
                      <a:endParaRPr lang="en-AU" dirty="0"/>
                    </a:p>
                  </a:txBody>
                  <a:tcPr/>
                </a:tc>
                <a:tc>
                  <a:txBody>
                    <a:bodyPr/>
                    <a:lstStyle/>
                    <a:p>
                      <a:pPr algn="ctr"/>
                      <a:r>
                        <a:rPr lang="en-GB" dirty="0" smtClean="0"/>
                        <a:t>ABC</a:t>
                      </a:r>
                      <a:endParaRPr lang="en-AU" dirty="0"/>
                    </a:p>
                  </a:txBody>
                  <a:tcPr/>
                </a:tc>
                <a:tc>
                  <a:txBody>
                    <a:bodyPr/>
                    <a:lstStyle/>
                    <a:p>
                      <a:pPr algn="ctr"/>
                      <a:r>
                        <a:rPr lang="en-GB" dirty="0" smtClean="0"/>
                        <a:t>29</a:t>
                      </a:r>
                      <a:endParaRPr lang="en-AU" dirty="0"/>
                    </a:p>
                  </a:txBody>
                  <a:tcPr/>
                </a:tc>
                <a:tc>
                  <a:txBody>
                    <a:bodyPr/>
                    <a:lstStyle/>
                    <a:p>
                      <a:pPr algn="ctr"/>
                      <a:r>
                        <a:rPr lang="en-GB" dirty="0" err="1" smtClean="0"/>
                        <a:t>Ktm</a:t>
                      </a:r>
                      <a:endParaRPr lang="en-AU" dirty="0"/>
                    </a:p>
                  </a:txBody>
                  <a:tcPr/>
                </a:tc>
                <a:tc>
                  <a:txBody>
                    <a:bodyPr/>
                    <a:lstStyle/>
                    <a:p>
                      <a:pPr algn="ctr"/>
                      <a:r>
                        <a:rPr lang="en-GB" dirty="0" smtClean="0"/>
                        <a:t>20000</a:t>
                      </a:r>
                      <a:endParaRPr lang="en-AU" dirty="0"/>
                    </a:p>
                  </a:txBody>
                  <a:tcPr/>
                </a:tc>
              </a:tr>
              <a:tr h="345688">
                <a:tc>
                  <a:txBody>
                    <a:bodyPr/>
                    <a:lstStyle/>
                    <a:p>
                      <a:pPr algn="ctr"/>
                      <a:r>
                        <a:rPr lang="en-GB" dirty="0" smtClean="0"/>
                        <a:t>E002</a:t>
                      </a:r>
                      <a:endParaRPr lang="en-AU" dirty="0"/>
                    </a:p>
                  </a:txBody>
                  <a:tcPr/>
                </a:tc>
                <a:tc>
                  <a:txBody>
                    <a:bodyPr/>
                    <a:lstStyle/>
                    <a:p>
                      <a:pPr algn="ctr"/>
                      <a:r>
                        <a:rPr lang="en-GB" dirty="0" smtClean="0"/>
                        <a:t>PQR</a:t>
                      </a:r>
                      <a:endParaRPr lang="en-AU" dirty="0"/>
                    </a:p>
                  </a:txBody>
                  <a:tcPr/>
                </a:tc>
                <a:tc>
                  <a:txBody>
                    <a:bodyPr/>
                    <a:lstStyle/>
                    <a:p>
                      <a:pPr algn="ctr"/>
                      <a:r>
                        <a:rPr lang="en-GB" dirty="0" smtClean="0"/>
                        <a:t>30</a:t>
                      </a:r>
                      <a:endParaRPr lang="en-AU" dirty="0"/>
                    </a:p>
                  </a:txBody>
                  <a:tcPr/>
                </a:tc>
                <a:tc>
                  <a:txBody>
                    <a:bodyPr/>
                    <a:lstStyle/>
                    <a:p>
                      <a:pPr algn="ctr"/>
                      <a:r>
                        <a:rPr lang="en-GB" dirty="0" err="1" smtClean="0"/>
                        <a:t>Banepa</a:t>
                      </a:r>
                      <a:endParaRPr lang="en-AU" dirty="0"/>
                    </a:p>
                  </a:txBody>
                  <a:tcPr/>
                </a:tc>
                <a:tc>
                  <a:txBody>
                    <a:bodyPr/>
                    <a:lstStyle/>
                    <a:p>
                      <a:pPr algn="ctr"/>
                      <a:r>
                        <a:rPr lang="en-GB" dirty="0" smtClean="0"/>
                        <a:t>30000</a:t>
                      </a:r>
                      <a:endParaRPr lang="en-AU" dirty="0"/>
                    </a:p>
                  </a:txBody>
                  <a:tcPr/>
                </a:tc>
              </a:tr>
              <a:tr h="345688">
                <a:tc>
                  <a:txBody>
                    <a:bodyPr/>
                    <a:lstStyle/>
                    <a:p>
                      <a:pPr algn="ctr"/>
                      <a:r>
                        <a:rPr lang="en-GB" dirty="0" smtClean="0"/>
                        <a:t>E002</a:t>
                      </a:r>
                      <a:endParaRPr lang="en-AU" dirty="0"/>
                    </a:p>
                  </a:txBody>
                  <a:tcPr/>
                </a:tc>
                <a:tc>
                  <a:txBody>
                    <a:bodyPr/>
                    <a:lstStyle/>
                    <a:p>
                      <a:pPr algn="ctr"/>
                      <a:r>
                        <a:rPr lang="en-GB" dirty="0" smtClean="0"/>
                        <a:t>LMN</a:t>
                      </a:r>
                      <a:endParaRPr lang="en-AU" dirty="0"/>
                    </a:p>
                  </a:txBody>
                  <a:tcPr/>
                </a:tc>
                <a:tc>
                  <a:txBody>
                    <a:bodyPr/>
                    <a:lstStyle/>
                    <a:p>
                      <a:pPr algn="ctr"/>
                      <a:r>
                        <a:rPr lang="en-GB" dirty="0" smtClean="0"/>
                        <a:t>25</a:t>
                      </a:r>
                      <a:endParaRPr lang="en-AU" dirty="0"/>
                    </a:p>
                  </a:txBody>
                  <a:tcPr/>
                </a:tc>
                <a:tc>
                  <a:txBody>
                    <a:bodyPr/>
                    <a:lstStyle/>
                    <a:p>
                      <a:pPr algn="ctr"/>
                      <a:r>
                        <a:rPr lang="en-GB" dirty="0" err="1" smtClean="0"/>
                        <a:t>Pokhara</a:t>
                      </a:r>
                      <a:endParaRPr lang="en-AU" dirty="0"/>
                    </a:p>
                  </a:txBody>
                  <a:tcPr/>
                </a:tc>
                <a:tc>
                  <a:txBody>
                    <a:bodyPr/>
                    <a:lstStyle/>
                    <a:p>
                      <a:pPr algn="ctr"/>
                      <a:r>
                        <a:rPr lang="en-GB" dirty="0" smtClean="0"/>
                        <a:t>40000</a:t>
                      </a:r>
                      <a:endParaRPr lang="en-AU"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57298765"/>
              </p:ext>
            </p:extLst>
          </p:nvPr>
        </p:nvGraphicFramePr>
        <p:xfrm>
          <a:off x="1259632" y="4293096"/>
          <a:ext cx="6096000" cy="1483360"/>
        </p:xfrm>
        <a:graphic>
          <a:graphicData uri="http://schemas.openxmlformats.org/drawingml/2006/table">
            <a:tbl>
              <a:tblPr firstRow="1" bandRow="1"/>
              <a:tblGrid>
                <a:gridCol w="2032000"/>
                <a:gridCol w="2032000"/>
                <a:gridCol w="2032000"/>
              </a:tblGrid>
              <a:tr h="370840">
                <a:tc>
                  <a:txBody>
                    <a:bodyPr/>
                    <a:lstStyle/>
                    <a:p>
                      <a:pPr algn="ctr"/>
                      <a:r>
                        <a:rPr lang="en-GB" dirty="0" err="1" smtClean="0"/>
                        <a:t>deptid</a:t>
                      </a:r>
                      <a:endParaRPr lang="en-AU" dirty="0"/>
                    </a:p>
                  </a:txBody>
                  <a:tcPr/>
                </a:tc>
                <a:tc>
                  <a:txBody>
                    <a:bodyPr/>
                    <a:lstStyle/>
                    <a:p>
                      <a:pPr algn="ctr"/>
                      <a:r>
                        <a:rPr lang="en-GB" dirty="0" err="1" smtClean="0"/>
                        <a:t>eid</a:t>
                      </a:r>
                      <a:endParaRPr lang="en-AU" dirty="0"/>
                    </a:p>
                  </a:txBody>
                  <a:tcPr/>
                </a:tc>
                <a:tc>
                  <a:txBody>
                    <a:bodyPr/>
                    <a:lstStyle/>
                    <a:p>
                      <a:r>
                        <a:rPr lang="en-GB" dirty="0" smtClean="0"/>
                        <a:t>department</a:t>
                      </a:r>
                      <a:endParaRPr lang="en-AU" dirty="0"/>
                    </a:p>
                  </a:txBody>
                  <a:tcPr/>
                </a:tc>
              </a:tr>
              <a:tr h="370840">
                <a:tc>
                  <a:txBody>
                    <a:bodyPr/>
                    <a:lstStyle/>
                    <a:p>
                      <a:pPr algn="ctr"/>
                      <a:r>
                        <a:rPr lang="en-GB" dirty="0" smtClean="0"/>
                        <a:t>D001</a:t>
                      </a:r>
                      <a:endParaRPr lang="en-AU" dirty="0"/>
                    </a:p>
                  </a:txBody>
                  <a:tcPr/>
                </a:tc>
                <a:tc>
                  <a:txBody>
                    <a:bodyPr/>
                    <a:lstStyle/>
                    <a:p>
                      <a:pPr algn="ctr"/>
                      <a:r>
                        <a:rPr lang="en-GB" dirty="0" smtClean="0"/>
                        <a:t>E001</a:t>
                      </a:r>
                      <a:endParaRPr lang="en-AU" dirty="0"/>
                    </a:p>
                  </a:txBody>
                  <a:tcPr/>
                </a:tc>
                <a:tc>
                  <a:txBody>
                    <a:bodyPr/>
                    <a:lstStyle/>
                    <a:p>
                      <a:pPr algn="ctr"/>
                      <a:r>
                        <a:rPr lang="en-GB" dirty="0" smtClean="0"/>
                        <a:t>Finance</a:t>
                      </a:r>
                      <a:endParaRPr lang="en-AU" dirty="0"/>
                    </a:p>
                  </a:txBody>
                  <a:tcPr/>
                </a:tc>
              </a:tr>
              <a:tr h="370840">
                <a:tc>
                  <a:txBody>
                    <a:bodyPr/>
                    <a:lstStyle/>
                    <a:p>
                      <a:pPr algn="ctr"/>
                      <a:r>
                        <a:rPr lang="en-GB" dirty="0" smtClean="0"/>
                        <a:t>D002</a:t>
                      </a:r>
                      <a:endParaRPr lang="en-AU" dirty="0"/>
                    </a:p>
                  </a:txBody>
                  <a:tcPr/>
                </a:tc>
                <a:tc>
                  <a:txBody>
                    <a:bodyPr/>
                    <a:lstStyle/>
                    <a:p>
                      <a:pPr algn="ctr"/>
                      <a:r>
                        <a:rPr lang="en-GB" dirty="0" smtClean="0"/>
                        <a:t>E002</a:t>
                      </a:r>
                      <a:endParaRPr lang="en-AU" dirty="0"/>
                    </a:p>
                  </a:txBody>
                  <a:tcPr/>
                </a:tc>
                <a:tc>
                  <a:txBody>
                    <a:bodyPr/>
                    <a:lstStyle/>
                    <a:p>
                      <a:pPr algn="ctr"/>
                      <a:r>
                        <a:rPr lang="en-GB" dirty="0" smtClean="0"/>
                        <a:t>Sales</a:t>
                      </a:r>
                      <a:endParaRPr lang="en-AU" dirty="0"/>
                    </a:p>
                  </a:txBody>
                  <a:tcPr/>
                </a:tc>
              </a:tr>
              <a:tr h="370840">
                <a:tc>
                  <a:txBody>
                    <a:bodyPr/>
                    <a:lstStyle/>
                    <a:p>
                      <a:pPr algn="ctr"/>
                      <a:r>
                        <a:rPr lang="en-GB" dirty="0" smtClean="0"/>
                        <a:t>D003</a:t>
                      </a:r>
                      <a:endParaRPr lang="en-AU" dirty="0"/>
                    </a:p>
                  </a:txBody>
                  <a:tcPr/>
                </a:tc>
                <a:tc>
                  <a:txBody>
                    <a:bodyPr/>
                    <a:lstStyle/>
                    <a:p>
                      <a:pPr algn="ctr"/>
                      <a:r>
                        <a:rPr lang="en-GB" dirty="0" smtClean="0"/>
                        <a:t>E003</a:t>
                      </a:r>
                      <a:endParaRPr lang="en-AU" dirty="0"/>
                    </a:p>
                  </a:txBody>
                  <a:tcPr/>
                </a:tc>
                <a:tc>
                  <a:txBody>
                    <a:bodyPr/>
                    <a:lstStyle/>
                    <a:p>
                      <a:pPr algn="ctr"/>
                      <a:r>
                        <a:rPr lang="en-GB" dirty="0" smtClean="0"/>
                        <a:t>Marketing</a:t>
                      </a:r>
                      <a:endParaRPr lang="en-AU" dirty="0"/>
                    </a:p>
                  </a:txBody>
                  <a:tcPr/>
                </a:tc>
              </a:tr>
            </a:tbl>
          </a:graphicData>
        </a:graphic>
      </p:graphicFrame>
      <p:sp>
        <p:nvSpPr>
          <p:cNvPr id="6" name="Rectangle 5"/>
          <p:cNvSpPr/>
          <p:nvPr/>
        </p:nvSpPr>
        <p:spPr>
          <a:xfrm>
            <a:off x="1403648" y="836712"/>
            <a:ext cx="1108765" cy="369332"/>
          </a:xfrm>
          <a:prstGeom prst="rect">
            <a:avLst/>
          </a:prstGeom>
        </p:spPr>
        <p:txBody>
          <a:bodyPr wrap="none">
            <a:spAutoFit/>
          </a:bodyPr>
          <a:lstStyle/>
          <a:p>
            <a:r>
              <a:rPr lang="en-GB" dirty="0" smtClean="0"/>
              <a:t>Employee</a:t>
            </a:r>
            <a:endParaRPr lang="en-AU" dirty="0"/>
          </a:p>
        </p:txBody>
      </p:sp>
      <p:sp>
        <p:nvSpPr>
          <p:cNvPr id="7" name="Rectangle 6"/>
          <p:cNvSpPr/>
          <p:nvPr/>
        </p:nvSpPr>
        <p:spPr>
          <a:xfrm>
            <a:off x="1293681" y="3789040"/>
            <a:ext cx="1328697" cy="369332"/>
          </a:xfrm>
          <a:prstGeom prst="rect">
            <a:avLst/>
          </a:prstGeom>
        </p:spPr>
        <p:txBody>
          <a:bodyPr wrap="none">
            <a:spAutoFit/>
          </a:bodyPr>
          <a:lstStyle/>
          <a:p>
            <a:r>
              <a:rPr lang="en-GB" dirty="0"/>
              <a:t>Department</a:t>
            </a:r>
            <a:endParaRPr lang="en-AU" dirty="0"/>
          </a:p>
        </p:txBody>
      </p:sp>
    </p:spTree>
    <p:extLst>
      <p:ext uri="{BB962C8B-B14F-4D97-AF65-F5344CB8AC3E}">
        <p14:creationId xmlns:p14="http://schemas.microsoft.com/office/powerpoint/2010/main" val="4133870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t>Lack of data redundancy</a:t>
            </a:r>
            <a:endParaRPr lang="en-AU" sz="2400" b="1" dirty="0"/>
          </a:p>
        </p:txBody>
      </p:sp>
      <p:sp>
        <p:nvSpPr>
          <p:cNvPr id="3" name="Content Placeholder 2"/>
          <p:cNvSpPr>
            <a:spLocks noGrp="1"/>
          </p:cNvSpPr>
          <p:nvPr>
            <p:ph idx="1"/>
          </p:nvPr>
        </p:nvSpPr>
        <p:spPr/>
        <p:txBody>
          <a:bodyPr>
            <a:normAutofit/>
          </a:bodyPr>
          <a:lstStyle/>
          <a:p>
            <a:r>
              <a:rPr lang="en-GB" sz="2400" dirty="0" smtClean="0"/>
              <a:t>Lack of data redundancy is also known as a </a:t>
            </a:r>
            <a:r>
              <a:rPr lang="en-GB" sz="2400" dirty="0" err="1" smtClean="0"/>
              <a:t>repetion</a:t>
            </a:r>
            <a:r>
              <a:rPr lang="en-GB" sz="2400" dirty="0" smtClean="0"/>
              <a:t> of information.</a:t>
            </a:r>
          </a:p>
          <a:p>
            <a:r>
              <a:rPr lang="en-GB" sz="2400" dirty="0" smtClean="0"/>
              <a:t>The proper decomposition should not suffer from any data redundancy.</a:t>
            </a:r>
          </a:p>
          <a:p>
            <a:r>
              <a:rPr lang="en-GB" sz="2400" dirty="0" smtClean="0"/>
              <a:t>The careless decomposition may cause a problem with the data.</a:t>
            </a:r>
          </a:p>
          <a:p>
            <a:r>
              <a:rPr lang="en-GB" sz="2400" dirty="0" smtClean="0"/>
              <a:t>The lack of data redundancy property may be achieves by normalization </a:t>
            </a:r>
            <a:r>
              <a:rPr lang="en-GB" sz="2400" dirty="0" smtClean="0"/>
              <a:t>.</a:t>
            </a:r>
            <a:endParaRPr lang="en-AU" sz="2400" dirty="0"/>
          </a:p>
        </p:txBody>
      </p:sp>
    </p:spTree>
    <p:extLst>
      <p:ext uri="{BB962C8B-B14F-4D97-AF65-F5344CB8AC3E}">
        <p14:creationId xmlns:p14="http://schemas.microsoft.com/office/powerpoint/2010/main" val="208584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400" b="1" dirty="0" smtClean="0">
                <a:latin typeface="Times New Roman" panose="02020603050405020304" pitchFamily="18" charset="0"/>
                <a:cs typeface="Times New Roman" panose="02020603050405020304" pitchFamily="18" charset="0"/>
              </a:rPr>
              <a:t>Dependency preservation</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dirty="0" smtClean="0">
                <a:latin typeface="Times New Roman" panose="02020603050405020304" pitchFamily="18" charset="0"/>
                <a:cs typeface="Times New Roman" panose="02020603050405020304" pitchFamily="18" charset="0"/>
              </a:rPr>
              <a:t>Dependency is an important constraint on the database.</a:t>
            </a:r>
          </a:p>
          <a:p>
            <a:r>
              <a:rPr lang="en-GB" sz="2400" dirty="0" smtClean="0">
                <a:latin typeface="Times New Roman" panose="02020603050405020304" pitchFamily="18" charset="0"/>
                <a:cs typeface="Times New Roman" panose="02020603050405020304" pitchFamily="18" charset="0"/>
              </a:rPr>
              <a:t>Every dependency must be satisfied by at least one decomposed table.</a:t>
            </a:r>
          </a:p>
          <a:p>
            <a:r>
              <a:rPr lang="en-GB" sz="2400" dirty="0" smtClean="0">
                <a:latin typeface="Times New Roman" panose="02020603050405020304" pitchFamily="18" charset="0"/>
                <a:cs typeface="Times New Roman" panose="02020603050405020304" pitchFamily="18" charset="0"/>
              </a:rPr>
              <a:t>If {A       B} holds, then two sets are functional dependent. It becomes more useful for checking the dependency easily if both sets in a same relation.</a:t>
            </a:r>
          </a:p>
          <a:p>
            <a:r>
              <a:rPr lang="en-GB" sz="2400" dirty="0" smtClean="0">
                <a:latin typeface="Times New Roman" panose="02020603050405020304" pitchFamily="18" charset="0"/>
                <a:cs typeface="Times New Roman" panose="02020603050405020304" pitchFamily="18" charset="0"/>
              </a:rPr>
              <a:t>This decomposition property can only be done by maintaining the </a:t>
            </a:r>
            <a:r>
              <a:rPr lang="en-GB" sz="2400" smtClean="0">
                <a:latin typeface="Times New Roman" panose="02020603050405020304" pitchFamily="18" charset="0"/>
                <a:cs typeface="Times New Roman" panose="02020603050405020304" pitchFamily="18" charset="0"/>
              </a:rPr>
              <a:t>functional dependency.</a:t>
            </a:r>
          </a:p>
          <a:p>
            <a:endParaRPr lang="en-AU" sz="24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1631842" y="3102632"/>
            <a:ext cx="36004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6395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Assignment 4</a:t>
            </a: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Define Normalization with its advantages and disadvantages.</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 What is functional dependency?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What are the types of it?</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Describe anomalies in its types.</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Describe normal form from 1NF to 4NF with an example.</a:t>
            </a:r>
          </a:p>
          <a:p>
            <a:pPr marL="0" indent="0">
              <a:buNone/>
            </a:pPr>
            <a:endParaRPr lang="en-AU" dirty="0"/>
          </a:p>
        </p:txBody>
      </p:sp>
    </p:spTree>
    <p:extLst>
      <p:ext uri="{BB962C8B-B14F-4D97-AF65-F5344CB8AC3E}">
        <p14:creationId xmlns:p14="http://schemas.microsoft.com/office/powerpoint/2010/main" val="3708666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562074"/>
          </a:xfrm>
        </p:spPr>
        <p:txBody>
          <a:bodyPr>
            <a:normAutofit fontScale="90000"/>
          </a:bodyPr>
          <a:lstStyle/>
          <a:p>
            <a:r>
              <a:rPr lang="en-US" sz="2700" b="1" dirty="0">
                <a:latin typeface="Times New Roman" panose="02020603050405020304" pitchFamily="18" charset="0"/>
                <a:cs typeface="Times New Roman" panose="02020603050405020304" pitchFamily="18" charset="0"/>
              </a:rPr>
              <a:t>Trivial functional dependency</a:t>
            </a:r>
            <a:r>
              <a:rPr lang="en-AU" sz="2800" dirty="0"/>
              <a:t/>
            </a:r>
            <a:br>
              <a:rPr lang="en-AU" sz="2800" dirty="0"/>
            </a:br>
            <a:endParaRPr lang="en-AU" sz="2800" dirty="0"/>
          </a:p>
        </p:txBody>
      </p:sp>
      <p:sp>
        <p:nvSpPr>
          <p:cNvPr id="3" name="Content Placeholder 2"/>
          <p:cNvSpPr>
            <a:spLocks noGrp="1"/>
          </p:cNvSpPr>
          <p:nvPr>
            <p:ph idx="1"/>
          </p:nvPr>
        </p:nvSpPr>
        <p:spPr>
          <a:xfrm>
            <a:off x="251520" y="620688"/>
            <a:ext cx="8424936" cy="6237312"/>
          </a:xfrm>
        </p:spPr>
        <p:txBody>
          <a:bodyPr>
            <a:normAutofit/>
          </a:bodyPr>
          <a:lstStyle/>
          <a:p>
            <a:pPr lvl="0" algn="just"/>
            <a:r>
              <a:rPr lang="en-US" sz="2400" dirty="0">
                <a:latin typeface="Times New Roman" panose="02020603050405020304" pitchFamily="18" charset="0"/>
                <a:cs typeface="Times New Roman" panose="02020603050405020304" pitchFamily="18" charset="0"/>
              </a:rPr>
              <a:t>The Trivial dependency is a set of attributes which are called a trivial if the set of attributes are included in that attribute.</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So, X </a:t>
            </a:r>
            <a:r>
              <a:rPr lang="en-US" sz="2400" dirty="0" smtClean="0">
                <a:latin typeface="Times New Roman" panose="02020603050405020304" pitchFamily="18" charset="0"/>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Y is a trivial functional </a:t>
            </a:r>
            <a:r>
              <a:rPr lang="en-US" sz="2400" dirty="0" smtClean="0">
                <a:latin typeface="Times New Roman" panose="02020603050405020304" pitchFamily="18" charset="0"/>
                <a:cs typeface="Times New Roman" panose="02020603050405020304" pitchFamily="18" charset="0"/>
              </a:rPr>
              <a:t>dependency, </a:t>
            </a:r>
            <a:r>
              <a:rPr lang="en-US" sz="2400" dirty="0">
                <a:latin typeface="Times New Roman" panose="02020603050405020304" pitchFamily="18" charset="0"/>
                <a:cs typeface="Times New Roman" panose="02020603050405020304" pitchFamily="18" charset="0"/>
              </a:rPr>
              <a:t>if Y is a subset of X.</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trivial functional dependency is a database dependency that occurs when describing a functional dependency of an attribute or of a collection of attributes that includes the original attribute.</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Consider this table with two columns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emp_name</a:t>
            </a:r>
            <a:r>
              <a:rPr lang="en-US" sz="2400" dirty="0" smtClean="0">
                <a:latin typeface="Times New Roman" panose="02020603050405020304" pitchFamily="18" charset="0"/>
                <a:cs typeface="Times New Roman" panose="02020603050405020304" pitchFamily="18" charset="0"/>
              </a:rPr>
              <a:t>.</a:t>
            </a:r>
          </a:p>
          <a:p>
            <a:pPr lvl="0" algn="just"/>
            <a:endParaRPr lang="en-US" dirty="0"/>
          </a:p>
          <a:p>
            <a:pPr lvl="0" algn="just"/>
            <a:endParaRPr lang="en-US" dirty="0" smtClean="0"/>
          </a:p>
          <a:p>
            <a:pPr marL="0" lvl="0" indent="0" algn="just">
              <a:buNone/>
            </a:pPr>
            <a:endParaRPr lang="en-US" dirty="0"/>
          </a:p>
          <a:p>
            <a:pPr lvl="0" algn="just"/>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 -&gt; </a:t>
            </a:r>
            <a:r>
              <a:rPr lang="en-US" sz="2400" dirty="0" err="1" smtClean="0">
                <a:latin typeface="Times New Roman" panose="02020603050405020304" pitchFamily="18" charset="0"/>
                <a:cs typeface="Times New Roman" panose="02020603050405020304" pitchFamily="18" charset="0"/>
              </a:rPr>
              <a:t>emp_name</a:t>
            </a:r>
            <a:r>
              <a:rPr lang="en-US" sz="2400" dirty="0" smtClean="0">
                <a:latin typeface="Times New Roman" panose="02020603050405020304" pitchFamily="18" charset="0"/>
                <a:cs typeface="Times New Roman" panose="02020603050405020304" pitchFamily="18" charset="0"/>
              </a:rPr>
              <a:t> </a:t>
            </a:r>
          </a:p>
          <a:p>
            <a:pPr marL="0" lv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 is a subset of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0" algn="just"/>
            <a:endParaRPr lang="en-US" dirty="0"/>
          </a:p>
          <a:p>
            <a:pPr lvl="0" algn="just"/>
            <a:endParaRPr lang="en-US" dirty="0" smtClean="0"/>
          </a:p>
          <a:p>
            <a:pPr marL="0" lvl="0" indent="0" algn="just">
              <a:buNone/>
            </a:pPr>
            <a:endParaRPr lang="en-US" dirty="0" smtClean="0"/>
          </a:p>
          <a:p>
            <a:pPr marL="0" lvl="0" indent="0" algn="just">
              <a:buNone/>
            </a:pPr>
            <a:endParaRPr lang="en-US" dirty="0" smtClean="0"/>
          </a:p>
          <a:p>
            <a:pPr marL="0" lvl="0" indent="0" algn="just">
              <a:buNone/>
            </a:pPr>
            <a:endParaRPr lang="en-AU" dirty="0"/>
          </a:p>
          <a:p>
            <a:pPr marL="0" indent="0">
              <a:buNone/>
            </a:pP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384170123"/>
              </p:ext>
            </p:extLst>
          </p:nvPr>
        </p:nvGraphicFramePr>
        <p:xfrm>
          <a:off x="1475656" y="4221088"/>
          <a:ext cx="5401310" cy="1423035"/>
        </p:xfrm>
        <a:graphic>
          <a:graphicData uri="http://schemas.openxmlformats.org/drawingml/2006/table">
            <a:tbl>
              <a:tblPr firstRow="1" firstCol="1" lastRow="1" lastCol="1" bandRow="1" bandCol="1"/>
              <a:tblGrid>
                <a:gridCol w="2700655"/>
                <a:gridCol w="2700655"/>
              </a:tblGrid>
              <a:tr h="356235">
                <a:tc>
                  <a:txBody>
                    <a:bodyPr/>
                    <a:lstStyle/>
                    <a:p>
                      <a:pPr marL="76835">
                        <a:lnSpc>
                          <a:spcPts val="1720"/>
                        </a:lnSpc>
                        <a:spcBef>
                          <a:spcPts val="520"/>
                        </a:spcBef>
                        <a:spcAft>
                          <a:spcPts val="0"/>
                        </a:spcAft>
                      </a:pPr>
                      <a:r>
                        <a:rPr lang="en-US" sz="1400" dirty="0" err="1">
                          <a:effectLst/>
                        </a:rPr>
                        <a:t>emp_id</a:t>
                      </a:r>
                      <a:endParaRPr lang="en-AU" sz="1100" dirty="0">
                        <a:effectLst/>
                        <a:latin typeface="Calibri"/>
                        <a:ea typeface="Calibri"/>
                        <a:cs typeface="Times New Roman"/>
                      </a:endParaRPr>
                    </a:p>
                  </a:txBody>
                  <a:tcPr marL="0" marR="0" marT="0" marB="0"/>
                </a:tc>
                <a:tc>
                  <a:txBody>
                    <a:bodyPr/>
                    <a:lstStyle/>
                    <a:p>
                      <a:pPr marL="76835">
                        <a:lnSpc>
                          <a:spcPts val="1720"/>
                        </a:lnSpc>
                        <a:spcBef>
                          <a:spcPts val="520"/>
                        </a:spcBef>
                        <a:spcAft>
                          <a:spcPts val="0"/>
                        </a:spcAft>
                      </a:pPr>
                      <a:r>
                        <a:rPr lang="en-US" sz="1400">
                          <a:effectLst/>
                        </a:rPr>
                        <a:t>emp_name</a:t>
                      </a:r>
                      <a:endParaRPr lang="en-AU" sz="1100">
                        <a:effectLst/>
                        <a:latin typeface="Calibri"/>
                        <a:ea typeface="Calibri"/>
                        <a:cs typeface="Times New Roman"/>
                      </a:endParaRPr>
                    </a:p>
                  </a:txBody>
                  <a:tcPr marL="0" marR="0" marT="0" marB="0"/>
                </a:tc>
              </a:tr>
              <a:tr h="356235">
                <a:tc>
                  <a:txBody>
                    <a:bodyPr/>
                    <a:lstStyle/>
                    <a:p>
                      <a:pPr marL="76835">
                        <a:lnSpc>
                          <a:spcPts val="1720"/>
                        </a:lnSpc>
                        <a:spcBef>
                          <a:spcPts val="520"/>
                        </a:spcBef>
                        <a:spcAft>
                          <a:spcPts val="0"/>
                        </a:spcAft>
                      </a:pPr>
                      <a:r>
                        <a:rPr lang="en-US" sz="1400" dirty="0">
                          <a:effectLst/>
                        </a:rPr>
                        <a:t>AS555</a:t>
                      </a:r>
                      <a:endParaRPr lang="en-AU" sz="1100" dirty="0">
                        <a:effectLst/>
                        <a:latin typeface="Calibri"/>
                        <a:ea typeface="Calibri"/>
                        <a:cs typeface="Times New Roman"/>
                      </a:endParaRPr>
                    </a:p>
                  </a:txBody>
                  <a:tcPr marL="0" marR="0" marT="0" marB="0"/>
                </a:tc>
                <a:tc>
                  <a:txBody>
                    <a:bodyPr/>
                    <a:lstStyle/>
                    <a:p>
                      <a:pPr marL="76835">
                        <a:lnSpc>
                          <a:spcPts val="1720"/>
                        </a:lnSpc>
                        <a:spcBef>
                          <a:spcPts val="520"/>
                        </a:spcBef>
                        <a:spcAft>
                          <a:spcPts val="0"/>
                        </a:spcAft>
                      </a:pPr>
                      <a:r>
                        <a:rPr lang="en-US" sz="1400" dirty="0">
                          <a:effectLst/>
                        </a:rPr>
                        <a:t>Harry</a:t>
                      </a:r>
                      <a:endParaRPr lang="en-AU" sz="1100" dirty="0">
                        <a:effectLst/>
                        <a:latin typeface="Calibri"/>
                        <a:ea typeface="Calibri"/>
                        <a:cs typeface="Times New Roman"/>
                      </a:endParaRPr>
                    </a:p>
                  </a:txBody>
                  <a:tcPr marL="0" marR="0" marT="0" marB="0"/>
                </a:tc>
              </a:tr>
              <a:tr h="356235">
                <a:tc>
                  <a:txBody>
                    <a:bodyPr/>
                    <a:lstStyle/>
                    <a:p>
                      <a:pPr marL="76835">
                        <a:lnSpc>
                          <a:spcPts val="1720"/>
                        </a:lnSpc>
                        <a:spcBef>
                          <a:spcPts val="525"/>
                        </a:spcBef>
                        <a:spcAft>
                          <a:spcPts val="0"/>
                        </a:spcAft>
                      </a:pPr>
                      <a:r>
                        <a:rPr lang="en-US" sz="1400" dirty="0">
                          <a:effectLst/>
                        </a:rPr>
                        <a:t>AS222</a:t>
                      </a:r>
                      <a:endParaRPr lang="en-AU" sz="1100" dirty="0">
                        <a:effectLst/>
                        <a:latin typeface="Calibri"/>
                        <a:ea typeface="Calibri"/>
                        <a:cs typeface="Times New Roman"/>
                      </a:endParaRPr>
                    </a:p>
                  </a:txBody>
                  <a:tcPr marL="0" marR="0" marT="0" marB="0"/>
                </a:tc>
                <a:tc>
                  <a:txBody>
                    <a:bodyPr/>
                    <a:lstStyle/>
                    <a:p>
                      <a:pPr marL="76835">
                        <a:lnSpc>
                          <a:spcPts val="1720"/>
                        </a:lnSpc>
                        <a:spcBef>
                          <a:spcPts val="525"/>
                        </a:spcBef>
                        <a:spcAft>
                          <a:spcPts val="0"/>
                        </a:spcAft>
                      </a:pPr>
                      <a:r>
                        <a:rPr lang="en-US" sz="1400" dirty="0">
                          <a:effectLst/>
                        </a:rPr>
                        <a:t>George</a:t>
                      </a:r>
                      <a:endParaRPr lang="en-AU" sz="1100" dirty="0">
                        <a:effectLst/>
                        <a:latin typeface="Calibri"/>
                        <a:ea typeface="Calibri"/>
                        <a:cs typeface="Times New Roman"/>
                      </a:endParaRPr>
                    </a:p>
                  </a:txBody>
                  <a:tcPr marL="0" marR="0" marT="0" marB="0"/>
                </a:tc>
              </a:tr>
              <a:tr h="354330">
                <a:tc>
                  <a:txBody>
                    <a:bodyPr/>
                    <a:lstStyle/>
                    <a:p>
                      <a:pPr marL="76835">
                        <a:lnSpc>
                          <a:spcPts val="1720"/>
                        </a:lnSpc>
                        <a:spcBef>
                          <a:spcPts val="520"/>
                        </a:spcBef>
                        <a:spcAft>
                          <a:spcPts val="0"/>
                        </a:spcAft>
                      </a:pPr>
                      <a:r>
                        <a:rPr lang="en-US" sz="1400" dirty="0">
                          <a:effectLst/>
                        </a:rPr>
                        <a:t>AS999</a:t>
                      </a:r>
                      <a:endParaRPr lang="en-AU" sz="1100" dirty="0">
                        <a:effectLst/>
                        <a:latin typeface="Calibri"/>
                        <a:ea typeface="Calibri"/>
                        <a:cs typeface="Times New Roman"/>
                      </a:endParaRPr>
                    </a:p>
                  </a:txBody>
                  <a:tcPr marL="0" marR="0" marT="0" marB="0"/>
                </a:tc>
                <a:tc>
                  <a:txBody>
                    <a:bodyPr/>
                    <a:lstStyle/>
                    <a:p>
                      <a:pPr marL="76835">
                        <a:lnSpc>
                          <a:spcPts val="1720"/>
                        </a:lnSpc>
                        <a:spcBef>
                          <a:spcPts val="520"/>
                        </a:spcBef>
                        <a:spcAft>
                          <a:spcPts val="0"/>
                        </a:spcAft>
                      </a:pPr>
                      <a:r>
                        <a:rPr lang="en-US" sz="1400" dirty="0">
                          <a:effectLst/>
                        </a:rPr>
                        <a:t>Kevin</a:t>
                      </a:r>
                      <a:endParaRPr lang="en-AU" sz="1100" dirty="0">
                        <a:effectLst/>
                        <a:latin typeface="Calibri"/>
                        <a:ea typeface="Calibri"/>
                        <a:cs typeface="Times New Roman"/>
                      </a:endParaRPr>
                    </a:p>
                  </a:txBody>
                  <a:tcPr marL="0" marR="0" marT="0" marB="0"/>
                </a:tc>
              </a:tr>
            </a:tbl>
          </a:graphicData>
        </a:graphic>
      </p:graphicFrame>
    </p:spTree>
    <p:extLst>
      <p:ext uri="{BB962C8B-B14F-4D97-AF65-F5344CB8AC3E}">
        <p14:creationId xmlns:p14="http://schemas.microsoft.com/office/powerpoint/2010/main" val="28404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06090"/>
          </a:xfrm>
        </p:spPr>
        <p:txBody>
          <a:bodyPr>
            <a:normAutofit/>
          </a:bodyPr>
          <a:lstStyle/>
          <a:p>
            <a:r>
              <a:rPr lang="en-US" sz="2400" b="1" dirty="0">
                <a:latin typeface="Times New Roman" panose="02020603050405020304" pitchFamily="18" charset="0"/>
                <a:cs typeface="Times New Roman" panose="02020603050405020304" pitchFamily="18" charset="0"/>
              </a:rPr>
              <a:t>Non-Trivial Functional Dependency</a:t>
            </a:r>
            <a:endParaRPr lang="en-AU"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124744"/>
            <a:ext cx="8291264" cy="5001419"/>
          </a:xfrm>
        </p:spPr>
        <p:txBody>
          <a:bodyPr>
            <a:normAutofit/>
          </a:bodyPr>
          <a:lstStyle/>
          <a:p>
            <a:pPr lvl="0" algn="just"/>
            <a:r>
              <a:rPr lang="en-US" sz="2400" dirty="0">
                <a:latin typeface="Times New Roman" panose="02020603050405020304" pitchFamily="18" charset="0"/>
                <a:cs typeface="Times New Roman" panose="02020603050405020304" pitchFamily="18" charset="0"/>
              </a:rPr>
              <a:t>If a functional dependency X-&gt;Y holds true where Y is not a subset of X then this dependency is called non trivial Functional dependency</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For example: An employee table with three attributes: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emp_address</a:t>
            </a:r>
            <a:r>
              <a:rPr lang="en-US" sz="2400" dirty="0" smtClean="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marL="0" lvl="0" indent="0" algn="just">
              <a:buNone/>
            </a:pPr>
            <a:r>
              <a:rPr lang="en-US" sz="2400" dirty="0">
                <a:latin typeface="Times New Roman" panose="02020603050405020304" pitchFamily="18" charset="0"/>
                <a:cs typeface="Times New Roman" panose="02020603050405020304" pitchFamily="18" charset="0"/>
              </a:rPr>
              <a:t>The following functional dependencies are non-trivial:</a:t>
            </a:r>
            <a:endParaRPr lang="en-AU"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emp_name</a:t>
            </a:r>
            <a:r>
              <a:rPr lang="en-US" sz="2400" dirty="0">
                <a:latin typeface="Times New Roman" panose="02020603050405020304" pitchFamily="18" charset="0"/>
                <a:cs typeface="Times New Roman" panose="02020603050405020304" pitchFamily="18" charset="0"/>
              </a:rPr>
              <a:t> is not a subset of </a:t>
            </a:r>
            <a:r>
              <a:rPr lang="en-US" sz="2400" dirty="0" err="1">
                <a:latin typeface="Times New Roman" panose="02020603050405020304" pitchFamily="18" charset="0"/>
                <a:cs typeface="Times New Roman" panose="02020603050405020304" pitchFamily="18" charset="0"/>
              </a:rPr>
              <a:t>emp_id</a:t>
            </a:r>
            <a:r>
              <a:rPr lang="en-US" sz="2400" dirty="0" smtClean="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emp_address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emp_address</a:t>
            </a:r>
            <a:r>
              <a:rPr lang="en-US" sz="2400" dirty="0">
                <a:latin typeface="Times New Roman" panose="02020603050405020304" pitchFamily="18" charset="0"/>
                <a:cs typeface="Times New Roman" panose="02020603050405020304" pitchFamily="18" charset="0"/>
              </a:rPr>
              <a:t> is not a subset of </a:t>
            </a:r>
            <a:r>
              <a:rPr lang="en-US" sz="2400" dirty="0" err="1">
                <a:latin typeface="Times New Roman" panose="02020603050405020304" pitchFamily="18" charset="0"/>
                <a:cs typeface="Times New Roman" panose="02020603050405020304" pitchFamily="18" charset="0"/>
              </a:rPr>
              <a:t>emp_id</a:t>
            </a:r>
            <a:r>
              <a:rPr lang="en-US" sz="2400" dirty="0" smtClean="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565749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501"/>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Transitive Dependency</a:t>
            </a:r>
            <a:r>
              <a:rPr lang="en-AU" sz="2800" b="1" dirty="0">
                <a:latin typeface="Times New Roman" panose="02020603050405020304" pitchFamily="18" charset="0"/>
                <a:cs typeface="Times New Roman" panose="02020603050405020304" pitchFamily="18" charset="0"/>
              </a:rPr>
              <a:t/>
            </a:r>
            <a:br>
              <a:rPr lang="en-AU" sz="2800" b="1" dirty="0">
                <a:latin typeface="Times New Roman" panose="02020603050405020304" pitchFamily="18" charset="0"/>
                <a:cs typeface="Times New Roman" panose="02020603050405020304" pitchFamily="18" charset="0"/>
              </a:rPr>
            </a:b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980728"/>
            <a:ext cx="8219256" cy="5145435"/>
          </a:xfrm>
        </p:spPr>
        <p:txBody>
          <a:bodyPr>
            <a:normAutofit/>
          </a:bodyPr>
          <a:lstStyle/>
          <a:p>
            <a:pPr lvl="0" algn="just"/>
            <a:r>
              <a:rPr lang="en-US" sz="2400" dirty="0">
                <a:latin typeface="Times New Roman" panose="02020603050405020304" pitchFamily="18" charset="0"/>
                <a:cs typeface="Times New Roman" panose="02020603050405020304" pitchFamily="18" charset="0"/>
              </a:rPr>
              <a:t>If non-primary key attributes depends upon other non-primary key attributes than there occurs transitive dependency.</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transitive is a type of functional dependency which happens when t is indirectly formed </a:t>
            </a:r>
            <a:r>
              <a:rPr lang="en-US" sz="2400" dirty="0" smtClean="0">
                <a:latin typeface="Times New Roman" panose="02020603050405020304" pitchFamily="18" charset="0"/>
                <a:cs typeface="Times New Roman" panose="02020603050405020304" pitchFamily="18" charset="0"/>
              </a:rPr>
              <a:t>by</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functional dependencies.</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transitive functional dependency is when changing a non-key column, might cause any </a:t>
            </a:r>
            <a:r>
              <a:rPr lang="en-US" sz="2400" dirty="0" smtClean="0">
                <a:latin typeface="Times New Roman" panose="02020603050405020304" pitchFamily="18" charset="0"/>
                <a:cs typeface="Times New Roman" panose="02020603050405020304" pitchFamily="18" charset="0"/>
              </a:rPr>
              <a:t>of</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other non-key columns to change.</a:t>
            </a:r>
            <a:endParaRPr lang="en-AU" sz="2400"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812775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4082"/>
          </a:xfrm>
        </p:spPr>
        <p:txBody>
          <a:bodyPr>
            <a:normAutofit/>
          </a:bodyPr>
          <a:lstStyle/>
          <a:p>
            <a:r>
              <a:rPr lang="en-US" sz="2400" b="1" dirty="0">
                <a:latin typeface="Times New Roman" panose="02020603050405020304" pitchFamily="18" charset="0"/>
                <a:cs typeface="Times New Roman" panose="02020603050405020304" pitchFamily="18" charset="0"/>
              </a:rPr>
              <a:t>Transitive Dependency</a:t>
            </a:r>
            <a:endParaRPr lang="en-AU" sz="2400" dirty="0"/>
          </a:p>
        </p:txBody>
      </p:sp>
      <p:sp>
        <p:nvSpPr>
          <p:cNvPr id="3" name="Content Placeholder 2"/>
          <p:cNvSpPr>
            <a:spLocks noGrp="1"/>
          </p:cNvSpPr>
          <p:nvPr>
            <p:ph idx="1"/>
          </p:nvPr>
        </p:nvSpPr>
        <p:spPr>
          <a:xfrm>
            <a:off x="467544" y="1052736"/>
            <a:ext cx="8219256" cy="5328592"/>
          </a:xfrm>
        </p:spPr>
        <p:txBody>
          <a:bodyPr>
            <a:normAutofit fontScale="92500"/>
          </a:bodyPr>
          <a:lstStyle/>
          <a:p>
            <a:r>
              <a:rPr lang="en-US" sz="2400" dirty="0" smtClean="0">
                <a:latin typeface="Times New Roman" panose="02020603050405020304" pitchFamily="18" charset="0"/>
                <a:cs typeface="Times New Roman" panose="02020603050405020304" pitchFamily="18" charset="0"/>
              </a:rPr>
              <a:t>For example</a:t>
            </a:r>
            <a:r>
              <a:rPr lang="en-US" sz="2800" dirty="0" smtClean="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lvl="0" algn="just"/>
            <a:r>
              <a:rPr lang="en-US" sz="2600" dirty="0">
                <a:latin typeface="Times New Roman" panose="02020603050405020304" pitchFamily="18" charset="0"/>
                <a:cs typeface="Times New Roman" panose="02020603050405020304" pitchFamily="18" charset="0"/>
              </a:rPr>
              <a:t>{Company} -&gt; {CEO} (if we know the company, we know its CEO's name)</a:t>
            </a:r>
            <a:endParaRPr lang="en-AU" sz="2600" dirty="0">
              <a:latin typeface="Times New Roman" panose="02020603050405020304" pitchFamily="18" charset="0"/>
              <a:cs typeface="Times New Roman" panose="02020603050405020304" pitchFamily="18" charset="0"/>
            </a:endParaRPr>
          </a:p>
          <a:p>
            <a:pPr lvl="0" algn="just"/>
            <a:r>
              <a:rPr lang="en-US" sz="2600" dirty="0">
                <a:latin typeface="Times New Roman" panose="02020603050405020304" pitchFamily="18" charset="0"/>
                <a:cs typeface="Times New Roman" panose="02020603050405020304" pitchFamily="18" charset="0"/>
              </a:rPr>
              <a:t>{CEO } -&gt; {Age} If we know the CEO, we know the Age</a:t>
            </a:r>
            <a:endParaRPr lang="en-AU" sz="2600" dirty="0">
              <a:latin typeface="Times New Roman" panose="02020603050405020304" pitchFamily="18" charset="0"/>
              <a:cs typeface="Times New Roman" panose="02020603050405020304" pitchFamily="18" charset="0"/>
            </a:endParaRPr>
          </a:p>
          <a:p>
            <a:pPr lvl="0" algn="just"/>
            <a:r>
              <a:rPr lang="en-US" sz="2600" dirty="0">
                <a:latin typeface="Times New Roman" panose="02020603050405020304" pitchFamily="18" charset="0"/>
                <a:cs typeface="Times New Roman" panose="02020603050405020304" pitchFamily="18" charset="0"/>
              </a:rPr>
              <a:t>Therefore according to the rule of rule of transitive dependency:</a:t>
            </a:r>
            <a:endParaRPr lang="en-AU" sz="2600" dirty="0">
              <a:latin typeface="Times New Roman" panose="02020603050405020304" pitchFamily="18" charset="0"/>
              <a:cs typeface="Times New Roman" panose="02020603050405020304" pitchFamily="18" charset="0"/>
            </a:endParaRPr>
          </a:p>
          <a:p>
            <a:pPr lvl="0" algn="just"/>
            <a:r>
              <a:rPr lang="en-US" sz="2600" dirty="0">
                <a:latin typeface="Times New Roman" panose="02020603050405020304" pitchFamily="18" charset="0"/>
                <a:cs typeface="Times New Roman" panose="02020603050405020304" pitchFamily="18" charset="0"/>
              </a:rPr>
              <a:t>{ Company} -&gt; {Age} should hold, that makes sense because if we know the </a:t>
            </a:r>
            <a:r>
              <a:rPr lang="en-US" sz="2600" dirty="0" smtClean="0">
                <a:latin typeface="Times New Roman" panose="02020603050405020304" pitchFamily="18" charset="0"/>
                <a:cs typeface="Times New Roman" panose="02020603050405020304" pitchFamily="18" charset="0"/>
              </a:rPr>
              <a:t>company</a:t>
            </a:r>
            <a:r>
              <a:rPr lang="en-AU"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name</a:t>
            </a:r>
            <a:r>
              <a:rPr lang="en-US" sz="2600" dirty="0">
                <a:latin typeface="Times New Roman" panose="02020603050405020304" pitchFamily="18" charset="0"/>
                <a:cs typeface="Times New Roman" panose="02020603050405020304" pitchFamily="18" charset="0"/>
              </a:rPr>
              <a:t>, we can know his age.</a:t>
            </a:r>
            <a:endParaRPr lang="en-AU" sz="26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AU" sz="2800" dirty="0">
              <a:latin typeface="Times New Roman" panose="02020603050405020304" pitchFamily="18" charset="0"/>
              <a:cs typeface="Times New Roman" panose="02020603050405020304" pitchFamily="18" charset="0"/>
            </a:endParaRPr>
          </a:p>
        </p:txBody>
      </p:sp>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76" y="1484784"/>
            <a:ext cx="1143635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000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b="1" dirty="0" smtClean="0"/>
              <a:t>Rules of Functional Dependency or Armstrong’s Axioms</a:t>
            </a:r>
            <a:endParaRPr lang="en-AU" sz="2400" b="1" dirty="0"/>
          </a:p>
        </p:txBody>
      </p:sp>
      <p:sp>
        <p:nvSpPr>
          <p:cNvPr id="3" name="Content Placeholder 2"/>
          <p:cNvSpPr>
            <a:spLocks noGrp="1"/>
          </p:cNvSpPr>
          <p:nvPr>
            <p:ph idx="1"/>
          </p:nvPr>
        </p:nvSpPr>
        <p:spPr/>
        <p:txBody>
          <a:bodyPr/>
          <a:lstStyle/>
          <a:p>
            <a:pPr marL="514350" indent="-514350">
              <a:buFont typeface="+mj-lt"/>
              <a:buAutoNum type="arabicPeriod"/>
            </a:pPr>
            <a:r>
              <a:rPr lang="en-GB" sz="2400" b="1" dirty="0" smtClean="0"/>
              <a:t>Reflexivity</a:t>
            </a:r>
            <a:r>
              <a:rPr lang="en-GB" sz="2400" dirty="0" smtClean="0"/>
              <a:t> </a:t>
            </a:r>
            <a:r>
              <a:rPr lang="en-GB" dirty="0" smtClean="0"/>
              <a:t>: </a:t>
            </a:r>
            <a:r>
              <a:rPr lang="en-GB" sz="2400" dirty="0" smtClean="0"/>
              <a:t>if y is a subset of x, then </a:t>
            </a:r>
          </a:p>
          <a:p>
            <a:pPr marL="0" indent="0">
              <a:buNone/>
            </a:pPr>
            <a:r>
              <a:rPr lang="en-GB" sz="2400" dirty="0" smtClean="0"/>
              <a:t>X        Y holds by reflexivity.</a:t>
            </a:r>
          </a:p>
          <a:p>
            <a:pPr marL="0" indent="0">
              <a:buNone/>
            </a:pPr>
            <a:r>
              <a:rPr lang="en-GB" sz="2400" dirty="0" smtClean="0"/>
              <a:t>Example: {roll, name}         name is valid.</a:t>
            </a:r>
          </a:p>
          <a:p>
            <a:pPr marL="0" indent="0">
              <a:buNone/>
            </a:pPr>
            <a:r>
              <a:rPr lang="en-GB" sz="2400" dirty="0" smtClean="0"/>
              <a:t>2. </a:t>
            </a:r>
            <a:r>
              <a:rPr lang="en-GB" sz="2400" b="1" dirty="0" smtClean="0"/>
              <a:t>Augmentation</a:t>
            </a:r>
            <a:r>
              <a:rPr lang="en-GB" sz="2400" dirty="0" smtClean="0"/>
              <a:t>: if </a:t>
            </a:r>
            <a:r>
              <a:rPr lang="en-GB" sz="2400" dirty="0" smtClean="0"/>
              <a:t>x     y is valid then </a:t>
            </a:r>
            <a:r>
              <a:rPr lang="en-GB" sz="2400" dirty="0" err="1" smtClean="0"/>
              <a:t>xz</a:t>
            </a:r>
            <a:r>
              <a:rPr lang="en-GB" sz="2400" dirty="0" smtClean="0"/>
              <a:t>      </a:t>
            </a:r>
            <a:r>
              <a:rPr lang="en-GB" sz="2400" dirty="0" err="1" smtClean="0"/>
              <a:t>yz</a:t>
            </a:r>
            <a:r>
              <a:rPr lang="en-GB" sz="2400" dirty="0" smtClean="0"/>
              <a:t> is also valid by augmentation rule. For example:</a:t>
            </a:r>
          </a:p>
          <a:p>
            <a:pPr marL="0" indent="0">
              <a:buNone/>
            </a:pPr>
            <a:r>
              <a:rPr lang="en-GB" sz="2400" dirty="0" smtClean="0"/>
              <a:t>{roll, name, </a:t>
            </a:r>
            <a:r>
              <a:rPr lang="en-GB" sz="2400" dirty="0" err="1" smtClean="0"/>
              <a:t>dept</a:t>
            </a:r>
            <a:r>
              <a:rPr lang="en-GB" sz="2400" dirty="0" smtClean="0"/>
              <a:t>}       {</a:t>
            </a:r>
            <a:r>
              <a:rPr lang="en-GB" sz="2400" dirty="0" err="1" smtClean="0"/>
              <a:t>dept</a:t>
            </a:r>
            <a:r>
              <a:rPr lang="en-GB" sz="2400" dirty="0" smtClean="0"/>
              <a:t>-building, </a:t>
            </a:r>
            <a:r>
              <a:rPr lang="en-GB" sz="2400" dirty="0" err="1" smtClean="0"/>
              <a:t>dept</a:t>
            </a:r>
            <a:r>
              <a:rPr lang="en-GB" sz="2400" dirty="0" smtClean="0"/>
              <a:t>} is valid.</a:t>
            </a:r>
          </a:p>
          <a:p>
            <a:pPr marL="0" indent="0">
              <a:buNone/>
            </a:pPr>
            <a:endParaRPr lang="en-GB" dirty="0" smtClean="0"/>
          </a:p>
          <a:p>
            <a:pPr marL="0" indent="0">
              <a:buNone/>
            </a:pPr>
            <a:endParaRPr lang="en-AU" dirty="0"/>
          </a:p>
        </p:txBody>
      </p:sp>
      <p:cxnSp>
        <p:nvCxnSpPr>
          <p:cNvPr id="6" name="Straight Arrow Connector 5"/>
          <p:cNvCxnSpPr/>
          <p:nvPr/>
        </p:nvCxnSpPr>
        <p:spPr>
          <a:xfrm>
            <a:off x="3187821" y="3284984"/>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699522" y="2420888"/>
            <a:ext cx="5040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5580112" y="3284984"/>
            <a:ext cx="25202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3291882" y="2852936"/>
            <a:ext cx="399995" cy="141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2771800" y="4084134"/>
            <a:ext cx="327987" cy="7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57499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TotalTime>
  <Words>2778</Words>
  <Application>Microsoft Office PowerPoint</Application>
  <PresentationFormat>On-screen Show (4:3)</PresentationFormat>
  <Paragraphs>542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Functional Dependencies</vt:lpstr>
      <vt:lpstr>Functional Dependencies</vt:lpstr>
      <vt:lpstr>Types of Functional Dependencies </vt:lpstr>
      <vt:lpstr>Multivalued dependency</vt:lpstr>
      <vt:lpstr>Trivial functional dependency </vt:lpstr>
      <vt:lpstr>Non-Trivial Functional Dependency</vt:lpstr>
      <vt:lpstr>Transitive Dependency </vt:lpstr>
      <vt:lpstr>Transitive Dependency</vt:lpstr>
      <vt:lpstr>Rules of Functional Dependency or Armstrong’s Axioms</vt:lpstr>
      <vt:lpstr>Rules of Functional Dependency or Armstrong’s Axioms</vt:lpstr>
      <vt:lpstr>Attribute closure/closure set</vt:lpstr>
      <vt:lpstr>Steps to find closure of an attribute set </vt:lpstr>
      <vt:lpstr>PowerPoint Presentation</vt:lpstr>
      <vt:lpstr>PowerPoint Presentation</vt:lpstr>
      <vt:lpstr>Equivalence of functional dependency</vt:lpstr>
      <vt:lpstr>PowerPoint Presentation</vt:lpstr>
      <vt:lpstr>Minimal set of functional dependency</vt:lpstr>
      <vt:lpstr>Types of Anomalies </vt:lpstr>
      <vt:lpstr>Insertion Anomaly </vt:lpstr>
      <vt:lpstr>PowerPoint Presentation</vt:lpstr>
      <vt:lpstr>Normalization</vt:lpstr>
      <vt:lpstr>Advantages of Normalization</vt:lpstr>
      <vt:lpstr>Disadvantages of Normalization</vt:lpstr>
      <vt:lpstr>First Normal Form (1NF) </vt:lpstr>
      <vt:lpstr>PowerPoint Presentation</vt:lpstr>
      <vt:lpstr>Second Normal Form (2NF) </vt:lpstr>
      <vt:lpstr>Second Normal Form (2NF) </vt:lpstr>
      <vt:lpstr>Second Normal Form (2NF)</vt:lpstr>
      <vt:lpstr>Third Normal Form (3NF) </vt:lpstr>
      <vt:lpstr>Third Normal Form (3NF)</vt:lpstr>
      <vt:lpstr>Boyce-Codd Normal Form (BCNF) </vt:lpstr>
      <vt:lpstr>Boyce-Codd Normal Form (BCNF) </vt:lpstr>
      <vt:lpstr>Boyce-Codd Normal Form (BCNF) </vt:lpstr>
      <vt:lpstr>Boyce-Codd Normal Form (BCNF) </vt:lpstr>
      <vt:lpstr>Fourth Normal Form (4NF) </vt:lpstr>
      <vt:lpstr>Fourth Normal Form (4NF) </vt:lpstr>
      <vt:lpstr>Fourth Normal Form (4NF)</vt:lpstr>
      <vt:lpstr>Decomposition</vt:lpstr>
      <vt:lpstr>Properties of relational decomposition</vt:lpstr>
      <vt:lpstr>Lossless decomposition</vt:lpstr>
      <vt:lpstr>PowerPoint Presentation</vt:lpstr>
      <vt:lpstr>Lack of data redundancy</vt:lpstr>
      <vt:lpstr>Dependency preservation</vt:lpstr>
      <vt:lpstr>Assignment 4</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dc:creator>
  <cp:lastModifiedBy>Narendra</cp:lastModifiedBy>
  <cp:revision>104</cp:revision>
  <dcterms:created xsi:type="dcterms:W3CDTF">2023-03-25T12:27:03Z</dcterms:created>
  <dcterms:modified xsi:type="dcterms:W3CDTF">2024-04-07T17:06:20Z</dcterms:modified>
</cp:coreProperties>
</file>