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74" r:id="rId7"/>
    <p:sldId id="263" r:id="rId8"/>
    <p:sldId id="264" r:id="rId9"/>
    <p:sldId id="275" r:id="rId10"/>
    <p:sldId id="265" r:id="rId11"/>
    <p:sldId id="278" r:id="rId12"/>
    <p:sldId id="279" r:id="rId13"/>
    <p:sldId id="276" r:id="rId14"/>
    <p:sldId id="280" r:id="rId15"/>
    <p:sldId id="287" r:id="rId16"/>
    <p:sldId id="282" r:id="rId17"/>
    <p:sldId id="277" r:id="rId18"/>
    <p:sldId id="267" r:id="rId19"/>
    <p:sldId id="284" r:id="rId20"/>
    <p:sldId id="285" r:id="rId21"/>
    <p:sldId id="288" r:id="rId22"/>
    <p:sldId id="289" r:id="rId23"/>
    <p:sldId id="286" r:id="rId24"/>
    <p:sldId id="290" r:id="rId25"/>
    <p:sldId id="292" r:id="rId26"/>
    <p:sldId id="293" r:id="rId27"/>
    <p:sldId id="294" r:id="rId28"/>
    <p:sldId id="295" r:id="rId29"/>
    <p:sldId id="296" r:id="rId30"/>
    <p:sldId id="298" r:id="rId31"/>
    <p:sldId id="29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89" autoAdjust="0"/>
  </p:normalViewPr>
  <p:slideViewPr>
    <p:cSldViewPr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6F9D3-9F2F-495A-A0D1-A5B18F1573A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69364-9E1A-48E4-B7B3-5FB106C6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5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9364-9E1A-48E4-B7B3-5FB106C632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7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19F8-1ADC-4DCC-9840-4A158D6FFD5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BC8D-B008-48DE-A030-D4CBE0B0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1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19F8-1ADC-4DCC-9840-4A158D6FFD5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BC8D-B008-48DE-A030-D4CBE0B0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19F8-1ADC-4DCC-9840-4A158D6FFD5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BC8D-B008-48DE-A030-D4CBE0B0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0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19F8-1ADC-4DCC-9840-4A158D6FFD5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BC8D-B008-48DE-A030-D4CBE0B0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4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19F8-1ADC-4DCC-9840-4A158D6FFD5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BC8D-B008-48DE-A030-D4CBE0B0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1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19F8-1ADC-4DCC-9840-4A158D6FFD5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BC8D-B008-48DE-A030-D4CBE0B0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7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19F8-1ADC-4DCC-9840-4A158D6FFD5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BC8D-B008-48DE-A030-D4CBE0B0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0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19F8-1ADC-4DCC-9840-4A158D6FFD5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BC8D-B008-48DE-A030-D4CBE0B0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5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19F8-1ADC-4DCC-9840-4A158D6FFD5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BC8D-B008-48DE-A030-D4CBE0B0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2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19F8-1ADC-4DCC-9840-4A158D6FFD5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BC8D-B008-48DE-A030-D4CBE0B0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19F8-1ADC-4DCC-9840-4A158D6FFD5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BC8D-B008-48DE-A030-D4CBE0B0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19F8-1ADC-4DCC-9840-4A158D6FFD5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EBC8D-B008-48DE-A030-D4CBE0B0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1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5211762"/>
          </a:xfrm>
        </p:spPr>
        <p:txBody>
          <a:bodyPr>
            <a:normAutofit/>
          </a:bodyPr>
          <a:lstStyle/>
          <a:p>
            <a:r>
              <a:rPr lang="en-US" b="1" dirty="0" smtClean="0"/>
              <a:t>Concurrency control in DDBMS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074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Concurrency control in DDBMS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Concurrency </a:t>
            </a:r>
            <a:r>
              <a:rPr lang="en-US" dirty="0"/>
              <a:t>control is the activity of coordinating concurrent accesses to a database in a multiuser database management system (DBMS).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Concurrence control maintains the integrity and consistent while accessing more than one user.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 DBMS, two phase locking has been accepted as a standard solution and well defined mathematics is there.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482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Concurrency control in DDBMS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Concurrency control in database is provided to:</a:t>
            </a:r>
          </a:p>
          <a:p>
            <a:pPr marL="914400" lvl="1" indent="-514350" fontAlgn="base">
              <a:buFont typeface="+mj-lt"/>
              <a:buAutoNum type="arabicPeriod"/>
            </a:pPr>
            <a:r>
              <a:rPr lang="en-US" sz="3200" dirty="0"/>
              <a:t>E</a:t>
            </a:r>
            <a:r>
              <a:rPr lang="en-US" sz="3200" dirty="0" smtClean="0"/>
              <a:t>nforce </a:t>
            </a:r>
            <a:r>
              <a:rPr lang="en-US" sz="3200" dirty="0"/>
              <a:t>isolation among </a:t>
            </a:r>
            <a:r>
              <a:rPr lang="en-US" sz="3200" dirty="0" smtClean="0"/>
              <a:t>transactions.</a:t>
            </a:r>
          </a:p>
          <a:p>
            <a:pPr marL="914400" lvl="1" indent="-514350" fontAlgn="base">
              <a:buFont typeface="+mj-lt"/>
              <a:buAutoNum type="arabicPeriod"/>
            </a:pPr>
            <a:r>
              <a:rPr lang="en-US" sz="3200" dirty="0" smtClean="0"/>
              <a:t>Preserve </a:t>
            </a:r>
            <a:r>
              <a:rPr lang="en-US" sz="3200" dirty="0"/>
              <a:t>database consistency through consistency preserving execution of </a:t>
            </a:r>
            <a:r>
              <a:rPr lang="en-US" sz="3200" dirty="0" smtClean="0"/>
              <a:t>transactions.</a:t>
            </a:r>
          </a:p>
          <a:p>
            <a:pPr marL="914400" lvl="1" indent="-514350" fontAlgn="base">
              <a:buFont typeface="+mj-lt"/>
              <a:buAutoNum type="arabicPeriod"/>
            </a:pPr>
            <a:r>
              <a:rPr lang="en-US" sz="3200" dirty="0"/>
              <a:t>R</a:t>
            </a:r>
            <a:r>
              <a:rPr lang="en-US" sz="3200" dirty="0" smtClean="0"/>
              <a:t>esolve </a:t>
            </a:r>
            <a:r>
              <a:rPr lang="en-US" sz="3200" dirty="0"/>
              <a:t>read-write and write-read conflicts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1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99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Concurrency control in DDBMS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Concurrence control algorithms in distributed DBMS are complex, hard to understand and difficult to implement.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Some of them are as follows: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b="1" dirty="0"/>
              <a:t>Lock Based Concurrency </a:t>
            </a:r>
            <a:r>
              <a:rPr lang="en-US" sz="3200" b="1" dirty="0" smtClean="0"/>
              <a:t>Control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b="1" dirty="0" smtClean="0"/>
              <a:t>Time Stamp Ordering</a:t>
            </a:r>
            <a:endParaRPr lang="en-US" sz="3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Conflict </a:t>
            </a:r>
            <a:r>
              <a:rPr lang="en-US" sz="3200" dirty="0"/>
              <a:t>graph.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Distributed optimistic concurrence control algorithm.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1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/>
              <a:t>Lock Based Concurrency Control</a:t>
            </a:r>
            <a:br>
              <a:rPr lang="en-US" sz="32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Locking-based concurrency control protocols use the concept of locking data </a:t>
            </a:r>
            <a:r>
              <a:rPr lang="en-US" dirty="0" smtClean="0"/>
              <a:t>items.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</a:t>
            </a:r>
            <a:r>
              <a:rPr lang="en-US" dirty="0"/>
              <a:t> lock is a variable associated with a data item that determines whether read/write operations can be performed on that data </a:t>
            </a:r>
            <a:r>
              <a:rPr lang="en-US" dirty="0" smtClean="0"/>
              <a:t>item.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Generally</a:t>
            </a:r>
            <a:r>
              <a:rPr lang="en-US" dirty="0"/>
              <a:t>, a lock compatibility matrix is used which states whether a data item can be locked by two transactions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14241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Based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Types of 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Shared </a:t>
            </a:r>
            <a:r>
              <a:rPr lang="en-US" dirty="0"/>
              <a:t>Lock (S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shared lock is also called a Read-only </a:t>
            </a:r>
            <a:r>
              <a:rPr lang="en-US" dirty="0" smtClean="0"/>
              <a:t>lock.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With </a:t>
            </a:r>
            <a:r>
              <a:rPr lang="en-US" dirty="0"/>
              <a:t>the shared lock, the data item can be shared between transactions. 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Exclusive Lock </a:t>
            </a:r>
            <a:r>
              <a:rPr lang="en-US" dirty="0" smtClean="0"/>
              <a:t>(X)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With the Exclusive Lock, a data item can be read as well as written.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is exclusive and can't be held concurrently on the same data item.</a:t>
            </a:r>
          </a:p>
        </p:txBody>
      </p:sp>
    </p:spTree>
    <p:extLst>
      <p:ext uri="{BB962C8B-B14F-4D97-AF65-F5344CB8AC3E}">
        <p14:creationId xmlns:p14="http://schemas.microsoft.com/office/powerpoint/2010/main" val="74359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060"/>
            <a:ext cx="8229600" cy="1143000"/>
          </a:xfrm>
        </p:spPr>
        <p:txBody>
          <a:bodyPr/>
          <a:lstStyle/>
          <a:p>
            <a:r>
              <a:rPr lang="en-US" dirty="0"/>
              <a:t>Lock Based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791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Any number of transactions can hold shared locks on an </a:t>
            </a:r>
            <a:r>
              <a:rPr lang="en-US" dirty="0" smtClean="0"/>
              <a:t>item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But </a:t>
            </a:r>
            <a:r>
              <a:rPr lang="en-US" dirty="0"/>
              <a:t>if any transaction holds an exclusive on the item no other transaction may hold any lock on the item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a lock cannot be granted, the requesting transaction is made to wait till all incompatible locks held by other transactions have been released.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Lock requests are made to concurrency-control manager. Transaction can proceed only after request is granted.</a:t>
            </a:r>
          </a:p>
        </p:txBody>
      </p:sp>
    </p:spTree>
    <p:extLst>
      <p:ext uri="{BB962C8B-B14F-4D97-AF65-F5344CB8AC3E}">
        <p14:creationId xmlns:p14="http://schemas.microsoft.com/office/powerpoint/2010/main" val="214614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 fontScale="90000"/>
          </a:bodyPr>
          <a:lstStyle/>
          <a:p>
            <a:r>
              <a:rPr lang="en-US" dirty="0"/>
              <a:t>Lock Based Concurrency </a:t>
            </a:r>
            <a:r>
              <a:rPr lang="en-US" dirty="0" smtClean="0"/>
              <a:t>Control-Starvation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Starvation is the situation when a transaction needs to wait for an indefinite period to acquire a </a:t>
            </a:r>
            <a:r>
              <a:rPr lang="en-US" dirty="0" smtClean="0"/>
              <a:t>lock.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Reasons </a:t>
            </a:r>
            <a:r>
              <a:rPr lang="en-US" dirty="0"/>
              <a:t>for Starvation: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/>
              <a:t>When waiting scheme for locked items is not properly </a:t>
            </a:r>
            <a:r>
              <a:rPr lang="en-US" sz="3200" dirty="0" smtClean="0"/>
              <a:t>managed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the case of resource </a:t>
            </a:r>
            <a:r>
              <a:rPr lang="en-US" sz="3200" dirty="0" smtClean="0"/>
              <a:t>leak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The </a:t>
            </a:r>
            <a:r>
              <a:rPr lang="en-US" sz="3200" dirty="0"/>
              <a:t>same transaction is selected as a victim repeatedly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37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573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One Phase Locking Protocol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this method, each transaction locks an item before use and releases the lock as soon as it has finished using </a:t>
            </a:r>
            <a:r>
              <a:rPr lang="en-US" dirty="0" smtClean="0"/>
              <a:t>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This </a:t>
            </a:r>
            <a:r>
              <a:rPr lang="en-US" dirty="0"/>
              <a:t>locking method provides for maximum concurrency but does not always enforce serializability.</a:t>
            </a:r>
          </a:p>
        </p:txBody>
      </p:sp>
    </p:spTree>
    <p:extLst>
      <p:ext uri="{BB962C8B-B14F-4D97-AF65-F5344CB8AC3E}">
        <p14:creationId xmlns:p14="http://schemas.microsoft.com/office/powerpoint/2010/main" val="2339172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01" y="6710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Two phase locking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transaction comprise of two phases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protocol </a:t>
            </a:r>
            <a:r>
              <a:rPr lang="en-US" u="sng" dirty="0"/>
              <a:t>assures serializability</a:t>
            </a:r>
            <a:r>
              <a:rPr lang="en-US" dirty="0"/>
              <a:t>. It can be proven that the transactions can be serialized in the order of their lock points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Phases in two phase locking: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Growing Phase: </a:t>
            </a:r>
            <a:r>
              <a:rPr lang="en-US" sz="3200" dirty="0"/>
              <a:t>In this phase transaction may obtain locks but may not release any locks.</a:t>
            </a:r>
            <a:endParaRPr lang="en-US" sz="32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Shrinking Phase: </a:t>
            </a:r>
            <a:r>
              <a:rPr lang="en-US" sz="3200" dirty="0"/>
              <a:t>In this phase, a transaction may release locks but not obtain any new lock</a:t>
            </a:r>
            <a:endParaRPr lang="en-US" sz="3200" dirty="0" smtClean="0"/>
          </a:p>
          <a:p>
            <a:pPr marL="0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94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Two phase locking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are mainly three activities in two phase locking: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Lock acquisition.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Modification of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Release of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Lock manager controls the lock acquisition requests from transactions monitors. </a:t>
            </a:r>
          </a:p>
          <a:p>
            <a:pPr marL="0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7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0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Concurrency </a:t>
            </a:r>
            <a:r>
              <a:rPr lang="en-US" dirty="0"/>
              <a:t>means executing multiple transaction at a time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Concurrency is one of the most important features of distributed DBMS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 DDBMS, Multiple users can access the database at a time, so concurrency control should be implemented in DDBMS.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123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Two phase locking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7772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31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Implementation of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lock manager can be implemented as a separate process to which transactions send lock and unlock requests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lock manager replies to a lock request by sending a lock grant messages (or a message asking the transaction to roll back, in case of a deadlock</a:t>
            </a:r>
            <a:r>
              <a:rPr lang="en-US" dirty="0" smtClean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requesting transaction waits until its request is answered.</a:t>
            </a:r>
          </a:p>
        </p:txBody>
      </p:sp>
    </p:spTree>
    <p:extLst>
      <p:ext uri="{BB962C8B-B14F-4D97-AF65-F5344CB8AC3E}">
        <p14:creationId xmlns:p14="http://schemas.microsoft.com/office/powerpoint/2010/main" val="3181701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Implementation of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lock manager maintains a data-structure called a lock table to record granted locks and pending </a:t>
            </a:r>
            <a:r>
              <a:rPr lang="en-US" dirty="0" smtClean="0"/>
              <a:t>requests.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lock table is usually implemented as an in-memory hash table indexed on the name of the data item being locked.</a:t>
            </a:r>
          </a:p>
        </p:txBody>
      </p:sp>
    </p:spTree>
    <p:extLst>
      <p:ext uri="{BB962C8B-B14F-4D97-AF65-F5344CB8AC3E}">
        <p14:creationId xmlns:p14="http://schemas.microsoft.com/office/powerpoint/2010/main" val="560966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Two phase locking-Types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410200"/>
          </a:xfrm>
        </p:spPr>
        <p:txBody>
          <a:bodyPr>
            <a:normAutofit fontScale="92500" lnSpcReduction="1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Centralized </a:t>
            </a:r>
            <a:r>
              <a:rPr lang="en-US" sz="3200" dirty="0"/>
              <a:t>two phase </a:t>
            </a:r>
            <a:r>
              <a:rPr lang="en-US" sz="3200" dirty="0" smtClean="0"/>
              <a:t>locking: In </a:t>
            </a:r>
            <a:r>
              <a:rPr lang="en-US" sz="3200" dirty="0"/>
              <a:t>Centralized </a:t>
            </a:r>
            <a:r>
              <a:rPr lang="en-US" sz="3200" dirty="0" smtClean="0"/>
              <a:t>two Phase Locking, </a:t>
            </a:r>
            <a:r>
              <a:rPr lang="en-US" sz="3200" dirty="0"/>
              <a:t>a single site is responsible for lock management process. It has only one lock manager for the entire </a:t>
            </a:r>
            <a:r>
              <a:rPr lang="en-US" sz="3200" dirty="0" smtClean="0"/>
              <a:t>DBMS.</a:t>
            </a:r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Primary </a:t>
            </a:r>
            <a:r>
              <a:rPr lang="en-US" sz="3200" dirty="0"/>
              <a:t>copy </a:t>
            </a:r>
            <a:r>
              <a:rPr lang="en-US" sz="3200" dirty="0" smtClean="0"/>
              <a:t>two-phase locking: Many </a:t>
            </a:r>
            <a:r>
              <a:rPr lang="en-US" sz="3200" dirty="0"/>
              <a:t>lock managers are distributed to different sites</a:t>
            </a:r>
            <a:r>
              <a:rPr lang="en-US" sz="3200" dirty="0" smtClean="0"/>
              <a:t>. </a:t>
            </a:r>
            <a:r>
              <a:rPr lang="en-US" sz="3200" dirty="0"/>
              <a:t>After that, a particular lock manager is responsible for managing the lock for a set of data items. 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Distributed </a:t>
            </a:r>
            <a:r>
              <a:rPr lang="en-US" sz="3200" dirty="0"/>
              <a:t>two phase </a:t>
            </a:r>
            <a:r>
              <a:rPr lang="en-US" sz="3200" dirty="0" smtClean="0"/>
              <a:t>locking: </a:t>
            </a:r>
            <a:r>
              <a:rPr lang="en-US" sz="3200" dirty="0"/>
              <a:t>Lock managers are distributed to all sites. They are responsible for managing locks for data at that site.</a:t>
            </a:r>
          </a:p>
          <a:p>
            <a:pPr marL="0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38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Stamp Ordering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31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timestamps to determine the serializability order of </a:t>
            </a:r>
            <a:r>
              <a:rPr lang="en-US" dirty="0" smtClean="0"/>
              <a:t>transactions.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Used </a:t>
            </a:r>
            <a:r>
              <a:rPr lang="en-US" dirty="0"/>
              <a:t>to order the transactions based on their Timestamps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order of transaction is nothing but the ascending order of the transaction creation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priority of the older transaction is higher that's why it executes first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 To determine the timestamp of the transaction, this protocol uses system time or logical counter.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80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Stamp Ordering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transaction created at 0002 clock time would be older than all other transactions that come after it.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For </a:t>
            </a:r>
            <a:r>
              <a:rPr lang="en-US" dirty="0"/>
              <a:t>example, any transaction 'y' entering the system at 0004 is two seconds younger and the </a:t>
            </a:r>
            <a:r>
              <a:rPr lang="en-US" u="sng" dirty="0"/>
              <a:t>priority would be given to the older one.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528" y="4343400"/>
            <a:ext cx="6495743" cy="20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0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1845"/>
            <a:ext cx="8229600" cy="95875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Stamp Ordering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15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Let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TS(TI</a:t>
            </a:r>
            <a:r>
              <a:rPr lang="en-US" b="1" dirty="0"/>
              <a:t>)</a:t>
            </a:r>
            <a:r>
              <a:rPr lang="en-US" dirty="0"/>
              <a:t> denotes the timestamp of the transaction </a:t>
            </a:r>
            <a:r>
              <a:rPr lang="en-US" dirty="0" smtClean="0"/>
              <a:t>Ti.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R_TS(X</a:t>
            </a:r>
            <a:r>
              <a:rPr lang="en-US" b="1" dirty="0"/>
              <a:t>)</a:t>
            </a:r>
            <a:r>
              <a:rPr lang="en-US" dirty="0"/>
              <a:t> denotes the Read time-stamp of data-item </a:t>
            </a:r>
            <a:r>
              <a:rPr lang="en-US" dirty="0" smtClean="0"/>
              <a:t>X.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W_TS(X</a:t>
            </a:r>
            <a:r>
              <a:rPr lang="en-US" b="1" dirty="0"/>
              <a:t>)</a:t>
            </a:r>
            <a:r>
              <a:rPr lang="en-US" dirty="0"/>
              <a:t> denotes the Write time-stamp of data-item 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1. Check the following condition whenever a transaction Ti issues a </a:t>
            </a:r>
            <a:r>
              <a:rPr lang="en-US" b="1" dirty="0"/>
              <a:t>Read (X)</a:t>
            </a:r>
            <a:r>
              <a:rPr lang="en-US" dirty="0"/>
              <a:t> operation:</a:t>
            </a:r>
          </a:p>
          <a:p>
            <a:r>
              <a:rPr lang="en-US" dirty="0"/>
              <a:t>If W_TS(X) &gt;TS(Ti) then the operation is rejected.</a:t>
            </a:r>
          </a:p>
          <a:p>
            <a:r>
              <a:rPr lang="en-US" dirty="0"/>
              <a:t>If W_TS(X) &lt;= TS(Ti) then the operation is executed.</a:t>
            </a:r>
          </a:p>
          <a:p>
            <a:r>
              <a:rPr lang="en-US" dirty="0"/>
              <a:t>Timestamps of all the data items are updated.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80843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1845"/>
            <a:ext cx="8229600" cy="95875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Stamp Ordering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15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Let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TS(TI</a:t>
            </a:r>
            <a:r>
              <a:rPr lang="en-US" dirty="0"/>
              <a:t>) denotes the timestamp of the transaction </a:t>
            </a:r>
            <a:r>
              <a:rPr lang="en-US" dirty="0" smtClean="0"/>
              <a:t>Ti.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R_TS(X</a:t>
            </a:r>
            <a:r>
              <a:rPr lang="en-US" dirty="0"/>
              <a:t>) denotes the Read time-stamp of data-item </a:t>
            </a:r>
            <a:r>
              <a:rPr lang="en-US" dirty="0" smtClean="0"/>
              <a:t>X.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W_TS(X</a:t>
            </a:r>
            <a:r>
              <a:rPr lang="en-US" dirty="0"/>
              <a:t>) denotes the Write time-stamp of data-item 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1. Check the following condition whenever a transaction Ti issues a Read (X) operation:</a:t>
            </a:r>
          </a:p>
          <a:p>
            <a:r>
              <a:rPr lang="en-US" dirty="0"/>
              <a:t>If W_TS(X) &gt;TS(Ti) then the operation is rejected.</a:t>
            </a:r>
          </a:p>
          <a:p>
            <a:r>
              <a:rPr lang="en-US" dirty="0"/>
              <a:t>If W_TS(X) &lt;= TS(Ti) then the operation is executed.</a:t>
            </a:r>
          </a:p>
          <a:p>
            <a:r>
              <a:rPr lang="en-US" dirty="0"/>
              <a:t>Timestamps of all the data items are updated.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62870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Stamp Ordering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199" y="1746061"/>
            <a:ext cx="8382001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2. Check the following condition whenever a transaction Ti issues a 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Write(X)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operation: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If TS(Ti) &lt; R_TS(X) then the operation is rejected.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If TS(Ti) &lt; W_TS(X) then the operation is rejected and Ti is rolled back otherwise the operation is executed.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Pros and Cons of Time Stamp Ordering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Ensures </a:t>
            </a:r>
            <a:r>
              <a:rPr lang="en-US" dirty="0"/>
              <a:t>serializability 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nsures </a:t>
            </a:r>
            <a:r>
              <a:rPr lang="en-US" dirty="0"/>
              <a:t>freedom from deadlock that means no transaction ever waits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Cons: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chedule </a:t>
            </a:r>
            <a:r>
              <a:rPr lang="en-US" dirty="0"/>
              <a:t>may not be recoverable and may not even be cascade- free.</a:t>
            </a:r>
          </a:p>
        </p:txBody>
      </p:sp>
    </p:spTree>
    <p:extLst>
      <p:ext uri="{BB962C8B-B14F-4D97-AF65-F5344CB8AC3E}">
        <p14:creationId xmlns:p14="http://schemas.microsoft.com/office/powerpoint/2010/main" val="211091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135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Concurrency controlling techniques ensure that multiple transactions are executed simultaneously while maintaining the ACID properties of the transactions and serializability in the </a:t>
            </a:r>
            <a:r>
              <a:rPr lang="en-US" dirty="0" smtClean="0"/>
              <a:t>schedules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Concurrency control is done to get the desired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output in Distributed DBMS.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5182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Characteristics of Good Concurrency Protocol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Must be </a:t>
            </a:r>
            <a:r>
              <a:rPr lang="en-US" dirty="0" smtClean="0"/>
              <a:t>free from communication </a:t>
            </a:r>
            <a:r>
              <a:rPr lang="en-US" dirty="0"/>
              <a:t>failures.</a:t>
            </a:r>
          </a:p>
          <a:p>
            <a:r>
              <a:rPr lang="en-US" dirty="0"/>
              <a:t>It </a:t>
            </a:r>
            <a:r>
              <a:rPr lang="en-US" dirty="0" smtClean="0"/>
              <a:t>must allow the </a:t>
            </a:r>
            <a:r>
              <a:rPr lang="en-US" dirty="0"/>
              <a:t>parallel execution of transactions to achieve maximum concurrency.</a:t>
            </a:r>
          </a:p>
          <a:p>
            <a:r>
              <a:rPr lang="en-US" dirty="0"/>
              <a:t>Its storage mechanisms and computational methods should be modest to minimize overhead.</a:t>
            </a:r>
          </a:p>
          <a:p>
            <a:r>
              <a:rPr lang="en-US" dirty="0"/>
              <a:t>It must enforce some constraints on the structure of atomic actions of transactions.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86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b="1" dirty="0" smtClean="0"/>
          </a:p>
          <a:p>
            <a:pPr marL="0" indent="0">
              <a:buNone/>
            </a:pPr>
            <a:endParaRPr lang="en-US" sz="4800" b="1" dirty="0" smtClean="0"/>
          </a:p>
          <a:p>
            <a:pPr marL="0" indent="0" algn="ctr">
              <a:buNone/>
            </a:pPr>
            <a:r>
              <a:rPr lang="en-US" sz="4800" b="1" dirty="0" smtClean="0"/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6133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Concurrency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Waiting time will be decreased.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Resources utilization will be increased.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Response time will be decreased.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Efficiency will be increased.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concurrency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Simultaneously execution of transaction over shared data, data integrity and consistency problem may </a:t>
            </a:r>
            <a:r>
              <a:rPr lang="en-US" dirty="0" smtClean="0"/>
              <a:t>occur.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There are mainly three problems that can appear in concurrency computing system:</a:t>
            </a:r>
            <a:endParaRPr lang="en-US" dirty="0"/>
          </a:p>
          <a:p>
            <a:pPr lvl="2"/>
            <a:r>
              <a:rPr lang="en-US" sz="3200" dirty="0" smtClean="0"/>
              <a:t>Lost update.</a:t>
            </a:r>
          </a:p>
          <a:p>
            <a:pPr lvl="2"/>
            <a:r>
              <a:rPr lang="en-US" sz="3200" dirty="0" smtClean="0"/>
              <a:t>Uncommitted data.</a:t>
            </a:r>
          </a:p>
          <a:p>
            <a:pPr lvl="2"/>
            <a:r>
              <a:rPr lang="en-US" sz="3200" dirty="0" smtClean="0"/>
              <a:t>Inconsistent retrieval.</a:t>
            </a:r>
          </a:p>
          <a:p>
            <a:pPr lvl="2"/>
            <a:endParaRPr lang="en-US" sz="3200" dirty="0"/>
          </a:p>
          <a:p>
            <a:pPr lvl="2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6387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Lost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dirty="0" smtClean="0"/>
          </a:p>
          <a:p>
            <a:pPr lvl="2"/>
            <a:endParaRPr lang="en-US" sz="3200" dirty="0"/>
          </a:p>
          <a:p>
            <a:pPr lvl="2"/>
            <a:endParaRPr lang="en-US" sz="3200" dirty="0" smtClean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04800" y="1295400"/>
            <a:ext cx="8610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Lost update problem occurs when two users try to read and update the same data and one of the update is lost.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9400"/>
            <a:ext cx="84582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2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Uncommitted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04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 occurs when two transactions T1 and T2 are executed concurrently and first transaction rolled backed after second accessed the uncommitted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Dirty read problem can occur as below: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86201"/>
            <a:ext cx="6019800" cy="293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5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Inconsistent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 appears due to the inconsistence of data while accessing the database.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T1 needs to access  data twice but T2 changed the data after T1 accessed once, T1 gets different data on second time.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8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Inconsistent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75" y="2206896"/>
            <a:ext cx="6997650" cy="36204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71600" y="16002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We can shown in figure as below: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255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</TotalTime>
  <Words>1101</Words>
  <Application>Microsoft Office PowerPoint</Application>
  <PresentationFormat>On-screen Show (4:3)</PresentationFormat>
  <Paragraphs>149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Office Theme</vt:lpstr>
      <vt:lpstr>Concurrency control in DDBMS    </vt:lpstr>
      <vt:lpstr>Introduction</vt:lpstr>
      <vt:lpstr>PowerPoint Presentation</vt:lpstr>
      <vt:lpstr>Advantages of Concurrency </vt:lpstr>
      <vt:lpstr>Challenges in concurrency </vt:lpstr>
      <vt:lpstr>Lost Update</vt:lpstr>
      <vt:lpstr>Uncommitted data</vt:lpstr>
      <vt:lpstr>Inconsistent retrieval</vt:lpstr>
      <vt:lpstr>Inconsistent retrieval</vt:lpstr>
      <vt:lpstr>Concurrency control in DDBMS</vt:lpstr>
      <vt:lpstr>Concurrency control in DDBMS</vt:lpstr>
      <vt:lpstr>Concurrency control in DDBMS</vt:lpstr>
      <vt:lpstr>Lock Based Concurrency Control </vt:lpstr>
      <vt:lpstr>Lock Based Concurrency Control</vt:lpstr>
      <vt:lpstr>Lock Based Concurrency Control</vt:lpstr>
      <vt:lpstr>Lock Based Concurrency Control-Starvation </vt:lpstr>
      <vt:lpstr>One Phase Locking Protocol</vt:lpstr>
      <vt:lpstr>Two phase locking </vt:lpstr>
      <vt:lpstr>Two phase locking </vt:lpstr>
      <vt:lpstr>Two phase locking </vt:lpstr>
      <vt:lpstr>Implementation of Locking</vt:lpstr>
      <vt:lpstr>Implementation of Locking</vt:lpstr>
      <vt:lpstr>Two phase locking-Types</vt:lpstr>
      <vt:lpstr>Time Stamp Ordering</vt:lpstr>
      <vt:lpstr>Time Stamp Ordering</vt:lpstr>
      <vt:lpstr>Time Stamp Ordering</vt:lpstr>
      <vt:lpstr>Time Stamp Ordering</vt:lpstr>
      <vt:lpstr>Time Stamp Ordering</vt:lpstr>
      <vt:lpstr>Pros and Cons of Time Stamp Ordering</vt:lpstr>
      <vt:lpstr>Characteristics of Good Concurrency Protocol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Concurrence control in Distributed DBMS</dc:title>
  <dc:creator>narendra shahi</dc:creator>
  <cp:lastModifiedBy>UC</cp:lastModifiedBy>
  <cp:revision>94</cp:revision>
  <dcterms:created xsi:type="dcterms:W3CDTF">2020-09-27T09:46:52Z</dcterms:created>
  <dcterms:modified xsi:type="dcterms:W3CDTF">2024-05-02T07:16:34Z</dcterms:modified>
</cp:coreProperties>
</file>