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2" r:id="rId15"/>
    <p:sldId id="274" r:id="rId16"/>
    <p:sldId id="276" r:id="rId17"/>
    <p:sldId id="278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5" r:id="rId31"/>
    <p:sldId id="296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6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08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50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9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23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973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50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55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08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7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7021-76EB-47BA-A589-ADBC0B22B0DC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CFD3-4287-4F06-8471-DE2B80E34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1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ary.reference.com/browse/union" TargetMode="External"/><Relationship Id="rId2" Type="http://schemas.openxmlformats.org/officeDocument/2006/relationships/hyperlink" Target="http://dictionary.reference.com/browse/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tionary.reference.com/browse/intersec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630616" cy="3168352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The Relational Data Model and Relational Database Constraints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362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003232" cy="105273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Basic Relational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>
            <a:normAutofit/>
          </a:bodyPr>
          <a:lstStyle/>
          <a:p>
            <a:pPr algn="just"/>
            <a:r>
              <a:rPr lang="en-US" sz="2400" spc="-5" dirty="0">
                <a:latin typeface="Times New Roman"/>
                <a:cs typeface="Times New Roman"/>
              </a:rPr>
              <a:t>A relational algebra is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5" dirty="0">
                <a:latin typeface="Times New Roman"/>
                <a:cs typeface="Times New Roman"/>
              </a:rPr>
              <a:t>collection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formal operations acting </a:t>
            </a:r>
            <a:r>
              <a:rPr lang="en-US" sz="2400" dirty="0">
                <a:latin typeface="Times New Roman"/>
                <a:cs typeface="Times New Roman"/>
              </a:rPr>
              <a:t>on </a:t>
            </a:r>
            <a:r>
              <a:rPr lang="en-US" sz="2400" spc="-5" dirty="0">
                <a:latin typeface="Times New Roman"/>
                <a:cs typeface="Times New Roman"/>
              </a:rPr>
              <a:t>relations and producing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relations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result.</a:t>
            </a:r>
          </a:p>
          <a:p>
            <a:pPr algn="just"/>
            <a:r>
              <a:rPr lang="en-US" sz="2400" spc="-10" dirty="0">
                <a:latin typeface="Times New Roman"/>
                <a:cs typeface="Times New Roman"/>
              </a:rPr>
              <a:t>It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procedural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query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language</a:t>
            </a:r>
            <a:r>
              <a:rPr lang="en-US" sz="2400" dirty="0">
                <a:latin typeface="Times New Roman"/>
                <a:cs typeface="Times New Roman"/>
              </a:rPr>
              <a:t> in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which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3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user</a:t>
            </a:r>
            <a:r>
              <a:rPr lang="en-US" sz="2400" spc="2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requests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information from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5" dirty="0">
                <a:latin typeface="Times New Roman"/>
                <a:cs typeface="Times New Roman"/>
              </a:rPr>
              <a:t>database</a:t>
            </a:r>
            <a:r>
              <a:rPr lang="en-US" sz="2400" spc="-5" dirty="0" smtClean="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The main </a:t>
            </a:r>
            <a:r>
              <a:rPr lang="en-US" sz="2400" spc="-5" dirty="0">
                <a:latin typeface="Times New Roman"/>
                <a:cs typeface="Times New Roman"/>
              </a:rPr>
              <a:t>operations </a:t>
            </a:r>
            <a:r>
              <a:rPr lang="en-US" sz="2400" dirty="0">
                <a:latin typeface="Times New Roman"/>
                <a:cs typeface="Times New Roman"/>
              </a:rPr>
              <a:t>of the </a:t>
            </a:r>
            <a:r>
              <a:rPr lang="en-US" sz="2400" spc="-5" dirty="0">
                <a:latin typeface="Times New Roman"/>
                <a:cs typeface="Times New Roman"/>
              </a:rPr>
              <a:t>relational </a:t>
            </a:r>
            <a:r>
              <a:rPr lang="en-US" sz="2400" dirty="0">
                <a:latin typeface="Times New Roman"/>
                <a:cs typeface="Times New Roman"/>
              </a:rPr>
              <a:t>algebra </a:t>
            </a:r>
            <a:r>
              <a:rPr lang="en-US" sz="2400" spc="-5" dirty="0">
                <a:latin typeface="Times New Roman"/>
                <a:cs typeface="Times New Roman"/>
              </a:rPr>
              <a:t>are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  <a:hlinkClick r:id="rId2"/>
              </a:rPr>
              <a:t>set </a:t>
            </a:r>
            <a:r>
              <a:rPr lang="en-US" sz="2400" spc="-5" dirty="0">
                <a:latin typeface="Times New Roman"/>
                <a:cs typeface="Times New Roman"/>
              </a:rPr>
              <a:t>operations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(such as </a:t>
            </a:r>
            <a:r>
              <a:rPr lang="en-US" sz="2400" dirty="0">
                <a:latin typeface="Times New Roman"/>
                <a:cs typeface="Times New Roman"/>
                <a:hlinkClick r:id="rId3"/>
              </a:rPr>
              <a:t>union,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  <a:hlinkClick r:id="rId4"/>
              </a:rPr>
              <a:t>intersection </a:t>
            </a:r>
            <a:r>
              <a:rPr lang="en-US" sz="2400" spc="-5" dirty="0">
                <a:latin typeface="Times New Roman"/>
                <a:cs typeface="Times New Roman"/>
              </a:rPr>
              <a:t>and Cartesian </a:t>
            </a:r>
            <a:r>
              <a:rPr lang="en-US" sz="2400" dirty="0">
                <a:latin typeface="Times New Roman"/>
                <a:cs typeface="Times New Roman"/>
              </a:rPr>
              <a:t>product), </a:t>
            </a:r>
            <a:r>
              <a:rPr lang="en-US" sz="2400" spc="-5" dirty="0">
                <a:latin typeface="Times New Roman"/>
                <a:cs typeface="Times New Roman"/>
              </a:rPr>
              <a:t>selection (keeping </a:t>
            </a:r>
            <a:r>
              <a:rPr lang="en-US" sz="2400" dirty="0">
                <a:latin typeface="Times New Roman"/>
                <a:cs typeface="Times New Roman"/>
              </a:rPr>
              <a:t>only some </a:t>
            </a:r>
            <a:r>
              <a:rPr lang="en-US" sz="2400" spc="-5" dirty="0">
                <a:latin typeface="Times New Roman"/>
                <a:cs typeface="Times New Roman"/>
              </a:rPr>
              <a:t>lines </a:t>
            </a:r>
            <a:r>
              <a:rPr lang="en-US" sz="2400" dirty="0">
                <a:latin typeface="Times New Roman"/>
                <a:cs typeface="Times New Roman"/>
              </a:rPr>
              <a:t>of a </a:t>
            </a:r>
            <a:r>
              <a:rPr lang="en-US" sz="2400" spc="-5" dirty="0">
                <a:latin typeface="Times New Roman"/>
                <a:cs typeface="Times New Roman"/>
              </a:rPr>
              <a:t>table)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projection</a:t>
            </a:r>
            <a:r>
              <a:rPr lang="en-US" sz="2400" dirty="0">
                <a:latin typeface="Times New Roman"/>
                <a:cs typeface="Times New Roman"/>
              </a:rPr>
              <a:t> (keeping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only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some</a:t>
            </a:r>
            <a:r>
              <a:rPr lang="en-US" sz="2400" spc="-5" dirty="0">
                <a:latin typeface="Times New Roman"/>
                <a:cs typeface="Times New Roman"/>
              </a:rPr>
              <a:t> columns).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AU" sz="2400" b="1" spc="-5" dirty="0" smtClean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274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100" b="1" spc="-5" dirty="0">
                <a:latin typeface="Times New Roman"/>
                <a:cs typeface="Times New Roman"/>
              </a:rPr>
              <a:t>Operations</a:t>
            </a:r>
            <a:r>
              <a:rPr lang="en-AU" sz="3100" b="1" spc="-15" dirty="0">
                <a:latin typeface="Times New Roman"/>
                <a:cs typeface="Times New Roman"/>
              </a:rPr>
              <a:t> </a:t>
            </a:r>
            <a:r>
              <a:rPr lang="en-AU" sz="3100" b="1" spc="-5" dirty="0">
                <a:latin typeface="Times New Roman"/>
                <a:cs typeface="Times New Roman"/>
              </a:rPr>
              <a:t>in</a:t>
            </a:r>
            <a:r>
              <a:rPr lang="en-AU" sz="3100" b="1" spc="-15" dirty="0">
                <a:latin typeface="Times New Roman"/>
                <a:cs typeface="Times New Roman"/>
              </a:rPr>
              <a:t> </a:t>
            </a:r>
            <a:r>
              <a:rPr lang="en-AU" sz="3100" b="1" spc="-5" dirty="0">
                <a:latin typeface="Times New Roman"/>
                <a:cs typeface="Times New Roman"/>
              </a:rPr>
              <a:t>Relational</a:t>
            </a:r>
            <a:r>
              <a:rPr lang="en-AU" sz="3100" b="1" spc="-15" dirty="0">
                <a:latin typeface="Times New Roman"/>
                <a:cs typeface="Times New Roman"/>
              </a:rPr>
              <a:t> </a:t>
            </a:r>
            <a:r>
              <a:rPr lang="en-AU" sz="3100" b="1" spc="-10" dirty="0" smtClean="0">
                <a:latin typeface="Times New Roman"/>
                <a:cs typeface="Times New Roman"/>
              </a:rPr>
              <a:t>Algebra</a:t>
            </a:r>
            <a:r>
              <a:rPr lang="en-AU" dirty="0">
                <a:latin typeface="Times New Roman"/>
                <a:cs typeface="Times New Roman"/>
              </a:rPr>
              <a:t/>
            </a:r>
            <a:br>
              <a:rPr lang="en-AU" dirty="0">
                <a:latin typeface="Times New Roman"/>
                <a:cs typeface="Times New Roman"/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805264"/>
          </a:xfrm>
        </p:spPr>
        <p:txBody>
          <a:bodyPr>
            <a:normAutofit fontScale="92500"/>
          </a:bodyPr>
          <a:lstStyle/>
          <a:p>
            <a:pPr marL="177165" indent="-165100" algn="just">
              <a:lnSpc>
                <a:spcPts val="1475"/>
              </a:lnSpc>
              <a:buAutoNum type="arabicPeriod"/>
              <a:tabLst>
                <a:tab pos="177800" algn="l"/>
              </a:tabLst>
            </a:pPr>
            <a:r>
              <a:rPr lang="en-AU" sz="2400" b="1" spc="-5" dirty="0" smtClean="0">
                <a:latin typeface="Times New Roman"/>
                <a:cs typeface="Times New Roman"/>
              </a:rPr>
              <a:t>  Fundamental</a:t>
            </a:r>
            <a:r>
              <a:rPr lang="en-AU" sz="2400" b="1" dirty="0" smtClean="0">
                <a:latin typeface="Times New Roman"/>
                <a:cs typeface="Times New Roman"/>
              </a:rPr>
              <a:t> </a:t>
            </a:r>
            <a:r>
              <a:rPr lang="en-AU" sz="2400" b="1" spc="-5" dirty="0">
                <a:latin typeface="Times New Roman"/>
                <a:cs typeface="Times New Roman"/>
              </a:rPr>
              <a:t>operations</a:t>
            </a:r>
            <a:r>
              <a:rPr lang="en-AU" sz="2400" b="1" spc="-5" dirty="0" smtClean="0">
                <a:latin typeface="Times New Roman"/>
                <a:cs typeface="Times New Roman"/>
              </a:rPr>
              <a:t>:</a:t>
            </a:r>
          </a:p>
          <a:p>
            <a:pPr marL="12065" indent="0" algn="just">
              <a:lnSpc>
                <a:spcPts val="1475"/>
              </a:lnSpc>
              <a:buNone/>
              <a:tabLst>
                <a:tab pos="177800" algn="l"/>
              </a:tabLst>
            </a:pPr>
            <a:endParaRPr lang="en-AU" sz="2400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47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Select</a:t>
            </a:r>
            <a:r>
              <a:rPr lang="en-AU" sz="2400" spc="-25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operation</a:t>
            </a:r>
            <a:endParaRPr lang="en-AU" sz="2400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49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Project</a:t>
            </a:r>
            <a:r>
              <a:rPr lang="en-AU" sz="2400" spc="-25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operation</a:t>
            </a:r>
            <a:endParaRPr lang="en-AU" sz="2400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49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Union</a:t>
            </a:r>
            <a:r>
              <a:rPr lang="en-AU" sz="2400" spc="-3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operation</a:t>
            </a:r>
            <a:endParaRPr lang="en-AU" sz="2400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5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Set</a:t>
            </a:r>
            <a:r>
              <a:rPr lang="en-AU" sz="2400" spc="-2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difference</a:t>
            </a:r>
            <a:r>
              <a:rPr lang="en-AU" sz="2400" spc="-20" dirty="0">
                <a:latin typeface="Times New Roman"/>
                <a:cs typeface="Times New Roman"/>
              </a:rPr>
              <a:t> </a:t>
            </a:r>
            <a:r>
              <a:rPr lang="en-AU" sz="2400" dirty="0">
                <a:latin typeface="Times New Roman"/>
                <a:cs typeface="Times New Roman"/>
              </a:rPr>
              <a:t>operation</a:t>
            </a:r>
          </a:p>
          <a:p>
            <a:pPr marL="583565" lvl="1" indent="-342900" algn="just">
              <a:lnSpc>
                <a:spcPts val="149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Cartesian</a:t>
            </a:r>
            <a:r>
              <a:rPr lang="en-AU" sz="2400" spc="5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product operation</a:t>
            </a:r>
            <a:endParaRPr lang="en-AU" sz="2400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51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Rename</a:t>
            </a:r>
            <a:r>
              <a:rPr lang="en-AU" sz="2400" spc="-25" dirty="0">
                <a:latin typeface="Times New Roman"/>
                <a:cs typeface="Times New Roman"/>
              </a:rPr>
              <a:t> </a:t>
            </a:r>
            <a:r>
              <a:rPr lang="en-AU" sz="2400" spc="-5" dirty="0" smtClean="0">
                <a:latin typeface="Times New Roman"/>
                <a:cs typeface="Times New Roman"/>
              </a:rPr>
              <a:t>operation</a:t>
            </a:r>
          </a:p>
          <a:p>
            <a:pPr marL="240665" lvl="1" indent="0" algn="just">
              <a:lnSpc>
                <a:spcPts val="1515"/>
              </a:lnSpc>
              <a:buNone/>
              <a:tabLst>
                <a:tab pos="469900" algn="l"/>
              </a:tabLst>
            </a:pPr>
            <a:endParaRPr lang="en-AU" sz="2400" dirty="0">
              <a:latin typeface="Times New Roman"/>
              <a:cs typeface="Times New Roman"/>
            </a:endParaRPr>
          </a:p>
          <a:p>
            <a:pPr marL="12065" indent="0" algn="just">
              <a:lnSpc>
                <a:spcPts val="1495"/>
              </a:lnSpc>
              <a:buNone/>
              <a:tabLst>
                <a:tab pos="177800" algn="l"/>
              </a:tabLst>
            </a:pPr>
            <a:r>
              <a:rPr lang="en-AU" sz="2400" b="1" spc="-5" dirty="0" smtClean="0">
                <a:latin typeface="Times New Roman"/>
                <a:cs typeface="Times New Roman"/>
              </a:rPr>
              <a:t>2.  Additional</a:t>
            </a:r>
            <a:r>
              <a:rPr lang="en-AU" sz="2400" b="1" spc="-35" dirty="0" smtClean="0">
                <a:latin typeface="Times New Roman"/>
                <a:cs typeface="Times New Roman"/>
              </a:rPr>
              <a:t> </a:t>
            </a:r>
            <a:r>
              <a:rPr lang="en-AU" sz="2400" b="1" dirty="0">
                <a:latin typeface="Times New Roman"/>
                <a:cs typeface="Times New Roman"/>
              </a:rPr>
              <a:t>operations</a:t>
            </a:r>
            <a:r>
              <a:rPr lang="en-AU" sz="2400" b="1" dirty="0" smtClean="0">
                <a:latin typeface="Times New Roman"/>
                <a:cs typeface="Times New Roman"/>
              </a:rPr>
              <a:t>:</a:t>
            </a:r>
          </a:p>
          <a:p>
            <a:pPr marL="12065" indent="0" algn="just">
              <a:lnSpc>
                <a:spcPts val="1495"/>
              </a:lnSpc>
              <a:buNone/>
              <a:tabLst>
                <a:tab pos="177800" algn="l"/>
              </a:tabLst>
            </a:pPr>
            <a:endParaRPr lang="en-AU" sz="2400" b="1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47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Set-intersection</a:t>
            </a:r>
            <a:r>
              <a:rPr lang="en-AU" sz="2400" spc="-4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operation</a:t>
            </a:r>
            <a:endParaRPr lang="en-AU" sz="2400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49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Natural-join</a:t>
            </a:r>
            <a:r>
              <a:rPr lang="en-AU" sz="2400" spc="-2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operation</a:t>
            </a:r>
            <a:endParaRPr lang="en-AU" sz="2400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49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Division</a:t>
            </a:r>
            <a:r>
              <a:rPr lang="en-AU" sz="2400" spc="-2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operation</a:t>
            </a:r>
            <a:endParaRPr lang="en-AU" sz="2400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52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Assignment</a:t>
            </a:r>
            <a:r>
              <a:rPr lang="en-AU" sz="2400" spc="-20" dirty="0">
                <a:latin typeface="Times New Roman"/>
                <a:cs typeface="Times New Roman"/>
              </a:rPr>
              <a:t> </a:t>
            </a:r>
            <a:r>
              <a:rPr lang="en-AU" sz="2400" spc="-5" dirty="0" smtClean="0">
                <a:latin typeface="Times New Roman"/>
                <a:cs typeface="Times New Roman"/>
              </a:rPr>
              <a:t>operation</a:t>
            </a:r>
          </a:p>
          <a:p>
            <a:pPr marL="240665" lvl="1" indent="0" algn="just">
              <a:lnSpc>
                <a:spcPts val="1520"/>
              </a:lnSpc>
              <a:buNone/>
              <a:tabLst>
                <a:tab pos="469900" algn="l"/>
              </a:tabLst>
            </a:pPr>
            <a:endParaRPr lang="en-AU" sz="2400" dirty="0">
              <a:latin typeface="Times New Roman"/>
              <a:cs typeface="Times New Roman"/>
            </a:endParaRPr>
          </a:p>
          <a:p>
            <a:pPr marL="12065" indent="0" algn="just">
              <a:lnSpc>
                <a:spcPts val="1495"/>
              </a:lnSpc>
              <a:buNone/>
              <a:tabLst>
                <a:tab pos="177800" algn="l"/>
              </a:tabLst>
            </a:pPr>
            <a:r>
              <a:rPr lang="en-AU" sz="2400" b="1" spc="-5" dirty="0" smtClean="0">
                <a:latin typeface="Times New Roman"/>
                <a:cs typeface="Times New Roman"/>
              </a:rPr>
              <a:t>3.  Extended</a:t>
            </a:r>
            <a:r>
              <a:rPr lang="en-AU" sz="2400" b="1" spc="-10" dirty="0" smtClean="0">
                <a:latin typeface="Times New Roman"/>
                <a:cs typeface="Times New Roman"/>
              </a:rPr>
              <a:t> </a:t>
            </a:r>
            <a:r>
              <a:rPr lang="en-AU" sz="2400" b="1" dirty="0">
                <a:latin typeface="Times New Roman"/>
                <a:cs typeface="Times New Roman"/>
              </a:rPr>
              <a:t>Relational</a:t>
            </a:r>
            <a:r>
              <a:rPr lang="en-AU" sz="2400" b="1" spc="-5" dirty="0">
                <a:latin typeface="Times New Roman"/>
                <a:cs typeface="Times New Roman"/>
              </a:rPr>
              <a:t> Algebra</a:t>
            </a:r>
            <a:r>
              <a:rPr lang="en-AU" sz="2400" b="1" spc="5" dirty="0">
                <a:latin typeface="Times New Roman"/>
                <a:cs typeface="Times New Roman"/>
              </a:rPr>
              <a:t> </a:t>
            </a:r>
            <a:r>
              <a:rPr lang="en-AU" sz="2400" b="1" spc="-5" dirty="0">
                <a:latin typeface="Times New Roman"/>
                <a:cs typeface="Times New Roman"/>
              </a:rPr>
              <a:t>Operations</a:t>
            </a:r>
            <a:endParaRPr lang="en-AU" sz="2400" b="1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47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AU" sz="2400" spc="-5" dirty="0" smtClean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47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 smtClean="0">
                <a:latin typeface="Times New Roman"/>
                <a:cs typeface="Times New Roman"/>
              </a:rPr>
              <a:t>Generalized</a:t>
            </a:r>
            <a:r>
              <a:rPr lang="en-AU" sz="2400" spc="-15" dirty="0" smtClean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projection</a:t>
            </a:r>
            <a:endParaRPr lang="en-AU" sz="2400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49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Aggregate</a:t>
            </a:r>
            <a:r>
              <a:rPr lang="en-AU" sz="2400" spc="-2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functions</a:t>
            </a:r>
            <a:endParaRPr lang="en-AU" sz="2400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495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Outer</a:t>
            </a:r>
            <a:r>
              <a:rPr lang="en-AU" sz="2400" spc="-4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join</a:t>
            </a:r>
            <a:endParaRPr lang="en-AU" sz="2400" dirty="0">
              <a:latin typeface="Times New Roman"/>
              <a:cs typeface="Times New Roman"/>
            </a:endParaRPr>
          </a:p>
          <a:p>
            <a:pPr marL="583565" lvl="1" indent="-342900" algn="just">
              <a:lnSpc>
                <a:spcPts val="153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AU" sz="2400" spc="-5" dirty="0">
                <a:latin typeface="Times New Roman"/>
                <a:cs typeface="Times New Roman"/>
              </a:rPr>
              <a:t>Null</a:t>
            </a:r>
            <a:r>
              <a:rPr lang="en-AU" sz="2400" spc="-3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values</a:t>
            </a:r>
            <a:endParaRPr lang="en-AU" sz="2400" dirty="0">
              <a:latin typeface="Times New Roman"/>
              <a:cs typeface="Times New Roman"/>
            </a:endParaRPr>
          </a:p>
          <a:p>
            <a:pPr algn="just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78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49006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Operations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52737"/>
            <a:ext cx="8686800" cy="5805263"/>
          </a:xfrm>
        </p:spPr>
        <p:txBody>
          <a:bodyPr/>
          <a:lstStyle/>
          <a:p>
            <a:pPr marL="457200" lvl="0" indent="-45720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(σ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fetch rows(tuples) from table(relation) which satisfies a given condition</a:t>
            </a:r>
            <a:r>
              <a:rPr lang="en-US" sz="2400" dirty="0" smtClean="0"/>
              <a:t>.</a:t>
            </a:r>
          </a:p>
          <a:p>
            <a:pPr marL="0" lvl="0" indent="0" algn="just">
              <a:buNone/>
            </a:pPr>
            <a:endParaRPr lang="en-US" sz="2400" dirty="0" smtClean="0"/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/>
          </a:p>
          <a:p>
            <a:pPr marL="0" indent="0" algn="just">
              <a:buNone/>
            </a:pPr>
            <a:r>
              <a:rPr lang="en-AU" sz="5400" spc="-15" baseline="3086" dirty="0" smtClean="0">
                <a:latin typeface="Symbol"/>
                <a:cs typeface="Symbol"/>
              </a:rPr>
              <a:t>   </a:t>
            </a:r>
            <a:r>
              <a:rPr lang="en-AU" sz="6000" spc="-15" baseline="3086" dirty="0" smtClean="0">
                <a:latin typeface="Symbol"/>
                <a:cs typeface="Symbol"/>
              </a:rPr>
              <a:t></a:t>
            </a:r>
            <a:r>
              <a:rPr lang="en-AU" sz="1400" spc="-5" dirty="0" err="1">
                <a:latin typeface="Times New Roman"/>
                <a:cs typeface="Times New Roman"/>
              </a:rPr>
              <a:t>D</a:t>
            </a:r>
            <a:r>
              <a:rPr lang="en-AU" sz="1400" spc="-10" dirty="0" err="1">
                <a:latin typeface="Times New Roman"/>
                <a:cs typeface="Times New Roman"/>
              </a:rPr>
              <a:t>e</a:t>
            </a:r>
            <a:r>
              <a:rPr lang="en-AU" sz="1400" dirty="0" err="1">
                <a:latin typeface="Times New Roman"/>
                <a:cs typeface="Times New Roman"/>
              </a:rPr>
              <a:t>pt</a:t>
            </a:r>
            <a:r>
              <a:rPr lang="en-AU" sz="1400" spc="5" dirty="0">
                <a:latin typeface="Times New Roman"/>
                <a:cs typeface="Times New Roman"/>
              </a:rPr>
              <a:t> </a:t>
            </a:r>
            <a:r>
              <a:rPr lang="en-AU" sz="1400" dirty="0">
                <a:latin typeface="Times New Roman"/>
                <a:cs typeface="Times New Roman"/>
              </a:rPr>
              <a:t>=</a:t>
            </a:r>
            <a:r>
              <a:rPr lang="en-AU" sz="1400" spc="5" dirty="0">
                <a:latin typeface="Times New Roman"/>
                <a:cs typeface="Times New Roman"/>
              </a:rPr>
              <a:t> </a:t>
            </a:r>
            <a:r>
              <a:rPr lang="en-AU" sz="1400" spc="-15" dirty="0">
                <a:latin typeface="Times New Roman"/>
                <a:cs typeface="Times New Roman"/>
              </a:rPr>
              <a:t>'</a:t>
            </a:r>
            <a:r>
              <a:rPr lang="en-AU" sz="1400" dirty="0">
                <a:latin typeface="Times New Roman"/>
                <a:cs typeface="Times New Roman"/>
              </a:rPr>
              <a:t>C</a:t>
            </a:r>
            <a:r>
              <a:rPr lang="en-AU" sz="1400" spc="-10" dirty="0">
                <a:latin typeface="Times New Roman"/>
                <a:cs typeface="Times New Roman"/>
              </a:rPr>
              <a:t>o</a:t>
            </a:r>
            <a:r>
              <a:rPr lang="en-AU" sz="1400" dirty="0">
                <a:latin typeface="Times New Roman"/>
                <a:cs typeface="Times New Roman"/>
              </a:rPr>
              <a:t>m</a:t>
            </a:r>
            <a:r>
              <a:rPr lang="en-AU" sz="1400" spc="-10" dirty="0">
                <a:latin typeface="Times New Roman"/>
                <a:cs typeface="Times New Roman"/>
              </a:rPr>
              <a:t>p</a:t>
            </a:r>
            <a:r>
              <a:rPr lang="en-AU" sz="1400" dirty="0">
                <a:latin typeface="Times New Roman"/>
                <a:cs typeface="Times New Roman"/>
              </a:rPr>
              <a:t>ut</a:t>
            </a:r>
            <a:r>
              <a:rPr lang="en-AU" sz="1400" spc="-10" dirty="0">
                <a:latin typeface="Times New Roman"/>
                <a:cs typeface="Times New Roman"/>
              </a:rPr>
              <a:t>e</a:t>
            </a:r>
            <a:r>
              <a:rPr lang="en-AU" sz="1400" spc="-5" dirty="0">
                <a:latin typeface="Times New Roman"/>
                <a:cs typeface="Times New Roman"/>
              </a:rPr>
              <a:t>r</a:t>
            </a:r>
            <a:r>
              <a:rPr lang="en-AU" sz="1400" dirty="0">
                <a:latin typeface="Times New Roman"/>
                <a:cs typeface="Times New Roman"/>
              </a:rPr>
              <a:t>' </a:t>
            </a:r>
            <a:r>
              <a:rPr lang="en-AU" sz="1400" spc="-95" dirty="0">
                <a:latin typeface="Times New Roman"/>
                <a:cs typeface="Times New Roman"/>
              </a:rPr>
              <a:t> </a:t>
            </a:r>
            <a:r>
              <a:rPr lang="en-AU" sz="3600" baseline="4629" dirty="0">
                <a:latin typeface="Times New Roman"/>
                <a:cs typeface="Times New Roman"/>
              </a:rPr>
              <a:t>(</a:t>
            </a:r>
            <a:r>
              <a:rPr lang="en-AU" sz="3600" spc="-7" baseline="4629" dirty="0">
                <a:latin typeface="Times New Roman"/>
                <a:cs typeface="Times New Roman"/>
              </a:rPr>
              <a:t>E</a:t>
            </a:r>
            <a:r>
              <a:rPr lang="en-AU" sz="3600" baseline="4629" dirty="0">
                <a:latin typeface="Times New Roman"/>
                <a:cs typeface="Times New Roman"/>
              </a:rPr>
              <a:t>mpl</a:t>
            </a:r>
            <a:r>
              <a:rPr lang="en-AU" sz="3600" spc="15" baseline="4629" dirty="0">
                <a:latin typeface="Times New Roman"/>
                <a:cs typeface="Times New Roman"/>
              </a:rPr>
              <a:t>o</a:t>
            </a:r>
            <a:r>
              <a:rPr lang="en-AU" sz="3600" spc="-37" baseline="4629" dirty="0">
                <a:latin typeface="Times New Roman"/>
                <a:cs typeface="Times New Roman"/>
              </a:rPr>
              <a:t>y</a:t>
            </a:r>
            <a:r>
              <a:rPr lang="en-AU" sz="3600" spc="7" baseline="4629" dirty="0">
                <a:latin typeface="Times New Roman"/>
                <a:cs typeface="Times New Roman"/>
              </a:rPr>
              <a:t>e</a:t>
            </a:r>
            <a:r>
              <a:rPr lang="en-AU" sz="3600" spc="-7" baseline="4629" dirty="0">
                <a:latin typeface="Times New Roman"/>
                <a:cs typeface="Times New Roman"/>
              </a:rPr>
              <a:t>e</a:t>
            </a:r>
            <a:r>
              <a:rPr lang="en-AU" sz="3600" baseline="4629" dirty="0">
                <a:latin typeface="Times New Roman"/>
                <a:cs typeface="Times New Roman"/>
              </a:rPr>
              <a:t>)</a:t>
            </a:r>
          </a:p>
          <a:p>
            <a:pPr marL="0" lv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        </a:t>
            </a:r>
            <a:r>
              <a:rPr lang="en-US" sz="6000" spc="-15" baseline="3086" dirty="0" smtClean="0">
                <a:latin typeface="Symbol"/>
                <a:cs typeface="Symbol"/>
              </a:rPr>
              <a:t></a:t>
            </a:r>
            <a:r>
              <a:rPr lang="en-US" sz="1400" spc="-5" dirty="0" err="1" smtClean="0">
                <a:latin typeface="Times New Roman"/>
                <a:cs typeface="Times New Roman"/>
              </a:rPr>
              <a:t>dept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=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‘computer</a:t>
            </a:r>
            <a:r>
              <a:rPr lang="en-US" sz="1400" dirty="0" smtClean="0">
                <a:latin typeface="Times New Roman"/>
                <a:cs typeface="Times New Roman"/>
              </a:rPr>
              <a:t>' </a:t>
            </a:r>
            <a:r>
              <a:rPr lang="en-US" sz="1400" dirty="0">
                <a:latin typeface="Times New Roman"/>
                <a:cs typeface="Times New Roman"/>
              </a:rPr>
              <a:t>˄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R</a:t>
            </a:r>
            <a:r>
              <a:rPr lang="en-US" sz="1400" spc="-10" dirty="0">
                <a:latin typeface="Times New Roman"/>
                <a:cs typeface="Times New Roman"/>
              </a:rPr>
              <a:t>a</a:t>
            </a:r>
            <a:r>
              <a:rPr lang="en-US" sz="1400" dirty="0">
                <a:latin typeface="Times New Roman"/>
                <a:cs typeface="Times New Roman"/>
              </a:rPr>
              <a:t>nk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=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‘</a:t>
            </a:r>
            <a:r>
              <a:rPr lang="en-US" sz="1400" spc="-20" dirty="0" smtClean="0">
                <a:latin typeface="Times New Roman"/>
                <a:cs typeface="Times New Roman"/>
              </a:rPr>
              <a:t>assistant</a:t>
            </a:r>
            <a:r>
              <a:rPr lang="en-US" sz="1400" spc="-5" dirty="0" smtClean="0">
                <a:latin typeface="Times New Roman"/>
                <a:cs typeface="Times New Roman"/>
              </a:rPr>
              <a:t>’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spc="-100" dirty="0" smtClean="0">
                <a:latin typeface="Times New Roman"/>
                <a:cs typeface="Times New Roman"/>
              </a:rPr>
              <a:t> </a:t>
            </a:r>
            <a:r>
              <a:rPr lang="en-US" sz="3600" baseline="4629" dirty="0">
                <a:latin typeface="Times New Roman"/>
                <a:cs typeface="Times New Roman"/>
              </a:rPr>
              <a:t>(</a:t>
            </a:r>
            <a:r>
              <a:rPr lang="en-US" sz="3600" spc="-7" baseline="4629" dirty="0">
                <a:latin typeface="Times New Roman"/>
                <a:cs typeface="Times New Roman"/>
              </a:rPr>
              <a:t>E</a:t>
            </a:r>
            <a:r>
              <a:rPr lang="en-US" sz="3600" baseline="4629" dirty="0">
                <a:latin typeface="Times New Roman"/>
                <a:cs typeface="Times New Roman"/>
              </a:rPr>
              <a:t>mpl</a:t>
            </a:r>
            <a:r>
              <a:rPr lang="en-US" sz="3600" spc="15" baseline="4629" dirty="0">
                <a:latin typeface="Times New Roman"/>
                <a:cs typeface="Times New Roman"/>
              </a:rPr>
              <a:t>o</a:t>
            </a:r>
            <a:r>
              <a:rPr lang="en-US" sz="3600" spc="-37" baseline="4629" dirty="0">
                <a:latin typeface="Times New Roman"/>
                <a:cs typeface="Times New Roman"/>
              </a:rPr>
              <a:t>y</a:t>
            </a:r>
            <a:r>
              <a:rPr lang="en-US" sz="3600" spc="7" baseline="4629" dirty="0">
                <a:latin typeface="Times New Roman"/>
                <a:cs typeface="Times New Roman"/>
              </a:rPr>
              <a:t>e</a:t>
            </a:r>
            <a:r>
              <a:rPr lang="en-US" sz="3600" spc="-7" baseline="4629" dirty="0">
                <a:latin typeface="Times New Roman"/>
                <a:cs typeface="Times New Roman"/>
              </a:rPr>
              <a:t>e</a:t>
            </a:r>
            <a:r>
              <a:rPr lang="en-US" sz="3600" baseline="4629" dirty="0" smtClean="0">
                <a:latin typeface="Times New Roman"/>
                <a:cs typeface="Times New Roman"/>
              </a:rPr>
              <a:t>)   ???</a:t>
            </a:r>
            <a:endParaRPr lang="en-US" sz="3600" baseline="4629" dirty="0">
              <a:latin typeface="Times New Roman"/>
              <a:cs typeface="Times New Roman"/>
            </a:endParaRPr>
          </a:p>
          <a:p>
            <a:pPr marL="0" lvl="0" indent="0" algn="just">
              <a:buNone/>
            </a:pPr>
            <a:endParaRPr lang="en-US" sz="2400" dirty="0" smtClean="0"/>
          </a:p>
          <a:p>
            <a:pPr lvl="0" algn="just"/>
            <a:endParaRPr lang="en-A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4118446" cy="174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63" y="4293096"/>
            <a:ext cx="3466257" cy="8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0609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Operations</a:t>
            </a:r>
            <a:r>
              <a:rPr lang="en-AU" b="1" dirty="0"/>
              <a:t/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91264" cy="5433467"/>
          </a:xfrm>
        </p:spPr>
        <p:txBody>
          <a:bodyPr/>
          <a:lstStyle/>
          <a:p>
            <a:pPr marL="457200" lvl="0" indent="-45720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(∏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just"/>
            <a:r>
              <a:rPr lang="en-US" sz="2400" spc="-5" dirty="0">
                <a:latin typeface="Times New Roman"/>
                <a:cs typeface="Times New Roman"/>
              </a:rPr>
              <a:t>Projection operation is </a:t>
            </a:r>
            <a:r>
              <a:rPr lang="en-US" sz="2400" dirty="0">
                <a:latin typeface="Times New Roman"/>
                <a:cs typeface="Times New Roman"/>
              </a:rPr>
              <a:t>used to </a:t>
            </a:r>
            <a:r>
              <a:rPr lang="en-US" sz="2400" spc="-5" dirty="0">
                <a:latin typeface="Times New Roman"/>
                <a:cs typeface="Times New Roman"/>
              </a:rPr>
              <a:t>extracts specified </a:t>
            </a:r>
            <a:r>
              <a:rPr lang="en-US" sz="2400" spc="-5" dirty="0" smtClean="0">
                <a:latin typeface="Times New Roman"/>
                <a:cs typeface="Times New Roman"/>
              </a:rPr>
              <a:t>columns </a:t>
            </a:r>
            <a:r>
              <a:rPr lang="en-US" sz="2400" dirty="0" smtClean="0">
                <a:latin typeface="Times New Roman"/>
                <a:cs typeface="Times New Roman"/>
              </a:rPr>
              <a:t>of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5" dirty="0" smtClean="0">
                <a:latin typeface="Times New Roman"/>
                <a:cs typeface="Times New Roman"/>
              </a:rPr>
              <a:t>relation. </a:t>
            </a:r>
            <a:r>
              <a:rPr lang="en-US" sz="2400" dirty="0">
                <a:latin typeface="Times New Roman"/>
                <a:cs typeface="Times New Roman"/>
              </a:rPr>
              <a:t>With the </a:t>
            </a:r>
            <a:r>
              <a:rPr lang="en-US" sz="2400" spc="-5" dirty="0">
                <a:latin typeface="Times New Roman"/>
                <a:cs typeface="Times New Roman"/>
              </a:rPr>
              <a:t>help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 </a:t>
            </a:r>
            <a:r>
              <a:rPr lang="en-US" sz="2400" spc="-5" dirty="0">
                <a:latin typeface="Times New Roman"/>
                <a:cs typeface="Times New Roman"/>
              </a:rPr>
              <a:t>operation, </a:t>
            </a:r>
            <a:r>
              <a:rPr lang="en-US" sz="2400" dirty="0">
                <a:latin typeface="Times New Roman"/>
                <a:cs typeface="Times New Roman"/>
              </a:rPr>
              <a:t>any number of </a:t>
            </a:r>
            <a:r>
              <a:rPr lang="en-US" sz="2400" spc="-5" dirty="0">
                <a:latin typeface="Times New Roman"/>
                <a:cs typeface="Times New Roman"/>
              </a:rPr>
              <a:t>columns can </a:t>
            </a:r>
            <a:r>
              <a:rPr lang="en-US" sz="2400" spc="5" dirty="0">
                <a:latin typeface="Times New Roman"/>
                <a:cs typeface="Times New Roman"/>
              </a:rPr>
              <a:t>be </a:t>
            </a:r>
            <a:r>
              <a:rPr lang="en-US" sz="2400" spc="-5" dirty="0">
                <a:latin typeface="Times New Roman"/>
                <a:cs typeface="Times New Roman"/>
              </a:rPr>
              <a:t>omitted from </a:t>
            </a:r>
            <a:r>
              <a:rPr lang="en-US" sz="2400" dirty="0">
                <a:latin typeface="Times New Roman"/>
                <a:cs typeface="Times New Roman"/>
              </a:rPr>
              <a:t>a table or </a:t>
            </a:r>
            <a:r>
              <a:rPr lang="en-US" sz="2400" spc="-5" dirty="0">
                <a:latin typeface="Times New Roman"/>
                <a:cs typeface="Times New Roman"/>
              </a:rPr>
              <a:t>columns </a:t>
            </a:r>
            <a:r>
              <a:rPr lang="en-US" sz="2400" dirty="0">
                <a:latin typeface="Times New Roman"/>
                <a:cs typeface="Times New Roman"/>
              </a:rPr>
              <a:t>of table </a:t>
            </a:r>
            <a:r>
              <a:rPr lang="en-US" sz="2400" spc="-5" dirty="0">
                <a:latin typeface="Times New Roman"/>
                <a:cs typeface="Times New Roman"/>
              </a:rPr>
              <a:t>can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rearrange</a:t>
            </a:r>
            <a:r>
              <a:rPr lang="en-US" sz="2400" spc="-5" dirty="0" smtClean="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AU" sz="2400" spc="-7" baseline="4629" dirty="0">
                <a:latin typeface="Times New Roman"/>
                <a:cs typeface="Times New Roman"/>
              </a:rPr>
              <a:t>Syntax:</a:t>
            </a:r>
            <a:r>
              <a:rPr lang="en-AU" sz="2400" baseline="4629" dirty="0">
                <a:latin typeface="Times New Roman"/>
                <a:cs typeface="Times New Roman"/>
              </a:rPr>
              <a:t> -</a:t>
            </a:r>
            <a:r>
              <a:rPr lang="en-AU" sz="2400" spc="434" baseline="4629" dirty="0">
                <a:latin typeface="Times New Roman"/>
                <a:cs typeface="Times New Roman"/>
              </a:rPr>
              <a:t> </a:t>
            </a:r>
            <a:r>
              <a:rPr lang="el-GR" sz="4000" b="1" spc="-7" baseline="2777" dirty="0">
                <a:latin typeface="Times New Roman"/>
                <a:cs typeface="Times New Roman"/>
              </a:rPr>
              <a:t>π</a:t>
            </a:r>
            <a:r>
              <a:rPr lang="el-GR" sz="1200" b="1" i="1" spc="-5" dirty="0">
                <a:latin typeface="Times New Roman"/>
                <a:cs typeface="Times New Roman"/>
              </a:rPr>
              <a:t>&lt;</a:t>
            </a:r>
            <a:r>
              <a:rPr lang="en-AU" sz="1200" b="1" i="1" spc="-5" dirty="0">
                <a:latin typeface="Times New Roman"/>
                <a:cs typeface="Times New Roman"/>
              </a:rPr>
              <a:t>attribute-list&gt;</a:t>
            </a:r>
            <a:r>
              <a:rPr lang="en-AU" sz="1200" b="1" i="1" spc="125" dirty="0">
                <a:latin typeface="Times New Roman"/>
                <a:cs typeface="Times New Roman"/>
              </a:rPr>
              <a:t> </a:t>
            </a:r>
            <a:r>
              <a:rPr lang="en-AU" sz="2400" b="1" i="1" baseline="4629" dirty="0">
                <a:latin typeface="Times New Roman"/>
                <a:cs typeface="Times New Roman"/>
              </a:rPr>
              <a:t>(Relation</a:t>
            </a:r>
            <a:r>
              <a:rPr lang="en-AU" sz="2400" b="1" i="1" baseline="4629" dirty="0" smtClean="0">
                <a:latin typeface="Times New Roman"/>
                <a:cs typeface="Times New Roman"/>
              </a:rPr>
              <a:t>).</a:t>
            </a:r>
          </a:p>
          <a:p>
            <a:pPr marL="0" indent="0" algn="just">
              <a:buNone/>
            </a:pPr>
            <a:r>
              <a:rPr lang="en-US" sz="6000" b="1" baseline="2777" dirty="0" smtClean="0">
                <a:latin typeface="Times New Roman"/>
                <a:cs typeface="Times New Roman"/>
              </a:rPr>
              <a:t>   </a:t>
            </a:r>
            <a:r>
              <a:rPr lang="el-GR" sz="6000" b="1" baseline="2777" dirty="0" smtClean="0">
                <a:latin typeface="Times New Roman"/>
                <a:cs typeface="Times New Roman"/>
              </a:rPr>
              <a:t>π</a:t>
            </a:r>
            <a:r>
              <a:rPr lang="el-GR" sz="6000" b="1" spc="-37" baseline="2777" dirty="0" smtClean="0">
                <a:latin typeface="Times New Roman"/>
                <a:cs typeface="Times New Roman"/>
              </a:rPr>
              <a:t> </a:t>
            </a:r>
            <a:r>
              <a:rPr lang="en-AU" sz="2000" spc="-5" dirty="0">
                <a:latin typeface="Times New Roman"/>
                <a:cs typeface="Times New Roman"/>
              </a:rPr>
              <a:t>name,</a:t>
            </a:r>
            <a:r>
              <a:rPr lang="en-AU" sz="2000" spc="-15" dirty="0">
                <a:latin typeface="Times New Roman"/>
                <a:cs typeface="Times New Roman"/>
              </a:rPr>
              <a:t> </a:t>
            </a:r>
            <a:r>
              <a:rPr lang="en-AU" sz="2000" spc="-5" dirty="0" err="1">
                <a:latin typeface="Times New Roman"/>
                <a:cs typeface="Times New Roman"/>
              </a:rPr>
              <a:t>dept</a:t>
            </a:r>
            <a:r>
              <a:rPr lang="en-AU" sz="2000" spc="5" dirty="0">
                <a:latin typeface="Times New Roman"/>
                <a:cs typeface="Times New Roman"/>
              </a:rPr>
              <a:t> </a:t>
            </a:r>
            <a:r>
              <a:rPr lang="en-AU" spc="-7" baseline="4629" dirty="0">
                <a:latin typeface="Times New Roman"/>
                <a:cs typeface="Times New Roman"/>
              </a:rPr>
              <a:t>(Employee)</a:t>
            </a:r>
            <a:endParaRPr lang="en-AU" baseline="4629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400" baseline="4629" dirty="0" smtClean="0">
                <a:latin typeface="Times New Roman"/>
                <a:cs typeface="Times New Roman"/>
              </a:rPr>
              <a:t>                     </a:t>
            </a:r>
            <a:endParaRPr lang="en-AU" sz="2400" baseline="4629" dirty="0" smtClean="0">
              <a:latin typeface="Times New Roman"/>
              <a:cs typeface="Times New Roman"/>
            </a:endParaRPr>
          </a:p>
          <a:p>
            <a:pPr lvl="0" algn="just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21088"/>
            <a:ext cx="268051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8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56207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Operations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289451"/>
          </a:xfrm>
        </p:spPr>
        <p:txBody>
          <a:bodyPr>
            <a:normAutofit/>
          </a:bodyPr>
          <a:lstStyle/>
          <a:p>
            <a:pPr algn="just"/>
            <a:r>
              <a:rPr lang="en-US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Combining</a:t>
            </a:r>
            <a:r>
              <a:rPr lang="en-US" sz="24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Selection</a:t>
            </a:r>
            <a:r>
              <a:rPr lang="en-US" sz="2400" b="1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4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Projection</a:t>
            </a:r>
            <a:r>
              <a:rPr lang="en-US" sz="2400" b="1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Operations: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6000" baseline="2777" dirty="0" smtClean="0">
                <a:latin typeface="Times New Roman"/>
                <a:cs typeface="Times New Roman"/>
              </a:rPr>
              <a:t>π</a:t>
            </a:r>
            <a:r>
              <a:rPr lang="en-US" sz="1800" dirty="0" smtClean="0">
                <a:latin typeface="Times New Roman"/>
                <a:cs typeface="Times New Roman"/>
              </a:rPr>
              <a:t>name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spc="-7" baseline="4629" dirty="0">
                <a:latin typeface="Times New Roman"/>
                <a:cs typeface="Times New Roman"/>
              </a:rPr>
              <a:t>(</a:t>
            </a:r>
            <a:r>
              <a:rPr lang="en-US" sz="6000" baseline="2923" dirty="0">
                <a:latin typeface="Symbol"/>
                <a:cs typeface="Symbol"/>
              </a:rPr>
              <a:t></a:t>
            </a:r>
            <a:r>
              <a:rPr lang="en-US" sz="1800" spc="-5" dirty="0" err="1">
                <a:latin typeface="Times New Roman"/>
                <a:cs typeface="Times New Roman"/>
              </a:rPr>
              <a:t>D</a:t>
            </a:r>
            <a:r>
              <a:rPr lang="en-US" sz="1800" spc="-10" dirty="0" err="1">
                <a:latin typeface="Times New Roman"/>
                <a:cs typeface="Times New Roman"/>
              </a:rPr>
              <a:t>e</a:t>
            </a:r>
            <a:r>
              <a:rPr lang="en-US" sz="1800" dirty="0" err="1">
                <a:latin typeface="Times New Roman"/>
                <a:cs typeface="Times New Roman"/>
              </a:rPr>
              <a:t>pt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'</a:t>
            </a:r>
            <a:r>
              <a:rPr lang="en-US" sz="1800" spc="5" dirty="0">
                <a:latin typeface="Times New Roman"/>
                <a:cs typeface="Times New Roman"/>
              </a:rPr>
              <a:t>C</a:t>
            </a:r>
            <a:r>
              <a:rPr lang="en-US" sz="1800" spc="-10" dirty="0">
                <a:latin typeface="Times New Roman"/>
                <a:cs typeface="Times New Roman"/>
              </a:rPr>
              <a:t>o</a:t>
            </a:r>
            <a:r>
              <a:rPr lang="en-US" sz="1800" spc="-15" dirty="0">
                <a:latin typeface="Times New Roman"/>
                <a:cs typeface="Times New Roman"/>
              </a:rPr>
              <a:t>m</a:t>
            </a:r>
            <a:r>
              <a:rPr lang="en-US" sz="1800" dirty="0">
                <a:latin typeface="Times New Roman"/>
                <a:cs typeface="Times New Roman"/>
              </a:rPr>
              <a:t>p</a:t>
            </a:r>
            <a:r>
              <a:rPr lang="en-US" sz="1800" spc="-10" dirty="0">
                <a:latin typeface="Times New Roman"/>
                <a:cs typeface="Times New Roman"/>
              </a:rPr>
              <a:t>u</a:t>
            </a:r>
            <a:r>
              <a:rPr lang="en-US" sz="1800" dirty="0">
                <a:latin typeface="Times New Roman"/>
                <a:cs typeface="Times New Roman"/>
              </a:rPr>
              <a:t>t</a:t>
            </a:r>
            <a:r>
              <a:rPr lang="en-US" sz="1800" spc="-10" dirty="0">
                <a:latin typeface="Times New Roman"/>
                <a:cs typeface="Times New Roman"/>
              </a:rPr>
              <a:t>e</a:t>
            </a:r>
            <a:r>
              <a:rPr lang="en-US" sz="1800" spc="-5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' </a:t>
            </a:r>
            <a:r>
              <a:rPr lang="en-US" sz="3600" baseline="4629" dirty="0">
                <a:latin typeface="Times New Roman"/>
                <a:cs typeface="Times New Roman"/>
              </a:rPr>
              <a:t>(</a:t>
            </a:r>
            <a:r>
              <a:rPr lang="en-US" sz="3600" spc="-7" baseline="4629" dirty="0">
                <a:latin typeface="Times New Roman"/>
                <a:cs typeface="Times New Roman"/>
              </a:rPr>
              <a:t>E</a:t>
            </a:r>
            <a:r>
              <a:rPr lang="en-US" sz="3600" baseline="4629" dirty="0">
                <a:latin typeface="Times New Roman"/>
                <a:cs typeface="Times New Roman"/>
              </a:rPr>
              <a:t>mpl</a:t>
            </a:r>
            <a:r>
              <a:rPr lang="en-US" sz="3600" spc="15" baseline="4629" dirty="0">
                <a:latin typeface="Times New Roman"/>
                <a:cs typeface="Times New Roman"/>
              </a:rPr>
              <a:t>o</a:t>
            </a:r>
            <a:r>
              <a:rPr lang="en-US" sz="3600" spc="-37" baseline="4629" dirty="0">
                <a:latin typeface="Times New Roman"/>
                <a:cs typeface="Times New Roman"/>
              </a:rPr>
              <a:t>y</a:t>
            </a:r>
            <a:r>
              <a:rPr lang="en-US" sz="3600" spc="-7" baseline="4629" dirty="0">
                <a:latin typeface="Times New Roman"/>
                <a:cs typeface="Times New Roman"/>
              </a:rPr>
              <a:t>e</a:t>
            </a:r>
            <a:r>
              <a:rPr lang="en-US" sz="3600" spc="15" baseline="4629" dirty="0">
                <a:latin typeface="Times New Roman"/>
                <a:cs typeface="Times New Roman"/>
              </a:rPr>
              <a:t>e</a:t>
            </a:r>
            <a:r>
              <a:rPr lang="en-US" sz="3600" baseline="4629" dirty="0">
                <a:latin typeface="Times New Roman"/>
                <a:cs typeface="Times New Roman"/>
              </a:rPr>
              <a:t>) </a:t>
            </a:r>
            <a:r>
              <a:rPr lang="en-US" sz="3600" baseline="4629" dirty="0" smtClean="0">
                <a:latin typeface="Times New Roman"/>
                <a:cs typeface="Times New Roman"/>
              </a:rPr>
              <a:t>)</a:t>
            </a:r>
          </a:p>
          <a:p>
            <a:pPr marL="0" indent="0" algn="just">
              <a:buNone/>
            </a:pPr>
            <a:endParaRPr lang="en-US" sz="3600" baseline="4629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3600" baseline="4629" dirty="0" smtClean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3600" baseline="4629" dirty="0" smtClean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AU" sz="2400" b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Union </a:t>
            </a:r>
            <a:r>
              <a:rPr lang="en-AU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 (</a:t>
            </a:r>
            <a:r>
              <a:rPr lang="en-AU" sz="2400" b="1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3600" spc="-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</a:t>
            </a:r>
            <a:r>
              <a:rPr lang="en-AU" sz="3600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400" b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lang="en-AU" sz="2400" b="1" i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</a:p>
          <a:p>
            <a:pPr algn="just"/>
            <a:r>
              <a:rPr lang="en-US" sz="2400" spc="-5" dirty="0">
                <a:latin typeface="Times New Roman"/>
                <a:cs typeface="Times New Roman"/>
              </a:rPr>
              <a:t>Consider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following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relations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R</a:t>
            </a:r>
            <a:r>
              <a:rPr lang="en-US" sz="2400" b="1" spc="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S.</a:t>
            </a:r>
            <a:r>
              <a:rPr lang="en-US" sz="2400" b="1" spc="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union</a:t>
            </a:r>
            <a:r>
              <a:rPr lang="en-US" sz="2400" b="1" spc="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relations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is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denoted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by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U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 </a:t>
            </a:r>
            <a:r>
              <a:rPr lang="en-US" sz="2400" spc="-2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 </a:t>
            </a:r>
            <a:r>
              <a:rPr lang="en-US" sz="2400" dirty="0">
                <a:latin typeface="Times New Roman"/>
                <a:cs typeface="Times New Roman"/>
              </a:rPr>
              <a:t>it </a:t>
            </a:r>
            <a:r>
              <a:rPr lang="en-US" sz="2400" spc="-5" dirty="0">
                <a:latin typeface="Times New Roman"/>
                <a:cs typeface="Times New Roman"/>
              </a:rPr>
              <a:t>is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set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tuples </a:t>
            </a:r>
            <a:r>
              <a:rPr lang="en-US" sz="2400" dirty="0">
                <a:latin typeface="Times New Roman"/>
                <a:cs typeface="Times New Roman"/>
              </a:rPr>
              <a:t>that </a:t>
            </a:r>
            <a:r>
              <a:rPr lang="en-US" sz="2400" spc="-5" dirty="0">
                <a:latin typeface="Times New Roman"/>
                <a:cs typeface="Times New Roman"/>
              </a:rPr>
              <a:t>are either </a:t>
            </a:r>
            <a:r>
              <a:rPr lang="en-US" sz="2400" dirty="0">
                <a:latin typeface="Times New Roman"/>
                <a:cs typeface="Times New Roman"/>
              </a:rPr>
              <a:t>in R or in </a:t>
            </a:r>
            <a:r>
              <a:rPr lang="en-US" sz="2400" spc="-5" dirty="0">
                <a:latin typeface="Times New Roman"/>
                <a:cs typeface="Times New Roman"/>
              </a:rPr>
              <a:t>S </a:t>
            </a:r>
            <a:r>
              <a:rPr lang="en-US" sz="2400" dirty="0">
                <a:latin typeface="Times New Roman"/>
                <a:cs typeface="Times New Roman"/>
              </a:rPr>
              <a:t>or in both</a:t>
            </a:r>
            <a:endParaRPr lang="en-AU" sz="24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3600" baseline="4629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3600" baseline="4629" dirty="0">
              <a:latin typeface="Times New Roman"/>
              <a:cs typeface="Times New Roman"/>
            </a:endParaRPr>
          </a:p>
          <a:p>
            <a:pPr marL="0" indent="0" algn="just" fontAlgn="t">
              <a:buNone/>
            </a:pPr>
            <a:endParaRPr lang="en-A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89444"/>
            <a:ext cx="2808312" cy="121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6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Operations</a:t>
            </a:r>
            <a:endParaRPr lang="en-AU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2808312" cy="169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58211"/>
            <a:ext cx="223224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75656" y="1268760"/>
            <a:ext cx="350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spc="-5" dirty="0">
                <a:latin typeface="Times New Roman"/>
                <a:cs typeface="Times New Roman"/>
              </a:rPr>
              <a:t>R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724128" y="1266041"/>
            <a:ext cx="312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S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412177" y="3717032"/>
            <a:ext cx="828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Times New Roman"/>
                <a:cs typeface="Times New Roman"/>
              </a:rPr>
              <a:t>R</a:t>
            </a:r>
            <a:r>
              <a:rPr lang="en-AU" spc="90" dirty="0">
                <a:latin typeface="Times New Roman"/>
                <a:cs typeface="Times New Roman"/>
              </a:rPr>
              <a:t> </a:t>
            </a:r>
            <a:r>
              <a:rPr lang="en-AU" spc="-5" dirty="0">
                <a:latin typeface="Times New Roman"/>
                <a:cs typeface="Times New Roman"/>
              </a:rPr>
              <a:t>U</a:t>
            </a:r>
            <a:r>
              <a:rPr lang="en-AU" spc="95" dirty="0">
                <a:latin typeface="Times New Roman"/>
                <a:cs typeface="Times New Roman"/>
              </a:rPr>
              <a:t> </a:t>
            </a:r>
            <a:r>
              <a:rPr lang="en-AU" spc="-5" dirty="0">
                <a:latin typeface="Times New Roman"/>
                <a:cs typeface="Times New Roman"/>
              </a:rPr>
              <a:t>S </a:t>
            </a:r>
            <a:endParaRPr lang="en-A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94395"/>
            <a:ext cx="3816424" cy="258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8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Operations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</a:t>
            </a:r>
            <a:r>
              <a:rPr lang="en-AU" sz="24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Difference</a:t>
            </a:r>
            <a:r>
              <a:rPr lang="en-AU" sz="2400" b="1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 </a:t>
            </a:r>
            <a:r>
              <a:rPr lang="en-AU" sz="2400" b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(-):</a:t>
            </a:r>
          </a:p>
          <a:p>
            <a:pPr algn="just"/>
            <a:r>
              <a:rPr lang="en-US" sz="2400" spc="-5" dirty="0">
                <a:latin typeface="Times New Roman"/>
                <a:cs typeface="Times New Roman"/>
              </a:rPr>
              <a:t>Set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difference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denoted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by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minus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sign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(</a:t>
            </a:r>
            <a:r>
              <a:rPr lang="en-US" sz="2800" b="1" i="1" spc="-5" dirty="0" smtClean="0">
                <a:latin typeface="Times New Roman"/>
                <a:cs typeface="Times New Roman"/>
              </a:rPr>
              <a:t>-</a:t>
            </a:r>
            <a:r>
              <a:rPr lang="en-US" sz="2400" spc="-5" dirty="0" smtClean="0">
                <a:latin typeface="Times New Roman"/>
                <a:cs typeface="Times New Roman"/>
              </a:rPr>
              <a:t>).</a:t>
            </a:r>
          </a:p>
          <a:p>
            <a:pPr algn="just"/>
            <a:r>
              <a:rPr lang="en-US" sz="2400" spc="-10" dirty="0">
                <a:latin typeface="Times New Roman"/>
                <a:cs typeface="Times New Roman"/>
              </a:rPr>
              <a:t>It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finds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tuples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are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one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relation,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but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not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another.</a:t>
            </a:r>
          </a:p>
          <a:p>
            <a:pPr marL="0" indent="0" algn="just">
              <a:buNone/>
            </a:pPr>
            <a:r>
              <a:rPr lang="en-AU" sz="2400" spc="-5" dirty="0">
                <a:latin typeface="Times New Roman"/>
                <a:cs typeface="Times New Roman"/>
              </a:rPr>
              <a:t>R</a:t>
            </a:r>
            <a:r>
              <a:rPr lang="en-AU" sz="2400" spc="-35" dirty="0">
                <a:latin typeface="Times New Roman"/>
                <a:cs typeface="Times New Roman"/>
              </a:rPr>
              <a:t> </a:t>
            </a:r>
            <a:r>
              <a:rPr lang="en-AU" sz="2400" dirty="0">
                <a:latin typeface="Times New Roman"/>
                <a:cs typeface="Times New Roman"/>
              </a:rPr>
              <a:t>-</a:t>
            </a:r>
            <a:r>
              <a:rPr lang="en-AU" sz="2400" spc="-3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S</a:t>
            </a:r>
            <a:endParaRPr lang="en-AU" sz="2400" dirty="0">
              <a:latin typeface="Times New Roman"/>
              <a:cs typeface="Times New Roman"/>
            </a:endParaRPr>
          </a:p>
          <a:p>
            <a:pPr algn="just"/>
            <a:endParaRPr lang="en-US" sz="2400" b="1" spc="-5" dirty="0" smtClean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algn="just"/>
            <a:endParaRPr lang="en-US" sz="2400" b="1" spc="-5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algn="just"/>
            <a:endParaRPr lang="en-AU" sz="2400" b="1" spc="-5" dirty="0" smtClean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AU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2808312" cy="144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5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7060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Operations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836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Cartesian product(X</a:t>
            </a:r>
            <a:r>
              <a:rPr lang="en-AU" sz="2400" b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):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Cartesian product operation does </a:t>
            </a:r>
            <a:r>
              <a:rPr lang="en-US" sz="2400" dirty="0">
                <a:latin typeface="Times New Roman"/>
                <a:cs typeface="Times New Roman"/>
              </a:rPr>
              <a:t>not </a:t>
            </a:r>
            <a:r>
              <a:rPr lang="en-US" sz="2400" spc="-5" dirty="0">
                <a:latin typeface="Times New Roman"/>
                <a:cs typeface="Times New Roman"/>
              </a:rPr>
              <a:t>require relations </a:t>
            </a:r>
            <a:r>
              <a:rPr lang="en-US" sz="2400" dirty="0">
                <a:latin typeface="Times New Roman"/>
                <a:cs typeface="Times New Roman"/>
              </a:rPr>
              <a:t>to union-compatible i.e. the </a:t>
            </a:r>
            <a:r>
              <a:rPr lang="en-US" sz="2400" spc="-5" dirty="0">
                <a:latin typeface="Times New Roman"/>
                <a:cs typeface="Times New Roman"/>
              </a:rPr>
              <a:t>involved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relations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may </a:t>
            </a:r>
            <a:r>
              <a:rPr lang="en-US" sz="2400" spc="-5" dirty="0">
                <a:latin typeface="Times New Roman"/>
                <a:cs typeface="Times New Roman"/>
              </a:rPr>
              <a:t>have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different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schemas.</a:t>
            </a:r>
          </a:p>
          <a:p>
            <a:pPr marL="0" indent="0" algn="just">
              <a:buNone/>
            </a:pPr>
            <a:r>
              <a:rPr lang="en-US" sz="2400" b="1" spc="-5" dirty="0" smtClean="0">
                <a:latin typeface="Times New Roman"/>
                <a:cs typeface="Times New Roman"/>
              </a:rPr>
              <a:t>Cartesian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product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two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relations</a:t>
            </a:r>
            <a:r>
              <a:rPr lang="en-US" sz="2400" dirty="0">
                <a:latin typeface="Times New Roman"/>
                <a:cs typeface="Times New Roman"/>
              </a:rPr>
              <a:t> R</a:t>
            </a:r>
            <a:r>
              <a:rPr lang="en-US" sz="2400" spc="3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 S</a:t>
            </a:r>
            <a:r>
              <a:rPr lang="en-US" sz="2400" spc="290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is denoted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by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X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R                                                      S </a:t>
            </a:r>
            <a:endParaRPr lang="en-AU" sz="2400" b="1" spc="-5" dirty="0" smtClean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X S</a:t>
            </a:r>
          </a:p>
          <a:p>
            <a:pPr marL="0" indent="0" algn="just">
              <a:buNone/>
            </a:pPr>
            <a:endParaRPr lang="en-A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08221"/>
            <a:ext cx="2016224" cy="101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12976"/>
            <a:ext cx="2185514" cy="94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97152"/>
            <a:ext cx="4176464" cy="172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7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Operations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5238298"/>
          </a:xfrm>
        </p:spPr>
        <p:txBody>
          <a:bodyPr/>
          <a:lstStyle/>
          <a:p>
            <a:pPr marL="0" lvl="1" indent="0">
              <a:buNone/>
            </a:pPr>
            <a:r>
              <a:rPr lang="en-AU" sz="24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Rename</a:t>
            </a:r>
            <a:r>
              <a:rPr lang="en-AU" sz="2400" b="1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Operation:</a:t>
            </a:r>
            <a:endParaRPr lang="en-AU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Symbol"/>
                <a:cs typeface="Symbol"/>
              </a:rPr>
              <a:t>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 Employee                                    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AU" sz="6000" spc="44" baseline="11437" dirty="0">
                <a:latin typeface="Cambria Math"/>
                <a:cs typeface="Cambria Math"/>
              </a:rPr>
              <a:t>𝝆</a:t>
            </a:r>
            <a:r>
              <a:rPr lang="en-AU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𝐸𝑚𝑝</a:t>
            </a:r>
            <a:r>
              <a:rPr lang="en-AU" sz="2000" spc="44" baseline="23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𝑁𝑎𝑚𝑒1,𝐷𝑒𝑝𝑡1</a:t>
            </a:r>
            <a:r>
              <a:rPr lang="en-AU" sz="2000" spc="44" baseline="23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AU" sz="3600" spc="44" baseline="114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3600" spc="44" baseline="11437" dirty="0">
                <a:latin typeface="Cambria Math"/>
                <a:cs typeface="Cambria Math"/>
              </a:rPr>
              <a:t>𝐸𝑚𝑝𝑙𝑜𝑦𝑒𝑒</a:t>
            </a:r>
            <a:r>
              <a:rPr lang="en-AU" sz="3600" spc="44" baseline="11437" dirty="0" smtClean="0">
                <a:latin typeface="Cambria Math"/>
                <a:cs typeface="Cambria Math"/>
              </a:rPr>
              <a:t>)</a:t>
            </a:r>
          </a:p>
          <a:p>
            <a:pPr marL="0" indent="0">
              <a:buNone/>
            </a:pPr>
            <a:r>
              <a:rPr lang="en-US" sz="3600" spc="44" baseline="11437" dirty="0">
                <a:latin typeface="Cambria Math"/>
                <a:cs typeface="Cambria Math"/>
              </a:rPr>
              <a:t> </a:t>
            </a:r>
            <a:r>
              <a:rPr lang="en-US" sz="3600" spc="44" baseline="11437" dirty="0" err="1" smtClean="0">
                <a:latin typeface="Cambria Math"/>
                <a:cs typeface="Cambria Math"/>
              </a:rPr>
              <a:t>Emp</a:t>
            </a:r>
            <a:endParaRPr lang="en-AU" sz="3600" spc="44" baseline="11437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AU" sz="3600" baseline="11437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65" y="2996952"/>
            <a:ext cx="272724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165306"/>
            <a:ext cx="2592288" cy="141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0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100" b="1" spc="-5" dirty="0">
                <a:latin typeface="Times New Roman"/>
                <a:cs typeface="Times New Roman"/>
              </a:rPr>
              <a:t>2.  Additional</a:t>
            </a:r>
            <a:r>
              <a:rPr lang="en-AU" sz="3100" b="1" spc="-35" dirty="0">
                <a:latin typeface="Times New Roman"/>
                <a:cs typeface="Times New Roman"/>
              </a:rPr>
              <a:t> </a:t>
            </a:r>
            <a:r>
              <a:rPr lang="en-AU" sz="3100" b="1" dirty="0" smtClean="0">
                <a:latin typeface="Times New Roman"/>
                <a:cs typeface="Times New Roman"/>
              </a:rPr>
              <a:t>operations</a:t>
            </a:r>
            <a:r>
              <a:rPr lang="en-AU" b="1" dirty="0">
                <a:latin typeface="Times New Roman"/>
                <a:cs typeface="Times New Roman"/>
              </a:rPr>
              <a:t/>
            </a:r>
            <a:br>
              <a:rPr lang="en-AU" b="1" dirty="0">
                <a:latin typeface="Times New Roman"/>
                <a:cs typeface="Times New Roman"/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88632"/>
          </a:xfrm>
        </p:spPr>
        <p:txBody>
          <a:bodyPr/>
          <a:lstStyle/>
          <a:p>
            <a:pPr marL="457200" lvl="1" indent="-457200">
              <a:buAutoNum type="arabicPeriod"/>
            </a:pPr>
            <a:r>
              <a:rPr lang="en-AU" sz="2400" b="1" i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</a:t>
            </a:r>
            <a:r>
              <a:rPr lang="en-AU" sz="2400" b="1" i="1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400" b="1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Intersection</a:t>
            </a:r>
            <a:r>
              <a:rPr lang="en-AU" sz="2400" b="1" i="1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400" b="1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 </a:t>
            </a:r>
            <a:r>
              <a:rPr lang="en-AU" sz="1300" b="1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 </a:t>
            </a:r>
            <a:r>
              <a:rPr lang="en-AU" sz="2400" spc="-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</a:t>
            </a:r>
            <a:r>
              <a:rPr lang="en-AU"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1300" b="1" i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lang="en-AU" sz="2400" b="1" i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</a:p>
          <a:p>
            <a:pPr marL="0" lvl="1" indent="0">
              <a:buNone/>
            </a:pPr>
            <a:endParaRPr lang="en-AU" sz="2400" b="1" i="1" spc="-5" dirty="0" smtClean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0" indent="0">
              <a:lnSpc>
                <a:spcPts val="1410"/>
              </a:lnSpc>
              <a:spcBef>
                <a:spcPts val="10"/>
              </a:spcBef>
              <a:buNone/>
            </a:pPr>
            <a:r>
              <a:rPr lang="en-US" sz="2400" spc="-5" dirty="0" smtClean="0">
                <a:latin typeface="Times New Roman"/>
                <a:cs typeface="Times New Roman"/>
              </a:rPr>
              <a:t>Set</a:t>
            </a:r>
            <a:r>
              <a:rPr lang="en-US" sz="2400" spc="8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intersection</a:t>
            </a:r>
            <a:r>
              <a:rPr lang="en-US" sz="2400" spc="8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is</a:t>
            </a:r>
            <a:r>
              <a:rPr lang="en-US" sz="2400" spc="9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denoted</a:t>
            </a:r>
            <a:r>
              <a:rPr lang="en-US" sz="2400" spc="85" dirty="0" smtClean="0">
                <a:latin typeface="Times New Roman"/>
                <a:cs typeface="Times New Roman"/>
              </a:rPr>
              <a:t> </a:t>
            </a:r>
            <a:r>
              <a:rPr lang="en-US" sz="2400" spc="10" dirty="0" smtClean="0">
                <a:latin typeface="Times New Roman"/>
                <a:cs typeface="Times New Roman"/>
              </a:rPr>
              <a:t>by</a:t>
            </a:r>
            <a:r>
              <a:rPr lang="en-US" sz="2400" spc="8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symbol</a:t>
            </a:r>
            <a:r>
              <a:rPr lang="en-US" sz="2400" spc="9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Symbol"/>
                <a:cs typeface="Symbol"/>
              </a:rPr>
              <a:t></a:t>
            </a:r>
            <a:r>
              <a:rPr lang="en-US" sz="2400" spc="1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10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returns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relation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endParaRPr lang="en-US" sz="2400" spc="85" dirty="0" smtClean="0">
              <a:latin typeface="Times New Roman"/>
              <a:cs typeface="Times New Roman"/>
            </a:endParaRPr>
          </a:p>
          <a:p>
            <a:pPr marL="0" indent="0">
              <a:lnSpc>
                <a:spcPts val="1410"/>
              </a:lnSpc>
              <a:spcBef>
                <a:spcPts val="10"/>
              </a:spcBef>
              <a:buNone/>
            </a:pPr>
            <a:endParaRPr lang="en-US" sz="2400" spc="85" dirty="0">
              <a:latin typeface="Times New Roman"/>
              <a:cs typeface="Times New Roman"/>
            </a:endParaRPr>
          </a:p>
          <a:p>
            <a:pPr marL="0" indent="0">
              <a:lnSpc>
                <a:spcPts val="1410"/>
              </a:lnSpc>
              <a:spcBef>
                <a:spcPts val="10"/>
              </a:spcBef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that</a:t>
            </a:r>
            <a:r>
              <a:rPr lang="en-US" sz="2400" spc="85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contains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tuples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are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in </a:t>
            </a:r>
            <a:r>
              <a:rPr lang="en-US" sz="2400" spc="-5" dirty="0" smtClean="0">
                <a:latin typeface="Times New Roman"/>
                <a:cs typeface="Times New Roman"/>
              </a:rPr>
              <a:t>both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its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argument </a:t>
            </a:r>
            <a:r>
              <a:rPr lang="en-US" sz="2400" dirty="0">
                <a:latin typeface="Times New Roman"/>
                <a:cs typeface="Times New Roman"/>
              </a:rPr>
              <a:t>relations.</a:t>
            </a:r>
          </a:p>
          <a:p>
            <a:pPr marL="0" indent="0">
              <a:lnSpc>
                <a:spcPts val="1410"/>
              </a:lnSpc>
              <a:buNone/>
            </a:pPr>
            <a:endParaRPr lang="en-US" sz="2400" b="1" spc="-5" dirty="0" smtClean="0">
              <a:latin typeface="Times New Roman"/>
              <a:cs typeface="Times New Roman"/>
            </a:endParaRPr>
          </a:p>
          <a:p>
            <a:pPr marL="0" indent="0">
              <a:lnSpc>
                <a:spcPts val="1410"/>
              </a:lnSpc>
              <a:buNone/>
            </a:pPr>
            <a:r>
              <a:rPr lang="en-US" sz="2400" b="1" spc="-5" dirty="0" smtClean="0">
                <a:latin typeface="Times New Roman"/>
                <a:cs typeface="Times New Roman"/>
              </a:rPr>
              <a:t>Result</a:t>
            </a:r>
            <a:r>
              <a:rPr lang="en-US" sz="2400" b="1" spc="-5" dirty="0">
                <a:latin typeface="Times New Roman"/>
                <a:cs typeface="Times New Roman"/>
              </a:rPr>
              <a:t>: </a:t>
            </a:r>
            <a:r>
              <a:rPr lang="en-US" sz="2400" spc="-5" dirty="0">
                <a:latin typeface="Times New Roman"/>
                <a:cs typeface="Times New Roman"/>
              </a:rPr>
              <a:t>Relation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 </a:t>
            </a:r>
            <a:r>
              <a:rPr lang="en-US" sz="2400" spc="-5" dirty="0">
                <a:latin typeface="Times New Roman"/>
                <a:cs typeface="Times New Roman"/>
              </a:rPr>
              <a:t>tuples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 </a:t>
            </a:r>
            <a:r>
              <a:rPr lang="en-US" sz="2400" spc="-5" dirty="0">
                <a:latin typeface="Times New Roman"/>
                <a:cs typeface="Times New Roman"/>
              </a:rPr>
              <a:t>appear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 both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S.</a:t>
            </a:r>
            <a:endParaRPr lang="en-US" sz="2400" dirty="0">
              <a:latin typeface="Times New Roman"/>
              <a:cs typeface="Times New Roman"/>
            </a:endParaRPr>
          </a:p>
          <a:p>
            <a:pPr marL="0" lvl="1" indent="0">
              <a:buNone/>
            </a:pPr>
            <a:r>
              <a:rPr lang="en-AU" sz="2400" b="1" spc="-5" dirty="0">
                <a:latin typeface="Arial"/>
                <a:cs typeface="Arial"/>
              </a:rPr>
              <a:t>R</a:t>
            </a:r>
            <a:r>
              <a:rPr lang="en-AU" sz="2400" b="1" spc="285" dirty="0">
                <a:latin typeface="Arial"/>
                <a:cs typeface="Arial"/>
              </a:rPr>
              <a:t> </a:t>
            </a:r>
            <a:r>
              <a:rPr lang="en-AU" sz="2400" dirty="0">
                <a:latin typeface="Symbol"/>
                <a:cs typeface="Symbol"/>
              </a:rPr>
              <a:t></a:t>
            </a:r>
            <a:r>
              <a:rPr lang="en-AU" sz="2400" spc="15" dirty="0">
                <a:latin typeface="Times New Roman"/>
                <a:cs typeface="Times New Roman"/>
              </a:rPr>
              <a:t> </a:t>
            </a:r>
            <a:r>
              <a:rPr lang="en-AU" sz="2400" b="1" dirty="0">
                <a:latin typeface="Arial"/>
                <a:cs typeface="Arial"/>
              </a:rPr>
              <a:t>S</a:t>
            </a:r>
            <a:endParaRPr lang="en-AU" sz="2400" dirty="0">
              <a:latin typeface="Arial"/>
              <a:cs typeface="Arial"/>
            </a:endParaRPr>
          </a:p>
          <a:p>
            <a:pPr marL="0" lvl="1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0" lvl="1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lvl="1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2. </a:t>
            </a:r>
            <a:r>
              <a:rPr lang="en-AU" sz="2400" b="1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Join</a:t>
            </a:r>
            <a:r>
              <a:rPr lang="en-AU" sz="2400" b="1" i="1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400" b="1" i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operations</a:t>
            </a:r>
            <a:r>
              <a:rPr lang="en-AU" sz="2400" b="1" i="1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</a:p>
          <a:p>
            <a:pPr marL="742950" lvl="2" indent="-342900"/>
            <a:r>
              <a:rPr lang="en-US" sz="2000" b="1" i="1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Natural Join(    )</a:t>
            </a:r>
          </a:p>
          <a:p>
            <a:pPr marL="742950" lvl="2" indent="-342900"/>
            <a:r>
              <a:rPr lang="en-US" sz="2000" b="1" i="1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Theta Join(        )</a:t>
            </a:r>
          </a:p>
          <a:p>
            <a:pPr marL="742950" lvl="2" indent="-342900"/>
            <a:r>
              <a:rPr lang="en-US" sz="2000" b="1" i="1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Outer join</a:t>
            </a:r>
          </a:p>
          <a:p>
            <a:pPr marL="1383665" indent="-229235">
              <a:lnSpc>
                <a:spcPts val="1410"/>
              </a:lnSpc>
              <a:spcBef>
                <a:spcPts val="100"/>
              </a:spcBef>
              <a:buFont typeface="Wingdings"/>
              <a:buChar char=""/>
              <a:tabLst>
                <a:tab pos="1383665" algn="l"/>
                <a:tab pos="1384300" algn="l"/>
                <a:tab pos="2503805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Left</a:t>
            </a:r>
            <a:r>
              <a:rPr lang="en-US" sz="1800" dirty="0">
                <a:latin typeface="Times New Roman"/>
                <a:cs typeface="Times New Roman"/>
              </a:rPr>
              <a:t> outer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join (     )</a:t>
            </a:r>
            <a:endParaRPr lang="en-US" sz="1800" dirty="0">
              <a:latin typeface="Times New Roman"/>
              <a:cs typeface="Times New Roman"/>
            </a:endParaRPr>
          </a:p>
          <a:p>
            <a:pPr marL="1383665" indent="-229235">
              <a:lnSpc>
                <a:spcPts val="1380"/>
              </a:lnSpc>
              <a:buFont typeface="Wingdings"/>
              <a:buChar char=""/>
              <a:tabLst>
                <a:tab pos="1383665" algn="l"/>
                <a:tab pos="1384300" algn="l"/>
                <a:tab pos="258953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Right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outer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join (     )</a:t>
            </a:r>
            <a:endParaRPr lang="en-US" sz="1800" dirty="0">
              <a:latin typeface="Times New Roman"/>
              <a:cs typeface="Times New Roman"/>
            </a:endParaRPr>
          </a:p>
          <a:p>
            <a:pPr marL="1383665" indent="-229235">
              <a:lnSpc>
                <a:spcPts val="1410"/>
              </a:lnSpc>
              <a:buFont typeface="Wingdings"/>
              <a:buChar char=""/>
              <a:tabLst>
                <a:tab pos="1383665" algn="l"/>
                <a:tab pos="1384300" algn="l"/>
                <a:tab pos="2572385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Full</a:t>
            </a:r>
            <a:r>
              <a:rPr lang="en-US" sz="1800" dirty="0">
                <a:latin typeface="Times New Roman"/>
                <a:cs typeface="Times New Roman"/>
              </a:rPr>
              <a:t> outer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join (     )</a:t>
            </a:r>
            <a:endParaRPr lang="en-US" sz="1800" dirty="0">
              <a:latin typeface="Times New Roman"/>
              <a:cs typeface="Times New Roman"/>
            </a:endParaRPr>
          </a:p>
          <a:p>
            <a:pPr marL="1200150" lvl="3" indent="-342900"/>
            <a:endParaRPr lang="en-AU" sz="1200" dirty="0" smtClean="0">
              <a:latin typeface="Times New Roman"/>
              <a:cs typeface="Times New Roman"/>
            </a:endParaRPr>
          </a:p>
          <a:p>
            <a:pPr marL="0" lvl="1" indent="0">
              <a:buNone/>
            </a:pPr>
            <a:endParaRPr lang="en-AU" sz="2400" dirty="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3168352" cy="96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69160"/>
            <a:ext cx="10953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72" y="5275882"/>
            <a:ext cx="207963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47" y="5234756"/>
            <a:ext cx="10953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840" y="5805264"/>
            <a:ext cx="1524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1194" y="6015979"/>
            <a:ext cx="172212" cy="132587"/>
          </a:xfrm>
          <a:prstGeom prst="rect">
            <a:avLst/>
          </a:prstGeom>
        </p:spPr>
      </p:pic>
      <p:pic>
        <p:nvPicPr>
          <p:cNvPr id="14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03848" y="6237312"/>
            <a:ext cx="179679" cy="1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relational model, the data and relationships are represented by collection of inter-related tables.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is a group of column and rows, where column represents attribute of an entity and rows represents records.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Relation: A relation in relational data model represents the respective attributes and the correlation among them.</a:t>
            </a:r>
            <a:endParaRPr lang="en-A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Attribute: any relation has definite properties that are called as attribute.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Tuples: Rows of table represents the tuple which contains the data record.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Domain: Domain is a set of values which is indivisible. For example date of birth must be greater than zero and can not be negative. This is called domain of an attribute.</a:t>
            </a:r>
          </a:p>
        </p:txBody>
      </p:sp>
    </p:spTree>
    <p:extLst>
      <p:ext uri="{BB962C8B-B14F-4D97-AF65-F5344CB8AC3E}">
        <p14:creationId xmlns:p14="http://schemas.microsoft.com/office/powerpoint/2010/main" val="28486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spc="-5" dirty="0">
                <a:latin typeface="Times New Roman"/>
                <a:cs typeface="Times New Roman"/>
              </a:rPr>
              <a:t>Additional</a:t>
            </a:r>
            <a:r>
              <a:rPr lang="en-AU" sz="2800" b="1" spc="-35" dirty="0">
                <a:latin typeface="Times New Roman"/>
                <a:cs typeface="Times New Roman"/>
              </a:rPr>
              <a:t> </a:t>
            </a:r>
            <a:r>
              <a:rPr lang="en-AU" sz="2800" b="1" dirty="0">
                <a:latin typeface="Times New Roman"/>
                <a:cs typeface="Times New Roman"/>
              </a:rPr>
              <a:t>operations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748464" cy="5616624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Join/Inner Join: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(⋈) is a binary operator that is written as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⋈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                                             Department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Employee </a:t>
            </a:r>
            <a:r>
              <a:rPr lang="en-US" dirty="0" smtClean="0"/>
              <a:t>    </a:t>
            </a:r>
            <a:r>
              <a:rPr lang="en-US" sz="2400" dirty="0" smtClean="0"/>
              <a:t>Department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                 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312368" cy="162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64904"/>
            <a:ext cx="3168352" cy="154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1399" y="4581128"/>
            <a:ext cx="340721" cy="31622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65985"/>
            <a:ext cx="3672408" cy="186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7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562074"/>
          </a:xfrm>
        </p:spPr>
        <p:txBody>
          <a:bodyPr>
            <a:normAutofit/>
          </a:bodyPr>
          <a:lstStyle/>
          <a:p>
            <a:r>
              <a:rPr lang="en-AU" sz="2800" b="1" spc="-5" dirty="0" smtClean="0">
                <a:latin typeface="Times New Roman"/>
                <a:cs typeface="Times New Roman"/>
              </a:rPr>
              <a:t>join</a:t>
            </a:r>
            <a:r>
              <a:rPr lang="en-AU" sz="2800" b="1" spc="-35" dirty="0" smtClean="0">
                <a:latin typeface="Times New Roman"/>
                <a:cs typeface="Times New Roman"/>
              </a:rPr>
              <a:t> </a:t>
            </a:r>
            <a:r>
              <a:rPr lang="en-AU" sz="2800" b="1" dirty="0">
                <a:latin typeface="Times New Roman"/>
                <a:cs typeface="Times New Roman"/>
              </a:rPr>
              <a:t>operations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36" y="997766"/>
            <a:ext cx="8579296" cy="5832648"/>
          </a:xfrm>
        </p:spPr>
        <p:txBody>
          <a:bodyPr/>
          <a:lstStyle/>
          <a:p>
            <a:pPr marL="0" indent="0">
              <a:buNone/>
            </a:pPr>
            <a:r>
              <a:rPr lang="en-AU" sz="2400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Theta</a:t>
            </a:r>
            <a:r>
              <a:rPr lang="en-AU" sz="2400" spc="-1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400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join</a:t>
            </a:r>
            <a:r>
              <a:rPr lang="en-AU" sz="2400" spc="-1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400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theta</a:t>
            </a:r>
            <a:r>
              <a:rPr lang="en-US" sz="2400" spc="3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join</a:t>
            </a:r>
            <a:r>
              <a:rPr lang="en-US" sz="2400" spc="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operation</a:t>
            </a:r>
            <a:r>
              <a:rPr lang="en-US" sz="2400" spc="3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is</a:t>
            </a:r>
            <a:r>
              <a:rPr lang="en-US" sz="2400" spc="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an</a:t>
            </a:r>
            <a:r>
              <a:rPr lang="en-US" sz="2400" spc="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extension</a:t>
            </a:r>
            <a:r>
              <a:rPr lang="en-US" sz="2400" spc="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to</a:t>
            </a:r>
            <a:r>
              <a:rPr lang="en-US" sz="2400" spc="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natural</a:t>
            </a:r>
            <a:r>
              <a:rPr lang="en-US" sz="2400" spc="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join</a:t>
            </a:r>
            <a:r>
              <a:rPr lang="en-US" sz="2400" spc="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operation</a:t>
            </a:r>
            <a:r>
              <a:rPr lang="en-US" sz="2400" spc="3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that</a:t>
            </a:r>
            <a:r>
              <a:rPr lang="en-US" sz="2400" spc="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allows</a:t>
            </a:r>
            <a:r>
              <a:rPr lang="en-US" sz="2400" spc="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us</a:t>
            </a:r>
            <a:r>
              <a:rPr lang="en-US" sz="2400" spc="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to</a:t>
            </a:r>
            <a:r>
              <a:rPr lang="en-US" sz="2400" spc="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specify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28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join</a:t>
            </a:r>
            <a:r>
              <a:rPr lang="en-US" sz="2400" spc="5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condition. </a:t>
            </a:r>
          </a:p>
          <a:p>
            <a:pPr marL="12700" marR="5080">
              <a:lnSpc>
                <a:spcPts val="1380"/>
              </a:lnSpc>
              <a:spcBef>
                <a:spcPts val="4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45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5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theta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condition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consists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one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of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comparison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operators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endParaRPr lang="en-US" sz="2400" spc="6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45"/>
              </a:spcBef>
            </a:pPr>
            <a:endParaRPr lang="en-US" sz="2400" spc="60" dirty="0">
              <a:latin typeface="Times New Roman"/>
              <a:cs typeface="Times New Roman"/>
            </a:endParaRPr>
          </a:p>
          <a:p>
            <a:pPr marL="0" marR="5080" indent="0">
              <a:lnSpc>
                <a:spcPts val="1380"/>
              </a:lnSpc>
              <a:spcBef>
                <a:spcPts val="45"/>
              </a:spcBef>
              <a:buNone/>
            </a:pPr>
            <a:r>
              <a:rPr lang="en-US" sz="2400" spc="60" dirty="0" smtClean="0">
                <a:latin typeface="Times New Roman"/>
                <a:cs typeface="Times New Roman"/>
              </a:rPr>
              <a:t>      </a:t>
            </a:r>
            <a:r>
              <a:rPr lang="en-US" sz="2400" spc="-5" dirty="0" smtClean="0">
                <a:latin typeface="Times New Roman"/>
                <a:cs typeface="Times New Roman"/>
              </a:rPr>
              <a:t>{=,</a:t>
            </a:r>
            <a:r>
              <a:rPr lang="en-US" sz="2400" spc="7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&lt;,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&lt;=,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&gt;,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&gt;=,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&lt;     </a:t>
            </a:r>
            <a:r>
              <a:rPr lang="en-US" sz="2400" spc="-5" dirty="0" smtClean="0">
                <a:latin typeface="Times New Roman"/>
                <a:cs typeface="Times New Roman"/>
              </a:rPr>
              <a:t>&gt;}.</a:t>
            </a:r>
          </a:p>
          <a:p>
            <a:pPr marL="0" marR="5080" indent="0">
              <a:lnSpc>
                <a:spcPts val="1380"/>
              </a:lnSpc>
              <a:spcBef>
                <a:spcPts val="45"/>
              </a:spcBef>
              <a:buNone/>
            </a:pPr>
            <a:endParaRPr lang="en-US" sz="2400" spc="-5" dirty="0">
              <a:latin typeface="Times New Roman"/>
              <a:cs typeface="Times New Roman"/>
            </a:endParaRPr>
          </a:p>
          <a:p>
            <a:pPr marL="0" marR="5080" indent="0">
              <a:lnSpc>
                <a:spcPts val="1380"/>
              </a:lnSpc>
              <a:spcBef>
                <a:spcPts val="45"/>
              </a:spcBef>
              <a:buNone/>
            </a:pPr>
            <a:r>
              <a:rPr lang="en-US" sz="2400" spc="-5" dirty="0" smtClean="0">
                <a:latin typeface="Times New Roman"/>
                <a:cs typeface="Times New Roman"/>
              </a:rPr>
              <a:t>Employee                                    Department</a:t>
            </a:r>
          </a:p>
          <a:p>
            <a:pPr marL="0" indent="0">
              <a:buNone/>
            </a:pPr>
            <a:endParaRPr lang="en-AU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sz="2000" spc="-5" dirty="0">
                <a:latin typeface="Times New Roman"/>
                <a:cs typeface="Times New Roman"/>
              </a:rPr>
              <a:t>Then</a:t>
            </a:r>
            <a:r>
              <a:rPr lang="en-AU" sz="2000" spc="-70" dirty="0">
                <a:latin typeface="Times New Roman"/>
                <a:cs typeface="Times New Roman"/>
              </a:rPr>
              <a:t> </a:t>
            </a:r>
            <a:r>
              <a:rPr lang="en-AU" sz="2000" b="1" i="1" dirty="0" smtClean="0">
                <a:latin typeface="Times New Roman"/>
                <a:cs typeface="Times New Roman"/>
              </a:rPr>
              <a:t>Employee       e-id&gt;</a:t>
            </a:r>
            <a:r>
              <a:rPr lang="en-AU" sz="2000" b="1" i="1" dirty="0" err="1" smtClean="0">
                <a:latin typeface="Times New Roman"/>
                <a:cs typeface="Times New Roman"/>
              </a:rPr>
              <a:t>Dept</a:t>
            </a:r>
            <a:r>
              <a:rPr lang="en-AU" sz="2000" b="1" i="1" dirty="0" smtClean="0">
                <a:latin typeface="Times New Roman"/>
                <a:cs typeface="Times New Roman"/>
              </a:rPr>
              <a:t>-id   Department   is </a:t>
            </a:r>
            <a:endParaRPr lang="en-AU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7147"/>
            <a:ext cx="292825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17147"/>
            <a:ext cx="2808312" cy="136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6728" y="4929303"/>
            <a:ext cx="30926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spc="-5" dirty="0" smtClean="0">
                <a:latin typeface="Times New Roman"/>
                <a:cs typeface="Times New Roman"/>
              </a:rPr>
              <a:t>join</a:t>
            </a:r>
            <a:r>
              <a:rPr lang="en-AU" sz="2800" b="1" spc="-35" dirty="0" smtClean="0">
                <a:latin typeface="Times New Roman"/>
                <a:cs typeface="Times New Roman"/>
              </a:rPr>
              <a:t> </a:t>
            </a:r>
            <a:r>
              <a:rPr lang="en-AU" sz="2800" b="1" dirty="0">
                <a:latin typeface="Times New Roman"/>
                <a:cs typeface="Times New Roman"/>
              </a:rPr>
              <a:t>operations</a:t>
            </a:r>
            <a:endParaRPr lang="en-AU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5112568" cy="318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9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778098"/>
          </a:xfrm>
        </p:spPr>
        <p:txBody>
          <a:bodyPr>
            <a:normAutofit/>
          </a:bodyPr>
          <a:lstStyle/>
          <a:p>
            <a:r>
              <a:rPr lang="en-AU" sz="2400" b="1" spc="-5" dirty="0" smtClean="0">
                <a:latin typeface="Times New Roman"/>
                <a:cs typeface="Times New Roman"/>
              </a:rPr>
              <a:t>join</a:t>
            </a:r>
            <a:r>
              <a:rPr lang="en-AU" sz="2400" b="1" spc="-35" dirty="0" smtClean="0">
                <a:latin typeface="Times New Roman"/>
                <a:cs typeface="Times New Roman"/>
              </a:rPr>
              <a:t> </a:t>
            </a:r>
            <a:r>
              <a:rPr lang="en-AU" sz="2400" b="1" dirty="0">
                <a:latin typeface="Times New Roman"/>
                <a:cs typeface="Times New Roman"/>
              </a:rPr>
              <a:t>operations</a:t>
            </a:r>
            <a:endParaRPr lang="en-AU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96752"/>
            <a:ext cx="8229600" cy="45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1650"/>
            <a:ext cx="3839570" cy="27622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69160"/>
            <a:ext cx="56388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2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8501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Operation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96944" cy="5400600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Right outer join (⟖): </a:t>
            </a:r>
            <a:r>
              <a:rPr lang="en-US" altLang="zh-CN" sz="2400" dirty="0"/>
              <a:t>The right outer join of relations R and S is written as R ⟖ </a:t>
            </a:r>
            <a:r>
              <a:rPr lang="en-US" altLang="zh-CN" sz="2400" dirty="0" smtClean="0"/>
              <a:t>S,</a:t>
            </a:r>
            <a:br>
              <a:rPr lang="en-US" altLang="zh-CN" sz="2400" dirty="0" smtClean="0"/>
            </a:b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38" y="2060848"/>
            <a:ext cx="3840813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5013176"/>
            <a:ext cx="5914659" cy="152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Operation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47853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Full outer join (⟗):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effect of left and right outer join, written as </a:t>
            </a:r>
            <a:r>
              <a:rPr lang="en-US" altLang="zh-CN" sz="2400" dirty="0"/>
              <a:t>R ⟗ 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R and S are relations</a:t>
            </a:r>
          </a:p>
          <a:p>
            <a:pPr marL="0" indent="0">
              <a:buNone/>
            </a:pPr>
            <a:endParaRPr lang="en-GB" altLang="zh-CN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3840813" cy="259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63" y="4869160"/>
            <a:ext cx="6934200" cy="18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778098"/>
          </a:xfrm>
        </p:spPr>
        <p:txBody>
          <a:bodyPr>
            <a:normAutofit fontScale="90000"/>
          </a:bodyPr>
          <a:lstStyle/>
          <a:p>
            <a:pPr algn="l"/>
            <a:r>
              <a:rPr lang="en-AU" sz="3100" b="1" i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Insertion</a:t>
            </a:r>
            <a:r>
              <a:rPr lang="en-AU" sz="3100" b="1" i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3100" b="1" i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</a:t>
            </a:r>
            <a:r>
              <a:rPr lang="en-AU" dirty="0">
                <a:latin typeface="Times New Roman"/>
                <a:cs typeface="Times New Roman"/>
              </a:rPr>
              <a:t/>
            </a:r>
            <a:br>
              <a:rPr lang="en-AU" dirty="0">
                <a:latin typeface="Times New Roman"/>
                <a:cs typeface="Times New Roman"/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/>
          <a:lstStyle/>
          <a:p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5" dirty="0">
                <a:latin typeface="Times New Roman"/>
                <a:cs typeface="Times New Roman"/>
              </a:rPr>
              <a:t> insert</a:t>
            </a:r>
            <a:r>
              <a:rPr lang="en-US" sz="2400" dirty="0">
                <a:latin typeface="Times New Roman"/>
                <a:cs typeface="Times New Roman"/>
              </a:rPr>
              <a:t> data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into a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relation, </a:t>
            </a:r>
            <a:r>
              <a:rPr lang="en-US" sz="2400" spc="-5" dirty="0">
                <a:latin typeface="Times New Roman"/>
                <a:cs typeface="Times New Roman"/>
              </a:rPr>
              <a:t>we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specify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tuple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 be</a:t>
            </a:r>
            <a:r>
              <a:rPr lang="en-US" sz="2400" spc="-5" dirty="0">
                <a:latin typeface="Times New Roman"/>
                <a:cs typeface="Times New Roman"/>
              </a:rPr>
              <a:t> inserted.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AU" sz="2400" spc="-5" dirty="0" smtClean="0">
                <a:latin typeface="Times New Roman"/>
                <a:cs typeface="Times New Roman"/>
              </a:rPr>
              <a:t>   Syntax</a:t>
            </a:r>
            <a:r>
              <a:rPr lang="en-AU" sz="2400" spc="-5" dirty="0">
                <a:latin typeface="Times New Roman"/>
                <a:cs typeface="Times New Roman"/>
              </a:rPr>
              <a:t>:</a:t>
            </a:r>
            <a:r>
              <a:rPr lang="en-AU" sz="2400" spc="275" dirty="0">
                <a:latin typeface="Times New Roman"/>
                <a:cs typeface="Times New Roman"/>
              </a:rPr>
              <a:t> </a:t>
            </a:r>
            <a:r>
              <a:rPr lang="en-AU" sz="2400" dirty="0">
                <a:latin typeface="Times New Roman"/>
                <a:cs typeface="Times New Roman"/>
              </a:rPr>
              <a:t>R</a:t>
            </a:r>
            <a:r>
              <a:rPr lang="en-AU" sz="2400" dirty="0">
                <a:latin typeface="Wingdings"/>
                <a:cs typeface="Wingdings"/>
              </a:rPr>
              <a:t></a:t>
            </a:r>
            <a:r>
              <a:rPr lang="en-AU" sz="2400" dirty="0">
                <a:latin typeface="Times New Roman"/>
                <a:cs typeface="Times New Roman"/>
              </a:rPr>
              <a:t>R</a:t>
            </a:r>
            <a:r>
              <a:rPr lang="en-AU" sz="2400" spc="-1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U</a:t>
            </a:r>
            <a:r>
              <a:rPr lang="en-AU" sz="2400" spc="-15" dirty="0">
                <a:latin typeface="Times New Roman"/>
                <a:cs typeface="Times New Roman"/>
              </a:rPr>
              <a:t> </a:t>
            </a:r>
            <a:r>
              <a:rPr lang="en-AU" sz="2400" dirty="0">
                <a:latin typeface="Times New Roman"/>
                <a:cs typeface="Times New Roman"/>
              </a:rPr>
              <a:t>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 Where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relation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relational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algebra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expression.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 i="1" spc="-5" dirty="0" smtClean="0">
                <a:latin typeface="Times New Roman"/>
                <a:cs typeface="Times New Roman"/>
              </a:rPr>
              <a:t> Example</a:t>
            </a:r>
            <a:r>
              <a:rPr lang="en-US" sz="2400" spc="-5" dirty="0">
                <a:latin typeface="Times New Roman"/>
                <a:cs typeface="Times New Roman"/>
              </a:rPr>
              <a:t>:</a:t>
            </a:r>
            <a:r>
              <a:rPr lang="en-US" sz="2400" dirty="0">
                <a:latin typeface="Times New Roman"/>
                <a:cs typeface="Times New Roman"/>
              </a:rPr>
              <a:t> suppose </a:t>
            </a:r>
            <a:r>
              <a:rPr lang="en-US" sz="2400" spc="-5" dirty="0">
                <a:latin typeface="Times New Roman"/>
                <a:cs typeface="Times New Roman"/>
              </a:rPr>
              <a:t>we </a:t>
            </a:r>
            <a:r>
              <a:rPr lang="en-US" sz="2400" dirty="0">
                <a:latin typeface="Times New Roman"/>
                <a:cs typeface="Times New Roman"/>
              </a:rPr>
              <a:t>have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 relation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employee</a:t>
            </a:r>
          </a:p>
          <a:p>
            <a:pPr marL="0" indent="0">
              <a:buNone/>
            </a:pPr>
            <a:r>
              <a:rPr lang="en-AU" sz="2400" spc="-5" dirty="0">
                <a:latin typeface="Times New Roman"/>
                <a:cs typeface="Times New Roman"/>
              </a:rPr>
              <a:t>Employee (Name, Salary,</a:t>
            </a:r>
            <a:r>
              <a:rPr lang="en-AU" sz="2400" dirty="0">
                <a:latin typeface="Times New Roman"/>
                <a:cs typeface="Times New Roman"/>
              </a:rPr>
              <a:t> Address)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Suppose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wish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insert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employee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“</a:t>
            </a:r>
            <a:r>
              <a:rPr lang="en-US" sz="2400" spc="-5" dirty="0" err="1">
                <a:latin typeface="Times New Roman"/>
                <a:cs typeface="Times New Roman"/>
              </a:rPr>
              <a:t>Bhupi</a:t>
            </a:r>
            <a:r>
              <a:rPr lang="en-US" sz="2400" spc="-5" dirty="0">
                <a:latin typeface="Times New Roman"/>
                <a:cs typeface="Times New Roman"/>
              </a:rPr>
              <a:t>”</a:t>
            </a:r>
            <a:r>
              <a:rPr lang="en-US" sz="2400" spc="5" dirty="0">
                <a:latin typeface="Times New Roman"/>
                <a:cs typeface="Times New Roman"/>
              </a:rPr>
              <a:t> of </a:t>
            </a:r>
            <a:r>
              <a:rPr lang="en-US" sz="2400" dirty="0">
                <a:latin typeface="Times New Roman"/>
                <a:cs typeface="Times New Roman"/>
              </a:rPr>
              <a:t>salary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50,000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live</a:t>
            </a:r>
            <a:r>
              <a:rPr lang="en-US" sz="2400" spc="5" dirty="0">
                <a:latin typeface="Times New Roman"/>
                <a:cs typeface="Times New Roman"/>
              </a:rPr>
              <a:t> in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Kathmandu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we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write</a:t>
            </a:r>
          </a:p>
          <a:p>
            <a:pPr marL="0" indent="0">
              <a:buNone/>
            </a:pPr>
            <a:r>
              <a:rPr lang="en-AU" sz="2400" spc="-10" dirty="0" err="1">
                <a:latin typeface="Times New Roman"/>
                <a:cs typeface="Times New Roman"/>
              </a:rPr>
              <a:t>Employee</a:t>
            </a:r>
            <a:r>
              <a:rPr lang="en-AU" sz="2800" spc="-10" dirty="0" err="1">
                <a:latin typeface="Wingdings"/>
                <a:cs typeface="Wingdings"/>
              </a:rPr>
              <a:t></a:t>
            </a:r>
            <a:r>
              <a:rPr lang="en-AU" sz="2400" spc="-10" dirty="0" err="1">
                <a:latin typeface="Times New Roman"/>
                <a:cs typeface="Times New Roman"/>
              </a:rPr>
              <a:t>Employee</a:t>
            </a:r>
            <a:r>
              <a:rPr lang="en-AU" sz="2400" spc="5" dirty="0">
                <a:latin typeface="Times New Roman"/>
                <a:cs typeface="Times New Roman"/>
              </a:rPr>
              <a:t> </a:t>
            </a:r>
            <a:r>
              <a:rPr lang="en-AU" sz="2400" dirty="0">
                <a:latin typeface="Times New Roman"/>
                <a:cs typeface="Times New Roman"/>
              </a:rPr>
              <a:t>U</a:t>
            </a:r>
            <a:r>
              <a:rPr lang="en-AU" sz="2400" spc="10" dirty="0">
                <a:latin typeface="Times New Roman"/>
                <a:cs typeface="Times New Roman"/>
              </a:rPr>
              <a:t> </a:t>
            </a:r>
            <a:r>
              <a:rPr lang="en-AU" sz="2400" dirty="0">
                <a:latin typeface="Times New Roman"/>
                <a:cs typeface="Times New Roman"/>
              </a:rPr>
              <a:t>{“</a:t>
            </a:r>
            <a:r>
              <a:rPr lang="en-AU" sz="2400" dirty="0" err="1">
                <a:latin typeface="Times New Roman"/>
                <a:cs typeface="Times New Roman"/>
              </a:rPr>
              <a:t>Bhupi</a:t>
            </a:r>
            <a:r>
              <a:rPr lang="en-AU" sz="2400" dirty="0">
                <a:latin typeface="Times New Roman"/>
                <a:cs typeface="Times New Roman"/>
              </a:rPr>
              <a:t>”, 50000,</a:t>
            </a:r>
            <a:r>
              <a:rPr lang="en-AU" sz="2400" spc="5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Kathmandu}</a:t>
            </a:r>
            <a:endParaRPr lang="en-AU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84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AU" sz="3100" b="1" i="1" spc="-1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r>
              <a:rPr lang="en-AU" sz="3100" b="1" i="1" spc="-2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100" b="1" i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AU" dirty="0">
                <a:latin typeface="Times New Roman"/>
                <a:cs typeface="Times New Roman"/>
              </a:rPr>
              <a:t/>
            </a:r>
            <a:br>
              <a:rPr lang="en-AU" dirty="0">
                <a:latin typeface="Times New Roman"/>
                <a:cs typeface="Times New Roman"/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579296" cy="5805264"/>
          </a:xfrm>
        </p:spPr>
        <p:txBody>
          <a:bodyPr/>
          <a:lstStyle/>
          <a:p>
            <a:r>
              <a:rPr lang="en-US" sz="2400" dirty="0">
                <a:latin typeface="Times New Roman"/>
                <a:cs typeface="Times New Roman"/>
              </a:rPr>
              <a:t>We </a:t>
            </a:r>
            <a:r>
              <a:rPr lang="en-US" sz="2400" spc="-5" dirty="0">
                <a:latin typeface="Times New Roman"/>
                <a:cs typeface="Times New Roman"/>
              </a:rPr>
              <a:t>can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remove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selected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tuples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from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database</a:t>
            </a:r>
            <a:r>
              <a:rPr lang="en-US" sz="2400" spc="-5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We </a:t>
            </a:r>
            <a:r>
              <a:rPr lang="en-US" sz="2400" spc="-5" dirty="0">
                <a:latin typeface="Times New Roman"/>
                <a:cs typeface="Times New Roman"/>
              </a:rPr>
              <a:t>cannot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delete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values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only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particular attributes</a:t>
            </a:r>
            <a:r>
              <a:rPr lang="en-US" sz="2400" spc="-5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AU" sz="2400" spc="-5" dirty="0">
                <a:latin typeface="Times New Roman"/>
                <a:cs typeface="Times New Roman"/>
              </a:rPr>
              <a:t>Syntax:</a:t>
            </a:r>
            <a:r>
              <a:rPr lang="en-AU" sz="2400" spc="27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R</a:t>
            </a:r>
            <a:r>
              <a:rPr lang="en-AU" sz="2400" spc="-5" dirty="0">
                <a:latin typeface="Wingdings"/>
                <a:cs typeface="Wingdings"/>
              </a:rPr>
              <a:t></a:t>
            </a:r>
            <a:r>
              <a:rPr lang="en-AU" sz="2400" spc="-5" dirty="0" smtClean="0">
                <a:latin typeface="Times New Roman"/>
                <a:cs typeface="Times New Roman"/>
              </a:rPr>
              <a:t>R-E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Where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relation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relational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algebra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expression</a:t>
            </a:r>
            <a:r>
              <a:rPr lang="en-US" sz="2400" spc="-5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2400" spc="-5" dirty="0">
                <a:latin typeface="Times New Roman"/>
                <a:cs typeface="Times New Roman"/>
              </a:rPr>
              <a:t>Example: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Delete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Anju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information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from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Employee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relation</a:t>
            </a:r>
          </a:p>
          <a:p>
            <a:pPr marL="0" indent="0">
              <a:buNone/>
            </a:pPr>
            <a:r>
              <a:rPr lang="en-AU" sz="2400" b="1" spc="-5" dirty="0">
                <a:latin typeface="Times New Roman"/>
                <a:cs typeface="Times New Roman"/>
              </a:rPr>
              <a:t>Employee</a:t>
            </a:r>
            <a:endParaRPr lang="en-AU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AU" sz="2400" dirty="0" smtClean="0">
              <a:latin typeface="Times New Roman"/>
              <a:cs typeface="Times New Roman"/>
            </a:endParaRPr>
          </a:p>
          <a:p>
            <a:r>
              <a:rPr lang="en-US" sz="2400" b="1" baseline="5050" dirty="0">
                <a:latin typeface="Times New Roman"/>
                <a:cs typeface="Times New Roman"/>
              </a:rPr>
              <a:t>Employee</a:t>
            </a:r>
            <a:r>
              <a:rPr lang="en-US" sz="2400" b="1" spc="-15" baseline="5050" dirty="0">
                <a:latin typeface="Times New Roman"/>
                <a:cs typeface="Times New Roman"/>
              </a:rPr>
              <a:t> </a:t>
            </a:r>
            <a:r>
              <a:rPr lang="en-US" sz="2400" baseline="5050" dirty="0">
                <a:latin typeface="Wingdings"/>
                <a:cs typeface="Wingdings"/>
              </a:rPr>
              <a:t></a:t>
            </a:r>
            <a:r>
              <a:rPr lang="en-US" sz="2400" spc="15" baseline="5050" dirty="0">
                <a:latin typeface="Times New Roman"/>
                <a:cs typeface="Times New Roman"/>
              </a:rPr>
              <a:t> </a:t>
            </a:r>
            <a:r>
              <a:rPr lang="en-US" sz="2400" b="1" spc="-7" baseline="5050" dirty="0">
                <a:latin typeface="Times New Roman"/>
                <a:cs typeface="Times New Roman"/>
              </a:rPr>
              <a:t>Employee</a:t>
            </a:r>
            <a:r>
              <a:rPr lang="en-US" sz="2400" b="1" spc="150" baseline="5050" dirty="0">
                <a:latin typeface="Times New Roman"/>
                <a:cs typeface="Times New Roman"/>
              </a:rPr>
              <a:t> </a:t>
            </a:r>
            <a:r>
              <a:rPr lang="en-US" sz="2400" b="1" baseline="3267" dirty="0">
                <a:latin typeface="Times New Roman"/>
                <a:cs typeface="Times New Roman"/>
              </a:rPr>
              <a:t>-</a:t>
            </a:r>
            <a:r>
              <a:rPr lang="en-US" sz="2400" b="1" spc="-30" baseline="3267" dirty="0">
                <a:latin typeface="Times New Roman"/>
                <a:cs typeface="Times New Roman"/>
              </a:rPr>
              <a:t> </a:t>
            </a:r>
            <a:r>
              <a:rPr lang="en-US" sz="4800" baseline="3267" dirty="0">
                <a:latin typeface="Symbol"/>
                <a:cs typeface="Symbol"/>
              </a:rPr>
              <a:t></a:t>
            </a:r>
            <a:r>
              <a:rPr lang="en-US" sz="2400" spc="-127" baseline="3267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e-name=”Anju”</a:t>
            </a:r>
            <a:r>
              <a:rPr lang="en-US" sz="1400" b="1" spc="140" dirty="0">
                <a:latin typeface="Times New Roman"/>
                <a:cs typeface="Times New Roman"/>
              </a:rPr>
              <a:t> </a:t>
            </a:r>
            <a:r>
              <a:rPr lang="en-US" sz="2400" b="1" spc="-7" baseline="4273" dirty="0">
                <a:latin typeface="Times New Roman"/>
                <a:cs typeface="Times New Roman"/>
              </a:rPr>
              <a:t>(Employee</a:t>
            </a:r>
            <a:r>
              <a:rPr lang="en-US" sz="2400" b="1" spc="-7" baseline="4273" dirty="0" smtClean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US" sz="2400" b="1" spc="-7" baseline="4273" dirty="0" smtClean="0">
                <a:latin typeface="Times New Roman"/>
                <a:cs typeface="Times New Roman"/>
              </a:rPr>
              <a:t> </a:t>
            </a:r>
            <a:endParaRPr lang="en-US" sz="2400" baseline="4273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2664296" cy="153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08210"/>
            <a:ext cx="3744416" cy="126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0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</p:spPr>
        <p:txBody>
          <a:bodyPr>
            <a:normAutofit/>
          </a:bodyPr>
          <a:lstStyle/>
          <a:p>
            <a:r>
              <a:rPr lang="en-AU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Updating</a:t>
            </a:r>
            <a:r>
              <a:rPr lang="en-AU" sz="28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</a:t>
            </a:r>
            <a:endParaRPr lang="en-AU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76064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situation we may wish to change a value in tuple without changing all values in the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generalized-projection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this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AU" spc="-22" baseline="4444" dirty="0">
                <a:latin typeface="Symbol"/>
                <a:cs typeface="Symbol"/>
              </a:rPr>
              <a:t>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 A2,…..An&gt; (Relation)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{A1, A2,........,An} are attributes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All employees working in department “Computer” has increased their salary by 15%.</a:t>
            </a:r>
          </a:p>
          <a:p>
            <a:pPr marL="0" indent="0" algn="just">
              <a:buNone/>
            </a:pPr>
            <a:r>
              <a:rPr lang="en-AU" sz="2400" b="1" i="1" spc="-5" dirty="0" smtClean="0">
                <a:latin typeface="Times New Roman"/>
                <a:cs typeface="Times New Roman"/>
              </a:rPr>
              <a:t>Employee</a:t>
            </a:r>
            <a:endParaRPr lang="en-AU" sz="24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05064"/>
            <a:ext cx="441952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5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562074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14543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AU" sz="2400" spc="-7" baseline="6944" dirty="0">
                <a:latin typeface="Wingdings"/>
                <a:cs typeface="Wingdings"/>
              </a:rPr>
              <a:t></a:t>
            </a:r>
            <a:r>
              <a:rPr lang="en-US" sz="2400" dirty="0"/>
              <a:t>(</a:t>
            </a:r>
            <a:r>
              <a:rPr lang="en-AU" sz="2400" spc="-7" baseline="6944" dirty="0">
                <a:latin typeface="Symbol"/>
                <a:cs typeface="Symbol"/>
              </a:rPr>
              <a:t>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e-id, e-name, department, salary + salary*0.15 </a:t>
            </a:r>
            <a:r>
              <a:rPr lang="en-US" sz="2800" dirty="0"/>
              <a:t>(</a:t>
            </a:r>
            <a:r>
              <a:rPr lang="en-US" sz="4800" baseline="3267" dirty="0">
                <a:latin typeface="Symbol"/>
                <a:cs typeface="Symbol"/>
              </a:rPr>
              <a:t>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department=”Computer” (Employee))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AU" sz="2400" spc="-7" baseline="4629" dirty="0">
                <a:solidFill>
                  <a:prstClr val="black"/>
                </a:solidFill>
                <a:latin typeface="Symbol"/>
                <a:cs typeface="Symbol"/>
              </a:rPr>
              <a:t> 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e-id, e-name, department, salary</a:t>
            </a:r>
            <a:r>
              <a:rPr lang="en-US" sz="2400" dirty="0"/>
              <a:t> </a:t>
            </a:r>
            <a:r>
              <a:rPr lang="en-US" sz="2800" dirty="0"/>
              <a:t>(</a:t>
            </a:r>
            <a:r>
              <a:rPr lang="en-US" sz="4800" baseline="3267" dirty="0">
                <a:latin typeface="Symbol"/>
                <a:cs typeface="Symbol"/>
              </a:rPr>
              <a:t>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≠”Computer” (Employee)))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4940126" cy="263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7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Properties of relations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table in a database has unique identity(name).</a:t>
            </a:r>
          </a:p>
          <a:p>
            <a:r>
              <a:rPr lang="en-US" sz="2800" dirty="0" smtClean="0"/>
              <a:t>Each row is unique.</a:t>
            </a:r>
          </a:p>
          <a:p>
            <a:r>
              <a:rPr lang="en-US" sz="2800" dirty="0" smtClean="0"/>
              <a:t>Each attribute has a unique name.</a:t>
            </a:r>
          </a:p>
          <a:p>
            <a:r>
              <a:rPr lang="en-US" sz="2800" dirty="0" smtClean="0"/>
              <a:t>Any entry at the connection of each row and column has a single value.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2943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41805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3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91264" cy="5433467"/>
          </a:xfrm>
        </p:spPr>
        <p:txBody>
          <a:bodyPr/>
          <a:lstStyle/>
          <a:p>
            <a:pPr marL="0" indent="0">
              <a:buNone/>
            </a:pPr>
            <a:r>
              <a:rPr lang="en-AU" sz="2400" spc="-5" dirty="0">
                <a:latin typeface="Times New Roman"/>
                <a:cs typeface="Times New Roman"/>
              </a:rPr>
              <a:t>Consider</a:t>
            </a:r>
            <a:r>
              <a:rPr lang="en-AU" sz="2400" spc="1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the</a:t>
            </a:r>
            <a:r>
              <a:rPr lang="en-AU" sz="240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relational</a:t>
            </a:r>
            <a:r>
              <a:rPr lang="en-AU" sz="2400" spc="5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database</a:t>
            </a:r>
            <a:r>
              <a:rPr lang="en-AU" sz="2400" spc="-5" dirty="0" smtClean="0">
                <a:latin typeface="Times New Roman"/>
                <a:cs typeface="Times New Roman"/>
              </a:rPr>
              <a:t>:</a:t>
            </a:r>
          </a:p>
          <a:p>
            <a:r>
              <a:rPr lang="en-AU" sz="2400" spc="-5" dirty="0">
                <a:latin typeface="Times New Roman"/>
                <a:cs typeface="Times New Roman"/>
              </a:rPr>
              <a:t>employee (</a:t>
            </a:r>
            <a:r>
              <a:rPr lang="en-AU"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person-name</a:t>
            </a:r>
            <a:r>
              <a:rPr lang="en-AU" sz="2400" spc="-5" dirty="0">
                <a:latin typeface="Times New Roman"/>
                <a:cs typeface="Times New Roman"/>
              </a:rPr>
              <a:t>,</a:t>
            </a:r>
            <a:r>
              <a:rPr lang="en-AU" sz="2400" spc="1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street,</a:t>
            </a:r>
            <a:r>
              <a:rPr lang="en-AU" sz="2400" spc="5" dirty="0">
                <a:latin typeface="Times New Roman"/>
                <a:cs typeface="Times New Roman"/>
              </a:rPr>
              <a:t> </a:t>
            </a:r>
            <a:r>
              <a:rPr lang="en-AU" sz="2400" dirty="0">
                <a:latin typeface="Times New Roman"/>
                <a:cs typeface="Times New Roman"/>
              </a:rPr>
              <a:t>city</a:t>
            </a:r>
            <a:r>
              <a:rPr lang="en-AU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AU" sz="2400" spc="-5" dirty="0">
                <a:latin typeface="Times New Roman"/>
                <a:cs typeface="Times New Roman"/>
              </a:rPr>
              <a:t>works</a:t>
            </a:r>
            <a:r>
              <a:rPr lang="en-AU" sz="2400" spc="1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(</a:t>
            </a:r>
            <a:r>
              <a:rPr lang="en-AU"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person-name</a:t>
            </a:r>
            <a:r>
              <a:rPr lang="en-AU" sz="2400" spc="-5" dirty="0">
                <a:latin typeface="Times New Roman"/>
                <a:cs typeface="Times New Roman"/>
              </a:rPr>
              <a:t>,</a:t>
            </a:r>
            <a:r>
              <a:rPr lang="en-AU" sz="2400" spc="2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company-name,</a:t>
            </a:r>
            <a:r>
              <a:rPr lang="en-AU" sz="2400" spc="1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salary</a:t>
            </a:r>
            <a:r>
              <a:rPr lang="en-AU" sz="2400" spc="-5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AU" sz="2400" dirty="0">
                <a:latin typeface="Times New Roman"/>
                <a:cs typeface="Times New Roman"/>
              </a:rPr>
              <a:t>company</a:t>
            </a:r>
            <a:r>
              <a:rPr lang="en-AU" sz="2400" spc="-3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(</a:t>
            </a:r>
            <a:r>
              <a:rPr lang="en-AU"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company-name</a:t>
            </a:r>
            <a:r>
              <a:rPr lang="en-AU" sz="2400" spc="-5" dirty="0">
                <a:latin typeface="Times New Roman"/>
                <a:cs typeface="Times New Roman"/>
              </a:rPr>
              <a:t>,</a:t>
            </a:r>
            <a:r>
              <a:rPr lang="en-AU" sz="2400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city)</a:t>
            </a:r>
            <a:endParaRPr lang="en-AU" sz="2400" dirty="0">
              <a:latin typeface="Times New Roman"/>
              <a:cs typeface="Times New Roman"/>
            </a:endParaRPr>
          </a:p>
          <a:p>
            <a:r>
              <a:rPr lang="en-AU" sz="2400" spc="-5" dirty="0">
                <a:latin typeface="Times New Roman"/>
                <a:cs typeface="Times New Roman"/>
              </a:rPr>
              <a:t>manages</a:t>
            </a:r>
            <a:r>
              <a:rPr lang="en-AU" sz="2400" spc="5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(</a:t>
            </a:r>
            <a:r>
              <a:rPr lang="en-AU"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person-name</a:t>
            </a:r>
            <a:r>
              <a:rPr lang="en-AU" sz="2400" spc="-5" dirty="0">
                <a:latin typeface="Times New Roman"/>
                <a:cs typeface="Times New Roman"/>
              </a:rPr>
              <a:t>,</a:t>
            </a:r>
            <a:r>
              <a:rPr lang="en-AU" sz="2400" spc="15" dirty="0">
                <a:latin typeface="Times New Roman"/>
                <a:cs typeface="Times New Roman"/>
              </a:rPr>
              <a:t> </a:t>
            </a:r>
            <a:r>
              <a:rPr lang="en-AU" sz="2400" spc="-5" dirty="0">
                <a:latin typeface="Times New Roman"/>
                <a:cs typeface="Times New Roman"/>
              </a:rPr>
              <a:t>manager-name)</a:t>
            </a:r>
            <a:endParaRPr lang="en-AU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spc="-5" dirty="0">
                <a:latin typeface="Times New Roman"/>
                <a:cs typeface="Times New Roman"/>
              </a:rPr>
              <a:t>Give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expression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relational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algebra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 </a:t>
            </a:r>
            <a:r>
              <a:rPr lang="en-US" sz="2400" spc="-5" dirty="0">
                <a:latin typeface="Times New Roman"/>
                <a:cs typeface="Times New Roman"/>
              </a:rPr>
              <a:t>each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of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following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requests</a:t>
            </a:r>
            <a:r>
              <a:rPr lang="en-US" sz="2400" spc="-5" dirty="0" smtClean="0">
                <a:latin typeface="Times New Roman"/>
                <a:cs typeface="Times New Roman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spc="-5" dirty="0">
                <a:latin typeface="Times New Roman"/>
                <a:cs typeface="Times New Roman"/>
              </a:rPr>
              <a:t>Find</a:t>
            </a:r>
            <a:r>
              <a:rPr lang="en-US" sz="2400" dirty="0">
                <a:latin typeface="Times New Roman"/>
                <a:cs typeface="Times New Roman"/>
              </a:rPr>
              <a:t> the</a:t>
            </a:r>
            <a:r>
              <a:rPr lang="en-US" sz="2400" spc="-5" dirty="0">
                <a:latin typeface="Times New Roman"/>
                <a:cs typeface="Times New Roman"/>
              </a:rPr>
              <a:t> name</a:t>
            </a:r>
            <a:r>
              <a:rPr lang="en-US" sz="2400" dirty="0">
                <a:latin typeface="Times New Roman"/>
                <a:cs typeface="Times New Roman"/>
              </a:rPr>
              <a:t> of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all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employees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who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works</a:t>
            </a:r>
            <a:r>
              <a:rPr lang="en-US" sz="2400" dirty="0">
                <a:latin typeface="Times New Roman"/>
                <a:cs typeface="Times New Roman"/>
              </a:rPr>
              <a:t> for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“NIBL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Bank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“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spc="-5" dirty="0">
                <a:latin typeface="Times New Roman"/>
                <a:cs typeface="Times New Roman"/>
              </a:rPr>
              <a:t>Find</a:t>
            </a:r>
            <a:r>
              <a:rPr lang="en-US" sz="2400" dirty="0">
                <a:latin typeface="Times New Roman"/>
                <a:cs typeface="Times New Roman"/>
              </a:rPr>
              <a:t> the </a:t>
            </a:r>
            <a:r>
              <a:rPr lang="en-US" sz="2400" spc="-5" dirty="0">
                <a:latin typeface="Times New Roman"/>
                <a:cs typeface="Times New Roman"/>
              </a:rPr>
              <a:t>names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cities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residence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all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employees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who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work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“NIBL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Bank”.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spc="-5" dirty="0" smtClean="0">
                <a:latin typeface="Times New Roman"/>
                <a:cs typeface="Times New Roman"/>
              </a:rPr>
              <a:t>Find 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2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names,</a:t>
            </a:r>
            <a:r>
              <a:rPr lang="en-US" sz="2400" spc="2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street</a:t>
            </a:r>
            <a:r>
              <a:rPr lang="en-US" sz="2400" spc="2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address,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  cities  </a:t>
            </a:r>
            <a:r>
              <a:rPr lang="en-US" sz="2400" spc="5" dirty="0">
                <a:latin typeface="Times New Roman"/>
                <a:cs typeface="Times New Roman"/>
              </a:rPr>
              <a:t>of</a:t>
            </a:r>
            <a:r>
              <a:rPr lang="en-US" sz="2400" spc="2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residence</a:t>
            </a:r>
            <a:r>
              <a:rPr lang="en-US" sz="2400" spc="28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29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all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employees  </a:t>
            </a:r>
            <a:r>
              <a:rPr lang="en-US" sz="2400" dirty="0">
                <a:latin typeface="Times New Roman"/>
                <a:cs typeface="Times New Roman"/>
              </a:rPr>
              <a:t>who</a:t>
            </a:r>
            <a:r>
              <a:rPr lang="en-US" sz="2400" spc="2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works</a:t>
            </a:r>
            <a:r>
              <a:rPr lang="en-US" sz="2400" spc="28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“Software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Company”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latin typeface="Times New Roman"/>
                <a:cs typeface="Times New Roman"/>
              </a:rPr>
              <a:t>earn</a:t>
            </a:r>
            <a:r>
              <a:rPr lang="en-US" sz="2400" dirty="0">
                <a:latin typeface="Times New Roman"/>
                <a:cs typeface="Times New Roman"/>
              </a:rPr>
              <a:t> more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than 50000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per</a:t>
            </a:r>
            <a:r>
              <a:rPr lang="en-US" sz="2400" dirty="0">
                <a:latin typeface="Times New Roman"/>
                <a:cs typeface="Times New Roman"/>
              </a:rPr>
              <a:t> month.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AU" dirty="0">
              <a:latin typeface="Times New Roman"/>
              <a:cs typeface="Times New Roman"/>
            </a:endParaRPr>
          </a:p>
          <a:p>
            <a:endParaRPr lang="en-AU" spc="-5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AU" dirty="0" smtClean="0">
              <a:latin typeface="Times New Roman"/>
              <a:cs typeface="Times New Roman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3869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33469"/>
            <a:ext cx="8208912" cy="798173"/>
          </a:xfrm>
        </p:spPr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Assignments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spc="-5" dirty="0" smtClean="0">
                <a:latin typeface="Times New Roman"/>
                <a:cs typeface="Times New Roman"/>
              </a:rPr>
              <a:t>Find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name</a:t>
            </a:r>
            <a:r>
              <a:rPr lang="en-US" sz="2400" dirty="0">
                <a:latin typeface="Times New Roman"/>
                <a:cs typeface="Times New Roman"/>
              </a:rPr>
              <a:t> of </a:t>
            </a:r>
            <a:r>
              <a:rPr lang="en-US" sz="2400" spc="-5" dirty="0">
                <a:latin typeface="Times New Roman"/>
                <a:cs typeface="Times New Roman"/>
              </a:rPr>
              <a:t>all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employees </a:t>
            </a:r>
            <a:r>
              <a:rPr lang="en-US" sz="2400" dirty="0">
                <a:latin typeface="Times New Roman"/>
                <a:cs typeface="Times New Roman"/>
              </a:rPr>
              <a:t>in 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database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who </a:t>
            </a:r>
            <a:r>
              <a:rPr lang="en-US" sz="2400" dirty="0">
                <a:latin typeface="Times New Roman"/>
                <a:cs typeface="Times New Roman"/>
              </a:rPr>
              <a:t>do not </a:t>
            </a:r>
            <a:r>
              <a:rPr lang="en-US" sz="2400" spc="-5" dirty="0">
                <a:latin typeface="Times New Roman"/>
                <a:cs typeface="Times New Roman"/>
              </a:rPr>
              <a:t>work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spc="-5" dirty="0">
                <a:latin typeface="Times New Roman"/>
                <a:cs typeface="Times New Roman"/>
              </a:rPr>
              <a:t>“SBI Bank</a:t>
            </a:r>
            <a:r>
              <a:rPr lang="en-US" sz="2400" spc="-5" dirty="0" smtClean="0">
                <a:latin typeface="Times New Roman"/>
                <a:cs typeface="Times New Roman"/>
              </a:rPr>
              <a:t>”.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spc="-5" dirty="0">
                <a:latin typeface="Times New Roman"/>
                <a:cs typeface="Times New Roman"/>
              </a:rPr>
              <a:t>Give all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employees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“SBI Bank” </a:t>
            </a:r>
            <a:r>
              <a:rPr lang="en-US" sz="2400" dirty="0">
                <a:latin typeface="Times New Roman"/>
                <a:cs typeface="Times New Roman"/>
              </a:rPr>
              <a:t>a 15%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salary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rise.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spc="-5" dirty="0">
                <a:latin typeface="Times New Roman"/>
                <a:cs typeface="Times New Roman"/>
              </a:rPr>
              <a:t>Delete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all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tuples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employee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relation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where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employee’s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city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“Kathmandu</a:t>
            </a:r>
            <a:r>
              <a:rPr lang="en-US" sz="2400" spc="-5" dirty="0" smtClean="0">
                <a:latin typeface="Times New Roman"/>
                <a:cs typeface="Times New Roman"/>
              </a:rPr>
              <a:t>”.</a:t>
            </a:r>
          </a:p>
          <a:p>
            <a:pPr marL="0" indent="0">
              <a:buNone/>
            </a:pPr>
            <a:endParaRPr lang="en-US" sz="2400" spc="-5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6363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127"/>
            <a:ext cx="7829550" cy="8540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2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05750" cy="48815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Describe database design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the uses of database abstraction in database design. Explain in your own words.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Describe the type of database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Why data models are needed in database design? Describe different types of database design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Explain database structure.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ER-Diagram. Draw the ER-Diagram of hospital </a:t>
            </a:r>
            <a:r>
              <a:rPr lang="ne-NP" dirty="0" smtClean="0"/>
              <a:t> </a:t>
            </a:r>
            <a:r>
              <a:rPr lang="en-US" smtClean="0"/>
              <a:t>library management </a:t>
            </a:r>
            <a:r>
              <a:rPr lang="en-US" dirty="0" smtClean="0"/>
              <a:t>system.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57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Constraints</a:t>
            </a:r>
            <a:endParaRPr lang="en-A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restrictions or set of rules imposed on the database contents.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validates the quality of the database.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validates the various operations like data insertion, updating, and other processes that have to be performed without affecting the integrity of the data.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4 kinds of relational constraints: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integrity constraints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constraints</a:t>
            </a:r>
          </a:p>
          <a:p>
            <a:pPr marL="514350" indent="-51435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Constraints: every domain must contain atomic values which means composite and multi-valued attributes are mot allowed.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perform a datatype check to a column we can limit the values that it can contain. For example: if we assign the datatype of attribute age as int. we can not give its value other than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type.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</a:t>
            </a:r>
            <a:endParaRPr lang="en-A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called uniqueness constraints since it ensures that every tuples in the relation should be unique.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primary key from candidate key to identify uniquely, we can choose any candidate key but should be least number of attributes.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and duplicate keys are not allowed in primary key. 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Integrity Constraints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Entity integrity constraints say that no primary key can take a NULL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Constraints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specified between two relations or tables and used to main the consistency among the tuples in two relations.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constraints is enforced through a foreign key.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Check Foreign key example 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schemas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schema helps to organize and understand the structure of a database, this is particularly useful when designing a new database, modifying an existing database to support more functionality, or building integration between databases.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Customer(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)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(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 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Borrower(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ust_id,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loan_id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access_date, borrow_id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schemas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7704" y="2492896"/>
            <a:ext cx="1152128" cy="1080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City</a:t>
            </a:r>
          </a:p>
          <a:p>
            <a:pPr algn="ctr"/>
            <a:r>
              <a:rPr lang="en-US" dirty="0" smtClean="0"/>
              <a:t>Cust_id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419872" y="4437112"/>
            <a:ext cx="1296144" cy="1080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Borror_id</a:t>
            </a:r>
          </a:p>
          <a:p>
            <a:pPr algn="ctr"/>
            <a:r>
              <a:rPr lang="en-US" dirty="0" smtClean="0"/>
              <a:t>Cust_id</a:t>
            </a:r>
          </a:p>
          <a:p>
            <a:pPr algn="ctr"/>
            <a:r>
              <a:rPr lang="en-US" dirty="0" smtClean="0"/>
              <a:t>Access date</a:t>
            </a:r>
          </a:p>
          <a:p>
            <a:pPr algn="ctr"/>
            <a:r>
              <a:rPr lang="en-US" dirty="0" smtClean="0"/>
              <a:t>Loan Id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788024" y="2257636"/>
            <a:ext cx="1080120" cy="1080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Loan Id</a:t>
            </a:r>
          </a:p>
          <a:p>
            <a:pPr algn="ctr"/>
            <a:r>
              <a:rPr lang="en-US" dirty="0" smtClean="0"/>
              <a:t>Amount</a:t>
            </a:r>
            <a:endParaRPr lang="en-AU" dirty="0"/>
          </a:p>
        </p:txBody>
      </p:sp>
      <p:cxnSp>
        <p:nvCxnSpPr>
          <p:cNvPr id="8" name="Elbow Connector 7"/>
          <p:cNvCxnSpPr>
            <a:stCxn id="5" idx="1"/>
            <a:endCxn id="4" idx="2"/>
          </p:cNvCxnSpPr>
          <p:nvPr/>
        </p:nvCxnSpPr>
        <p:spPr>
          <a:xfrm rot="10800000">
            <a:off x="2483768" y="3573016"/>
            <a:ext cx="936104" cy="14041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</p:cNvCxnSpPr>
          <p:nvPr/>
        </p:nvCxnSpPr>
        <p:spPr>
          <a:xfrm flipV="1">
            <a:off x="4716016" y="3337756"/>
            <a:ext cx="864096" cy="16394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1599</Words>
  <Application>Microsoft Office PowerPoint</Application>
  <PresentationFormat>On-screen Show (4:3)</PresentationFormat>
  <Paragraphs>235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Chapter 3 The Relational Data Model and Relational Database Constraints</vt:lpstr>
      <vt:lpstr>Relational Model</vt:lpstr>
      <vt:lpstr>Properties of relations</vt:lpstr>
      <vt:lpstr>Relational Constraints</vt:lpstr>
      <vt:lpstr>PowerPoint Presentation</vt:lpstr>
      <vt:lpstr>Key Constraints</vt:lpstr>
      <vt:lpstr>Entity Integrity Constraints</vt:lpstr>
      <vt:lpstr>Relational database schemas</vt:lpstr>
      <vt:lpstr>Relational database schemas</vt:lpstr>
      <vt:lpstr> Basic Relational Algebra </vt:lpstr>
      <vt:lpstr>Operations in Relational Algebra </vt:lpstr>
      <vt:lpstr>Relational Algebra Operations</vt:lpstr>
      <vt:lpstr>Relational Algebra Operations </vt:lpstr>
      <vt:lpstr>Relational Algebra Operations</vt:lpstr>
      <vt:lpstr>Relational Algebra Operations</vt:lpstr>
      <vt:lpstr>Relational Algebra Operations</vt:lpstr>
      <vt:lpstr>Relational Algebra Operations</vt:lpstr>
      <vt:lpstr>Relational Algebra Operations</vt:lpstr>
      <vt:lpstr>2.  Additional operations </vt:lpstr>
      <vt:lpstr>Additional operations</vt:lpstr>
      <vt:lpstr>join operations</vt:lpstr>
      <vt:lpstr>join operations</vt:lpstr>
      <vt:lpstr>join operations</vt:lpstr>
      <vt:lpstr>Join Operation</vt:lpstr>
      <vt:lpstr>Join Operation</vt:lpstr>
      <vt:lpstr>Insertion operation </vt:lpstr>
      <vt:lpstr>Deletion operation </vt:lpstr>
      <vt:lpstr>Updating Operation</vt:lpstr>
      <vt:lpstr>Updating Operation</vt:lpstr>
      <vt:lpstr>Assignments 3</vt:lpstr>
      <vt:lpstr>Assignments 3</vt:lpstr>
      <vt:lpstr>Assignments 2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The Relational Data Model and Relational Database Constraints</dc:title>
  <dc:creator>Narendra</dc:creator>
  <cp:lastModifiedBy>Narendra</cp:lastModifiedBy>
  <cp:revision>25</cp:revision>
  <dcterms:created xsi:type="dcterms:W3CDTF">2024-02-01T14:41:20Z</dcterms:created>
  <dcterms:modified xsi:type="dcterms:W3CDTF">2024-02-10T11:01:06Z</dcterms:modified>
</cp:coreProperties>
</file>