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60" r:id="rId4"/>
    <p:sldId id="261" r:id="rId5"/>
    <p:sldId id="259" r:id="rId6"/>
    <p:sldId id="262" r:id="rId7"/>
    <p:sldId id="264" r:id="rId8"/>
    <p:sldId id="265" r:id="rId9"/>
    <p:sldId id="267" r:id="rId10"/>
    <p:sldId id="268" r:id="rId11"/>
    <p:sldId id="271" r:id="rId12"/>
    <p:sldId id="272" r:id="rId13"/>
    <p:sldId id="273" r:id="rId14"/>
    <p:sldId id="269" r:id="rId15"/>
    <p:sldId id="270" r:id="rId16"/>
    <p:sldId id="266" r:id="rId17"/>
    <p:sldId id="274" r:id="rId18"/>
    <p:sldId id="275" r:id="rId19"/>
    <p:sldId id="276" r:id="rId20"/>
    <p:sldId id="277" r:id="rId21"/>
    <p:sldId id="278" r:id="rId22"/>
    <p:sldId id="279" r:id="rId23"/>
    <p:sldId id="281" r:id="rId24"/>
    <p:sldId id="283" r:id="rId25"/>
    <p:sldId id="284" r:id="rId26"/>
    <p:sldId id="286" r:id="rId27"/>
    <p:sldId id="288" r:id="rId28"/>
    <p:sldId id="289" r:id="rId29"/>
    <p:sldId id="291" r:id="rId30"/>
    <p:sldId id="290" r:id="rId31"/>
    <p:sldId id="292" r:id="rId32"/>
    <p:sldId id="293" r:id="rId33"/>
    <p:sldId id="294" r:id="rId34"/>
    <p:sldId id="296" r:id="rId35"/>
    <p:sldId id="298" r:id="rId36"/>
    <p:sldId id="297" r:id="rId37"/>
    <p:sldId id="299" r:id="rId38"/>
    <p:sldId id="301" r:id="rId39"/>
    <p:sldId id="300" r:id="rId40"/>
    <p:sldId id="302" r:id="rId41"/>
    <p:sldId id="303"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01"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694F75-2AD2-4D15-AD54-9D33A2AE392C}" type="datetimeFigureOut">
              <a:rPr lang="en-AU" smtClean="0"/>
              <a:t>31/01/2024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C9078D-13DD-40D6-AADC-7B4C40C838C5}" type="slidenum">
              <a:rPr lang="en-AU" smtClean="0"/>
              <a:t>‹#›</a:t>
            </a:fld>
            <a:endParaRPr lang="en-AU"/>
          </a:p>
        </p:txBody>
      </p:sp>
    </p:spTree>
    <p:extLst>
      <p:ext uri="{BB962C8B-B14F-4D97-AF65-F5344CB8AC3E}">
        <p14:creationId xmlns:p14="http://schemas.microsoft.com/office/powerpoint/2010/main" val="276595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D9DB08B-D7D1-4B6C-AB2F-32DFCC83E01B}" type="slidenum">
              <a:rPr lang="en-AE" smtClean="0"/>
              <a:t>23</a:t>
            </a:fld>
            <a:endParaRPr lang="en-AE"/>
          </a:p>
        </p:txBody>
      </p:sp>
    </p:spTree>
    <p:extLst>
      <p:ext uri="{BB962C8B-B14F-4D97-AF65-F5344CB8AC3E}">
        <p14:creationId xmlns:p14="http://schemas.microsoft.com/office/powerpoint/2010/main" val="176019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D9DB08B-D7D1-4B6C-AB2F-32DFCC83E01B}" type="slidenum">
              <a:rPr lang="en-AE" smtClean="0"/>
              <a:t>24</a:t>
            </a:fld>
            <a:endParaRPr lang="en-AE"/>
          </a:p>
        </p:txBody>
      </p:sp>
    </p:spTree>
    <p:extLst>
      <p:ext uri="{BB962C8B-B14F-4D97-AF65-F5344CB8AC3E}">
        <p14:creationId xmlns:p14="http://schemas.microsoft.com/office/powerpoint/2010/main" val="2762876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90C66BF-97F6-4D24-9842-F40C712B520D}" type="datetimeFigureOut">
              <a:rPr lang="en-AU" smtClean="0"/>
              <a:t>31/01/2024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264224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90C66BF-97F6-4D24-9842-F40C712B520D}" type="datetimeFigureOut">
              <a:rPr lang="en-AU" smtClean="0"/>
              <a:t>31/01/2024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155145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90C66BF-97F6-4D24-9842-F40C712B520D}" type="datetimeFigureOut">
              <a:rPr lang="en-AU" smtClean="0"/>
              <a:t>31/01/2024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156852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90C66BF-97F6-4D24-9842-F40C712B520D}" type="datetimeFigureOut">
              <a:rPr lang="en-AU" smtClean="0"/>
              <a:t>31/01/2024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349308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C66BF-97F6-4D24-9842-F40C712B520D}" type="datetimeFigureOut">
              <a:rPr lang="en-AU" smtClean="0"/>
              <a:t>31/01/2024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149578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90C66BF-97F6-4D24-9842-F40C712B520D}" type="datetimeFigureOut">
              <a:rPr lang="en-AU" smtClean="0"/>
              <a:t>31/01/2024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78197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90C66BF-97F6-4D24-9842-F40C712B520D}" type="datetimeFigureOut">
              <a:rPr lang="en-AU" smtClean="0"/>
              <a:t>31/01/2024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420632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90C66BF-97F6-4D24-9842-F40C712B520D}" type="datetimeFigureOut">
              <a:rPr lang="en-AU" smtClean="0"/>
              <a:t>31/01/2024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2066262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C66BF-97F6-4D24-9842-F40C712B520D}" type="datetimeFigureOut">
              <a:rPr lang="en-AU" smtClean="0"/>
              <a:t>31/01/2024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362179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C66BF-97F6-4D24-9842-F40C712B520D}" type="datetimeFigureOut">
              <a:rPr lang="en-AU" smtClean="0"/>
              <a:t>31/01/2024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330581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C66BF-97F6-4D24-9842-F40C712B520D}" type="datetimeFigureOut">
              <a:rPr lang="en-AU" smtClean="0"/>
              <a:t>31/01/2024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F816271-804E-43C9-89DF-CC58FD64A639}" type="slidenum">
              <a:rPr lang="en-AU" smtClean="0"/>
              <a:t>‹#›</a:t>
            </a:fld>
            <a:endParaRPr lang="en-AU"/>
          </a:p>
        </p:txBody>
      </p:sp>
    </p:spTree>
    <p:extLst>
      <p:ext uri="{BB962C8B-B14F-4D97-AF65-F5344CB8AC3E}">
        <p14:creationId xmlns:p14="http://schemas.microsoft.com/office/powerpoint/2010/main" val="302740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C66BF-97F6-4D24-9842-F40C712B520D}" type="datetimeFigureOut">
              <a:rPr lang="en-AU" smtClean="0"/>
              <a:t>31/01/2024</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16271-804E-43C9-89DF-CC58FD64A639}" type="slidenum">
              <a:rPr lang="en-AU" smtClean="0"/>
              <a:t>‹#›</a:t>
            </a:fld>
            <a:endParaRPr lang="en-AU"/>
          </a:p>
        </p:txBody>
      </p:sp>
    </p:spTree>
    <p:extLst>
      <p:ext uri="{BB962C8B-B14F-4D97-AF65-F5344CB8AC3E}">
        <p14:creationId xmlns:p14="http://schemas.microsoft.com/office/powerpoint/2010/main" val="61150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Times New Roman" panose="02020603050405020304" pitchFamily="18" charset="0"/>
                <a:cs typeface="Times New Roman" panose="02020603050405020304" pitchFamily="18" charset="0"/>
              </a:rPr>
              <a:t>UNIT II Data Modeling using Entity-Relation Model </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96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Keys</a:t>
            </a:r>
            <a:endParaRPr lang="en-AU" sz="3600" dirty="0"/>
          </a:p>
        </p:txBody>
      </p:sp>
      <p:sp>
        <p:nvSpPr>
          <p:cNvPr id="4" name="Content Placeholder 2"/>
          <p:cNvSpPr>
            <a:spLocks noGrp="1"/>
          </p:cNvSpPr>
          <p:nvPr>
            <p:ph idx="1"/>
          </p:nvPr>
        </p:nvSpPr>
        <p:spPr>
          <a:xfrm>
            <a:off x="457200" y="1556792"/>
            <a:ext cx="8229600" cy="4525963"/>
          </a:xfrm>
        </p:spPr>
        <p:txBody>
          <a:bodyPr/>
          <a:lstStyle/>
          <a:p>
            <a:r>
              <a:rPr lang="en-US" sz="2400" dirty="0" smtClean="0">
                <a:latin typeface="Times New Roman" panose="02020603050405020304" pitchFamily="18" charset="0"/>
                <a:cs typeface="Times New Roman" panose="02020603050405020304" pitchFamily="18" charset="0"/>
              </a:rPr>
              <a:t>It is superset and uniquely identify tuples.</a:t>
            </a:r>
          </a:p>
          <a:p>
            <a:r>
              <a:rPr lang="en-US" sz="2400" dirty="0">
                <a:latin typeface="Times New Roman" panose="02020603050405020304" pitchFamily="18" charset="0"/>
                <a:cs typeface="Times New Roman" panose="02020603050405020304" pitchFamily="18" charset="0"/>
              </a:rPr>
              <a:t>In the above-given example,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EmpSSN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EmpNum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EmpNum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EmpName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EmpSSN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EmpName</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etc</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a:t>
            </a:r>
            <a:r>
              <a:rPr lang="en-US" sz="2400" dirty="0" err="1" smtClean="0">
                <a:latin typeface="Times New Roman" panose="02020603050405020304" pitchFamily="18" charset="0"/>
                <a:cs typeface="Times New Roman" panose="02020603050405020304" pitchFamily="18" charset="0"/>
              </a:rPr>
              <a:t>superkeys</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2. Candidate key: Minimal subset of super key. It can not be null and can be more than one candidate key.</a:t>
            </a:r>
          </a:p>
          <a:p>
            <a:pPr marL="0" indent="0">
              <a:buNone/>
            </a:pPr>
            <a:r>
              <a:rPr lang="en-US" sz="2400" dirty="0" smtClean="0">
                <a:latin typeface="Times New Roman" panose="02020603050405020304" pitchFamily="18" charset="0"/>
                <a:cs typeface="Times New Roman" panose="02020603050405020304" pitchFamily="18" charset="0"/>
              </a:rPr>
              <a:t>For example: </a:t>
            </a:r>
            <a:r>
              <a:rPr lang="en-US" sz="2400" dirty="0" err="1" smtClean="0">
                <a:latin typeface="Times New Roman" panose="02020603050405020304" pitchFamily="18" charset="0"/>
                <a:cs typeface="Times New Roman" panose="02020603050405020304" pitchFamily="18" charset="0"/>
              </a:rPr>
              <a:t>EmpNum</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EmpSSN</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smtClean="0"/>
          </a:p>
          <a:p>
            <a:endParaRPr lang="en-US" dirty="0" smtClean="0"/>
          </a:p>
          <a:p>
            <a:pPr marL="0" indent="0">
              <a:buNone/>
            </a:pPr>
            <a:endParaRPr lang="en-AU" dirty="0"/>
          </a:p>
        </p:txBody>
      </p:sp>
    </p:spTree>
    <p:extLst>
      <p:ext uri="{BB962C8B-B14F-4D97-AF65-F5344CB8AC3E}">
        <p14:creationId xmlns:p14="http://schemas.microsoft.com/office/powerpoint/2010/main" val="272595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Key</a:t>
            </a:r>
            <a:endParaRPr lang="en-AU"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268760"/>
            <a:ext cx="8363272" cy="4857403"/>
          </a:xfrm>
        </p:spPr>
        <p:txBody>
          <a:bodyPr>
            <a:normAutofit/>
          </a:bodyPr>
          <a:lstStyle/>
          <a:p>
            <a:pPr marL="0" indent="0">
              <a:buNone/>
            </a:pPr>
            <a:r>
              <a:rPr lang="en-US" dirty="0" smtClean="0"/>
              <a:t>3</a:t>
            </a:r>
            <a:r>
              <a:rPr lang="en-US" sz="2800" dirty="0" smtClean="0"/>
              <a:t>. Primary Key: it is also candidate key which is most appropriate to become the main key. Can not be null and duplicate </a:t>
            </a:r>
            <a:r>
              <a:rPr lang="en-US" sz="2800" dirty="0" err="1" smtClean="0"/>
              <a:t>value.l</a:t>
            </a:r>
            <a:endParaRPr lang="en-US" sz="2800" dirty="0" smtClean="0"/>
          </a:p>
          <a:p>
            <a:pPr marL="0" indent="0">
              <a:buNone/>
            </a:pPr>
            <a:r>
              <a:rPr lang="en-US" sz="2800" dirty="0" smtClean="0"/>
              <a:t>For example: {</a:t>
            </a:r>
            <a:r>
              <a:rPr lang="en-US" sz="2800" dirty="0" err="1" smtClean="0"/>
              <a:t>EmpNum</a:t>
            </a:r>
            <a:r>
              <a:rPr lang="en-US" sz="2800" dirty="0" smtClean="0"/>
              <a:t>}</a:t>
            </a:r>
          </a:p>
          <a:p>
            <a:pPr marL="0" indent="0">
              <a:buNone/>
            </a:pPr>
            <a:r>
              <a:rPr lang="en-US" sz="2800" dirty="0" smtClean="0"/>
              <a:t>4.  Composite key: It consists of two or more attributes that uniquely identify any record in a table is composite key. For example: </a:t>
            </a:r>
            <a:r>
              <a:rPr lang="en-US" sz="2800" dirty="0"/>
              <a:t>{</a:t>
            </a:r>
            <a:r>
              <a:rPr lang="en-US" sz="2800" b="1" dirty="0" err="1"/>
              <a:t>EmpNum</a:t>
            </a:r>
            <a:r>
              <a:rPr lang="en-US" sz="2800" b="1" dirty="0" smtClean="0"/>
              <a:t>} is primary key  and { </a:t>
            </a:r>
            <a:r>
              <a:rPr lang="en-US" sz="2800" b="1" dirty="0" err="1"/>
              <a:t>EmpNum</a:t>
            </a:r>
            <a:r>
              <a:rPr lang="en-US" sz="2800" b="1" dirty="0"/>
              <a:t>, </a:t>
            </a:r>
            <a:r>
              <a:rPr lang="en-US" sz="2800" b="1" dirty="0" err="1"/>
              <a:t>EmpName</a:t>
            </a:r>
            <a:r>
              <a:rPr lang="en-US" sz="2800" b="1" dirty="0" smtClean="0"/>
              <a:t>} is composite key. </a:t>
            </a:r>
            <a:endParaRPr lang="en-AU" sz="2800" dirty="0"/>
          </a:p>
        </p:txBody>
      </p:sp>
    </p:spTree>
    <p:extLst>
      <p:ext uri="{BB962C8B-B14F-4D97-AF65-F5344CB8AC3E}">
        <p14:creationId xmlns:p14="http://schemas.microsoft.com/office/powerpoint/2010/main" val="172006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anose="02020603050405020304" pitchFamily="18" charset="0"/>
                <a:cs typeface="Times New Roman" panose="02020603050405020304" pitchFamily="18" charset="0"/>
              </a:rPr>
              <a:t>Key</a:t>
            </a:r>
            <a:endParaRPr lang="en-AU"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00200"/>
            <a:ext cx="9144000" cy="5257800"/>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5. Foreign key: Foreign keys are the columns of a table that points to the primary key of another table.</a:t>
            </a:r>
          </a:p>
          <a:p>
            <a:pPr marL="0" indent="0">
              <a:buNone/>
            </a:pP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924944"/>
            <a:ext cx="8300086" cy="3046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023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5E39C-E797-AADE-2535-7334564A4156}"/>
              </a:ext>
            </a:extLst>
          </p:cNvPr>
          <p:cNvSpPr>
            <a:spLocks noGrp="1"/>
          </p:cNvSpPr>
          <p:nvPr>
            <p:ph type="title"/>
          </p:nvPr>
        </p:nvSpPr>
        <p:spPr>
          <a:xfrm>
            <a:off x="628650" y="365127"/>
            <a:ext cx="7886700" cy="701674"/>
          </a:xfrm>
        </p:spPr>
        <p:txBody>
          <a:bodyPr>
            <a:normAutofit/>
          </a:bodyPr>
          <a:lstStyle/>
          <a:p>
            <a:r>
              <a:rPr lang="en-US" sz="2800" b="1" dirty="0" smtClean="0">
                <a:latin typeface="Times New Roman" panose="02020603050405020304" pitchFamily="18" charset="0"/>
                <a:ea typeface="Tahoma" pitchFamily="34" charset="0"/>
                <a:cs typeface="Times New Roman" panose="02020603050405020304" pitchFamily="18" charset="0"/>
              </a:rPr>
              <a:t> </a:t>
            </a:r>
            <a:r>
              <a:rPr lang="en-US" sz="2800" b="1" dirty="0">
                <a:latin typeface="Times New Roman" panose="02020603050405020304" pitchFamily="18" charset="0"/>
                <a:ea typeface="Tahoma" pitchFamily="34" charset="0"/>
                <a:cs typeface="Times New Roman" panose="02020603050405020304" pitchFamily="18" charset="0"/>
              </a:rPr>
              <a:t>Relationship </a:t>
            </a:r>
            <a:r>
              <a:rPr lang="en-US" sz="2800" b="1" dirty="0" smtClean="0">
                <a:latin typeface="Times New Roman" panose="02020603050405020304" pitchFamily="18" charset="0"/>
                <a:ea typeface="Tahoma" pitchFamily="34" charset="0"/>
                <a:cs typeface="Times New Roman" panose="02020603050405020304" pitchFamily="18" charset="0"/>
              </a:rPr>
              <a:t>Type</a:t>
            </a:r>
            <a:endParaRPr lang="en-A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89E7B3D-A4D6-7745-0A49-2C071BB65741}"/>
              </a:ext>
            </a:extLst>
          </p:cNvPr>
          <p:cNvSpPr>
            <a:spLocks noGrp="1"/>
          </p:cNvSpPr>
          <p:nvPr>
            <p:ph idx="1"/>
          </p:nvPr>
        </p:nvSpPr>
        <p:spPr>
          <a:xfrm>
            <a:off x="323528" y="1219200"/>
            <a:ext cx="8208912" cy="5638800"/>
          </a:xfrm>
        </p:spPr>
        <p:txBody>
          <a:bodyPr/>
          <a:lstStyle/>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Relationship type: It represents the association between entity type. For example, ‘teaches’ represents relationship type. In ER diagram, relationship type is represented by diamond shape and connecting the entities with lines.</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Relationship set: It is the association between two entities sets is called relationship type.</a:t>
            </a:r>
            <a:endParaRPr lang="en-US" sz="2400" dirty="0">
              <a:latin typeface="Times New Roman" panose="02020603050405020304" pitchFamily="18" charset="0"/>
              <a:cs typeface="Times New Roman" panose="02020603050405020304" pitchFamily="18" charset="0"/>
            </a:endParaRPr>
          </a:p>
          <a:p>
            <a:pPr marL="82296" indent="0" algn="just">
              <a:buNone/>
            </a:pP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82296" indent="0">
              <a:buNone/>
            </a:pPr>
            <a:r>
              <a:rPr lang="en-US" sz="2400" b="1" dirty="0" smtClean="0">
                <a:latin typeface="Times New Roman" panose="02020603050405020304" pitchFamily="18" charset="0"/>
                <a:cs typeface="Times New Roman" panose="02020603050405020304" pitchFamily="18" charset="0"/>
              </a:rPr>
              <a:t>	</a:t>
            </a:r>
          </a:p>
          <a:p>
            <a:endParaRPr lang="en-AE" dirty="0"/>
          </a:p>
        </p:txBody>
      </p:sp>
      <p:grpSp>
        <p:nvGrpSpPr>
          <p:cNvPr id="4" name="Group 3">
            <a:extLst>
              <a:ext uri="{FF2B5EF4-FFF2-40B4-BE49-F238E27FC236}">
                <a16:creationId xmlns:a16="http://schemas.microsoft.com/office/drawing/2014/main" xmlns="" id="{511EE5A7-B014-DFE7-C6CA-3F6A46472BEF}"/>
              </a:ext>
            </a:extLst>
          </p:cNvPr>
          <p:cNvGrpSpPr/>
          <p:nvPr/>
        </p:nvGrpSpPr>
        <p:grpSpPr>
          <a:xfrm>
            <a:off x="1112979" y="2996952"/>
            <a:ext cx="6414654" cy="1066800"/>
            <a:chOff x="1828800" y="4648200"/>
            <a:chExt cx="5881254" cy="914400"/>
          </a:xfrm>
        </p:grpSpPr>
        <p:sp>
          <p:nvSpPr>
            <p:cNvPr id="5" name="Rectangle 4">
              <a:extLst>
                <a:ext uri="{FF2B5EF4-FFF2-40B4-BE49-F238E27FC236}">
                  <a16:creationId xmlns:a16="http://schemas.microsoft.com/office/drawing/2014/main" xmlns="" id="{A3FE7E4F-2E89-E4C9-DACA-4E281648C86F}"/>
                </a:ext>
              </a:extLst>
            </p:cNvPr>
            <p:cNvSpPr/>
            <p:nvPr/>
          </p:nvSpPr>
          <p:spPr>
            <a:xfrm>
              <a:off x="1828800" y="4876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Teacher	</a:t>
              </a:r>
            </a:p>
          </p:txBody>
        </p:sp>
        <p:sp>
          <p:nvSpPr>
            <p:cNvPr id="6" name="Flowchart: Decision 5">
              <a:extLst>
                <a:ext uri="{FF2B5EF4-FFF2-40B4-BE49-F238E27FC236}">
                  <a16:creationId xmlns:a16="http://schemas.microsoft.com/office/drawing/2014/main" xmlns="" id="{13B71CD1-51CB-1266-E5E2-DDA3FB9C05AE}"/>
                </a:ext>
              </a:extLst>
            </p:cNvPr>
            <p:cNvSpPr/>
            <p:nvPr/>
          </p:nvSpPr>
          <p:spPr>
            <a:xfrm>
              <a:off x="3810000" y="4648200"/>
              <a:ext cx="17526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teaches</a:t>
              </a:r>
            </a:p>
          </p:txBody>
        </p:sp>
        <p:sp>
          <p:nvSpPr>
            <p:cNvPr id="7" name="Rectangle 6">
              <a:extLst>
                <a:ext uri="{FF2B5EF4-FFF2-40B4-BE49-F238E27FC236}">
                  <a16:creationId xmlns:a16="http://schemas.microsoft.com/office/drawing/2014/main" xmlns="" id="{A31F025C-0AFE-C95A-FA16-67423028B163}"/>
                </a:ext>
              </a:extLst>
            </p:cNvPr>
            <p:cNvSpPr/>
            <p:nvPr/>
          </p:nvSpPr>
          <p:spPr>
            <a:xfrm>
              <a:off x="6186054" y="4876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a:t>
              </a:r>
            </a:p>
          </p:txBody>
        </p:sp>
        <p:cxnSp>
          <p:nvCxnSpPr>
            <p:cNvPr id="8" name="Straight Connector 7">
              <a:extLst>
                <a:ext uri="{FF2B5EF4-FFF2-40B4-BE49-F238E27FC236}">
                  <a16:creationId xmlns:a16="http://schemas.microsoft.com/office/drawing/2014/main" xmlns="" id="{45AB61B9-63B9-3C56-F15D-0DDB6D43FF8C}"/>
                </a:ext>
              </a:extLst>
            </p:cNvPr>
            <p:cNvCxnSpPr>
              <a:stCxn id="5" idx="3"/>
            </p:cNvCxnSpPr>
            <p:nvPr/>
          </p:nvCxnSpPr>
          <p:spPr>
            <a:xfrm>
              <a:off x="3352800" y="5105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C00AFD8C-C0E4-D9AB-F3D8-B423294BFA54}"/>
                </a:ext>
              </a:extLst>
            </p:cNvPr>
            <p:cNvCxnSpPr>
              <a:endCxn id="7" idx="1"/>
            </p:cNvCxnSpPr>
            <p:nvPr/>
          </p:nvCxnSpPr>
          <p:spPr>
            <a:xfrm>
              <a:off x="5562600" y="5105400"/>
              <a:ext cx="623454"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807568"/>
            <a:ext cx="4084886" cy="2050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30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Relationship instance</a:t>
            </a:r>
            <a:endParaRPr lang="en-AU"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41168"/>
          </a:xfrm>
        </p:spPr>
        <p:txBody>
          <a:bodyPr>
            <a:normAutofit fontScale="92500" lnSpcReduction="10000"/>
          </a:bodyPr>
          <a:lstStyle/>
          <a:p>
            <a:r>
              <a:rPr lang="en-US" sz="3000" dirty="0" smtClean="0">
                <a:latin typeface="Times New Roman" panose="02020603050405020304" pitchFamily="18" charset="0"/>
                <a:cs typeface="Times New Roman" panose="02020603050405020304" pitchFamily="18" charset="0"/>
              </a:rPr>
              <a:t>A relationship instance in R is an association of entities, where the association includes exactly one entity from each participating entity type.</a:t>
            </a:r>
          </a:p>
          <a:p>
            <a:endParaRPr lang="en-US" dirty="0"/>
          </a:p>
          <a:p>
            <a:endParaRPr lang="en-US" dirty="0" smtClean="0"/>
          </a:p>
          <a:p>
            <a:endParaRPr lang="en-US" dirty="0"/>
          </a:p>
          <a:p>
            <a:endParaRPr lang="en-US" dirty="0" smtClean="0"/>
          </a:p>
          <a:p>
            <a:endParaRPr lang="en-US" dirty="0" smtClean="0"/>
          </a:p>
          <a:p>
            <a:endParaRPr lang="en-US" sz="2100" dirty="0">
              <a:latin typeface="Times New Roman" panose="02020603050405020304" pitchFamily="18" charset="0"/>
              <a:cs typeface="Times New Roman" panose="02020603050405020304" pitchFamily="18" charset="0"/>
            </a:endParaRPr>
          </a:p>
          <a:p>
            <a:pPr marL="0" indent="0">
              <a:buNone/>
            </a:pPr>
            <a:r>
              <a:rPr lang="en-US" sz="2100" dirty="0" smtClean="0">
                <a:latin typeface="Times New Roman" panose="02020603050405020304" pitchFamily="18" charset="0"/>
                <a:cs typeface="Times New Roman" panose="02020603050405020304" pitchFamily="18" charset="0"/>
              </a:rPr>
              <a:t>                               Relationship instance and degree of a relationship type</a:t>
            </a:r>
          </a:p>
          <a:p>
            <a:pPr marL="0" indent="0">
              <a:buNone/>
            </a:pPr>
            <a:r>
              <a:rPr lang="en-US" dirty="0"/>
              <a:t> </a:t>
            </a:r>
            <a:r>
              <a:rPr lang="en-US" dirty="0" smtClean="0"/>
              <a:t>            </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212976"/>
            <a:ext cx="4745622"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39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Degree Of a relationship</a:t>
            </a:r>
            <a:endParaRPr lang="en-AU"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Number of entities-sets that participate in a relationship set is called degree of the relationship set. On the basis of degree, relationships can be divided as below:</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Unary relationship</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Binary relationship</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N-</a:t>
            </a:r>
            <a:r>
              <a:rPr lang="en-US" dirty="0" err="1" smtClean="0">
                <a:latin typeface="Times New Roman" panose="02020603050405020304" pitchFamily="18" charset="0"/>
                <a:cs typeface="Times New Roman" panose="02020603050405020304" pitchFamily="18" charset="0"/>
              </a:rPr>
              <a:t>ary</a:t>
            </a:r>
            <a:r>
              <a:rPr lang="en-US" dirty="0" smtClean="0">
                <a:latin typeface="Times New Roman" panose="02020603050405020304" pitchFamily="18" charset="0"/>
                <a:cs typeface="Times New Roman" panose="02020603050405020304" pitchFamily="18" charset="0"/>
              </a:rPr>
              <a:t> relationship</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57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Unary relationship</a:t>
            </a:r>
            <a:endParaRPr lang="en-AU"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800" dirty="0" smtClean="0">
                <a:latin typeface="Times New Roman" panose="02020603050405020304" pitchFamily="18" charset="0"/>
                <a:cs typeface="Times New Roman" panose="02020603050405020304" pitchFamily="18" charset="0"/>
              </a:rPr>
              <a:t>If only one entity set participates in a relation, the relationship is called as a unary relationship. There are three types of unary relationship:</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1:1 unary relationship (one person married to another person)</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1:M unary relationship(one employee manages to many students)</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M:N unary relationship: A subject may have many others subjects as prerequisites and each subject may be a prerequisite to many other subjects.</a:t>
            </a:r>
            <a:endParaRPr lang="en-A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48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Binary Relationship</a:t>
            </a:r>
            <a:endParaRPr lang="en-AU"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When there are two entities set participating in a relationship, the relationship is called as binary relationship.</a:t>
            </a:r>
          </a:p>
          <a:p>
            <a:endParaRPr lang="en-AU" sz="28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363" y="3284984"/>
            <a:ext cx="56292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62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N-</a:t>
            </a:r>
            <a:r>
              <a:rPr lang="en-US" sz="3600" dirty="0" err="1" smtClean="0">
                <a:latin typeface="Times New Roman" panose="02020603050405020304" pitchFamily="18" charset="0"/>
                <a:cs typeface="Times New Roman" panose="02020603050405020304" pitchFamily="18" charset="0"/>
              </a:rPr>
              <a:t>ary</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Relationship</a:t>
            </a:r>
            <a:endParaRPr lang="en-AU" sz="3600" dirty="0"/>
          </a:p>
        </p:txBody>
      </p:sp>
      <p:sp>
        <p:nvSpPr>
          <p:cNvPr id="3" name="Content Placeholder 2"/>
          <p:cNvSpPr>
            <a:spLocks noGrp="1"/>
          </p:cNvSpPr>
          <p:nvPr>
            <p:ph idx="1"/>
          </p:nvPr>
        </p:nvSpPr>
        <p:spPr>
          <a:xfrm>
            <a:off x="457200" y="1600200"/>
            <a:ext cx="8219256" cy="4822701"/>
          </a:xfrm>
        </p:spPr>
        <p:txBody>
          <a:bodyPr>
            <a:normAutofit/>
          </a:bodyPr>
          <a:lstStyle/>
          <a:p>
            <a:r>
              <a:rPr lang="en-US" sz="2800" dirty="0" smtClean="0">
                <a:latin typeface="Times New Roman" panose="02020603050405020304" pitchFamily="18" charset="0"/>
                <a:cs typeface="Times New Roman" panose="02020603050405020304" pitchFamily="18" charset="0"/>
              </a:rPr>
              <a:t>When there are n entities set participating in a relationship, the relationship is called as n-</a:t>
            </a:r>
            <a:r>
              <a:rPr lang="en-US" sz="2800" dirty="0" err="1" smtClean="0">
                <a:latin typeface="Times New Roman" panose="02020603050405020304" pitchFamily="18" charset="0"/>
                <a:cs typeface="Times New Roman" panose="02020603050405020304" pitchFamily="18" charset="0"/>
              </a:rPr>
              <a:t>ary</a:t>
            </a:r>
            <a:r>
              <a:rPr lang="en-US" sz="2800" dirty="0" smtClean="0">
                <a:latin typeface="Times New Roman" panose="02020603050405020304" pitchFamily="18" charset="0"/>
                <a:cs typeface="Times New Roman" panose="02020603050405020304" pitchFamily="18" charset="0"/>
              </a:rPr>
              <a:t> relationship.</a:t>
            </a:r>
          </a:p>
          <a:p>
            <a:endParaRPr lang="en-AU" sz="2800" dirty="0">
              <a:latin typeface="Times New Roman" panose="02020603050405020304" pitchFamily="18" charset="0"/>
              <a:cs typeface="Times New Roman" panose="02020603050405020304"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212976"/>
            <a:ext cx="60960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4581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778098"/>
          </a:xfrm>
        </p:spPr>
        <p:txBody>
          <a:bodyPr>
            <a:normAutofit/>
          </a:bodyPr>
          <a:lstStyle/>
          <a:p>
            <a:r>
              <a:rPr lang="en-US" sz="3600" dirty="0" smtClean="0">
                <a:latin typeface="Times New Roman" panose="02020603050405020304" pitchFamily="18" charset="0"/>
                <a:cs typeface="Times New Roman" panose="02020603050405020304" pitchFamily="18" charset="0"/>
              </a:rPr>
              <a:t>Structural Constraints</a:t>
            </a:r>
            <a:endParaRPr lang="en-AU"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1052736"/>
            <a:ext cx="8363272" cy="5073427"/>
          </a:xfrm>
        </p:spPr>
        <p:txBody>
          <a:bodyPr>
            <a:normAutofit/>
          </a:bodyPr>
          <a:lstStyle/>
          <a:p>
            <a:r>
              <a:rPr lang="en-US" sz="2800" dirty="0" smtClean="0">
                <a:latin typeface="Times New Roman" panose="02020603050405020304" pitchFamily="18" charset="0"/>
                <a:cs typeface="Times New Roman" panose="02020603050405020304" pitchFamily="18" charset="0"/>
              </a:rPr>
              <a:t>relationship set in ER model usually have certain constraints that limit the possible combinations of entities that may involve in the corresponding relationship set. The main two structural constraints in ER are listed below:</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Mapping cardinality.</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Participation constraints.</a:t>
            </a:r>
          </a:p>
          <a:p>
            <a:pPr marL="0" indent="0">
              <a:buNone/>
            </a:pPr>
            <a:r>
              <a:rPr lang="en-US" sz="2800" dirty="0" smtClean="0">
                <a:latin typeface="Times New Roman" panose="02020603050405020304" pitchFamily="18" charset="0"/>
                <a:cs typeface="Times New Roman" panose="02020603050405020304" pitchFamily="18" charset="0"/>
              </a:rPr>
              <a:t>Mapping cardinality constraints: the number of times an entity of an entity set participates in a relationship set is known as cardinality. Cardinality can be of different types:</a:t>
            </a:r>
            <a:endParaRPr lang="en-A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1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756CBA-BA4D-7888-CEA0-FA558C15249A}"/>
              </a:ext>
            </a:extLst>
          </p:cNvPr>
          <p:cNvSpPr>
            <a:spLocks noGrp="1"/>
          </p:cNvSpPr>
          <p:nvPr>
            <p:ph type="title"/>
          </p:nvPr>
        </p:nvSpPr>
        <p:spPr>
          <a:xfrm>
            <a:off x="628650" y="0"/>
            <a:ext cx="7886700" cy="685801"/>
          </a:xfrm>
        </p:spPr>
        <p:txBody>
          <a:bodyPr>
            <a:normAutofit/>
          </a:bodyPr>
          <a:lstStyle/>
          <a:p>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Database Design Process</a:t>
            </a:r>
            <a:endParaRPr lang="en-A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7DE2B79-841D-F392-A55F-E4FB8DD21DBD}"/>
              </a:ext>
            </a:extLst>
          </p:cNvPr>
          <p:cNvSpPr>
            <a:spLocks noGrp="1"/>
          </p:cNvSpPr>
          <p:nvPr>
            <p:ph idx="1"/>
          </p:nvPr>
        </p:nvSpPr>
        <p:spPr>
          <a:xfrm>
            <a:off x="457200" y="685801"/>
            <a:ext cx="8305800" cy="6433457"/>
          </a:xfrm>
        </p:spPr>
        <p:txBody>
          <a:bodyPr>
            <a:normAutofit/>
          </a:bodyPr>
          <a:lstStyle/>
          <a:p>
            <a:pPr algn="just"/>
            <a:r>
              <a:rPr lang="en-US" sz="2400" dirty="0">
                <a:latin typeface="Times New Roman" panose="02020603050405020304" pitchFamily="18" charset="0"/>
                <a:cs typeface="Times New Roman" panose="02020603050405020304" pitchFamily="18" charset="0"/>
              </a:rPr>
              <a:t>DBMS is designed to manage large volume of information.</a:t>
            </a:r>
          </a:p>
          <a:p>
            <a:pPr algn="just"/>
            <a:r>
              <a:rPr lang="en-US" sz="2400" dirty="0">
                <a:latin typeface="Times New Roman" panose="02020603050405020304" pitchFamily="18" charset="0"/>
                <a:cs typeface="Times New Roman" panose="02020603050405020304" pitchFamily="18" charset="0"/>
              </a:rPr>
              <a:t>Database design is a collection of processes that facilitate the designing, development, implementation and maintenance of database systems.</a:t>
            </a:r>
          </a:p>
          <a:p>
            <a:pPr algn="just"/>
            <a:r>
              <a:rPr lang="en-AE" sz="2400" dirty="0">
                <a:latin typeface="Times New Roman" panose="02020603050405020304" pitchFamily="18" charset="0"/>
                <a:cs typeface="Times New Roman" panose="02020603050405020304" pitchFamily="18" charset="0"/>
              </a:rPr>
              <a:t>DBMS is designed to meet the requirements of the users.</a:t>
            </a:r>
          </a:p>
          <a:p>
            <a:pPr algn="just"/>
            <a:r>
              <a:rPr lang="en-AE" sz="2400" dirty="0">
                <a:latin typeface="Times New Roman" panose="02020603050405020304" pitchFamily="18" charset="0"/>
                <a:cs typeface="Times New Roman" panose="02020603050405020304" pitchFamily="18" charset="0"/>
              </a:rPr>
              <a:t>It has high performance.</a:t>
            </a:r>
          </a:p>
          <a:p>
            <a:pPr marL="0" indent="0" algn="just">
              <a:buNone/>
            </a:pPr>
            <a:r>
              <a:rPr lang="en-AE" sz="2400" dirty="0">
                <a:latin typeface="Times New Roman" panose="02020603050405020304" pitchFamily="18" charset="0"/>
                <a:cs typeface="Times New Roman" panose="02020603050405020304" pitchFamily="18" charset="0"/>
              </a:rPr>
              <a:t>Following processes are needed for database design:</a:t>
            </a:r>
          </a:p>
          <a:p>
            <a:pPr marL="0" indent="0" algn="just">
              <a:buNone/>
            </a:pPr>
            <a:endParaRPr lang="en-AE" sz="2400" dirty="0"/>
          </a:p>
        </p:txBody>
      </p:sp>
      <p:grpSp>
        <p:nvGrpSpPr>
          <p:cNvPr id="51" name="Group 50">
            <a:extLst>
              <a:ext uri="{FF2B5EF4-FFF2-40B4-BE49-F238E27FC236}">
                <a16:creationId xmlns="" xmlns:a16="http://schemas.microsoft.com/office/drawing/2014/main" id="{C7F7B142-A732-B324-9E18-9A1C979BCDEA}"/>
              </a:ext>
            </a:extLst>
          </p:cNvPr>
          <p:cNvGrpSpPr/>
          <p:nvPr/>
        </p:nvGrpSpPr>
        <p:grpSpPr>
          <a:xfrm>
            <a:off x="990600" y="4114800"/>
            <a:ext cx="6305550" cy="2334985"/>
            <a:chOff x="628650" y="4191000"/>
            <a:chExt cx="6305550" cy="2334985"/>
          </a:xfrm>
        </p:grpSpPr>
        <p:sp>
          <p:nvSpPr>
            <p:cNvPr id="8" name="Rectangle 7">
              <a:extLst>
                <a:ext uri="{FF2B5EF4-FFF2-40B4-BE49-F238E27FC236}">
                  <a16:creationId xmlns="" xmlns:a16="http://schemas.microsoft.com/office/drawing/2014/main" id="{E28DF152-07F7-344E-535C-35757CB93EC3}"/>
                </a:ext>
              </a:extLst>
            </p:cNvPr>
            <p:cNvSpPr/>
            <p:nvPr/>
          </p:nvSpPr>
          <p:spPr>
            <a:xfrm>
              <a:off x="767443" y="4191000"/>
              <a:ext cx="1676400" cy="9906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Requirement Collection and Analysis </a:t>
              </a:r>
              <a:endParaRPr lang="en-AE"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5BAD176B-6FFB-B800-6F13-854F22F717DF}"/>
                </a:ext>
              </a:extLst>
            </p:cNvPr>
            <p:cNvSpPr/>
            <p:nvPr/>
          </p:nvSpPr>
          <p:spPr>
            <a:xfrm>
              <a:off x="2862943" y="4212771"/>
              <a:ext cx="1676400" cy="9906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Conceptual database design</a:t>
              </a:r>
              <a:endParaRPr lang="en-AE"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 xmlns:a16="http://schemas.microsoft.com/office/drawing/2014/main" id="{1AB8ADAA-9167-5A29-8D02-AEEB9242F4FB}"/>
                </a:ext>
              </a:extLst>
            </p:cNvPr>
            <p:cNvSpPr/>
            <p:nvPr/>
          </p:nvSpPr>
          <p:spPr>
            <a:xfrm>
              <a:off x="5257800" y="4191000"/>
              <a:ext cx="1676400" cy="9906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Selection of a DBMS</a:t>
              </a:r>
              <a:endParaRPr lang="en-AE"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 xmlns:a16="http://schemas.microsoft.com/office/drawing/2014/main" id="{CCAE6341-7976-3C58-A977-0E34323FE500}"/>
                </a:ext>
              </a:extLst>
            </p:cNvPr>
            <p:cNvSpPr/>
            <p:nvPr/>
          </p:nvSpPr>
          <p:spPr>
            <a:xfrm>
              <a:off x="2901043" y="5535385"/>
              <a:ext cx="1600200" cy="9906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Physical database design</a:t>
              </a:r>
              <a:endParaRPr lang="en-AE"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 xmlns:a16="http://schemas.microsoft.com/office/drawing/2014/main" id="{44F90FE5-EB2E-6881-4C41-7AF7B24DCD24}"/>
                </a:ext>
              </a:extLst>
            </p:cNvPr>
            <p:cNvSpPr/>
            <p:nvPr/>
          </p:nvSpPr>
          <p:spPr>
            <a:xfrm>
              <a:off x="5334000" y="5535385"/>
              <a:ext cx="1600200" cy="9906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Logical database design</a:t>
              </a:r>
              <a:endParaRPr lang="en-AE"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 xmlns:a16="http://schemas.microsoft.com/office/drawing/2014/main" id="{1A0CA08E-1002-D8BE-66C8-127107FF1C61}"/>
                </a:ext>
              </a:extLst>
            </p:cNvPr>
            <p:cNvSpPr/>
            <p:nvPr/>
          </p:nvSpPr>
          <p:spPr>
            <a:xfrm>
              <a:off x="628650" y="5535385"/>
              <a:ext cx="1804306" cy="990600"/>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Implementation</a:t>
              </a:r>
              <a:endParaRPr lang="en-AE"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 xmlns:a16="http://schemas.microsoft.com/office/drawing/2014/main" id="{98314B87-79B6-EFCC-CD84-501828A29EFB}"/>
                </a:ext>
              </a:extLst>
            </p:cNvPr>
            <p:cNvCxnSpPr>
              <a:cxnSpLocks/>
              <a:stCxn id="8" idx="3"/>
              <a:endCxn id="9" idx="1"/>
            </p:cNvCxnSpPr>
            <p:nvPr/>
          </p:nvCxnSpPr>
          <p:spPr>
            <a:xfrm>
              <a:off x="2443843" y="4686300"/>
              <a:ext cx="419100" cy="21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 xmlns:a16="http://schemas.microsoft.com/office/drawing/2014/main" id="{32961C04-65F3-FB4D-58F3-2F9C30795893}"/>
                </a:ext>
              </a:extLst>
            </p:cNvPr>
            <p:cNvCxnSpPr>
              <a:cxnSpLocks/>
              <a:stCxn id="9" idx="3"/>
              <a:endCxn id="10" idx="1"/>
            </p:cNvCxnSpPr>
            <p:nvPr/>
          </p:nvCxnSpPr>
          <p:spPr>
            <a:xfrm flipV="1">
              <a:off x="4539343" y="4686300"/>
              <a:ext cx="718457" cy="21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 xmlns:a16="http://schemas.microsoft.com/office/drawing/2014/main" id="{98EEADBF-9473-24CE-64FA-ACE7721A0DA7}"/>
                </a:ext>
              </a:extLst>
            </p:cNvPr>
            <p:cNvCxnSpPr>
              <a:cxnSpLocks/>
              <a:stCxn id="10" idx="2"/>
            </p:cNvCxnSpPr>
            <p:nvPr/>
          </p:nvCxnSpPr>
          <p:spPr>
            <a:xfrm>
              <a:off x="6096000" y="5181600"/>
              <a:ext cx="0" cy="353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 xmlns:a16="http://schemas.microsoft.com/office/drawing/2014/main" id="{BEF6F760-2F1C-C5B6-DC44-B25760DDEAF0}"/>
                </a:ext>
              </a:extLst>
            </p:cNvPr>
            <p:cNvCxnSpPr>
              <a:cxnSpLocks/>
              <a:stCxn id="13" idx="1"/>
              <a:endCxn id="11" idx="3"/>
            </p:cNvCxnSpPr>
            <p:nvPr/>
          </p:nvCxnSpPr>
          <p:spPr>
            <a:xfrm flipH="1">
              <a:off x="4501243" y="6030685"/>
              <a:ext cx="8327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 xmlns:a16="http://schemas.microsoft.com/office/drawing/2014/main" id="{DBC7A292-9682-62D6-7B82-097E377C7F37}"/>
                </a:ext>
              </a:extLst>
            </p:cNvPr>
            <p:cNvCxnSpPr>
              <a:cxnSpLocks/>
              <a:stCxn id="11" idx="1"/>
              <a:endCxn id="14" idx="3"/>
            </p:cNvCxnSpPr>
            <p:nvPr/>
          </p:nvCxnSpPr>
          <p:spPr>
            <a:xfrm flipH="1">
              <a:off x="2432956" y="6030685"/>
              <a:ext cx="4680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96724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latin typeface="Times New Roman" panose="02020603050405020304" pitchFamily="18" charset="0"/>
                <a:cs typeface="Times New Roman" panose="02020603050405020304" pitchFamily="18" charset="0"/>
              </a:rPr>
              <a:t>Mapping cardinality</a:t>
            </a:r>
            <a:endParaRPr lang="en-AU" sz="36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One to one mapping</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One to many mapping</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Many to one mapping</a:t>
            </a:r>
          </a:p>
          <a:p>
            <a:pPr marL="514350" indent="-514350">
              <a:buFont typeface="+mj-lt"/>
              <a:buAutoNum type="arabicPeriod"/>
            </a:pPr>
            <a:r>
              <a:rPr lang="en-US" sz="2400" dirty="0" smtClean="0">
                <a:latin typeface="Times New Roman" panose="02020603050405020304" pitchFamily="18" charset="0"/>
                <a:cs typeface="Times New Roman" panose="02020603050405020304" pitchFamily="18" charset="0"/>
              </a:rPr>
              <a:t>Many to many mapping</a:t>
            </a:r>
          </a:p>
          <a:p>
            <a:pPr marL="0" indent="0">
              <a:buNone/>
            </a:pPr>
            <a:r>
              <a:rPr lang="en-US" sz="2400" dirty="0" smtClean="0">
                <a:latin typeface="Times New Roman" panose="02020603050405020304" pitchFamily="18" charset="0"/>
                <a:cs typeface="Times New Roman" panose="02020603050405020304" pitchFamily="18" charset="0"/>
              </a:rPr>
              <a:t>One to one: In one to one mapping, an entity in E1 is associated with at most one entity E2 and vice versa.</a:t>
            </a:r>
            <a:endParaRPr lang="en-AU" sz="2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509120"/>
            <a:ext cx="316780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700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96752"/>
            <a:ext cx="8229600" cy="452596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One to many or many to one:</a:t>
            </a: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An entity in E1 is associated with any number of entities in E2, and an entity in E2 is associated with at most one entity in E1 and vice versa.</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2708919"/>
            <a:ext cx="7633667" cy="221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86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91264" cy="5145435"/>
          </a:xfrm>
        </p:spPr>
        <p:txBody>
          <a:bodyPr>
            <a:normAutofit/>
          </a:bodyPr>
          <a:lstStyle/>
          <a:p>
            <a:r>
              <a:rPr lang="en-US" sz="2400" dirty="0" smtClean="0">
                <a:latin typeface="Times New Roman" panose="02020603050405020304" pitchFamily="18" charset="0"/>
                <a:cs typeface="Times New Roman" panose="02020603050405020304" pitchFamily="18" charset="0"/>
              </a:rPr>
              <a:t>Many to many</a:t>
            </a:r>
            <a:r>
              <a:rPr lang="en-AU" sz="2400" dirty="0" smtClean="0">
                <a:latin typeface="Times New Roman" panose="02020603050405020304" pitchFamily="18" charset="0"/>
                <a:cs typeface="Times New Roman" panose="02020603050405020304" pitchFamily="18" charset="0"/>
              </a:rPr>
              <a:t>: In many to many mapping, an entity in E1 is associated with any number of entities in E2 and vice versa.</a:t>
            </a:r>
            <a:endParaRPr lang="en-US" sz="2400" dirty="0" smtClean="0">
              <a:latin typeface="Times New Roman" panose="02020603050405020304" pitchFamily="18" charset="0"/>
              <a:cs typeface="Times New Roman" panose="02020603050405020304" pitchFamily="18"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938338"/>
            <a:ext cx="8210550"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78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FA7523-59A6-B127-26A4-4F24EC909486}"/>
              </a:ext>
            </a:extLst>
          </p:cNvPr>
          <p:cNvSpPr>
            <a:spLocks noGrp="1"/>
          </p:cNvSpPr>
          <p:nvPr>
            <p:ph type="title"/>
          </p:nvPr>
        </p:nvSpPr>
        <p:spPr>
          <a:xfrm>
            <a:off x="611560" y="188640"/>
            <a:ext cx="7886700" cy="930274"/>
          </a:xfrm>
        </p:spPr>
        <p:txBody>
          <a:bodyPr>
            <a:normAutofit/>
          </a:bodyPr>
          <a:lstStyle/>
          <a:p>
            <a:r>
              <a:rPr lang="en-US" sz="2800" dirty="0">
                <a:latin typeface="Times New Roman" panose="02020603050405020304" pitchFamily="18" charset="0"/>
                <a:cs typeface="Times New Roman" panose="02020603050405020304" pitchFamily="18" charset="0"/>
              </a:rPr>
              <a:t>Participation constraints</a:t>
            </a:r>
            <a:endParaRPr lang="en-A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66FFD7EA-8B27-6926-84BC-9BC275C6B620}"/>
              </a:ext>
            </a:extLst>
          </p:cNvPr>
          <p:cNvSpPr>
            <a:spLocks noGrp="1"/>
          </p:cNvSpPr>
          <p:nvPr>
            <p:ph idx="1"/>
          </p:nvPr>
        </p:nvSpPr>
        <p:spPr>
          <a:xfrm>
            <a:off x="611560" y="1124744"/>
            <a:ext cx="7905750" cy="4881563"/>
          </a:xfrm>
        </p:spPr>
        <p:txBody>
          <a:bodyPr>
            <a:normAutofit/>
          </a:bodyPr>
          <a:lstStyle/>
          <a:p>
            <a:pPr algn="just"/>
            <a:r>
              <a:rPr lang="en-US" sz="2400" dirty="0">
                <a:latin typeface="Times New Roman" panose="02020603050405020304" pitchFamily="18" charset="0"/>
                <a:cs typeface="Times New Roman" panose="02020603050405020304" pitchFamily="18" charset="0"/>
              </a:rPr>
              <a:t>Participation constraint is applied on the entity participating in the relationship. There are two types of participation constraints: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Total participation constraints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Partial participation </a:t>
            </a:r>
            <a:r>
              <a:rPr lang="en-US" sz="2400" dirty="0" smtClean="0">
                <a:latin typeface="Times New Roman" panose="02020603050405020304" pitchFamily="18" charset="0"/>
                <a:cs typeface="Times New Roman" panose="02020603050405020304" pitchFamily="18" charset="0"/>
              </a:rPr>
              <a:t>constraint</a:t>
            </a:r>
          </a:p>
          <a:p>
            <a:pPr algn="just"/>
            <a:r>
              <a:rPr lang="en-US" altLang="zh-CN" sz="2400" dirty="0" smtClean="0">
                <a:latin typeface="Times New Roman" panose="02020603050405020304" pitchFamily="18" charset="0"/>
                <a:cs typeface="Times New Roman" panose="02020603050405020304" pitchFamily="18" charset="0"/>
              </a:rPr>
              <a:t>Total </a:t>
            </a:r>
            <a:r>
              <a:rPr lang="en-US" altLang="zh-CN" sz="2400" dirty="0">
                <a:latin typeface="Times New Roman" panose="02020603050405020304" pitchFamily="18" charset="0"/>
                <a:cs typeface="Times New Roman" panose="02020603050405020304" pitchFamily="18" charset="0"/>
              </a:rPr>
              <a:t>participation: all the entities in the entity set are involved in relationship. Represented by double </a:t>
            </a:r>
            <a:r>
              <a:rPr lang="en-US" altLang="zh-CN" sz="2400" dirty="0" smtClean="0">
                <a:latin typeface="Times New Roman" panose="02020603050405020304" pitchFamily="18" charset="0"/>
                <a:cs typeface="Times New Roman" panose="02020603050405020304" pitchFamily="18" charset="0"/>
              </a:rPr>
              <a:t>lines.</a:t>
            </a:r>
          </a:p>
          <a:p>
            <a:pPr algn="just"/>
            <a:r>
              <a:rPr lang="en-US" altLang="zh-CN" sz="2400" dirty="0" smtClean="0">
                <a:latin typeface="Times New Roman" panose="02020603050405020304" pitchFamily="18" charset="0"/>
                <a:cs typeface="Times New Roman" panose="02020603050405020304" pitchFamily="18" charset="0"/>
              </a:rPr>
              <a:t>Partial </a:t>
            </a:r>
            <a:r>
              <a:rPr lang="en-US" altLang="zh-CN" sz="2400" dirty="0">
                <a:latin typeface="Times New Roman" panose="02020603050405020304" pitchFamily="18" charset="0"/>
                <a:cs typeface="Times New Roman" panose="02020603050405020304" pitchFamily="18" charset="0"/>
              </a:rPr>
              <a:t>participation: Not all entities are involved in the relationship. Partial participation is represented by single lines</a:t>
            </a:r>
          </a:p>
          <a:p>
            <a:endParaRPr lang="en-AE" dirty="0"/>
          </a:p>
        </p:txBody>
      </p:sp>
      <p:pic>
        <p:nvPicPr>
          <p:cNvPr id="5" name="Picture 4">
            <a:extLst>
              <a:ext uri="{FF2B5EF4-FFF2-40B4-BE49-F238E27FC236}">
                <a16:creationId xmlns="" xmlns:a16="http://schemas.microsoft.com/office/drawing/2014/main" id="{65313A89-3FB0-D652-BA17-710D450920C7}"/>
              </a:ext>
            </a:extLst>
          </p:cNvPr>
          <p:cNvPicPr>
            <a:picLocks noChangeAspect="1"/>
          </p:cNvPicPr>
          <p:nvPr/>
        </p:nvPicPr>
        <p:blipFill>
          <a:blip r:embed="rId3"/>
          <a:stretch>
            <a:fillRect/>
          </a:stretch>
        </p:blipFill>
        <p:spPr>
          <a:xfrm>
            <a:off x="2339752" y="4869160"/>
            <a:ext cx="5562600" cy="1828800"/>
          </a:xfrm>
          <a:prstGeom prst="rect">
            <a:avLst/>
          </a:prstGeom>
        </p:spPr>
      </p:pic>
    </p:spTree>
    <p:extLst>
      <p:ext uri="{BB962C8B-B14F-4D97-AF65-F5344CB8AC3E}">
        <p14:creationId xmlns:p14="http://schemas.microsoft.com/office/powerpoint/2010/main" val="2193664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5127"/>
            <a:ext cx="7829550" cy="777874"/>
          </a:xfrm>
        </p:spPr>
        <p:txBody>
          <a:bodyPr>
            <a:normAutofit/>
          </a:bodyPr>
          <a:lstStyle/>
          <a:p>
            <a:r>
              <a:rPr lang="en-US" sz="2800" b="1" dirty="0">
                <a:latin typeface="Times New Roman" panose="02020603050405020304" pitchFamily="18" charset="0"/>
                <a:cs typeface="Times New Roman" panose="02020603050405020304" pitchFamily="18" charset="0"/>
              </a:rPr>
              <a:t>Strong Entity Set Vs Weak Entity Set</a:t>
            </a:r>
            <a:endParaRPr lang="en-AU"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95400"/>
            <a:ext cx="7905750" cy="4881563"/>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basic difference between strong entity and a weak entity is that the strong entity has a primary key whereas, An entity set that does not have sufficient attributes to form a primary key is termed a weak entity </a:t>
            </a:r>
            <a:r>
              <a:rPr lang="en-US" sz="2400" dirty="0" smtClean="0">
                <a:latin typeface="Times New Roman" panose="02020603050405020304" pitchFamily="18" charset="0"/>
                <a:cs typeface="Times New Roman" panose="02020603050405020304" pitchFamily="18" charset="0"/>
              </a:rPr>
              <a:t>set.</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A weak entity always depends on the strong entity for its existence whereas, a strong entity is independent of any other entity’s existence.</a:t>
            </a:r>
            <a:endParaRPr lang="en-AU" sz="2400"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A strong entity is denoted with a single rectangle and a weak entity is </a:t>
            </a:r>
            <a:r>
              <a:rPr lang="en-US" sz="2400" dirty="0" smtClean="0">
                <a:latin typeface="Times New Roman" panose="02020603050405020304" pitchFamily="18" charset="0"/>
                <a:cs typeface="Times New Roman" panose="02020603050405020304" pitchFamily="18" charset="0"/>
              </a:rPr>
              <a:t>denoted</a:t>
            </a:r>
            <a:r>
              <a:rPr lang="en-AU"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with </a:t>
            </a:r>
            <a:r>
              <a:rPr lang="en-US" sz="2400" dirty="0">
                <a:latin typeface="Times New Roman" panose="02020603050405020304" pitchFamily="18" charset="0"/>
                <a:cs typeface="Times New Roman" panose="02020603050405020304" pitchFamily="18" charset="0"/>
              </a:rPr>
              <a:t>a double </a:t>
            </a:r>
            <a:r>
              <a:rPr lang="en-US" sz="2400" dirty="0" smtClean="0">
                <a:latin typeface="Times New Roman" panose="02020603050405020304" pitchFamily="18" charset="0"/>
                <a:cs typeface="Times New Roman" panose="02020603050405020304" pitchFamily="18" charset="0"/>
              </a:rPr>
              <a:t>rectangle.</a:t>
            </a:r>
            <a:endParaRPr lang="en-AU" sz="2400" dirty="0">
              <a:latin typeface="Times New Roman" panose="02020603050405020304" pitchFamily="18" charset="0"/>
              <a:cs typeface="Times New Roman" panose="02020603050405020304" pitchFamily="18" charset="0"/>
            </a:endParaRPr>
          </a:p>
          <a:p>
            <a:pPr lvl="0"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relationship between two strong entities is denoted with single diamond whereas, a relationship between a weak and a strong entity is denoted with double diamond called Identifying Relationship.</a:t>
            </a:r>
            <a:endParaRPr lang="en-AU" sz="2400" dirty="0">
              <a:latin typeface="Times New Roman" panose="02020603050405020304" pitchFamily="18" charset="0"/>
              <a:cs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1269156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Partial Key</a:t>
            </a:r>
            <a:endParaRPr lang="en-AU" sz="3600" dirty="0"/>
          </a:p>
        </p:txBody>
      </p:sp>
      <p:sp>
        <p:nvSpPr>
          <p:cNvPr id="3" name="Content Placeholder 2"/>
          <p:cNvSpPr>
            <a:spLocks noGrp="1"/>
          </p:cNvSpPr>
          <p:nvPr>
            <p:ph idx="1"/>
          </p:nvPr>
        </p:nvSpPr>
        <p:spPr>
          <a:xfrm>
            <a:off x="251520" y="1600200"/>
            <a:ext cx="8435280" cy="4853136"/>
          </a:xfrm>
        </p:spPr>
        <p:txBody>
          <a:bodyPr/>
          <a:lstStyle/>
          <a:p>
            <a:r>
              <a:rPr lang="en-US" dirty="0" smtClean="0"/>
              <a:t>Primary key  uniquely identifies the record in the entity and used in strong entity type. In weak entity there their is partial key.</a:t>
            </a:r>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005064"/>
            <a:ext cx="8378551" cy="2319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602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7677150" cy="777873"/>
          </a:xfrm>
        </p:spPr>
        <p:txBody>
          <a:bodyPr>
            <a:normAutofit/>
          </a:bodyPr>
          <a:lstStyle/>
          <a:p>
            <a:r>
              <a:rPr lang="en-AU" sz="2800" b="1" spc="-5" dirty="0">
                <a:uFill>
                  <a:solidFill>
                    <a:srgbClr val="000000"/>
                  </a:solidFill>
                </a:uFill>
                <a:latin typeface="Times New Roman"/>
                <a:cs typeface="Times New Roman"/>
              </a:rPr>
              <a:t>Notation</a:t>
            </a:r>
            <a:r>
              <a:rPr lang="en-AU" sz="2800" b="1" spc="-10" dirty="0">
                <a:uFill>
                  <a:solidFill>
                    <a:srgbClr val="000000"/>
                  </a:solidFill>
                </a:uFill>
                <a:latin typeface="Times New Roman"/>
                <a:cs typeface="Times New Roman"/>
              </a:rPr>
              <a:t> </a:t>
            </a:r>
            <a:r>
              <a:rPr lang="en-AU" sz="2800" b="1" dirty="0">
                <a:uFill>
                  <a:solidFill>
                    <a:srgbClr val="000000"/>
                  </a:solidFill>
                </a:uFill>
                <a:latin typeface="Times New Roman"/>
                <a:cs typeface="Times New Roman"/>
              </a:rPr>
              <a:t>of</a:t>
            </a:r>
            <a:r>
              <a:rPr lang="en-AU" sz="2800" b="1" spc="-10" dirty="0">
                <a:uFill>
                  <a:solidFill>
                    <a:srgbClr val="000000"/>
                  </a:solidFill>
                </a:uFill>
                <a:latin typeface="Times New Roman"/>
                <a:cs typeface="Times New Roman"/>
              </a:rPr>
              <a:t> </a:t>
            </a:r>
            <a:r>
              <a:rPr lang="en-AU" sz="2800" b="1" spc="-5" dirty="0">
                <a:uFill>
                  <a:solidFill>
                    <a:srgbClr val="000000"/>
                  </a:solidFill>
                </a:uFill>
                <a:latin typeface="Times New Roman"/>
                <a:cs typeface="Times New Roman"/>
              </a:rPr>
              <a:t>E-R</a:t>
            </a:r>
            <a:r>
              <a:rPr lang="en-AU" sz="2800" b="1" spc="-10" dirty="0">
                <a:uFill>
                  <a:solidFill>
                    <a:srgbClr val="000000"/>
                  </a:solidFill>
                </a:uFill>
                <a:latin typeface="Times New Roman"/>
                <a:cs typeface="Times New Roman"/>
              </a:rPr>
              <a:t> </a:t>
            </a:r>
            <a:r>
              <a:rPr lang="en-AU" sz="2800" b="1" spc="-5" dirty="0">
                <a:uFill>
                  <a:solidFill>
                    <a:srgbClr val="000000"/>
                  </a:solidFill>
                </a:uFill>
                <a:latin typeface="Times New Roman"/>
                <a:cs typeface="Times New Roman"/>
              </a:rPr>
              <a:t>diagram</a:t>
            </a:r>
            <a:endParaRPr lang="en-AU" sz="2800" dirty="0"/>
          </a:p>
        </p:txBody>
      </p:sp>
      <p:pic>
        <p:nvPicPr>
          <p:cNvPr id="4" name="image9.png" descr="ER Diagram Components"/>
          <p:cNvPicPr>
            <a:picLocks noGrp="1"/>
          </p:cNvPicPr>
          <p:nvPr>
            <p:ph idx="1"/>
          </p:nvPr>
        </p:nvPicPr>
        <p:blipFill>
          <a:blip r:embed="rId2" cstate="print"/>
          <a:stretch>
            <a:fillRect/>
          </a:stretch>
        </p:blipFill>
        <p:spPr>
          <a:xfrm>
            <a:off x="2143422" y="1393329"/>
            <a:ext cx="4761905" cy="4761905"/>
          </a:xfrm>
          <a:prstGeom prst="rect">
            <a:avLst/>
          </a:prstGeom>
        </p:spPr>
      </p:pic>
    </p:spTree>
    <p:extLst>
      <p:ext uri="{BB962C8B-B14F-4D97-AF65-F5344CB8AC3E}">
        <p14:creationId xmlns:p14="http://schemas.microsoft.com/office/powerpoint/2010/main" val="2294283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C610EF-E074-6B27-813C-89D213143E46}"/>
              </a:ext>
            </a:extLst>
          </p:cNvPr>
          <p:cNvSpPr>
            <a:spLocks noGrp="1"/>
          </p:cNvSpPr>
          <p:nvPr>
            <p:ph type="title"/>
          </p:nvPr>
        </p:nvSpPr>
        <p:spPr>
          <a:xfrm>
            <a:off x="609600" y="365127"/>
            <a:ext cx="7905750" cy="549273"/>
          </a:xfrm>
        </p:spPr>
        <p:txBody>
          <a:bodyPr>
            <a:normAutofit/>
          </a:bodyPr>
          <a:lstStyle/>
          <a:p>
            <a:r>
              <a:rPr lang="en-US" sz="2800" b="1" dirty="0">
                <a:latin typeface="Times New Roman" panose="02020603050405020304" pitchFamily="18" charset="0"/>
                <a:ea typeface="Tahoma" pitchFamily="34" charset="0"/>
                <a:cs typeface="Times New Roman" panose="02020603050405020304" pitchFamily="18" charset="0"/>
              </a:rPr>
              <a:t>ER Diagram</a:t>
            </a:r>
            <a:endParaRPr lang="en-A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E55F7E5-E722-0182-7E3A-924C2806A5E5}"/>
              </a:ext>
            </a:extLst>
          </p:cNvPr>
          <p:cNvSpPr>
            <a:spLocks noGrp="1"/>
          </p:cNvSpPr>
          <p:nvPr>
            <p:ph idx="1"/>
          </p:nvPr>
        </p:nvSpPr>
        <p:spPr>
          <a:xfrm>
            <a:off x="569167" y="998376"/>
            <a:ext cx="7946183" cy="5178587"/>
          </a:xfrm>
        </p:spPr>
        <p:txBody>
          <a:bodyPr/>
          <a:lstStyle/>
          <a:p>
            <a:pPr>
              <a:lnSpc>
                <a:spcPct val="100000"/>
              </a:lnSpc>
            </a:pPr>
            <a:r>
              <a:rPr lang="en-GB" altLang="zh-CN" sz="2400" b="1" dirty="0">
                <a:latin typeface="Times New Roman" panose="02020603050405020304" pitchFamily="18" charset="0"/>
                <a:cs typeface="Times New Roman" panose="02020603050405020304" pitchFamily="18" charset="0"/>
              </a:rPr>
              <a:t>ER diagram are used to represent ER models</a:t>
            </a:r>
          </a:p>
          <a:p>
            <a:pPr lvl="1"/>
            <a:r>
              <a:rPr lang="en-GB" altLang="zh-CN" dirty="0">
                <a:latin typeface="Times New Roman" panose="02020603050405020304" pitchFamily="18" charset="0"/>
                <a:cs typeface="Times New Roman" panose="02020603050405020304" pitchFamily="18" charset="0"/>
              </a:rPr>
              <a:t>An </a:t>
            </a:r>
            <a:r>
              <a:rPr lang="en-GB" altLang="zh-CN" b="1" dirty="0">
                <a:latin typeface="Times New Roman" panose="02020603050405020304" pitchFamily="18" charset="0"/>
                <a:cs typeface="Times New Roman" panose="02020603050405020304" pitchFamily="18" charset="0"/>
              </a:rPr>
              <a:t>entity</a:t>
            </a:r>
            <a:r>
              <a:rPr lang="en-GB" altLang="zh-CN" dirty="0">
                <a:latin typeface="Times New Roman" panose="02020603050405020304" pitchFamily="18" charset="0"/>
                <a:cs typeface="Times New Roman" panose="02020603050405020304" pitchFamily="18" charset="0"/>
              </a:rPr>
              <a:t> type is represented with a labelled rectangle</a:t>
            </a:r>
          </a:p>
          <a:p>
            <a:pPr lvl="1"/>
            <a:endParaRPr lang="en-GB" altLang="zh-CN" dirty="0"/>
          </a:p>
          <a:p>
            <a:pPr lvl="1"/>
            <a:endParaRPr lang="en-GB" altLang="zh-CN" dirty="0"/>
          </a:p>
          <a:p>
            <a:pPr marL="342900" lvl="1" indent="0">
              <a:buNone/>
            </a:pPr>
            <a:endParaRPr lang="en-GB" altLang="zh-CN" dirty="0"/>
          </a:p>
          <a:p>
            <a:pPr lvl="1"/>
            <a:r>
              <a:rPr lang="en-GB" altLang="zh-CN" sz="2000" dirty="0">
                <a:latin typeface="Times New Roman" panose="02020603050405020304" pitchFamily="18" charset="0"/>
                <a:cs typeface="Times New Roman" panose="02020603050405020304" pitchFamily="18" charset="0"/>
              </a:rPr>
              <a:t>An attribute is represented with a labelled oval or ellipse, connected to an entity type with a line.</a:t>
            </a:r>
          </a:p>
          <a:p>
            <a:pPr marL="342900" lvl="1" indent="0">
              <a:buNone/>
            </a:pPr>
            <a:r>
              <a:rPr lang="en-GB" altLang="zh-CN" sz="2000" dirty="0">
                <a:latin typeface="Times New Roman" panose="02020603050405020304" pitchFamily="18" charset="0"/>
                <a:cs typeface="Times New Roman" panose="02020603050405020304" pitchFamily="18" charset="0"/>
              </a:rPr>
              <a:t>  </a:t>
            </a:r>
          </a:p>
          <a:p>
            <a:pPr marL="342900" lvl="1" indent="0">
              <a:buNone/>
            </a:pPr>
            <a:endParaRPr lang="en-GB" altLang="zh-CN" dirty="0"/>
          </a:p>
          <a:p>
            <a:pPr marL="0" indent="0">
              <a:buNone/>
            </a:pPr>
            <a:r>
              <a:rPr lang="en-AE" dirty="0"/>
              <a:t>  </a:t>
            </a:r>
          </a:p>
        </p:txBody>
      </p:sp>
      <p:pic>
        <p:nvPicPr>
          <p:cNvPr id="4" name="Picture 3">
            <a:extLst>
              <a:ext uri="{FF2B5EF4-FFF2-40B4-BE49-F238E27FC236}">
                <a16:creationId xmlns="" xmlns:a16="http://schemas.microsoft.com/office/drawing/2014/main" id="{3051741C-5987-3325-F5A4-C46DD7A33C53}"/>
              </a:ext>
            </a:extLst>
          </p:cNvPr>
          <p:cNvPicPr>
            <a:picLocks noChangeAspect="1"/>
          </p:cNvPicPr>
          <p:nvPr/>
        </p:nvPicPr>
        <p:blipFill>
          <a:blip r:embed="rId2"/>
          <a:stretch>
            <a:fillRect/>
          </a:stretch>
        </p:blipFill>
        <p:spPr>
          <a:xfrm>
            <a:off x="1371599" y="1905000"/>
            <a:ext cx="4352925" cy="533400"/>
          </a:xfrm>
          <a:prstGeom prst="rect">
            <a:avLst/>
          </a:prstGeom>
        </p:spPr>
      </p:pic>
      <p:pic>
        <p:nvPicPr>
          <p:cNvPr id="5" name="Picture 4">
            <a:extLst>
              <a:ext uri="{FF2B5EF4-FFF2-40B4-BE49-F238E27FC236}">
                <a16:creationId xmlns="" xmlns:a16="http://schemas.microsoft.com/office/drawing/2014/main" id="{151F03C1-FCE1-3EE4-79BF-6C9EA3823020}"/>
              </a:ext>
            </a:extLst>
          </p:cNvPr>
          <p:cNvPicPr>
            <a:picLocks noChangeAspect="1"/>
          </p:cNvPicPr>
          <p:nvPr/>
        </p:nvPicPr>
        <p:blipFill>
          <a:blip r:embed="rId3"/>
          <a:stretch>
            <a:fillRect/>
          </a:stretch>
        </p:blipFill>
        <p:spPr>
          <a:xfrm>
            <a:off x="2297388" y="4343400"/>
            <a:ext cx="3552825" cy="1485900"/>
          </a:xfrm>
          <a:prstGeom prst="rect">
            <a:avLst/>
          </a:prstGeom>
        </p:spPr>
      </p:pic>
    </p:spTree>
    <p:extLst>
      <p:ext uri="{BB962C8B-B14F-4D97-AF65-F5344CB8AC3E}">
        <p14:creationId xmlns:p14="http://schemas.microsoft.com/office/powerpoint/2010/main" val="2451698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1439FA-0591-C68E-6055-3D0C0763B49D}"/>
              </a:ext>
            </a:extLst>
          </p:cNvPr>
          <p:cNvSpPr>
            <a:spLocks noGrp="1"/>
          </p:cNvSpPr>
          <p:nvPr>
            <p:ph type="title"/>
          </p:nvPr>
        </p:nvSpPr>
        <p:spPr>
          <a:xfrm>
            <a:off x="628650" y="365127"/>
            <a:ext cx="7886700" cy="854074"/>
          </a:xfrm>
        </p:spPr>
        <p:txBody>
          <a:bodyPr>
            <a:normAutofit/>
          </a:bodyPr>
          <a:lstStyle/>
          <a:p>
            <a:r>
              <a:rPr lang="en-US" sz="2800" b="1" dirty="0">
                <a:latin typeface="Times New Roman" panose="02020603050405020304" pitchFamily="18" charset="0"/>
                <a:ea typeface="Tahoma" pitchFamily="34" charset="0"/>
                <a:cs typeface="Times New Roman" panose="02020603050405020304" pitchFamily="18" charset="0"/>
              </a:rPr>
              <a:t>ER Diagram</a:t>
            </a:r>
            <a:endParaRPr lang="en-A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51368D2-6A34-A035-BBEA-AA8ED5BA105C}"/>
              </a:ext>
            </a:extLst>
          </p:cNvPr>
          <p:cNvSpPr>
            <a:spLocks noGrp="1"/>
          </p:cNvSpPr>
          <p:nvPr>
            <p:ph idx="1"/>
          </p:nvPr>
        </p:nvSpPr>
        <p:spPr>
          <a:xfrm>
            <a:off x="628650" y="1219201"/>
            <a:ext cx="7886700" cy="4957762"/>
          </a:xfrm>
        </p:spPr>
        <p:txBody>
          <a:bodyPr/>
          <a:lstStyle/>
          <a:p>
            <a:pPr algn="just"/>
            <a:r>
              <a:rPr lang="en-US" altLang="zh-CN" sz="2000" dirty="0">
                <a:latin typeface="Times New Roman" panose="02020603050405020304" pitchFamily="18" charset="0"/>
                <a:cs typeface="Times New Roman" panose="02020603050405020304" pitchFamily="18" charset="0"/>
              </a:rPr>
              <a:t>If the attributes are composite, they are further divided in a tree like structure</a:t>
            </a:r>
          </a:p>
          <a:p>
            <a:pPr algn="just"/>
            <a:r>
              <a:rPr lang="en-US" altLang="zh-CN" sz="2000" dirty="0">
                <a:latin typeface="Times New Roman" panose="02020603050405020304" pitchFamily="18" charset="0"/>
                <a:cs typeface="Times New Roman" panose="02020603050405020304" pitchFamily="18" charset="0"/>
              </a:rPr>
              <a:t>Multivalued attributes are depicted by double ellipse</a:t>
            </a:r>
          </a:p>
          <a:p>
            <a:pPr algn="just"/>
            <a:r>
              <a:rPr lang="en-US" altLang="zh-CN" sz="2000" dirty="0">
                <a:latin typeface="Times New Roman" panose="02020603050405020304" pitchFamily="18" charset="0"/>
                <a:cs typeface="Times New Roman" panose="02020603050405020304" pitchFamily="18" charset="0"/>
              </a:rPr>
              <a:t>Derived attributes are depicted by dashed ellipse</a:t>
            </a:r>
            <a:endParaRPr lang="en-GB" altLang="zh-CN" sz="2000" dirty="0">
              <a:latin typeface="Times New Roman" panose="02020603050405020304" pitchFamily="18" charset="0"/>
              <a:cs typeface="Times New Roman" panose="02020603050405020304" pitchFamily="18" charset="0"/>
            </a:endParaRPr>
          </a:p>
          <a:p>
            <a:pPr marL="0" indent="0">
              <a:buNone/>
            </a:pPr>
            <a:endParaRPr lang="en-AE" dirty="0"/>
          </a:p>
        </p:txBody>
      </p:sp>
      <p:pic>
        <p:nvPicPr>
          <p:cNvPr id="5" name="Picture 4">
            <a:extLst>
              <a:ext uri="{FF2B5EF4-FFF2-40B4-BE49-F238E27FC236}">
                <a16:creationId xmlns="" xmlns:a16="http://schemas.microsoft.com/office/drawing/2014/main" id="{DFD8E7F9-44CF-9042-A714-44A3CA284C6D}"/>
              </a:ext>
            </a:extLst>
          </p:cNvPr>
          <p:cNvPicPr>
            <a:picLocks noChangeAspect="1"/>
          </p:cNvPicPr>
          <p:nvPr/>
        </p:nvPicPr>
        <p:blipFill>
          <a:blip r:embed="rId2"/>
          <a:stretch>
            <a:fillRect/>
          </a:stretch>
        </p:blipFill>
        <p:spPr>
          <a:xfrm>
            <a:off x="1562100" y="2973099"/>
            <a:ext cx="6019800" cy="3203864"/>
          </a:xfrm>
          <a:prstGeom prst="rect">
            <a:avLst/>
          </a:prstGeom>
        </p:spPr>
      </p:pic>
    </p:spTree>
    <p:extLst>
      <p:ext uri="{BB962C8B-B14F-4D97-AF65-F5344CB8AC3E}">
        <p14:creationId xmlns:p14="http://schemas.microsoft.com/office/powerpoint/2010/main" val="4171335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Hospital management </a:t>
            </a:r>
            <a:r>
              <a:rPr lang="en-US" sz="3600" dirty="0">
                <a:latin typeface="Times New Roman" panose="02020603050405020304" pitchFamily="18" charset="0"/>
                <a:cs typeface="Times New Roman" panose="02020603050405020304" pitchFamily="18" charset="0"/>
              </a:rPr>
              <a:t>System</a:t>
            </a:r>
            <a:endParaRPr lang="en-AU" sz="3600" dirty="0">
              <a:latin typeface="Times New Roman" panose="02020603050405020304" pitchFamily="18" charset="0"/>
              <a:cs typeface="Times New Roman" panose="02020603050405020304" pitchFamily="18" charset="0"/>
            </a:endParaRPr>
          </a:p>
        </p:txBody>
      </p:sp>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5" y="1600200"/>
            <a:ext cx="58060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0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CD2DEC-35B4-B226-8E81-2EDC00305CC6}"/>
              </a:ext>
            </a:extLst>
          </p:cNvPr>
          <p:cNvSpPr>
            <a:spLocks noGrp="1"/>
          </p:cNvSpPr>
          <p:nvPr>
            <p:ph type="title"/>
          </p:nvPr>
        </p:nvSpPr>
        <p:spPr>
          <a:xfrm>
            <a:off x="228600" y="0"/>
            <a:ext cx="8286750" cy="691242"/>
          </a:xfrm>
        </p:spPr>
        <p:txBody>
          <a:bodyPr>
            <a:normAutofit/>
          </a:bodyPr>
          <a:lstStyle/>
          <a:p>
            <a:r>
              <a:rPr lang="en-US" sz="2800" dirty="0">
                <a:latin typeface="Times New Roman" panose="02020603050405020304" pitchFamily="18" charset="0"/>
                <a:cs typeface="Times New Roman" panose="02020603050405020304" pitchFamily="18" charset="0"/>
              </a:rPr>
              <a:t>Database Design Process</a:t>
            </a:r>
            <a:endParaRPr lang="en-AE" sz="2800" dirty="0"/>
          </a:p>
        </p:txBody>
      </p:sp>
      <p:sp>
        <p:nvSpPr>
          <p:cNvPr id="3" name="Content Placeholder 2">
            <a:extLst>
              <a:ext uri="{FF2B5EF4-FFF2-40B4-BE49-F238E27FC236}">
                <a16:creationId xmlns="" xmlns:a16="http://schemas.microsoft.com/office/drawing/2014/main" id="{35376392-69BE-BED6-AA32-D1FB0A5D5512}"/>
              </a:ext>
            </a:extLst>
          </p:cNvPr>
          <p:cNvSpPr>
            <a:spLocks noGrp="1"/>
          </p:cNvSpPr>
          <p:nvPr>
            <p:ph idx="1"/>
          </p:nvPr>
        </p:nvSpPr>
        <p:spPr>
          <a:xfrm>
            <a:off x="152400" y="691243"/>
            <a:ext cx="8991600" cy="6090558"/>
          </a:xfrm>
        </p:spPr>
        <p:txBody>
          <a:bodyPr>
            <a:normAutofit fontScale="85000" lnSpcReduction="10000"/>
          </a:bodyPr>
          <a:lstStyle/>
          <a:p>
            <a:pPr marL="457200" indent="-457200">
              <a:buFont typeface="+mj-lt"/>
              <a:buAutoNum type="arabicPeriod"/>
            </a:pPr>
            <a:r>
              <a:rPr lang="en-US" sz="2800" dirty="0">
                <a:latin typeface="Times New Roman" panose="02020603050405020304" pitchFamily="18" charset="0"/>
                <a:cs typeface="Times New Roman" panose="02020603050405020304" pitchFamily="18" charset="0"/>
              </a:rPr>
              <a:t>Requirements </a:t>
            </a:r>
            <a:r>
              <a:rPr lang="en-US" sz="2800" dirty="0" smtClean="0">
                <a:latin typeface="Times New Roman" panose="02020603050405020304" pitchFamily="18" charset="0"/>
                <a:cs typeface="Times New Roman" panose="02020603050405020304" pitchFamily="18" charset="0"/>
              </a:rPr>
              <a:t>collection</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Database designers interviews to database users for their requirements.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also can be divided into two parts:</a:t>
            </a:r>
          </a:p>
          <a:p>
            <a:pPr marL="457200" indent="-457200" algn="just">
              <a:buFont typeface="+mj-lt"/>
              <a:buAutoNum type="alphaLcPeriod"/>
            </a:pPr>
            <a:r>
              <a:rPr lang="en-US" sz="2600" dirty="0">
                <a:latin typeface="Times New Roman" panose="02020603050405020304" pitchFamily="18" charset="0"/>
                <a:cs typeface="Times New Roman" panose="02020603050405020304" pitchFamily="18" charset="0"/>
              </a:rPr>
              <a:t>Planning: it mainly concern with planning of entire database development life cycle.</a:t>
            </a:r>
          </a:p>
          <a:p>
            <a:pPr marL="457200" indent="-457200" algn="just">
              <a:buFont typeface="+mj-lt"/>
              <a:buAutoNum type="alphaLcPeriod"/>
            </a:pPr>
            <a:r>
              <a:rPr lang="en-US" sz="2600" dirty="0">
                <a:latin typeface="Times New Roman" panose="02020603050405020304" pitchFamily="18" charset="0"/>
                <a:cs typeface="Times New Roman" panose="02020603050405020304" pitchFamily="18" charset="0"/>
              </a:rPr>
              <a:t>System definition: it defines the scope and boundaries of proposed database system.</a:t>
            </a:r>
          </a:p>
          <a:p>
            <a:pPr algn="just"/>
            <a:r>
              <a:rPr lang="en-US" sz="2600" dirty="0">
                <a:latin typeface="Times New Roman" panose="02020603050405020304" pitchFamily="18" charset="0"/>
                <a:cs typeface="Times New Roman" panose="02020603050405020304" pitchFamily="18" charset="0"/>
              </a:rPr>
              <a:t>Functional requirements: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consists of user defined operations.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Data requirements: different types of data that are required to model database.</a:t>
            </a:r>
          </a:p>
          <a:p>
            <a:pPr marL="0" indent="0" algn="just">
              <a:buNone/>
            </a:pPr>
            <a:r>
              <a:rPr lang="en-US" sz="2600" dirty="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Conceptual design: </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concisely or briefly describe the data requirements and their types, relationship and constraints.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does not describe the implementation detail and non technical person can also understand and no redundant data.</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ER diagram is used.</a:t>
            </a:r>
          </a:p>
          <a:p>
            <a:endParaRPr lang="en-US" dirty="0"/>
          </a:p>
          <a:p>
            <a:pPr marL="0" indent="0">
              <a:buNone/>
            </a:pPr>
            <a:endParaRPr lang="en-AE" dirty="0"/>
          </a:p>
        </p:txBody>
      </p:sp>
    </p:spTree>
    <p:extLst>
      <p:ext uri="{BB962C8B-B14F-4D97-AF65-F5344CB8AC3E}">
        <p14:creationId xmlns:p14="http://schemas.microsoft.com/office/powerpoint/2010/main" val="1927013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Library management System</a:t>
            </a:r>
            <a:endParaRPr lang="en-AU" sz="2800" dirty="0">
              <a:latin typeface="Times New Roman" panose="02020603050405020304" pitchFamily="18" charset="0"/>
              <a:cs typeface="Times New Roman" panose="02020603050405020304"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7" y="1600200"/>
            <a:ext cx="6327782" cy="51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24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Design issues</a:t>
            </a:r>
            <a:endParaRPr lang="en-AU"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7544" y="1268760"/>
            <a:ext cx="8219256" cy="5589240"/>
          </a:xfrm>
        </p:spPr>
        <p:txBody>
          <a:bodyPr>
            <a:normAutofit/>
          </a:bodyPr>
          <a:lstStyle/>
          <a:p>
            <a:r>
              <a:rPr lang="en-US" sz="2000" dirty="0" smtClean="0">
                <a:latin typeface="Times New Roman" panose="02020603050405020304" pitchFamily="18" charset="0"/>
                <a:cs typeface="Times New Roman" panose="02020603050405020304" pitchFamily="18" charset="0"/>
              </a:rPr>
              <a:t>Designing an entity-relationship diagram involves identifying entities, their attributes, and the relationship between them. Common design issues in ER diagrams include:</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Entity identification: It includes failing to identify all relevant entities in the system or combining multiple entities into one, leading to loss of information.</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Redundant attribute</a:t>
            </a:r>
          </a:p>
          <a:p>
            <a:pPr marL="857250" lvl="1" indent="-457200">
              <a:buFont typeface="+mj-lt"/>
              <a:buAutoNum type="arabicPeriod"/>
            </a:pPr>
            <a:r>
              <a:rPr lang="en-US" sz="2000" dirty="0" smtClean="0">
                <a:latin typeface="Times New Roman" panose="02020603050405020304" pitchFamily="18" charset="0"/>
                <a:cs typeface="Times New Roman" panose="02020603050405020304" pitchFamily="18" charset="0"/>
              </a:rPr>
              <a:t>Redundant attribute</a:t>
            </a:r>
          </a:p>
          <a:p>
            <a:pPr marL="857250" lvl="1" indent="-457200">
              <a:buFont typeface="+mj-lt"/>
              <a:buAutoNum type="arabicPeriod"/>
            </a:pPr>
            <a:r>
              <a:rPr lang="en-US" sz="2000" dirty="0" smtClean="0">
                <a:latin typeface="Times New Roman" panose="02020603050405020304" pitchFamily="18" charset="0"/>
                <a:cs typeface="Times New Roman" panose="02020603050405020304" pitchFamily="18" charset="0"/>
              </a:rPr>
              <a:t>Missing attribute</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Relationships:</a:t>
            </a:r>
          </a:p>
          <a:p>
            <a:pPr marL="857250" lvl="1" indent="-457200">
              <a:buFont typeface="+mj-lt"/>
              <a:buAutoNum type="arabicPeriod"/>
            </a:pPr>
            <a:r>
              <a:rPr lang="en-US" sz="2000" dirty="0" smtClean="0">
                <a:latin typeface="Times New Roman" panose="02020603050405020304" pitchFamily="18" charset="0"/>
                <a:cs typeface="Times New Roman" panose="02020603050405020304" pitchFamily="18" charset="0"/>
              </a:rPr>
              <a:t>Incorrect cardinality </a:t>
            </a:r>
          </a:p>
          <a:p>
            <a:pPr marL="857250" lvl="1" indent="-457200">
              <a:buFont typeface="+mj-lt"/>
              <a:buAutoNum type="arabicPeriod"/>
            </a:pPr>
            <a:r>
              <a:rPr lang="en-US" sz="2000" dirty="0" smtClean="0">
                <a:latin typeface="Times New Roman" panose="02020603050405020304" pitchFamily="18" charset="0"/>
                <a:cs typeface="Times New Roman" panose="02020603050405020304" pitchFamily="18" charset="0"/>
              </a:rPr>
              <a:t>Missing relationships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Failure to normalize.</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Improper and missing keys.</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Overuse and underuse of hierarchy.</a:t>
            </a:r>
          </a:p>
          <a:p>
            <a:pPr marL="45720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smtClean="0">
              <a:latin typeface="Times New Roman" panose="02020603050405020304" pitchFamily="18" charset="0"/>
              <a:cs typeface="Times New Roman" panose="02020603050405020304" pitchFamily="18" charset="0"/>
            </a:endParaRPr>
          </a:p>
          <a:p>
            <a:pPr marL="1257300" lvl="2" indent="-457200">
              <a:buFont typeface="+mj-lt"/>
              <a:buAutoNum type="arabicPeriod"/>
            </a:pPr>
            <a:endParaRPr lang="en-A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293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Types of degree higher than two</a:t>
            </a:r>
            <a:endParaRPr lang="en-AU"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(Please go to our previous slide of N-</a:t>
            </a:r>
            <a:r>
              <a:rPr lang="en-US" sz="2800" dirty="0" err="1" smtClean="0">
                <a:latin typeface="Times New Roman" panose="02020603050405020304" pitchFamily="18" charset="0"/>
                <a:cs typeface="Times New Roman" panose="02020603050405020304" pitchFamily="18" charset="0"/>
              </a:rPr>
              <a:t>ary</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relationship)</a:t>
            </a:r>
          </a:p>
          <a:p>
            <a:pPr marL="0" indent="0">
              <a:buNone/>
            </a:pPr>
            <a:r>
              <a:rPr lang="en-US" sz="2800" dirty="0" smtClean="0">
                <a:latin typeface="Times New Roman" panose="02020603050405020304" pitchFamily="18" charset="0"/>
                <a:cs typeface="Times New Roman" panose="02020603050405020304" pitchFamily="18" charset="0"/>
              </a:rPr>
              <a:t>Extended E-R diagram:  To describe any system more briefly some special features should be added in existing E-R </a:t>
            </a:r>
            <a:r>
              <a:rPr lang="en-US" sz="2800" dirty="0" err="1" smtClean="0">
                <a:latin typeface="Times New Roman" panose="02020603050405020304" pitchFamily="18" charset="0"/>
                <a:cs typeface="Times New Roman" panose="02020603050405020304" pitchFamily="18" charset="0"/>
              </a:rPr>
              <a:t>diagra</a:t>
            </a:r>
            <a:r>
              <a:rPr lang="en-US" sz="2800" dirty="0" smtClean="0">
                <a:latin typeface="Times New Roman" panose="02020603050405020304" pitchFamily="18" charset="0"/>
                <a:cs typeface="Times New Roman" panose="02020603050405020304" pitchFamily="18" charset="0"/>
              </a:rPr>
              <a:t> some of them are as follow:</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Subclasses and super classes.</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Specialization and specialization.</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Aggregation</a:t>
            </a:r>
          </a:p>
          <a:p>
            <a:pPr marL="514350" indent="-514350">
              <a:buFont typeface="+mj-lt"/>
              <a:buAutoNum type="arabicPeriod"/>
            </a:pPr>
            <a:r>
              <a:rPr lang="en-US" sz="2800" dirty="0" smtClean="0">
                <a:latin typeface="Times New Roman" panose="02020603050405020304" pitchFamily="18" charset="0"/>
                <a:cs typeface="Times New Roman" panose="02020603050405020304" pitchFamily="18" charset="0"/>
              </a:rPr>
              <a:t>Union.</a:t>
            </a:r>
          </a:p>
          <a:p>
            <a:pPr marL="0" indent="0">
              <a:buNone/>
            </a:pPr>
            <a:endParaRPr lang="en-A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053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marL="0" indent="0">
              <a:buNone/>
            </a:pPr>
            <a:r>
              <a:rPr lang="en-US" sz="2800" dirty="0" smtClean="0">
                <a:latin typeface="Times New Roman" panose="02020603050405020304" pitchFamily="18" charset="0"/>
                <a:cs typeface="Times New Roman" panose="02020603050405020304" pitchFamily="18" charset="0"/>
              </a:rPr>
              <a:t>Super class: super class is an entity type that has a relationship with one or more subtypes. Inheritance is the process of deriving properties from super classes.</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Super class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Sub classes</a:t>
            </a:r>
            <a:endParaRPr lang="en-AU" sz="2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42535870"/>
              </p:ext>
            </p:extLst>
          </p:nvPr>
        </p:nvGraphicFramePr>
        <p:xfrm>
          <a:off x="3779912" y="2708920"/>
          <a:ext cx="1368152" cy="442848"/>
        </p:xfrm>
        <a:graphic>
          <a:graphicData uri="http://schemas.openxmlformats.org/drawingml/2006/table">
            <a:tbl>
              <a:tblPr firstRow="1" bandRow="1">
                <a:tableStyleId>{3C2FFA5D-87B4-456A-9821-1D502468CF0F}</a:tableStyleId>
              </a:tblPr>
              <a:tblGrid>
                <a:gridCol w="1368152"/>
              </a:tblGrid>
              <a:tr h="442848">
                <a:tc>
                  <a:txBody>
                    <a:bodyPr/>
                    <a:lstStyle/>
                    <a:p>
                      <a:r>
                        <a:rPr lang="en-US" dirty="0" smtClean="0"/>
                        <a:t>       Shape</a:t>
                      </a:r>
                      <a:endParaRPr lang="en-AU"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95449968"/>
              </p:ext>
            </p:extLst>
          </p:nvPr>
        </p:nvGraphicFramePr>
        <p:xfrm>
          <a:off x="5436096" y="4343559"/>
          <a:ext cx="1440160" cy="370840"/>
        </p:xfrm>
        <a:graphic>
          <a:graphicData uri="http://schemas.openxmlformats.org/drawingml/2006/table">
            <a:tbl>
              <a:tblPr firstRow="1" bandRow="1">
                <a:tableStyleId>{3C2FFA5D-87B4-456A-9821-1D502468CF0F}</a:tableStyleId>
              </a:tblPr>
              <a:tblGrid>
                <a:gridCol w="1440160"/>
              </a:tblGrid>
              <a:tr h="370840">
                <a:tc>
                  <a:txBody>
                    <a:bodyPr/>
                    <a:lstStyle/>
                    <a:p>
                      <a:r>
                        <a:rPr lang="en-US" dirty="0" smtClean="0"/>
                        <a:t>      Triangle</a:t>
                      </a:r>
                      <a:endParaRPr lang="en-AU"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3325922"/>
              </p:ext>
            </p:extLst>
          </p:nvPr>
        </p:nvGraphicFramePr>
        <p:xfrm>
          <a:off x="3779912" y="4437112"/>
          <a:ext cx="1296144" cy="370840"/>
        </p:xfrm>
        <a:graphic>
          <a:graphicData uri="http://schemas.openxmlformats.org/drawingml/2006/table">
            <a:tbl>
              <a:tblPr firstRow="1" bandRow="1">
                <a:tableStyleId>{3C2FFA5D-87B4-456A-9821-1D502468CF0F}</a:tableStyleId>
              </a:tblPr>
              <a:tblGrid>
                <a:gridCol w="1296144"/>
              </a:tblGrid>
              <a:tr h="370840">
                <a:tc>
                  <a:txBody>
                    <a:bodyPr/>
                    <a:lstStyle/>
                    <a:p>
                      <a:r>
                        <a:rPr lang="en-US" dirty="0" smtClean="0"/>
                        <a:t>        Circle</a:t>
                      </a:r>
                      <a:endParaRPr lang="en-AU"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2404640"/>
              </p:ext>
            </p:extLst>
          </p:nvPr>
        </p:nvGraphicFramePr>
        <p:xfrm>
          <a:off x="1547664" y="4293096"/>
          <a:ext cx="1296144" cy="442848"/>
        </p:xfrm>
        <a:graphic>
          <a:graphicData uri="http://schemas.openxmlformats.org/drawingml/2006/table">
            <a:tbl>
              <a:tblPr firstRow="1" bandRow="1">
                <a:tableStyleId>{3C2FFA5D-87B4-456A-9821-1D502468CF0F}</a:tableStyleId>
              </a:tblPr>
              <a:tblGrid>
                <a:gridCol w="1296144"/>
              </a:tblGrid>
              <a:tr h="442848">
                <a:tc>
                  <a:txBody>
                    <a:bodyPr/>
                    <a:lstStyle/>
                    <a:p>
                      <a:r>
                        <a:rPr lang="en-US" dirty="0" smtClean="0"/>
                        <a:t>     Square</a:t>
                      </a:r>
                      <a:endParaRPr lang="en-AU" dirty="0"/>
                    </a:p>
                  </a:txBody>
                  <a:tcPr/>
                </a:tc>
              </a:tr>
            </a:tbl>
          </a:graphicData>
        </a:graphic>
      </p:graphicFrame>
      <p:sp>
        <p:nvSpPr>
          <p:cNvPr id="8" name="Oval 7"/>
          <p:cNvSpPr/>
          <p:nvPr/>
        </p:nvSpPr>
        <p:spPr>
          <a:xfrm>
            <a:off x="4093096" y="3429000"/>
            <a:ext cx="6480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AU" dirty="0"/>
          </a:p>
        </p:txBody>
      </p:sp>
      <p:cxnSp>
        <p:nvCxnSpPr>
          <p:cNvPr id="10" name="Straight Connector 9"/>
          <p:cNvCxnSpPr>
            <a:endCxn id="8" idx="0"/>
          </p:cNvCxnSpPr>
          <p:nvPr/>
        </p:nvCxnSpPr>
        <p:spPr>
          <a:xfrm>
            <a:off x="4417132" y="3140968"/>
            <a:ext cx="0" cy="288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p:cNvCxnSpPr>
          <p:nvPr/>
        </p:nvCxnSpPr>
        <p:spPr>
          <a:xfrm flipH="1">
            <a:off x="2843808" y="3753036"/>
            <a:ext cx="1249288"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p:cNvCxnSpPr>
          <p:nvPr/>
        </p:nvCxnSpPr>
        <p:spPr>
          <a:xfrm>
            <a:off x="4741168" y="3753036"/>
            <a:ext cx="1054968"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6" idx="0"/>
          </p:cNvCxnSpPr>
          <p:nvPr/>
        </p:nvCxnSpPr>
        <p:spPr>
          <a:xfrm>
            <a:off x="4417132" y="4077072"/>
            <a:ext cx="1085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899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7"/>
            <a:ext cx="7905750" cy="930274"/>
          </a:xfrm>
        </p:spPr>
        <p:txBody>
          <a:bodyPr>
            <a:normAutofit/>
          </a:bodyPr>
          <a:lstStyle/>
          <a:p>
            <a:r>
              <a:rPr lang="en-GB" altLang="zh-CN" sz="2800" b="1" dirty="0">
                <a:latin typeface="Times New Roman" panose="02020603050405020304" pitchFamily="18" charset="0"/>
                <a:ea typeface="Tahoma" pitchFamily="34" charset="0"/>
                <a:cs typeface="Times New Roman" panose="02020603050405020304" pitchFamily="18" charset="0"/>
              </a:rPr>
              <a:t>Extended ER features</a:t>
            </a:r>
            <a:endParaRPr lang="en-AU"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371600"/>
            <a:ext cx="7905750" cy="4805363"/>
          </a:xfrm>
        </p:spPr>
        <p:txBody>
          <a:bodyPr/>
          <a:lstStyle/>
          <a:p>
            <a:pPr algn="just"/>
            <a:r>
              <a:rPr lang="en-US" sz="2400" dirty="0">
                <a:latin typeface="Times New Roman" panose="02020603050405020304" pitchFamily="18" charset="0"/>
                <a:cs typeface="Times New Roman" panose="02020603050405020304" pitchFamily="18" charset="0"/>
              </a:rPr>
              <a:t>Specialization: It is a top-down approach in which one higher level entity can be broken down into two lower level entity</a:t>
            </a:r>
          </a:p>
          <a:p>
            <a:pPr algn="just"/>
            <a:r>
              <a:rPr lang="en-US" sz="2400" dirty="0">
                <a:latin typeface="Times New Roman" panose="02020603050405020304" pitchFamily="18" charset="0"/>
                <a:cs typeface="Times New Roman" panose="02020603050405020304" pitchFamily="18" charset="0"/>
              </a:rPr>
              <a:t> In other words, creating new sub classes from an existing class </a:t>
            </a:r>
          </a:p>
          <a:p>
            <a:pPr algn="just"/>
            <a:r>
              <a:rPr lang="en-US" sz="2400" dirty="0">
                <a:latin typeface="Times New Roman" panose="02020603050405020304" pitchFamily="18" charset="0"/>
                <a:cs typeface="Times New Roman" panose="02020603050405020304" pitchFamily="18" charset="0"/>
              </a:rPr>
              <a:t>Additional attributes are assigned</a:t>
            </a:r>
          </a:p>
          <a:p>
            <a:pPr algn="just"/>
            <a:r>
              <a:rPr lang="en-US" sz="2400" dirty="0">
                <a:latin typeface="Times New Roman" panose="02020603050405020304" pitchFamily="18" charset="0"/>
                <a:cs typeface="Times New Roman" panose="02020603050405020304" pitchFamily="18" charset="0"/>
              </a:rPr>
              <a:t>Such relationship are called ISA or superclass-subclass relationship</a:t>
            </a:r>
          </a:p>
          <a:p>
            <a:pPr algn="just"/>
            <a:r>
              <a:rPr lang="en-US" sz="2400" dirty="0">
                <a:latin typeface="Times New Roman" panose="02020603050405020304" pitchFamily="18" charset="0"/>
                <a:cs typeface="Times New Roman" panose="02020603050405020304" pitchFamily="18" charset="0"/>
              </a:rPr>
              <a:t>It is depicted by triangle component labeled ISA</a:t>
            </a:r>
            <a:r>
              <a:rPr lang="en-US" sz="2400" dirty="0">
                <a:latin typeface="Times New Roman" panose="02020603050405020304" pitchFamily="18" charset="0"/>
              </a:rPr>
              <a:t>.</a:t>
            </a:r>
            <a:endParaRPr lang="en-US" sz="2400" dirty="0"/>
          </a:p>
          <a:p>
            <a:endParaRPr lang="en-AU" dirty="0"/>
          </a:p>
        </p:txBody>
      </p:sp>
    </p:spTree>
    <p:extLst>
      <p:ext uri="{BB962C8B-B14F-4D97-AF65-F5344CB8AC3E}">
        <p14:creationId xmlns:p14="http://schemas.microsoft.com/office/powerpoint/2010/main" val="36890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810500" cy="762000"/>
          </a:xfrm>
        </p:spPr>
        <p:txBody>
          <a:bodyPr>
            <a:normAutofit/>
          </a:bodyPr>
          <a:lstStyle/>
          <a:p>
            <a:r>
              <a:rPr lang="en-GB" altLang="zh-CN" sz="2800" b="1" dirty="0">
                <a:latin typeface="Times New Roman" panose="02020603050405020304" pitchFamily="18" charset="0"/>
                <a:ea typeface="Tahoma" pitchFamily="34" charset="0"/>
                <a:cs typeface="Times New Roman" panose="02020603050405020304" pitchFamily="18" charset="0"/>
              </a:rPr>
              <a:t>Extended ER features</a:t>
            </a:r>
            <a:endParaRPr lang="en-AU"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7810500" cy="5334000"/>
          </a:xfrm>
        </p:spPr>
        <p:txBody>
          <a:bodyPr/>
          <a:lstStyle/>
          <a:p>
            <a:pPr algn="just"/>
            <a:r>
              <a:rPr lang="en-US" sz="2400" dirty="0">
                <a:latin typeface="Times New Roman" panose="02020603050405020304" pitchFamily="18" charset="0"/>
                <a:cs typeface="Times New Roman" panose="02020603050405020304" pitchFamily="18" charset="0"/>
              </a:rPr>
              <a:t>Generalization: It is a bottom-up approach in which two lower level entities combine to form a higher level entity</a:t>
            </a:r>
          </a:p>
          <a:p>
            <a:pPr algn="just"/>
            <a:r>
              <a:rPr lang="en-US" sz="2400" dirty="0">
                <a:latin typeface="Times New Roman" panose="02020603050405020304" pitchFamily="18" charset="0"/>
                <a:cs typeface="Times New Roman" panose="02020603050405020304" pitchFamily="18" charset="0"/>
              </a:rPr>
              <a:t>two or more classes are combined into a generalized superclass based on common features</a:t>
            </a:r>
          </a:p>
          <a:p>
            <a:pPr algn="just"/>
            <a:r>
              <a:rPr lang="en-US" sz="2400" dirty="0">
                <a:latin typeface="Times New Roman" panose="02020603050405020304" pitchFamily="18" charset="0"/>
                <a:cs typeface="Times New Roman" panose="02020603050405020304" pitchFamily="18" charset="0"/>
              </a:rPr>
              <a:t>It is simple inversion of specialization </a:t>
            </a:r>
            <a:r>
              <a:rPr lang="en-US" sz="2400" dirty="0" smtClean="0">
                <a:latin typeface="Times New Roman" panose="02020603050405020304" pitchFamily="18" charset="0"/>
                <a:cs typeface="Times New Roman" panose="02020603050405020304" pitchFamily="18" charset="0"/>
              </a:rPr>
              <a:t>process.</a:t>
            </a:r>
          </a:p>
          <a:p>
            <a:pPr algn="just"/>
            <a:r>
              <a:rPr lang="en-US" sz="2400" dirty="0">
                <a:latin typeface="Times New Roman" panose="02020603050405020304" pitchFamily="18" charset="0"/>
              </a:rPr>
              <a:t>Generalization: </a:t>
            </a:r>
            <a:r>
              <a:rPr lang="en-US" sz="2400" dirty="0"/>
              <a:t>It is a bottom-up </a:t>
            </a:r>
            <a:r>
              <a:rPr lang="en-US" sz="2400" dirty="0" smtClean="0"/>
              <a:t>approach.</a:t>
            </a:r>
          </a:p>
          <a:p>
            <a:pPr marL="0" indent="0" algn="just">
              <a:buNone/>
            </a:pPr>
            <a:endParaRPr lang="en-US" sz="2400" dirty="0">
              <a:latin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44907" y="3505006"/>
            <a:ext cx="4862631" cy="2724150"/>
          </a:xfrm>
          <a:prstGeom prst="rect">
            <a:avLst/>
          </a:prstGeom>
        </p:spPr>
      </p:pic>
    </p:spTree>
    <p:extLst>
      <p:ext uri="{BB962C8B-B14F-4D97-AF65-F5344CB8AC3E}">
        <p14:creationId xmlns:p14="http://schemas.microsoft.com/office/powerpoint/2010/main" val="2410484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127"/>
            <a:ext cx="7905750" cy="625473"/>
          </a:xfrm>
        </p:spPr>
        <p:txBody>
          <a:bodyPr>
            <a:normAutofit/>
          </a:bodyPr>
          <a:lstStyle/>
          <a:p>
            <a:r>
              <a:rPr lang="en-US" sz="2800" b="1" dirty="0" smtClean="0">
                <a:latin typeface="Times New Roman" panose="02020603050405020304" pitchFamily="18" charset="0"/>
                <a:cs typeface="Times New Roman" panose="02020603050405020304" pitchFamily="18" charset="0"/>
              </a:rPr>
              <a:t>Example</a:t>
            </a:r>
            <a:endParaRPr lang="en-AU"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99592" y="1143000"/>
            <a:ext cx="7056784" cy="5424110"/>
          </a:xfrm>
          <a:prstGeom prst="rect">
            <a:avLst/>
          </a:prstGeom>
        </p:spPr>
      </p:pic>
    </p:spTree>
    <p:extLst>
      <p:ext uri="{BB962C8B-B14F-4D97-AF65-F5344CB8AC3E}">
        <p14:creationId xmlns:p14="http://schemas.microsoft.com/office/powerpoint/2010/main" val="15219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Characteristics of specialization and generalization</a:t>
            </a:r>
            <a:endParaRPr lang="en-AU"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Enhanced query performance.</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Attribute specialization.</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Completeness.</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Inheritance</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Hierarchical structure.</a:t>
            </a: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Integration with normalization.</a:t>
            </a:r>
          </a:p>
          <a:p>
            <a:pPr marL="0" indent="0">
              <a:buNone/>
            </a:pPr>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6246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5127"/>
            <a:ext cx="7981950" cy="930274"/>
          </a:xfrm>
        </p:spPr>
        <p:txBody>
          <a:bodyPr>
            <a:normAutofit/>
          </a:bodyPr>
          <a:lstStyle/>
          <a:p>
            <a:r>
              <a:rPr lang="en-US" sz="2800" b="1" dirty="0">
                <a:latin typeface="Times New Roman" panose="02020603050405020304" pitchFamily="18" charset="0"/>
                <a:cs typeface="Times New Roman" panose="02020603050405020304" pitchFamily="18" charset="0"/>
              </a:rPr>
              <a:t>Converting ER-Diagram to Table</a:t>
            </a:r>
            <a:endParaRPr lang="en-AU"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295400"/>
            <a:ext cx="7981950" cy="4881563"/>
          </a:xfrm>
        </p:spPr>
        <p:txBody>
          <a:bodyPr>
            <a:normAutofit/>
          </a:bodyPr>
          <a:lstStyle/>
          <a:p>
            <a:pPr lvl="1"/>
            <a:r>
              <a:rPr lang="en-US" sz="2400" dirty="0">
                <a:latin typeface="Times New Roman" panose="02020603050405020304" pitchFamily="18" charset="0"/>
                <a:cs typeface="Times New Roman" panose="02020603050405020304" pitchFamily="18" charset="0"/>
              </a:rPr>
              <a:t>Entity type becomes a table.</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All single-valued attribute becomes a column for the table.</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A key attribute of the entity type represented by the </a:t>
            </a:r>
            <a:r>
              <a:rPr lang="en-US" sz="2400" dirty="0" smtClean="0">
                <a:latin typeface="Times New Roman" panose="02020603050405020304" pitchFamily="18" charset="0"/>
                <a:cs typeface="Times New Roman" panose="02020603050405020304" pitchFamily="18" charset="0"/>
              </a:rPr>
              <a:t>primary</a:t>
            </a:r>
            <a:r>
              <a:rPr lang="en-AU" sz="2400" dirty="0">
                <a:latin typeface="Times New Roman" panose="02020603050405020304" pitchFamily="18" charset="0"/>
                <a:cs typeface="Times New Roman" panose="02020603050405020304" pitchFamily="18" charset="0"/>
              </a:rPr>
              <a:t>  </a:t>
            </a:r>
            <a:r>
              <a:rPr lang="en-AU" sz="2400" dirty="0" smtClean="0">
                <a:latin typeface="Times New Roman" panose="02020603050405020304" pitchFamily="18" charset="0"/>
                <a:cs typeface="Times New Roman" panose="02020603050405020304" pitchFamily="18" charset="0"/>
              </a:rPr>
              <a:t>key</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The multivalued attribute is represented by a separate table.</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Composite attribute represented by components.</a:t>
            </a:r>
            <a:endParaRPr lang="en-AU"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Derived attributes are not considered in the table.</a:t>
            </a:r>
            <a:endParaRPr lang="en-AU" sz="2400" dirty="0">
              <a:latin typeface="Times New Roman" panose="02020603050405020304" pitchFamily="18" charset="0"/>
              <a:cs typeface="Times New Roman" panose="02020603050405020304" pitchFamily="18" charset="0"/>
            </a:endParaRPr>
          </a:p>
          <a:p>
            <a:pPr marL="0" indent="0">
              <a:buNone/>
            </a:pPr>
            <a:endParaRPr lang="en-A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372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04664"/>
            <a:ext cx="9252520" cy="645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44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3A9964-9378-7440-F52E-BFCE6C6F97FF}"/>
              </a:ext>
            </a:extLst>
          </p:cNvPr>
          <p:cNvSpPr>
            <a:spLocks noGrp="1"/>
          </p:cNvSpPr>
          <p:nvPr>
            <p:ph type="title"/>
          </p:nvPr>
        </p:nvSpPr>
        <p:spPr>
          <a:xfrm>
            <a:off x="609600" y="365127"/>
            <a:ext cx="7905750" cy="701673"/>
          </a:xfrm>
        </p:spPr>
        <p:txBody>
          <a:bodyPr>
            <a:normAutofit/>
          </a:bodyPr>
          <a:lstStyle/>
          <a:p>
            <a:r>
              <a:rPr lang="en-US" sz="2800" b="1" dirty="0">
                <a:latin typeface="Times New Roman" panose="02020603050405020304" pitchFamily="18" charset="0"/>
                <a:cs typeface="Times New Roman" panose="02020603050405020304" pitchFamily="18" charset="0"/>
              </a:rPr>
              <a:t>Database design process</a:t>
            </a:r>
            <a:endParaRPr lang="en-A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5CACE7D-F77E-1631-7737-C278B6A4A4BD}"/>
              </a:ext>
            </a:extLst>
          </p:cNvPr>
          <p:cNvSpPr>
            <a:spLocks noGrp="1"/>
          </p:cNvSpPr>
          <p:nvPr>
            <p:ph idx="1"/>
          </p:nvPr>
        </p:nvSpPr>
        <p:spPr>
          <a:xfrm>
            <a:off x="457200" y="1219200"/>
            <a:ext cx="8058150" cy="4957763"/>
          </a:xfrm>
        </p:spPr>
        <p:txBody>
          <a:bodyPr/>
          <a:lstStyle/>
          <a:p>
            <a:pPr marL="457200" indent="-457200" algn="just">
              <a:buAutoNum type="arabicPeriod" startAt="3"/>
            </a:pPr>
            <a:r>
              <a:rPr lang="en-US" sz="2400" dirty="0">
                <a:latin typeface="Times New Roman" panose="02020603050405020304" pitchFamily="18" charset="0"/>
                <a:cs typeface="Times New Roman" panose="02020603050405020304" pitchFamily="18" charset="0"/>
              </a:rPr>
              <a:t>Logical database design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creates well structured tables, describes attributes ,their types and relationship among tables.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Actual implementation of the database is done in logical database design.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Implementation details are used.</a:t>
            </a:r>
          </a:p>
          <a:p>
            <a:pPr marL="457200" indent="-457200" algn="just">
              <a:buAutoNum type="arabicPeriod" startAt="4"/>
            </a:pPr>
            <a:r>
              <a:rPr lang="en-AE" sz="2400" dirty="0">
                <a:latin typeface="Times New Roman" panose="02020603050405020304" pitchFamily="18" charset="0"/>
                <a:cs typeface="Times New Roman" panose="02020603050405020304" pitchFamily="18" charset="0"/>
              </a:rPr>
              <a:t>Physical database design</a:t>
            </a:r>
          </a:p>
          <a:p>
            <a:pPr algn="just">
              <a:buFont typeface="Wingdings" panose="05000000000000000000" pitchFamily="2" charset="2"/>
              <a:buChar char="Ø"/>
            </a:pPr>
            <a:r>
              <a:rPr lang="en-AU" sz="2400" dirty="0">
                <a:latin typeface="Times New Roman" panose="02020603050405020304" pitchFamily="18" charset="0"/>
                <a:cs typeface="Times New Roman" panose="02020603050405020304" pitchFamily="18" charset="0"/>
              </a:rPr>
              <a:t>M</a:t>
            </a:r>
            <a:r>
              <a:rPr lang="en-AE" sz="2400" dirty="0">
                <a:latin typeface="Times New Roman" panose="02020603050405020304" pitchFamily="18" charset="0"/>
                <a:cs typeface="Times New Roman" panose="02020603050405020304" pitchFamily="18" charset="0"/>
              </a:rPr>
              <a:t>ain purpose of this design is to optimize performance, to ensure data integrity by avoiding redundant data.</a:t>
            </a:r>
          </a:p>
          <a:p>
            <a:pPr algn="just">
              <a:buFont typeface="Wingdings" panose="05000000000000000000" pitchFamily="2" charset="2"/>
              <a:buChar char="Ø"/>
            </a:pPr>
            <a:r>
              <a:rPr lang="en-AU" sz="2400" dirty="0">
                <a:latin typeface="Times New Roman" panose="02020603050405020304" pitchFamily="18" charset="0"/>
                <a:cs typeface="Times New Roman" panose="02020603050405020304" pitchFamily="18" charset="0"/>
              </a:rPr>
              <a:t>D</a:t>
            </a:r>
            <a:r>
              <a:rPr lang="en-AE" sz="2400" dirty="0">
                <a:latin typeface="Times New Roman" panose="02020603050405020304" pitchFamily="18" charset="0"/>
                <a:cs typeface="Times New Roman" panose="02020603050405020304" pitchFamily="18" charset="0"/>
              </a:rPr>
              <a:t>escribes the detail of how data are stored, defines tables and relationship among tables.</a:t>
            </a:r>
          </a:p>
          <a:p>
            <a:pPr marL="0" indent="0" algn="just">
              <a:buNone/>
            </a:pPr>
            <a:endParaRPr lang="en-AE" dirty="0"/>
          </a:p>
        </p:txBody>
      </p:sp>
    </p:spTree>
    <p:extLst>
      <p:ext uri="{BB962C8B-B14F-4D97-AF65-F5344CB8AC3E}">
        <p14:creationId xmlns:p14="http://schemas.microsoft.com/office/powerpoint/2010/main" val="2741355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124744"/>
            <a:ext cx="7704856"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9084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Overlapping and disjoint constraints</a:t>
            </a:r>
            <a:endParaRPr lang="en-AU"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800" dirty="0" smtClean="0">
                <a:latin typeface="Times New Roman" panose="02020603050405020304" pitchFamily="18" charset="0"/>
                <a:cs typeface="Times New Roman" panose="02020603050405020304" pitchFamily="18" charset="0"/>
              </a:rPr>
              <a:t>Overlapping constraint: overlapping constraints allow an entity to belong to more than one subtype</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simultaneously. For example: overlapping constraint would allow a specific vehicle to be both a car and a motorcycle simultaneously.</a:t>
            </a:r>
          </a:p>
          <a:p>
            <a:pPr marL="0" indent="0" algn="just">
              <a:buNone/>
            </a:pPr>
            <a:r>
              <a:rPr lang="en-US" sz="2800" dirty="0" smtClean="0">
                <a:latin typeface="Times New Roman" panose="02020603050405020304" pitchFamily="18" charset="0"/>
                <a:cs typeface="Times New Roman" panose="02020603050405020304" pitchFamily="18" charset="0"/>
              </a:rPr>
              <a:t>Disjoint constraints: Disjoint constraints require an entity to belong to only one subtype. For example: An entity can be either a car or </a:t>
            </a:r>
            <a:r>
              <a:rPr lang="en-US" sz="2800" smtClean="0">
                <a:latin typeface="Times New Roman" panose="02020603050405020304" pitchFamily="18" charset="0"/>
                <a:cs typeface="Times New Roman" panose="02020603050405020304" pitchFamily="18" charset="0"/>
              </a:rPr>
              <a:t>a motorcycle or both.</a:t>
            </a:r>
            <a:endParaRPr lang="en-A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04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Types and Entity sets</a:t>
            </a:r>
            <a:endParaRPr lang="en-AU" dirty="0"/>
          </a:p>
        </p:txBody>
      </p:sp>
      <p:sp>
        <p:nvSpPr>
          <p:cNvPr id="3" name="Content Placeholder 2"/>
          <p:cNvSpPr>
            <a:spLocks noGrp="1"/>
          </p:cNvSpPr>
          <p:nvPr>
            <p:ph idx="1"/>
          </p:nvPr>
        </p:nvSpPr>
        <p:spPr>
          <a:xfrm>
            <a:off x="457200" y="1600200"/>
            <a:ext cx="8579296" cy="5257800"/>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Entity: It is something which has real existence. For example: Tuple 1 contains information about Aarav(Id, Name, and Age) which has existence in real world, so tuple 1 is an entity.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ENTITY</a:t>
            </a:r>
          </a:p>
          <a:p>
            <a:pPr marL="0" indent="0" algn="just">
              <a:buNone/>
            </a:pPr>
            <a:r>
              <a:rPr lang="en-US" sz="2400" dirty="0" smtClean="0">
                <a:latin typeface="Times New Roman" panose="02020603050405020304" pitchFamily="18" charset="0"/>
                <a:cs typeface="Times New Roman" panose="02020603050405020304" pitchFamily="18" charset="0"/>
              </a:rPr>
              <a:t>Entity Type: It is a collection of entities having common </a:t>
            </a:r>
            <a:r>
              <a:rPr lang="en-US" sz="2400" dirty="0" err="1" smtClean="0">
                <a:latin typeface="Times New Roman" panose="02020603050405020304" pitchFamily="18" charset="0"/>
                <a:cs typeface="Times New Roman" panose="02020603050405020304" pitchFamily="18" charset="0"/>
              </a:rPr>
              <a:t>common</a:t>
            </a:r>
            <a:r>
              <a:rPr lang="en-US" sz="2400" dirty="0" smtClean="0">
                <a:latin typeface="Times New Roman" panose="02020603050405020304" pitchFamily="18" charset="0"/>
                <a:cs typeface="Times New Roman" panose="02020603050405020304" pitchFamily="18" charset="0"/>
              </a:rPr>
              <a:t> attributes. For example: Student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                </a:t>
            </a:r>
          </a:p>
          <a:p>
            <a:pPr marL="0" indent="0" algn="just">
              <a:buNone/>
            </a:pPr>
            <a:r>
              <a:rPr lang="en-US" sz="2400" dirty="0" smtClean="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Entity Type</a:t>
            </a:r>
            <a:endParaRPr lang="en-US"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42821606"/>
              </p:ext>
            </p:extLst>
          </p:nvPr>
        </p:nvGraphicFramePr>
        <p:xfrm>
          <a:off x="1403648" y="2924944"/>
          <a:ext cx="2376264" cy="518160"/>
        </p:xfrm>
        <a:graphic>
          <a:graphicData uri="http://schemas.openxmlformats.org/drawingml/2006/table">
            <a:tbl>
              <a:tblPr firstRow="1" bandRow="1">
                <a:tableStyleId>{5C22544A-7EE6-4342-B048-85BDC9FD1C3A}</a:tableStyleId>
              </a:tblPr>
              <a:tblGrid>
                <a:gridCol w="2376264"/>
              </a:tblGrid>
              <a:tr h="144016">
                <a:tc>
                  <a:txBody>
                    <a:bodyPr/>
                    <a:lstStyle/>
                    <a:p>
                      <a:pPr algn="ctr"/>
                      <a:r>
                        <a:rPr lang="en-US" sz="2800" dirty="0" err="1" smtClean="0">
                          <a:latin typeface="Times New Roman" panose="02020603050405020304" pitchFamily="18" charset="0"/>
                          <a:cs typeface="Times New Roman" panose="02020603050405020304" pitchFamily="18" charset="0"/>
                        </a:rPr>
                        <a:t>Sita</a:t>
                      </a:r>
                      <a:endParaRPr lang="en-AU" sz="2800" dirty="0">
                        <a:latin typeface="Times New Roman" panose="02020603050405020304" pitchFamily="18" charset="0"/>
                        <a:cs typeface="Times New Roman" panose="02020603050405020304" pitchFamily="18" charset="0"/>
                      </a:endParaRPr>
                    </a:p>
                  </a:txBody>
                  <a:tcPr>
                    <a:cell3D prstMaterial="dkEdge">
                      <a:bevel/>
                      <a:lightRig rig="flood" dir="t"/>
                    </a:cell3D>
                  </a:tcPr>
                </a:tc>
              </a:tr>
            </a:tbl>
          </a:graphicData>
        </a:graphic>
      </p:graphicFrame>
      <p:sp>
        <p:nvSpPr>
          <p:cNvPr id="5" name="Rectangle 4"/>
          <p:cNvSpPr/>
          <p:nvPr/>
        </p:nvSpPr>
        <p:spPr>
          <a:xfrm>
            <a:off x="3923928" y="5013176"/>
            <a:ext cx="187220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Times New Roman" panose="02020603050405020304" pitchFamily="18" charset="0"/>
                <a:cs typeface="Times New Roman" panose="02020603050405020304" pitchFamily="18" charset="0"/>
              </a:rPr>
              <a:t>Student</a:t>
            </a:r>
            <a:endParaRPr lang="en-A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66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dirty="0" smtClean="0"/>
              <a:t>Entity Set</a:t>
            </a:r>
            <a:endParaRPr lang="en-AU" dirty="0"/>
          </a:p>
        </p:txBody>
      </p:sp>
      <p:sp>
        <p:nvSpPr>
          <p:cNvPr id="3" name="Content Placeholder 2"/>
          <p:cNvSpPr>
            <a:spLocks noGrp="1"/>
          </p:cNvSpPr>
          <p:nvPr>
            <p:ph idx="1"/>
          </p:nvPr>
        </p:nvSpPr>
        <p:spPr>
          <a:xfrm>
            <a:off x="457200" y="1600200"/>
            <a:ext cx="8291264" cy="4853136"/>
          </a:xfrm>
        </p:spPr>
        <p:txBody>
          <a:bodyPr/>
          <a:lstStyle/>
          <a:p>
            <a:r>
              <a:rPr lang="en-US" dirty="0" smtClean="0"/>
              <a:t>It is same as an entity type, but defined at a particular point in time. For example student enrolled in a class on the first day.</a:t>
            </a:r>
          </a:p>
          <a:p>
            <a:endParaRPr lang="en-US" dirty="0"/>
          </a:p>
          <a:p>
            <a:endParaRPr lang="en-US" dirty="0" smtClean="0"/>
          </a:p>
          <a:p>
            <a:endParaRPr lang="en-US" dirty="0"/>
          </a:p>
          <a:p>
            <a:pPr marL="0" indent="0">
              <a:buNone/>
            </a:pPr>
            <a:endParaRPr lang="en-US" dirty="0" smtClean="0"/>
          </a:p>
          <a:p>
            <a:pPr marL="0" indent="0">
              <a:buNone/>
            </a:pPr>
            <a:r>
              <a:rPr lang="en-US" dirty="0" smtClean="0"/>
              <a:t>                                                     Entity set</a:t>
            </a:r>
            <a:endParaRPr lang="en-US" dirty="0"/>
          </a:p>
          <a:p>
            <a:pPr marL="0" indent="0">
              <a:buNone/>
            </a:pPr>
            <a:endParaRPr lang="en-US" dirty="0" smtClean="0"/>
          </a:p>
          <a:p>
            <a:pPr marL="0" indent="0">
              <a:buNone/>
            </a:pPr>
            <a:endParaRPr lang="en-US" dirty="0" smtClean="0"/>
          </a:p>
          <a:p>
            <a:endParaRPr lang="en-US" dirty="0"/>
          </a:p>
          <a:p>
            <a:endParaRPr lang="en-AU" dirty="0"/>
          </a:p>
        </p:txBody>
      </p:sp>
      <p:sp>
        <p:nvSpPr>
          <p:cNvPr id="4" name="Oval 3"/>
          <p:cNvSpPr/>
          <p:nvPr/>
        </p:nvSpPr>
        <p:spPr>
          <a:xfrm>
            <a:off x="3275856" y="3429000"/>
            <a:ext cx="1944216" cy="2664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panose="02020603050405020304" pitchFamily="18" charset="0"/>
                <a:cs typeface="Times New Roman" panose="02020603050405020304" pitchFamily="18" charset="0"/>
              </a:rPr>
              <a:t>E1</a:t>
            </a:r>
          </a:p>
          <a:p>
            <a:pPr algn="ctr"/>
            <a:r>
              <a:rPr lang="en-US" sz="2400" dirty="0" smtClean="0">
                <a:latin typeface="Times New Roman" panose="02020603050405020304" pitchFamily="18" charset="0"/>
                <a:cs typeface="Times New Roman" panose="02020603050405020304" pitchFamily="18" charset="0"/>
              </a:rPr>
              <a:t>E2</a:t>
            </a:r>
          </a:p>
          <a:p>
            <a:pPr algn="ctr"/>
            <a:r>
              <a:rPr lang="en-US" sz="2400" dirty="0" smtClean="0">
                <a:latin typeface="Times New Roman" panose="02020603050405020304" pitchFamily="18" charset="0"/>
                <a:cs typeface="Times New Roman" panose="02020603050405020304" pitchFamily="18" charset="0"/>
              </a:rPr>
              <a:t>E3</a:t>
            </a:r>
          </a:p>
          <a:p>
            <a:pPr algn="ctr"/>
            <a:r>
              <a:rPr lang="en-US" sz="2400" dirty="0" smtClean="0">
                <a:latin typeface="Times New Roman" panose="02020603050405020304" pitchFamily="18" charset="0"/>
                <a:cs typeface="Times New Roman" panose="02020603050405020304" pitchFamily="18" charset="0"/>
              </a:rPr>
              <a:t>E4</a:t>
            </a:r>
          </a:p>
          <a:p>
            <a:pPr algn="ctr"/>
            <a:r>
              <a:rPr lang="en-US" sz="2400" dirty="0" smtClean="0">
                <a:latin typeface="Times New Roman" panose="02020603050405020304" pitchFamily="18" charset="0"/>
                <a:cs typeface="Times New Roman" panose="02020603050405020304" pitchFamily="18" charset="0"/>
              </a:rPr>
              <a:t>E5</a:t>
            </a:r>
          </a:p>
          <a:p>
            <a:pPr algn="ctr"/>
            <a:r>
              <a:rPr lang="en-US" sz="2400" dirty="0" smtClean="0">
                <a:latin typeface="Times New Roman" panose="02020603050405020304" pitchFamily="18" charset="0"/>
                <a:cs typeface="Times New Roman" panose="02020603050405020304" pitchFamily="18" charset="0"/>
              </a:rPr>
              <a:t>E6</a:t>
            </a:r>
          </a:p>
        </p:txBody>
      </p:sp>
    </p:spTree>
    <p:extLst>
      <p:ext uri="{BB962C8B-B14F-4D97-AF65-F5344CB8AC3E}">
        <p14:creationId xmlns:p14="http://schemas.microsoft.com/office/powerpoint/2010/main" val="1316764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5DD0A-BD41-85EB-4150-8B68B5F49A56}"/>
              </a:ext>
            </a:extLst>
          </p:cNvPr>
          <p:cNvSpPr>
            <a:spLocks noGrp="1"/>
          </p:cNvSpPr>
          <p:nvPr>
            <p:ph type="title"/>
          </p:nvPr>
        </p:nvSpPr>
        <p:spPr>
          <a:xfrm>
            <a:off x="628650" y="365127"/>
            <a:ext cx="7886700" cy="777874"/>
          </a:xfrm>
        </p:spPr>
        <p:txBody>
          <a:bodyPr>
            <a:normAutofit/>
          </a:bodyPr>
          <a:lstStyle/>
          <a:p>
            <a:r>
              <a:rPr lang="en-US" sz="2800" b="1" dirty="0" smtClean="0">
                <a:latin typeface="Times New Roman" panose="02020603050405020304" pitchFamily="18" charset="0"/>
                <a:ea typeface="Tahoma" pitchFamily="34" charset="0"/>
                <a:cs typeface="Times New Roman" panose="02020603050405020304" pitchFamily="18" charset="0"/>
              </a:rPr>
              <a:t>Attribute</a:t>
            </a:r>
            <a:endParaRPr lang="en-A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11B5C80-72CE-C65F-A4F3-AC067099E276}"/>
              </a:ext>
            </a:extLst>
          </p:cNvPr>
          <p:cNvSpPr>
            <a:spLocks noGrp="1"/>
          </p:cNvSpPr>
          <p:nvPr>
            <p:ph idx="1"/>
          </p:nvPr>
        </p:nvSpPr>
        <p:spPr>
          <a:xfrm>
            <a:off x="628650" y="1143001"/>
            <a:ext cx="7886700" cy="5053841"/>
          </a:xfrm>
        </p:spPr>
        <p:txBody>
          <a:bodyPr>
            <a:normAutofit fontScale="92500" lnSpcReduction="10000"/>
          </a:bodyPr>
          <a:lstStyle/>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Attributes: descriptive properties possessed by an entity set. </a:t>
            </a:r>
            <a:r>
              <a:rPr lang="en-US" sz="2600" dirty="0" smtClean="0">
                <a:latin typeface="Times New Roman" panose="02020603050405020304" pitchFamily="18" charset="0"/>
                <a:cs typeface="Times New Roman" panose="02020603050405020304" pitchFamily="18" charset="0"/>
              </a:rPr>
              <a:t> E.g</a:t>
            </a:r>
            <a:r>
              <a:rPr lang="en-US" sz="2600" dirty="0">
                <a:latin typeface="Times New Roman" panose="02020603050405020304" pitchFamily="18" charset="0"/>
                <a:cs typeface="Times New Roman" panose="02020603050405020304" pitchFamily="18" charset="0"/>
              </a:rPr>
              <a:t>. student has name, age, address </a:t>
            </a:r>
          </a:p>
          <a:p>
            <a:pPr marL="82296" indent="0" algn="just">
              <a:buNone/>
            </a:pPr>
            <a:r>
              <a:rPr lang="en-US" sz="26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Types: </a:t>
            </a:r>
          </a:p>
          <a:p>
            <a:pPr marL="1175004" lvl="2" indent="-571500" algn="just">
              <a:buClr>
                <a:srgbClr val="FEB80A"/>
              </a:buClr>
            </a:pPr>
            <a:r>
              <a:rPr lang="en-US" sz="2200" dirty="0">
                <a:solidFill>
                  <a:prstClr val="black"/>
                </a:solidFill>
                <a:latin typeface="Times New Roman" panose="02020603050405020304" pitchFamily="18" charset="0"/>
                <a:cs typeface="Times New Roman" panose="02020603050405020304" pitchFamily="18" charset="0"/>
              </a:rPr>
              <a:t>Simple attribute − Simple attributes take atomic values. E.g.  student's roll </a:t>
            </a:r>
            <a:r>
              <a:rPr lang="en-US" sz="2200" dirty="0" smtClean="0">
                <a:solidFill>
                  <a:prstClr val="black"/>
                </a:solidFill>
                <a:latin typeface="Times New Roman" panose="02020603050405020304" pitchFamily="18" charset="0"/>
                <a:cs typeface="Times New Roman" panose="02020603050405020304" pitchFamily="18" charset="0"/>
              </a:rPr>
              <a:t>no.</a:t>
            </a:r>
            <a:endParaRPr lang="en-US" sz="2200" dirty="0">
              <a:latin typeface="Times New Roman" panose="02020603050405020304" pitchFamily="18" charset="0"/>
              <a:cs typeface="Times New Roman" panose="02020603050405020304" pitchFamily="18" charset="0"/>
            </a:endParaRPr>
          </a:p>
          <a:p>
            <a:pPr marL="1175004" lvl="2" indent="-571500" algn="just"/>
            <a:r>
              <a:rPr lang="en-US" sz="2200" dirty="0">
                <a:latin typeface="Times New Roman" panose="02020603050405020304" pitchFamily="18" charset="0"/>
                <a:cs typeface="Times New Roman" panose="02020603050405020304" pitchFamily="18" charset="0"/>
              </a:rPr>
              <a:t>Composite attribute − Composite attributes are made of more than one simple attribute. E.g.  student's complete name may have </a:t>
            </a:r>
            <a:r>
              <a:rPr lang="en-US" sz="2200" dirty="0" err="1">
                <a:latin typeface="Times New Roman" panose="02020603050405020304" pitchFamily="18" charset="0"/>
                <a:cs typeface="Times New Roman" panose="02020603050405020304" pitchFamily="18" charset="0"/>
              </a:rPr>
              <a:t>first_name</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last_name</a:t>
            </a:r>
            <a:r>
              <a:rPr lang="en-US" sz="2200" dirty="0">
                <a:latin typeface="Times New Roman" panose="02020603050405020304" pitchFamily="18" charset="0"/>
                <a:cs typeface="Times New Roman" panose="02020603050405020304" pitchFamily="18" charset="0"/>
              </a:rPr>
              <a:t>.</a:t>
            </a:r>
          </a:p>
          <a:p>
            <a:pPr marL="1175004" lvl="2" indent="-571500" algn="just"/>
            <a:r>
              <a:rPr lang="en-US" altLang="zh-CN" sz="2200" dirty="0">
                <a:latin typeface="Times New Roman" panose="02020603050405020304" pitchFamily="18" charset="0"/>
                <a:cs typeface="Times New Roman" panose="02020603050405020304" pitchFamily="18" charset="0"/>
              </a:rPr>
              <a:t>Single-value attribute − Single-value attributes contain single value. For example − </a:t>
            </a:r>
            <a:r>
              <a:rPr lang="en-US" altLang="zh-CN" sz="2200" dirty="0" err="1">
                <a:latin typeface="Times New Roman" panose="02020603050405020304" pitchFamily="18" charset="0"/>
                <a:cs typeface="Times New Roman" panose="02020603050405020304" pitchFamily="18" charset="0"/>
              </a:rPr>
              <a:t>Social_Security_Number</a:t>
            </a:r>
            <a:endParaRPr lang="en-US" altLang="zh-CN" sz="2200" dirty="0">
              <a:latin typeface="Times New Roman" panose="02020603050405020304" pitchFamily="18" charset="0"/>
              <a:cs typeface="Times New Roman" panose="02020603050405020304" pitchFamily="18" charset="0"/>
            </a:endParaRPr>
          </a:p>
          <a:p>
            <a:pPr marL="1175004" lvl="2" indent="-571500" algn="just"/>
            <a:r>
              <a:rPr lang="en-US" altLang="zh-CN" sz="2200" dirty="0">
                <a:latin typeface="Times New Roman" panose="02020603050405020304" pitchFamily="18" charset="0"/>
                <a:cs typeface="Times New Roman" panose="02020603050405020304" pitchFamily="18" charset="0"/>
              </a:rPr>
              <a:t>Multi-value attribute − Multi-value attributes may contain more than one values. For example, a person can have more than one phone number, </a:t>
            </a:r>
            <a:r>
              <a:rPr lang="en-US" altLang="zh-CN" sz="2200" dirty="0" err="1">
                <a:latin typeface="Times New Roman" panose="02020603050405020304" pitchFamily="18" charset="0"/>
                <a:cs typeface="Times New Roman" panose="02020603050405020304" pitchFamily="18" charset="0"/>
              </a:rPr>
              <a:t>email_address</a:t>
            </a:r>
            <a:endParaRPr lang="en-US" altLang="zh-CN" sz="2200" dirty="0">
              <a:latin typeface="Times New Roman" panose="02020603050405020304" pitchFamily="18" charset="0"/>
              <a:cs typeface="Times New Roman" panose="02020603050405020304" pitchFamily="18" charset="0"/>
            </a:endParaRPr>
          </a:p>
          <a:p>
            <a:pPr marL="1175004" lvl="2" indent="-571500" algn="just"/>
            <a:r>
              <a:rPr lang="en-US" altLang="zh-CN" sz="2200" dirty="0">
                <a:latin typeface="Times New Roman" panose="02020603050405020304" pitchFamily="18" charset="0"/>
                <a:cs typeface="Times New Roman" panose="02020603050405020304" pitchFamily="18" charset="0"/>
              </a:rPr>
              <a:t>Derived attribute: whose values are derived from other attribute present in the database, e.g..  Avg(salary)</a:t>
            </a:r>
          </a:p>
          <a:p>
            <a:pPr algn="just"/>
            <a:endParaRPr lang="en-AE" dirty="0"/>
          </a:p>
        </p:txBody>
      </p:sp>
    </p:spTree>
    <p:extLst>
      <p:ext uri="{BB962C8B-B14F-4D97-AF65-F5344CB8AC3E}">
        <p14:creationId xmlns:p14="http://schemas.microsoft.com/office/powerpoint/2010/main" val="14477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ea typeface="Tahoma" pitchFamily="34" charset="0"/>
                <a:cs typeface="Times New Roman" panose="02020603050405020304" pitchFamily="18" charset="0"/>
              </a:rPr>
              <a:t>Attribute</a:t>
            </a:r>
            <a:endParaRPr lang="en-AU" sz="3600" dirty="0"/>
          </a:p>
        </p:txBody>
      </p:sp>
      <p:sp>
        <p:nvSpPr>
          <p:cNvPr id="3" name="Content Placeholder 2"/>
          <p:cNvSpPr>
            <a:spLocks noGrp="1"/>
          </p:cNvSpPr>
          <p:nvPr>
            <p:ph idx="1"/>
          </p:nvPr>
        </p:nvSpPr>
        <p:spPr/>
        <p:txBody>
          <a:bodyPr>
            <a:normAutofit/>
          </a:bodyPr>
          <a:lstStyle/>
          <a:p>
            <a:pPr algn="just"/>
            <a:r>
              <a:rPr lang="en-US" sz="2800" dirty="0" smtClean="0">
                <a:latin typeface="Times New Roman" panose="02020603050405020304" pitchFamily="18" charset="0"/>
                <a:cs typeface="Times New Roman" panose="02020603050405020304" pitchFamily="18" charset="0"/>
              </a:rPr>
              <a:t>Stored attribute: it is such type of attributes which is stored physically in the database. For example: Name, address, roll no attributes can not be derived from any other attributes.</a:t>
            </a:r>
            <a:endParaRPr lang="en-A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11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686801" cy="620687"/>
          </a:xfrm>
        </p:spPr>
        <p:txBody>
          <a:bodyPr>
            <a:normAutofit/>
          </a:bodyPr>
          <a:lstStyle/>
          <a:p>
            <a:pPr algn="l"/>
            <a:r>
              <a:rPr lang="en-US" sz="3200" b="1" dirty="0">
                <a:latin typeface="Times New Roman" panose="02020603050405020304" pitchFamily="18" charset="0"/>
                <a:cs typeface="Times New Roman" panose="02020603050405020304" pitchFamily="18" charset="0"/>
              </a:rPr>
              <a:t>Keys</a:t>
            </a:r>
            <a:endParaRPr lang="en-AU"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48680"/>
            <a:ext cx="9144000" cy="6309320"/>
          </a:xfrm>
        </p:spPr>
        <p:txBody>
          <a:bodyPr>
            <a:normAutofit/>
          </a:bodyPr>
          <a:lstStyle/>
          <a:p>
            <a:pPr lvl="0"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DBMS key </a:t>
            </a:r>
            <a:r>
              <a:rPr lang="en-US" sz="2400" dirty="0">
                <a:latin typeface="Times New Roman" panose="02020603050405020304" pitchFamily="18" charset="0"/>
                <a:cs typeface="Times New Roman" panose="02020603050405020304" pitchFamily="18" charset="0"/>
              </a:rPr>
              <a:t>is an attribute or set of an attribute which helps you to identify a row(tuple) in a relation(table).</a:t>
            </a:r>
            <a:endParaRPr lang="en-AU"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They allow you to find the relation between two tables. Keys help you uniquely identify a row in a table by a combination of one or more columns in that </a:t>
            </a:r>
            <a:r>
              <a:rPr lang="en-US" sz="2400" dirty="0" smtClean="0">
                <a:latin typeface="Times New Roman" panose="02020603050405020304" pitchFamily="18" charset="0"/>
                <a:cs typeface="Times New Roman" panose="02020603050405020304" pitchFamily="18" charset="0"/>
              </a:rPr>
              <a:t>table</a:t>
            </a:r>
            <a:r>
              <a:rPr lang="en-US" sz="2400" dirty="0" smtClean="0"/>
              <a:t>.</a:t>
            </a:r>
          </a:p>
          <a:p>
            <a:pPr marL="457200" lvl="0" indent="-457200" algn="just">
              <a:buFont typeface="+mj-lt"/>
              <a:buAutoNum type="arabicPeriod"/>
            </a:pPr>
            <a:r>
              <a:rPr lang="en-US" sz="2400" b="1" dirty="0"/>
              <a:t>Super </a:t>
            </a:r>
            <a:r>
              <a:rPr lang="en-US" sz="2400" b="1" dirty="0" smtClean="0"/>
              <a:t>key:</a:t>
            </a:r>
            <a:endParaRPr lang="en-AU" sz="2400" dirty="0"/>
          </a:p>
          <a:p>
            <a:pPr marL="0" lvl="0" indent="0" algn="just">
              <a:buNone/>
            </a:pPr>
            <a:r>
              <a:rPr lang="en-US" sz="2400" dirty="0" smtClean="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superkey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a group of single or multiple keys which identifies rows in a table. A Super key may have additional attributes that are not needed for unique identification</a:t>
            </a:r>
            <a:r>
              <a:rPr lang="en-US" sz="2400" dirty="0" smtClean="0"/>
              <a:t>.</a:t>
            </a:r>
          </a:p>
          <a:p>
            <a:pPr marL="0" lvl="0" indent="0" algn="just">
              <a:buNone/>
            </a:pPr>
            <a:endParaRPr lang="en-US" sz="2400" dirty="0"/>
          </a:p>
          <a:p>
            <a:pPr marL="0" lvl="0" indent="0" algn="just">
              <a:buNone/>
            </a:pPr>
            <a:endParaRPr lang="en-US" sz="2400" dirty="0" smtClean="0"/>
          </a:p>
          <a:p>
            <a:pPr marL="0" lvl="0" indent="0" algn="just">
              <a:buNone/>
            </a:pPr>
            <a:endParaRPr lang="en-US" sz="2400" dirty="0"/>
          </a:p>
          <a:p>
            <a:pPr marL="0" indent="0" algn="just">
              <a:buNone/>
            </a:pPr>
            <a:endParaRPr lang="en-US" sz="2400" dirty="0"/>
          </a:p>
          <a:p>
            <a:pPr marL="0" lvl="0" indent="0" algn="just">
              <a:buNone/>
            </a:pPr>
            <a:endParaRPr lang="en-US" sz="2400" dirty="0" smtClean="0"/>
          </a:p>
          <a:p>
            <a:pPr marL="0" lvl="0" indent="0" algn="just">
              <a:buNone/>
            </a:pPr>
            <a:endParaRPr lang="en-AU" sz="2400" dirty="0">
              <a:latin typeface="Times New Roman" panose="02020603050405020304" pitchFamily="18" charset="0"/>
              <a:cs typeface="Times New Roman" panose="02020603050405020304" pitchFamily="18" charset="0"/>
            </a:endParaRPr>
          </a:p>
        </p:txBody>
      </p:sp>
      <p:pic>
        <p:nvPicPr>
          <p:cNvPr id="4" name="image8.jpeg"/>
          <p:cNvPicPr/>
          <p:nvPr/>
        </p:nvPicPr>
        <p:blipFill>
          <a:blip r:embed="rId2" cstate="print"/>
          <a:stretch>
            <a:fillRect/>
          </a:stretch>
        </p:blipFill>
        <p:spPr>
          <a:xfrm>
            <a:off x="323528" y="4581128"/>
            <a:ext cx="7488832" cy="1404156"/>
          </a:xfrm>
          <a:prstGeom prst="rect">
            <a:avLst/>
          </a:prstGeom>
        </p:spPr>
      </p:pic>
    </p:spTree>
    <p:extLst>
      <p:ext uri="{BB962C8B-B14F-4D97-AF65-F5344CB8AC3E}">
        <p14:creationId xmlns:p14="http://schemas.microsoft.com/office/powerpoint/2010/main" val="4086198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1869</Words>
  <Application>Microsoft Office PowerPoint</Application>
  <PresentationFormat>On-screen Show (4:3)</PresentationFormat>
  <Paragraphs>237</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UNIT II Data Modeling using Entity-Relation Model </vt:lpstr>
      <vt:lpstr> Database Design Process</vt:lpstr>
      <vt:lpstr>Database Design Process</vt:lpstr>
      <vt:lpstr>Database design process</vt:lpstr>
      <vt:lpstr>Entity Types and Entity sets</vt:lpstr>
      <vt:lpstr>Entity Set</vt:lpstr>
      <vt:lpstr>Attribute</vt:lpstr>
      <vt:lpstr>Attribute</vt:lpstr>
      <vt:lpstr>Keys</vt:lpstr>
      <vt:lpstr>Keys</vt:lpstr>
      <vt:lpstr>Key</vt:lpstr>
      <vt:lpstr>Key</vt:lpstr>
      <vt:lpstr> Relationship Type</vt:lpstr>
      <vt:lpstr>Relationship instance</vt:lpstr>
      <vt:lpstr>Degree Of a relationship</vt:lpstr>
      <vt:lpstr>Unary relationship</vt:lpstr>
      <vt:lpstr>Binary Relationship</vt:lpstr>
      <vt:lpstr>N-ary Relationship</vt:lpstr>
      <vt:lpstr>Structural Constraints</vt:lpstr>
      <vt:lpstr>Mapping cardinality</vt:lpstr>
      <vt:lpstr>PowerPoint Presentation</vt:lpstr>
      <vt:lpstr>PowerPoint Presentation</vt:lpstr>
      <vt:lpstr>Participation constraints</vt:lpstr>
      <vt:lpstr>Strong Entity Set Vs Weak Entity Set</vt:lpstr>
      <vt:lpstr>Partial Key</vt:lpstr>
      <vt:lpstr>Notation of E-R diagram</vt:lpstr>
      <vt:lpstr>ER Diagram</vt:lpstr>
      <vt:lpstr>ER Diagram</vt:lpstr>
      <vt:lpstr>Hospital management System</vt:lpstr>
      <vt:lpstr>Library management System</vt:lpstr>
      <vt:lpstr>Design issues</vt:lpstr>
      <vt:lpstr>Types of degree higher than two</vt:lpstr>
      <vt:lpstr>PowerPoint Presentation</vt:lpstr>
      <vt:lpstr>Extended ER features</vt:lpstr>
      <vt:lpstr>Extended ER features</vt:lpstr>
      <vt:lpstr>Example</vt:lpstr>
      <vt:lpstr>Characteristics of specialization and generalization</vt:lpstr>
      <vt:lpstr>Converting ER-Diagram to Table</vt:lpstr>
      <vt:lpstr>PowerPoint Presentation</vt:lpstr>
      <vt:lpstr>PowerPoint Presentation</vt:lpstr>
      <vt:lpstr>Overlapping and disjoint constraints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Data Modeling using Entity-Relation Model </dc:title>
  <dc:creator>Narendra</dc:creator>
  <cp:lastModifiedBy>Narendra</cp:lastModifiedBy>
  <cp:revision>46</cp:revision>
  <dcterms:created xsi:type="dcterms:W3CDTF">2024-01-27T13:57:01Z</dcterms:created>
  <dcterms:modified xsi:type="dcterms:W3CDTF">2024-01-31T16:12:14Z</dcterms:modified>
</cp:coreProperties>
</file>