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59" r:id="rId6"/>
    <p:sldId id="261" r:id="rId7"/>
    <p:sldId id="260" r:id="rId8"/>
    <p:sldId id="262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5" r:id="rId18"/>
    <p:sldId id="295" r:id="rId19"/>
    <p:sldId id="296" r:id="rId20"/>
    <p:sldId id="280" r:id="rId21"/>
    <p:sldId id="284" r:id="rId22"/>
    <p:sldId id="285" r:id="rId23"/>
    <p:sldId id="286" r:id="rId24"/>
    <p:sldId id="277" r:id="rId25"/>
    <p:sldId id="274" r:id="rId26"/>
    <p:sldId id="276" r:id="rId27"/>
    <p:sldId id="278" r:id="rId28"/>
    <p:sldId id="287" r:id="rId29"/>
    <p:sldId id="288" r:id="rId30"/>
    <p:sldId id="289" r:id="rId31"/>
    <p:sldId id="290" r:id="rId32"/>
    <p:sldId id="291" r:id="rId33"/>
    <p:sldId id="292" r:id="rId34"/>
    <p:sldId id="299" r:id="rId35"/>
    <p:sldId id="302" r:id="rId36"/>
    <p:sldId id="300" r:id="rId37"/>
    <p:sldId id="301" r:id="rId38"/>
    <p:sldId id="303" r:id="rId39"/>
    <p:sldId id="304" r:id="rId40"/>
    <p:sldId id="311" r:id="rId41"/>
    <p:sldId id="309" r:id="rId42"/>
    <p:sldId id="310" r:id="rId43"/>
    <p:sldId id="31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85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871D-1FCB-451D-8C93-BA581FF804F6}" type="datetimeFigureOut">
              <a:rPr lang="en-AU" smtClean="0"/>
              <a:t>28/01/2024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AF62-0698-4534-8EFA-327435D8DC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59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871D-1FCB-451D-8C93-BA581FF804F6}" type="datetimeFigureOut">
              <a:rPr lang="en-AU" smtClean="0"/>
              <a:t>28/01/2024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AF62-0698-4534-8EFA-327435D8DC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83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871D-1FCB-451D-8C93-BA581FF804F6}" type="datetimeFigureOut">
              <a:rPr lang="en-AU" smtClean="0"/>
              <a:t>28/01/2024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AF62-0698-4534-8EFA-327435D8DC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5972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06E22A-D73E-96B1-3E91-98F4D5414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8BCA777-F796-3E20-78EA-4A363AB2D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D2F5C2-F5B6-1A8A-151D-C598FE0F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8D5BF2-A28D-87FD-6ABF-B3191E4F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071629-43FF-244E-6D36-9AD9F419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927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7BEBF2-0B11-EDBE-3522-E2F7003B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FF8250-B900-C0AE-221A-AB62E02F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F37200-DC2E-74AF-2FC9-18BEE920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D49DF1-2A44-33AD-C730-E493CF94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C094AE-CC09-32B8-B461-C46E4360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74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9DF296-877F-6CFC-D0EF-C6FEFA27D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E14DDE0-2286-1303-C6BB-39C9FDA4F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79878D-309B-CF55-60C7-29140C8D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F71426-D851-3FCC-CBF9-16000313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37FB90-3D9C-EB51-39EE-EFC98CDF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186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E4BF79-B7B3-6D72-A6C2-D4579A79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B10C5F-EF31-C822-73CA-AA2E7162D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EA4E3BD-D59B-8B68-73A4-0E6D192D1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625D2CC-2E15-95FA-938D-FCA0CAC7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02E269A-1E03-C87D-6137-EF559EF2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ABA1AF2-7BBC-2A38-CDF2-6A2E2098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894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1AB59B-E576-1F2E-CE75-41550AF5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D184617-EF49-66E3-FBF4-D7BC41AB8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65E6702-4338-24AD-3BCF-998EA35EF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7671C9F-0D55-FE7E-63E3-D9CB6FCD4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990030A-9591-E644-AD9C-613BD8DA0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7921248-ABFF-1CAF-87ED-8BE0718E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2243C4D-AB8C-531B-37B1-116DA7E8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F42C217-1933-67AB-109B-AD66A29F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905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60B6FB-A271-6F30-9B2F-71EDE25B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C5C012A-63C7-557C-5B18-6D9552F7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EE3AD41-84AC-6615-0D6D-B3EB7B4C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E0A69E9-EB62-7EB3-5ED1-D547DB4B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596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4766CF6-90FC-E3AF-9B53-7BD11616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E58425A-78B5-5E1D-EB87-93248D8A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0E230F2-D121-E683-5BC3-7A5D2EA8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582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0EF43D-7872-9775-516B-40381489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F9A2DA-59AE-3469-00F9-332634C4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BA97792-10DF-4B6D-0A84-9C2244555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30330A6-721D-79F0-FB28-B485635E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A01589C-7E76-F056-A54E-BEF3A926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FD410F-8718-2A88-62CF-6847D5C4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63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871D-1FCB-451D-8C93-BA581FF804F6}" type="datetimeFigureOut">
              <a:rPr lang="en-AU" smtClean="0"/>
              <a:t>28/01/2024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AF62-0698-4534-8EFA-327435D8DC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054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BCBF0F-8E02-A7C0-93D4-84D0296A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5188764-3FCA-8168-2576-FAFF6B985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00936FC-7594-2859-4BE7-A3025A9B5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66E61F6-26E2-B1DA-36EE-0D277E93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95ED384-4A15-F224-C734-59981505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EC0CE4A-FB90-67E1-DE62-2F1464E6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2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5A891C-D1B9-40B3-33AF-1A1519D4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0E2619F-E6A4-BDAA-2518-25807DC19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AA254C3-26CB-1B4B-4539-8C6396A7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D39BBF6-D8DB-C4E2-9BEF-0AA7E1FD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4858C0-1519-6C13-1F60-5DBDD263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7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B8347DD-78C7-4335-90D2-290E28386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683347A-C030-DC61-70C7-CFEF59240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27D3093-E41C-6D27-7B15-541067F3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7DB0CB-B271-1178-8F55-DD35F262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231414-230E-ADDA-7108-19B8C2B1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6291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06E22A-D73E-96B1-3E91-98F4D5414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8BCA777-F796-3E20-78EA-4A363AB2D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D2F5C2-F5B6-1A8A-151D-C598FE0F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8D5BF2-A28D-87FD-6ABF-B3191E4F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071629-43FF-244E-6D36-9AD9F419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4345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7BEBF2-0B11-EDBE-3522-E2F7003B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FF8250-B900-C0AE-221A-AB62E02F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F37200-DC2E-74AF-2FC9-18BEE920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D49DF1-2A44-33AD-C730-E493CF94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C094AE-CC09-32B8-B461-C46E4360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339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9DF296-877F-6CFC-D0EF-C6FEFA27D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E14DDE0-2286-1303-C6BB-39C9FDA4F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79878D-309B-CF55-60C7-29140C8D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F71426-D851-3FCC-CBF9-16000313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37FB90-3D9C-EB51-39EE-EFC98CDF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72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E4BF79-B7B3-6D72-A6C2-D4579A79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B10C5F-EF31-C822-73CA-AA2E7162D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EA4E3BD-D59B-8B68-73A4-0E6D192D1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625D2CC-2E15-95FA-938D-FCA0CAC7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02E269A-1E03-C87D-6137-EF559EF2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ABA1AF2-7BBC-2A38-CDF2-6A2E2098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086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1AB59B-E576-1F2E-CE75-41550AF5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D184617-EF49-66E3-FBF4-D7BC41AB8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65E6702-4338-24AD-3BCF-998EA35EF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7671C9F-0D55-FE7E-63E3-D9CB6FCD4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990030A-9591-E644-AD9C-613BD8DA0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7921248-ABFF-1CAF-87ED-8BE0718E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2243C4D-AB8C-531B-37B1-116DA7E8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F42C217-1933-67AB-109B-AD66A29F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9695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60B6FB-A271-6F30-9B2F-71EDE25B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C5C012A-63C7-557C-5B18-6D9552F7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EE3AD41-84AC-6615-0D6D-B3EB7B4C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E0A69E9-EB62-7EB3-5ED1-D547DB4B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235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4766CF6-90FC-E3AF-9B53-7BD11616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E58425A-78B5-5E1D-EB87-93248D8A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0E230F2-D121-E683-5BC3-7A5D2EA8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7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871D-1FCB-451D-8C93-BA581FF804F6}" type="datetimeFigureOut">
              <a:rPr lang="en-AU" smtClean="0"/>
              <a:t>28/01/2024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AF62-0698-4534-8EFA-327435D8DC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30192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0EF43D-7872-9775-516B-40381489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F9A2DA-59AE-3469-00F9-332634C4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BA97792-10DF-4B6D-0A84-9C2244555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30330A6-721D-79F0-FB28-B485635E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A01589C-7E76-F056-A54E-BEF3A926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FD410F-8718-2A88-62CF-6847D5C4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300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BCBF0F-8E02-A7C0-93D4-84D0296A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5188764-3FCA-8168-2576-FAFF6B985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00936FC-7594-2859-4BE7-A3025A9B5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66E61F6-26E2-B1DA-36EE-0D277E93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95ED384-4A15-F224-C734-59981505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EC0CE4A-FB90-67E1-DE62-2F1464E6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228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5A891C-D1B9-40B3-33AF-1A1519D4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0E2619F-E6A4-BDAA-2518-25807DC19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AA254C3-26CB-1B4B-4539-8C6396A7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D39BBF6-D8DB-C4E2-9BEF-0AA7E1FD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4858C0-1519-6C13-1F60-5DBDD263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3348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B8347DD-78C7-4335-90D2-290E28386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683347A-C030-DC61-70C7-CFEF59240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27D3093-E41C-6D27-7B15-541067F3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7DB0CB-B271-1178-8F55-DD35F262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231414-230E-ADDA-7108-19B8C2B1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7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871D-1FCB-451D-8C93-BA581FF804F6}" type="datetimeFigureOut">
              <a:rPr lang="en-AU" smtClean="0"/>
              <a:t>28/01/2024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AF62-0698-4534-8EFA-327435D8DC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84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871D-1FCB-451D-8C93-BA581FF804F6}" type="datetimeFigureOut">
              <a:rPr lang="en-AU" smtClean="0"/>
              <a:t>28/01/2024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AF62-0698-4534-8EFA-327435D8DC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587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871D-1FCB-451D-8C93-BA581FF804F6}" type="datetimeFigureOut">
              <a:rPr lang="en-AU" smtClean="0"/>
              <a:t>28/01/2024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AF62-0698-4534-8EFA-327435D8DC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947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871D-1FCB-451D-8C93-BA581FF804F6}" type="datetimeFigureOut">
              <a:rPr lang="en-AU" smtClean="0"/>
              <a:t>28/01/2024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AF62-0698-4534-8EFA-327435D8DC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239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871D-1FCB-451D-8C93-BA581FF804F6}" type="datetimeFigureOut">
              <a:rPr lang="en-AU" smtClean="0"/>
              <a:t>28/01/2024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AF62-0698-4534-8EFA-327435D8DC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905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871D-1FCB-451D-8C93-BA581FF804F6}" type="datetimeFigureOut">
              <a:rPr lang="en-AU" smtClean="0"/>
              <a:t>28/01/2024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AF62-0698-4534-8EFA-327435D8DC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683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2871D-1FCB-451D-8C93-BA581FF804F6}" type="datetimeFigureOut">
              <a:rPr lang="en-AU" smtClean="0"/>
              <a:t>28/01/2024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BAF62-0698-4534-8EFA-327435D8DC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467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C94809B-E96F-BF7A-1053-50B763B7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34B923C-BDC3-BA7E-6D64-3DC7DFD1B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11EF997-6F95-F5A9-DA81-5D72C2CCE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AF716F-D86C-2058-7702-89CE662E0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A736AC-AF11-ADC4-B628-B2DE59AC5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54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C94809B-E96F-BF7A-1053-50B763B7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34B923C-BDC3-BA7E-6D64-3DC7DFD1B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11EF997-6F95-F5A9-DA81-5D72C2CCE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AF716F-D86C-2058-7702-89CE662E0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A736AC-AF11-ADC4-B628-B2DE59AC5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94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1700809"/>
            <a:ext cx="8350696" cy="1899642"/>
          </a:xfrm>
        </p:spPr>
        <p:txBody>
          <a:bodyPr>
            <a:normAutofit/>
          </a:bodyPr>
          <a:lstStyle/>
          <a:p>
            <a:r>
              <a:rPr lang="en-US" sz="2400" b="1" spc="-5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sz="24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–</a:t>
            </a:r>
            <a:r>
              <a:rPr lang="en-US" sz="2400" b="1" spc="-5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</a:t>
            </a:r>
            <a:r>
              <a:rPr lang="en-US" sz="24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b="1" spc="-2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en-US" sz="2400" b="1" spc="3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057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40B89D-344B-B700-2EEA-703D453F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5127"/>
            <a:ext cx="7829550" cy="854073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Models: Types</a:t>
            </a:r>
            <a:endParaRPr lang="en-A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DAAC0C-1604-A266-3879-9AC41104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058150" cy="4957763"/>
          </a:xfrm>
        </p:spPr>
        <p:txBody>
          <a:bodyPr>
            <a:normAutofit lnSpcReduction="10000"/>
          </a:bodyPr>
          <a:lstStyle/>
          <a:p>
            <a:pPr marL="458787" indent="-457200" algn="just">
              <a:spcBef>
                <a:spcPts val="800"/>
              </a:spcBef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tables to represent both data and the relationships among the data.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table has multiple columns and each column has a unique name.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Recorded values are atomic values</a:t>
            </a:r>
          </a:p>
          <a:p>
            <a:pPr marL="458787" indent="-457200" algn="just">
              <a:spcBef>
                <a:spcPts val="800"/>
              </a:spcBef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E-R Model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Model is a high-level data model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Model is diagrammatical representation of the conceptual design of a database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perception of a real world objects called entities, and of relationships among these objects.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5621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EA4DA8-59A1-B43D-D8CE-0E0B15249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Models: Types</a:t>
            </a:r>
            <a:endParaRPr lang="en-A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B99422-3864-C5C0-41F5-5350D8886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8610600" cy="5714999"/>
          </a:xfrm>
        </p:spPr>
        <p:txBody>
          <a:bodyPr/>
          <a:lstStyle/>
          <a:p>
            <a:pPr marL="458787" indent="-457200" algn="just">
              <a:spcBef>
                <a:spcPts val="800"/>
              </a:spcBef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Model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the data in a hierarchical tree structure.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model has one parent entity with several children entity and the process goes on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at the top we should have only one entity called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(parent-child relationship)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one to many or many to one relationship</a:t>
            </a:r>
          </a:p>
          <a:p>
            <a:endParaRPr lang="en-A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C29E299-8361-0120-A765-94BE6FC0B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346713"/>
            <a:ext cx="6968319" cy="21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24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699A8F-5157-1417-68BB-DF81752F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Models: Types</a:t>
            </a:r>
            <a:endParaRPr lang="en-A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61279C-38AA-8EFA-882B-37B78D0F4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5486400"/>
          </a:xfrm>
        </p:spPr>
        <p:txBody>
          <a:bodyPr/>
          <a:lstStyle/>
          <a:p>
            <a:pPr marL="458787" indent="-457200" algn="just">
              <a:spcBef>
                <a:spcPts val="800"/>
              </a:spcBef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Model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like Hierarchical Model, but the only difference is that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allows a child to have more than one parent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entities in the graph can be accessed through several paths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many to many relationships as well</a:t>
            </a:r>
          </a:p>
          <a:p>
            <a:pPr marL="573087" lvl="2" indent="0" algn="just">
              <a:spcBef>
                <a:spcPts val="800"/>
              </a:spcBef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00C3215-E60E-A6D8-F908-D183DE9A6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262566"/>
            <a:ext cx="4876800" cy="22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16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BE5125-2598-29C1-9E65-22305EC8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 fontScale="90000"/>
          </a:bodyPr>
          <a:lstStyle/>
          <a:p>
            <a:r>
              <a:rPr lang="en-IN" sz="31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Models: Types</a:t>
            </a:r>
            <a:r>
              <a:rPr lang="en-IN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/>
            </a:r>
            <a:br>
              <a:rPr lang="en-IN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</a:b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12B0B4-CC06-7627-0FB2-23F799724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791199"/>
          </a:xfrm>
        </p:spPr>
        <p:txBody>
          <a:bodyPr/>
          <a:lstStyle/>
          <a:p>
            <a:pPr marL="458787" indent="-457200" algn="just">
              <a:spcBef>
                <a:spcPts val="800"/>
              </a:spcBef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Model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stores the data in the form of objects and classes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 of the E-R model with notions of encapsulation, methods and object attributes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model handles more complex applications, such as GIS, multimedia and scientific modeling</a:t>
            </a:r>
          </a:p>
          <a:p>
            <a:pPr marL="0" indent="0">
              <a:buNone/>
            </a:pPr>
            <a:endParaRPr lang="en-A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81CA2FC-4F45-E104-C77C-3D9C44257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429000"/>
            <a:ext cx="5648325" cy="31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60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FFDB8A-C8A9-98A9-A61F-B3762341F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"/>
            <a:ext cx="7774632" cy="838200"/>
          </a:xfrm>
        </p:spPr>
        <p:txBody>
          <a:bodyPr>
            <a:normAutofit fontScale="90000"/>
          </a:bodyPr>
          <a:lstStyle/>
          <a:p>
            <a:r>
              <a:rPr lang="en-IN" sz="27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7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Instances and Schemas</a:t>
            </a:r>
            <a:r>
              <a:rPr lang="en-IN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/>
            </a:r>
            <a:br>
              <a:rPr lang="en-IN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</a:b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9F10B3-E677-9737-A71C-5A239E176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7905750" cy="55626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(Database state)</a:t>
            </a: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actual content of the database at a particular point in time 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the databases change over time, the database instance differ at different times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</a:p>
          <a:p>
            <a:pPr algn="just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refers to the overall skeleton of the database, structural description of database.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schema: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 at the physical level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Describes how data is represented and stored in secondary storage using a particular database management system</a:t>
            </a:r>
          </a:p>
          <a:p>
            <a:pPr marL="1144587" lvl="2" indent="-457200"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schema: </a:t>
            </a: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 at the logical level.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data is stored and relationship among data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Defines relational tables, views and constraints </a:t>
            </a:r>
          </a:p>
          <a:p>
            <a:pPr marL="342900" lvl="1" indent="0" algn="just">
              <a:buNone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893807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5A2DAA-82CF-B471-8F9C-7AE50D7F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6000750" cy="701673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Instances and Schemas</a:t>
            </a:r>
            <a:endParaRPr lang="en-A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DEE747-5558-BF35-C2D7-3444FCC35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7905750" cy="4881563"/>
          </a:xfrm>
        </p:spPr>
        <p:txBody>
          <a:bodyPr/>
          <a:lstStyle/>
          <a:p>
            <a:pPr algn="just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schema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schema defines database at view level that usually describes end-user interaction with database systems.</a:t>
            </a:r>
          </a:p>
          <a:p>
            <a:endParaRPr lang="en-AE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F55C85E-12C4-85EE-3F14-2BB657C2C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971800"/>
            <a:ext cx="4724400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55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EA28B0-EF87-DE05-D5B2-B530DBD3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Independence</a:t>
            </a:r>
            <a:endParaRPr lang="en-AE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BDB82C-6EC9-3076-9FDA-70DBE4B88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 lnSpcReduction="10000"/>
          </a:bodyPr>
          <a:lstStyle/>
          <a:p>
            <a:pPr marL="458787" lvl="0" indent="-457200" algn="just">
              <a:spcBef>
                <a:spcPts val="800"/>
              </a:spcBef>
              <a:buFont typeface="Wingdings" panose="05000000000000000000" pitchFamily="2" charset="2"/>
              <a:buChar char="Ø"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separation of data from the programs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use the data such that any changes made to the data does not need changes in the program is data independence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Ø"/>
              <a:tabLst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program should be free from the way data is represented and stored</a:t>
            </a:r>
          </a:p>
          <a:p>
            <a:pPr marL="458787" indent="-457200" algn="just">
              <a:spcBef>
                <a:spcPts val="800"/>
              </a:spcBef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level data independence: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the ability to modify the physical schema without any alterations to the conceptual or logical schema, done for optimization</a:t>
            </a:r>
          </a:p>
          <a:p>
            <a:pPr marL="458787" indent="-457200" algn="just">
              <a:spcBef>
                <a:spcPts val="800"/>
              </a:spcBef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E.g., Conceptual structure of the database would not be affected by any change in storage size of the database system server. </a:t>
            </a:r>
          </a:p>
          <a:p>
            <a:pPr marL="1373187" lvl="3" indent="-3429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Changing from sequential to random access files </a:t>
            </a:r>
          </a:p>
          <a:p>
            <a:pPr marL="1373187" lvl="3" indent="-3429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Utilizing new storage devices.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958653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59DE47-0CDD-BE46-82DC-1B14C6EF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7"/>
            <a:ext cx="7981950" cy="777873"/>
          </a:xfrm>
        </p:spPr>
        <p:txBody>
          <a:bodyPr>
            <a:normAutofit fontScale="90000"/>
          </a:bodyPr>
          <a:lstStyle/>
          <a:p>
            <a:r>
              <a:rPr lang="en-IN" sz="31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Independence</a:t>
            </a:r>
            <a:r>
              <a:rPr lang="en-IN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/>
            </a:r>
            <a:br>
              <a:rPr lang="en-IN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</a:b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3ECF67-3068-4F6C-477B-841D6B087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7981950" cy="5053841"/>
          </a:xfrm>
        </p:spPr>
        <p:txBody>
          <a:bodyPr/>
          <a:lstStyle/>
          <a:p>
            <a:pPr marL="458787" indent="-457200" algn="just">
              <a:spcBef>
                <a:spcPts val="800"/>
              </a:spcBef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level data independence: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refers characteristic of being able to modify the logical schema without affecting the external schema or application program.</a:t>
            </a:r>
          </a:p>
          <a:p>
            <a:pPr marL="458787" indent="-457200" algn="just">
              <a:spcBef>
                <a:spcPts val="800"/>
              </a:spcBef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view of the data would not be affected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any changes to the conceptual view of the data. </a:t>
            </a:r>
          </a:p>
          <a:p>
            <a:pPr marL="458787" indent="-457200" algn="just">
              <a:spcBef>
                <a:spcPts val="800"/>
              </a:spcBef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changes may include insertion or deletion of attributes, altering table structures or relationships to the logical schema etc. does not affect user’s interactivity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610630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C45A1D-5E26-DAE2-DBE7-5E3C295C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981950" cy="914399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Three schema architecture</a:t>
            </a:r>
            <a:r>
              <a:rPr lang="en-US" sz="2800" b="1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/</a:t>
            </a:r>
            <a:r>
              <a:rPr lang="en-US" sz="2800" b="1" spc="-1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 </a:t>
            </a:r>
            <a:r>
              <a:rPr lang="en-US" sz="2800" b="1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abstraction</a:t>
            </a:r>
            <a:r>
              <a:rPr lang="en-US" sz="2800" dirty="0">
                <a:latin typeface="Times New Roman"/>
                <a:cs typeface="Times New Roman"/>
              </a:rPr>
              <a:t/>
            </a:r>
            <a:br>
              <a:rPr lang="en-US" sz="2800" dirty="0">
                <a:latin typeface="Times New Roman"/>
                <a:cs typeface="Times New Roman"/>
              </a:rPr>
            </a:br>
            <a:endParaRPr lang="en-A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A6906B-AA3B-F65E-A456-4A847AC66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7981950" cy="5262563"/>
          </a:xfrm>
        </p:spPr>
        <p:txBody>
          <a:bodyPr>
            <a:normAutofit/>
          </a:bodyPr>
          <a:lstStyle/>
          <a:p>
            <a:pPr algn="just"/>
            <a:r>
              <a:rPr lang="en-US" sz="2400" b="1" spc="-5" dirty="0">
                <a:latin typeface="Times New Roman"/>
                <a:cs typeface="Times New Roman"/>
              </a:rPr>
              <a:t>The system hides certain details </a:t>
            </a:r>
            <a:r>
              <a:rPr lang="en-US" sz="2400" b="1" dirty="0">
                <a:latin typeface="Times New Roman"/>
                <a:cs typeface="Times New Roman"/>
              </a:rPr>
              <a:t>of </a:t>
            </a:r>
            <a:r>
              <a:rPr lang="en-US" sz="2400" b="1" spc="-5" dirty="0">
                <a:latin typeface="Times New Roman"/>
                <a:cs typeface="Times New Roman"/>
              </a:rPr>
              <a:t>how </a:t>
            </a:r>
            <a:r>
              <a:rPr lang="en-US" sz="2400" b="1" dirty="0">
                <a:latin typeface="Times New Roman"/>
                <a:cs typeface="Times New Roman"/>
              </a:rPr>
              <a:t>the data </a:t>
            </a:r>
            <a:r>
              <a:rPr lang="en-US" sz="2400" b="1" spc="-5" dirty="0">
                <a:latin typeface="Times New Roman"/>
                <a:cs typeface="Times New Roman"/>
              </a:rPr>
              <a:t>are stored and maintained and such view </a:t>
            </a:r>
            <a:r>
              <a:rPr lang="en-US" sz="2400" b="1" spc="-285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is an</a:t>
            </a:r>
            <a:r>
              <a:rPr lang="en-US" sz="2400" b="1" spc="5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abstract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view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1" dirty="0">
                <a:latin typeface="Times New Roman"/>
                <a:cs typeface="Times New Roman"/>
              </a:rPr>
              <a:t>The</a:t>
            </a:r>
            <a:r>
              <a:rPr lang="en-US" sz="2400" b="1" spc="-10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Database </a:t>
            </a:r>
            <a:r>
              <a:rPr lang="en-US" sz="2400" b="1" dirty="0">
                <a:latin typeface="Times New Roman"/>
                <a:cs typeface="Times New Roman"/>
              </a:rPr>
              <a:t>System provides </a:t>
            </a:r>
            <a:r>
              <a:rPr lang="en-US" sz="2400" b="1" spc="-5" dirty="0">
                <a:latin typeface="Times New Roman"/>
                <a:cs typeface="Times New Roman"/>
              </a:rPr>
              <a:t>users</a:t>
            </a:r>
            <a:r>
              <a:rPr lang="en-US" sz="2400" b="1" spc="5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with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an</a:t>
            </a:r>
            <a:r>
              <a:rPr lang="en-US" sz="2400" b="1" spc="1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abstract </a:t>
            </a:r>
            <a:r>
              <a:rPr lang="en-US" sz="2400" b="1" spc="-5" dirty="0">
                <a:latin typeface="Times New Roman"/>
                <a:cs typeface="Times New Roman"/>
              </a:rPr>
              <a:t>view</a:t>
            </a:r>
            <a:r>
              <a:rPr lang="en-US" sz="2400" b="1" spc="1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of the</a:t>
            </a:r>
            <a:r>
              <a:rPr lang="en-US" sz="2400" b="1" spc="-10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data.</a:t>
            </a:r>
          </a:p>
          <a:p>
            <a:pPr algn="just"/>
            <a:r>
              <a:rPr lang="en-US" sz="2400" b="1" spc="-5" dirty="0">
                <a:solidFill>
                  <a:schemeClr val="accent1"/>
                </a:solidFill>
                <a:latin typeface="Times New Roman"/>
                <a:cs typeface="Times New Roman"/>
              </a:rPr>
              <a:t>Data </a:t>
            </a:r>
            <a:r>
              <a:rPr lang="en-US" sz="2400" b="1" dirty="0">
                <a:solidFill>
                  <a:schemeClr val="accent1"/>
                </a:solidFill>
                <a:latin typeface="Times New Roman"/>
                <a:cs typeface="Times New Roman"/>
              </a:rPr>
              <a:t>Abstraction</a:t>
            </a:r>
            <a:r>
              <a:rPr lang="en-US" sz="2400" b="1" dirty="0">
                <a:latin typeface="Times New Roman"/>
                <a:cs typeface="Times New Roman"/>
              </a:rPr>
              <a:t>:- </a:t>
            </a:r>
            <a:r>
              <a:rPr lang="en-US" sz="2400" b="1" spc="-5" dirty="0">
                <a:latin typeface="Times New Roman"/>
                <a:cs typeface="Times New Roman"/>
              </a:rPr>
              <a:t>The </a:t>
            </a:r>
            <a:r>
              <a:rPr lang="en-US" sz="2400" b="1" dirty="0">
                <a:latin typeface="Times New Roman"/>
                <a:cs typeface="Times New Roman"/>
              </a:rPr>
              <a:t>database </a:t>
            </a:r>
            <a:r>
              <a:rPr lang="en-US" sz="2400" b="1" spc="-5" dirty="0">
                <a:latin typeface="Times New Roman"/>
                <a:cs typeface="Times New Roman"/>
              </a:rPr>
              <a:t>designers use </a:t>
            </a:r>
            <a:r>
              <a:rPr lang="en-US" sz="2400" b="1" dirty="0">
                <a:latin typeface="Times New Roman"/>
                <a:cs typeface="Times New Roman"/>
              </a:rPr>
              <a:t>the complex data </a:t>
            </a:r>
            <a:r>
              <a:rPr lang="en-US" sz="2400" b="1" spc="-5" dirty="0">
                <a:latin typeface="Times New Roman"/>
                <a:cs typeface="Times New Roman"/>
              </a:rPr>
              <a:t>structure </a:t>
            </a:r>
            <a:r>
              <a:rPr lang="en-US" sz="2400" b="1" dirty="0">
                <a:latin typeface="Times New Roman"/>
                <a:cs typeface="Times New Roman"/>
              </a:rPr>
              <a:t>to </a:t>
            </a:r>
            <a:r>
              <a:rPr lang="en-US" sz="2400" b="1" spc="-5" dirty="0">
                <a:latin typeface="Times New Roman"/>
                <a:cs typeface="Times New Roman"/>
              </a:rPr>
              <a:t>represent </a:t>
            </a:r>
            <a:r>
              <a:rPr lang="en-US" sz="2400" b="1" dirty="0">
                <a:latin typeface="Times New Roman"/>
                <a:cs typeface="Times New Roman"/>
              </a:rPr>
              <a:t>the </a:t>
            </a:r>
            <a:r>
              <a:rPr lang="en-US" sz="2400" b="1" spc="-28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data </a:t>
            </a:r>
            <a:r>
              <a:rPr lang="en-US" sz="2400" b="1" spc="-5" dirty="0">
                <a:latin typeface="Times New Roman"/>
                <a:cs typeface="Times New Roman"/>
              </a:rPr>
              <a:t>in </a:t>
            </a:r>
            <a:r>
              <a:rPr lang="en-US" sz="2400" b="1" dirty="0">
                <a:latin typeface="Times New Roman"/>
                <a:cs typeface="Times New Roman"/>
              </a:rPr>
              <a:t>the database </a:t>
            </a:r>
            <a:r>
              <a:rPr lang="en-US" sz="2400" b="1" spc="-5" dirty="0">
                <a:latin typeface="Times New Roman"/>
                <a:cs typeface="Times New Roman"/>
              </a:rPr>
              <a:t>and developer hides </a:t>
            </a:r>
            <a:r>
              <a:rPr lang="en-US" sz="2400" b="1" dirty="0">
                <a:latin typeface="Times New Roman"/>
                <a:cs typeface="Times New Roman"/>
              </a:rPr>
              <a:t>the complexity </a:t>
            </a:r>
            <a:r>
              <a:rPr lang="en-US" sz="2400" b="1" spc="-5" dirty="0">
                <a:latin typeface="Times New Roman"/>
                <a:cs typeface="Times New Roman"/>
              </a:rPr>
              <a:t>from user </a:t>
            </a:r>
            <a:r>
              <a:rPr lang="en-US" sz="2400" b="1" dirty="0">
                <a:latin typeface="Times New Roman"/>
                <a:cs typeface="Times New Roman"/>
              </a:rPr>
              <a:t>from </a:t>
            </a:r>
            <a:r>
              <a:rPr lang="en-US" sz="2400" b="1" spc="-5" dirty="0">
                <a:latin typeface="Times New Roman"/>
                <a:cs typeface="Times New Roman"/>
              </a:rPr>
              <a:t>several level </a:t>
            </a:r>
            <a:r>
              <a:rPr lang="en-US" sz="2400" b="1" spc="5" dirty="0">
                <a:latin typeface="Times New Roman"/>
                <a:cs typeface="Times New Roman"/>
              </a:rPr>
              <a:t>of </a:t>
            </a:r>
            <a:r>
              <a:rPr lang="en-US" sz="2400" b="1" spc="10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abstraction such as physical level, logical level, and view level. This process is called </a:t>
            </a:r>
            <a:r>
              <a:rPr lang="en-US" sz="2400" b="1" dirty="0">
                <a:latin typeface="Times New Roman"/>
                <a:cs typeface="Times New Roman"/>
              </a:rPr>
              <a:t>data </a:t>
            </a:r>
            <a:r>
              <a:rPr lang="en-US" sz="2400" b="1" spc="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abstraction.</a:t>
            </a:r>
          </a:p>
          <a:p>
            <a:pPr algn="just"/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hides how exactly data is stored and maintained.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latin typeface="Times New Roman"/>
              <a:cs typeface="Times New Roman"/>
            </a:endParaRPr>
          </a:p>
          <a:p>
            <a:endParaRPr lang="en-A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53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B5A0B4-E8E2-556E-2BAD-C9B26FE0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>
            <a:normAutofit/>
          </a:bodyPr>
          <a:lstStyle/>
          <a:p>
            <a:r>
              <a:rPr lang="en-US" sz="28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Three schema architecture</a:t>
            </a:r>
            <a:r>
              <a:rPr lang="en-US" sz="28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/</a:t>
            </a:r>
            <a:r>
              <a:rPr lang="en-US" sz="2800" b="1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 abstraction</a:t>
            </a:r>
            <a:r>
              <a:rPr lang="en-US" sz="2800" dirty="0">
                <a:latin typeface="Times New Roman"/>
                <a:cs typeface="Times New Roman"/>
              </a:rPr>
              <a:t/>
            </a:r>
            <a:br>
              <a:rPr lang="en-US" sz="2800" dirty="0">
                <a:latin typeface="Times New Roman"/>
                <a:cs typeface="Times New Roman"/>
              </a:rPr>
            </a:br>
            <a:endParaRPr lang="en-AE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5B8E69-055E-5975-7A83-DF83E257D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7981950" cy="5033963"/>
          </a:xfrm>
        </p:spPr>
        <p:txBody>
          <a:bodyPr>
            <a:normAutofit lnSpcReduction="10000"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455613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9096375" algn="l"/>
              </a:tabLst>
              <a:defRPr/>
            </a:pPr>
            <a:r>
              <a:rPr lang="en-IN" sz="2400" b="1" noProof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IN" sz="2400" b="1" noProof="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(Internal Level)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the lowest level of data abstraction. </a:t>
            </a:r>
          </a:p>
          <a:p>
            <a:pPr lvl="1" algn="just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tells us how the data is actually stored and organized  in memory.</a:t>
            </a:r>
          </a:p>
          <a:p>
            <a:pPr lvl="1" algn="just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access methods like sequential or random access.</a:t>
            </a:r>
          </a:p>
          <a:p>
            <a:pPr lvl="1" algn="just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of memory, and the type of memory.</a:t>
            </a:r>
          </a:p>
          <a:p>
            <a:pPr marL="457200" indent="-457200" algn="just">
              <a:spcBef>
                <a:spcPts val="8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(Conceptual level)</a:t>
            </a:r>
            <a:endParaRPr 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 algn="just">
              <a:spcBef>
                <a:spcPts val="80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Conceptual structure of database, entities and attributes.</a:t>
            </a:r>
          </a:p>
          <a:p>
            <a:pPr marL="857250" lvl="1" indent="-457200" algn="just">
              <a:spcBef>
                <a:spcPts val="80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tells what data is exactly stored in the database like the data type.</a:t>
            </a:r>
          </a:p>
          <a:p>
            <a:pPr marL="857250" lvl="1" indent="-457200" algn="just">
              <a:spcBef>
                <a:spcPts val="80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among those data.</a:t>
            </a:r>
          </a:p>
          <a:p>
            <a:endParaRPr lang="en-AE" b="1" dirty="0"/>
          </a:p>
        </p:txBody>
      </p:sp>
    </p:spTree>
    <p:extLst>
      <p:ext uri="{BB962C8B-B14F-4D97-AF65-F5344CB8AC3E}">
        <p14:creationId xmlns:p14="http://schemas.microsoft.com/office/powerpoint/2010/main" val="401224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DBMS</a:t>
            </a:r>
            <a:endParaRPr lang="en-A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91264" cy="4857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can be defined as raw fact that could be recorded.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(Text, number, video, speech, image, audio)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is a organized collection of  related data which has an implicit meaning.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Information: Arranged form of data is called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(DBMS) is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package designed </a:t>
            </a:r>
            <a:r>
              <a:rPr lang="en-US" sz="24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define,</a:t>
            </a:r>
            <a:r>
              <a:rPr lang="en-US" sz="24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manipulate,</a:t>
            </a:r>
            <a:r>
              <a:rPr lang="en-US" sz="24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</a:t>
            </a:r>
            <a:r>
              <a:rPr lang="en-US" sz="24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lang="en-US" sz="24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Some of </a:t>
            </a:r>
            <a:r>
              <a:rPr lang="fr-FR" sz="2400" spc="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databses</a:t>
            </a:r>
            <a:r>
              <a:rPr lang="fr-FR" sz="24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M</a:t>
            </a:r>
            <a:r>
              <a:rPr lang="fr-FR" sz="24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24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L, </a:t>
            </a:r>
            <a:r>
              <a:rPr lang="fr-FR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24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fr-FR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erve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 </a:t>
            </a:r>
            <a:r>
              <a:rPr lang="fr-FR" sz="24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acl</a:t>
            </a:r>
            <a:r>
              <a:rPr lang="fr-FR"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2400" spc="-2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2400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lang="fr-FR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FoxPro,</a:t>
            </a:r>
            <a:r>
              <a:rPr lang="en-AU" sz="24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MS-Access</a:t>
            </a:r>
            <a:r>
              <a:rPr lang="en-AU" sz="24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endParaRPr lang="en-A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236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D12FE3-D3E4-E5B8-4956-B622E6201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Three schema architecture</a:t>
            </a:r>
            <a:r>
              <a:rPr lang="en-US" sz="28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/</a:t>
            </a:r>
            <a:r>
              <a:rPr lang="en-US" sz="2800" b="1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 abstraction</a:t>
            </a:r>
            <a:r>
              <a:rPr lang="en-US" sz="2800" dirty="0">
                <a:latin typeface="Times New Roman"/>
                <a:cs typeface="Times New Roman"/>
              </a:rPr>
              <a:t/>
            </a:r>
            <a:br>
              <a:rPr lang="en-US" sz="2800" dirty="0">
                <a:latin typeface="Times New Roman"/>
                <a:cs typeface="Times New Roman"/>
              </a:rPr>
            </a:br>
            <a:endParaRPr lang="en-AE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1FE987-C04D-EB95-4A1F-C8E2F630D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402"/>
            <a:ext cx="7886700" cy="4881562"/>
          </a:xfrm>
        </p:spPr>
        <p:txBody>
          <a:bodyPr>
            <a:normAutofit lnSpcReduction="10000"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455613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9096375" algn="l"/>
              </a:tabLst>
              <a:defRPr/>
            </a:pPr>
            <a:r>
              <a:rPr lang="en-IN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IN" sz="2400" b="1" noProof="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 (</a:t>
            </a:r>
            <a:r>
              <a:rPr lang="en-IN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IN" sz="2400" b="1" noProof="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Level)</a:t>
            </a:r>
            <a:endParaRPr kumimoji="0" lang="en-I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highest level of data abstraction. </a:t>
            </a:r>
          </a:p>
          <a:p>
            <a:pPr lvl="1" algn="just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level exists to ease the accessibility of the database by an individual user.</a:t>
            </a:r>
          </a:p>
          <a:p>
            <a:pPr lvl="1" algn="just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the interaction with the system</a:t>
            </a:r>
          </a:p>
          <a:p>
            <a:pPr lvl="1" algn="just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may provide many views for the same database</a:t>
            </a:r>
          </a:p>
          <a:p>
            <a:pPr lvl="1" algn="just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 part of the actual database is viewed by the user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data abstraction is achieving data independence in order to save time, complexity and cost required when database is modified or altered.</a:t>
            </a:r>
          </a:p>
          <a:p>
            <a:pPr marL="0" indent="0">
              <a:spcBef>
                <a:spcPts val="800"/>
              </a:spcBef>
              <a:defRPr/>
            </a:pPr>
            <a:endParaRPr lang="en-US" sz="3200" b="1" dirty="0">
              <a:latin typeface="Calibri" pitchFamily="34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E" b="1" dirty="0"/>
          </a:p>
        </p:txBody>
      </p:sp>
    </p:spTree>
    <p:extLst>
      <p:ext uri="{BB962C8B-B14F-4D97-AF65-F5344CB8AC3E}">
        <p14:creationId xmlns:p14="http://schemas.microsoft.com/office/powerpoint/2010/main" val="356876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D66B38-132E-0DD6-BFC3-9F8DC1B7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Abstraction: Three layers</a:t>
            </a:r>
            <a:r>
              <a:rPr lang="en-US" sz="3600" dirty="0">
                <a:solidFill>
                  <a:srgbClr val="000000"/>
                </a:solidFill>
                <a:latin typeface="Calibri" pitchFamily="34" charset="0"/>
              </a:rPr>
              <a:t/>
            </a:r>
            <a:br>
              <a:rPr lang="en-US" sz="3600" dirty="0">
                <a:solidFill>
                  <a:srgbClr val="000000"/>
                </a:solidFill>
                <a:latin typeface="Calibri" pitchFamily="34" charset="0"/>
              </a:rPr>
            </a:br>
            <a:endParaRPr lang="en-A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11B55B3C-9F27-4A87-7257-F45CE1809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484784"/>
            <a:ext cx="5181600" cy="4199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CC76916-E11C-AF89-847E-E485DDD41E31}"/>
              </a:ext>
            </a:extLst>
          </p:cNvPr>
          <p:cNvSpPr txBox="1"/>
          <p:nvPr/>
        </p:nvSpPr>
        <p:spPr>
          <a:xfrm>
            <a:off x="1295400" y="612354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Figure 1: Three layers of data abstraction</a:t>
            </a:r>
          </a:p>
        </p:txBody>
      </p:sp>
    </p:spTree>
    <p:extLst>
      <p:ext uri="{BB962C8B-B14F-4D97-AF65-F5344CB8AC3E}">
        <p14:creationId xmlns:p14="http://schemas.microsoft.com/office/powerpoint/2010/main" val="273594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E34D1C-7D3A-8877-CAEF-1E262678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905750" cy="457201"/>
          </a:xfrm>
        </p:spPr>
        <p:txBody>
          <a:bodyPr>
            <a:normAutofit fontScale="90000"/>
          </a:bodyPr>
          <a:lstStyle/>
          <a:p>
            <a:pPr marL="402590" algn="ctr">
              <a:spcBef>
                <a:spcPts val="375"/>
              </a:spcBef>
            </a:pPr>
            <a:r>
              <a:rPr lang="en-US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r>
              <a:rPr lang="en-AE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AE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AU" sz="32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Database</a:t>
            </a:r>
            <a:r>
              <a:rPr lang="en-AU" sz="3200" b="1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AU" sz="32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Languages</a:t>
            </a:r>
            <a:r>
              <a:rPr lang="en-AU" sz="1800" dirty="0">
                <a:latin typeface="Times New Roman"/>
                <a:cs typeface="Times New Roman"/>
              </a:rPr>
              <a:t/>
            </a:r>
            <a:br>
              <a:rPr lang="en-AU" sz="1800" dirty="0">
                <a:latin typeface="Times New Roman"/>
                <a:cs typeface="Times New Roman"/>
              </a:rPr>
            </a:br>
            <a:r>
              <a:rPr lang="en-AE" sz="1800" b="1" u="sng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/>
            </a:r>
            <a:br>
              <a:rPr lang="en-AE" sz="1800" b="1" u="sng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8DBE13-AE69-1FCE-FA61-4BFE58CEB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1"/>
            <a:ext cx="8210550" cy="601979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Data-Definition</a:t>
            </a:r>
            <a:r>
              <a:rPr lang="en-US" sz="2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(DDL</a:t>
            </a:r>
            <a:r>
              <a:rPr lang="en-US" sz="24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Data-Manipulation </a:t>
            </a:r>
            <a:r>
              <a:rPr lang="en-US" sz="24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(DML</a:t>
            </a:r>
            <a:r>
              <a:rPr lang="en-US" sz="24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Transaction control Language (TCL), Data 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ontrol Language (DCL), Storage definition language(SDL) and View definition language (VDL).</a:t>
            </a:r>
          </a:p>
          <a:p>
            <a:pPr algn="just"/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DDL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is the language used to define and create database 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schema. It is used in conceptual level.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8787" indent="-457200"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statements define the implementation details of the database schema hence usually hidden from the users</a:t>
            </a:r>
          </a:p>
          <a:p>
            <a:pPr marL="458787" indent="-457200"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ALTER, DROP , RENAME and COMMENT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example of DDL statements</a:t>
            </a:r>
          </a:p>
          <a:p>
            <a:pPr marL="458787" indent="-457200"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also used to specify the data structure and integrity constraints</a:t>
            </a:r>
          </a:p>
          <a:p>
            <a:pPr marL="458787" indent="-457200"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of the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 constraints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</a:p>
          <a:p>
            <a:pPr marL="1079500" lvl="3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constraints: decide what type and range of values an attribute can take</a:t>
            </a:r>
          </a:p>
          <a:p>
            <a:pPr marL="1079500" lvl="3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Referential integrity: shows relation between two tables, ensures if a value appears in one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appears in another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lvl="3" indent="0" algn="just">
              <a:spcBef>
                <a:spcPts val="800"/>
              </a:spcBef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table in a database must have a primary key, this primary key can appear in other tables because of its relationship to data within those tables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2331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4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Database</a:t>
            </a:r>
            <a:r>
              <a:rPr lang="en-AU" sz="2400" b="1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AU" sz="24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Languages</a:t>
            </a:r>
            <a:endParaRPr lang="en-A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35496" y="1808044"/>
            <a:ext cx="8496944" cy="154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0" lvl="3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Assertion: conditions database must always follow. For example age should be in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name in string.</a:t>
            </a:r>
          </a:p>
          <a:p>
            <a:pPr marL="1079500" lvl="3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Authorization: privileges given to different users (read, insert, update or delete authorization)</a:t>
            </a:r>
          </a:p>
        </p:txBody>
      </p:sp>
    </p:spTree>
    <p:extLst>
      <p:ext uri="{BB962C8B-B14F-4D97-AF65-F5344CB8AC3E}">
        <p14:creationId xmlns:p14="http://schemas.microsoft.com/office/powerpoint/2010/main" val="15095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156567-625F-F32E-171B-A9A93148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>
            <a:normAutofit/>
          </a:bodyPr>
          <a:lstStyle/>
          <a:p>
            <a:r>
              <a:rPr lang="en-AU" sz="28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Database</a:t>
            </a:r>
            <a:r>
              <a:rPr lang="en-AU" sz="2800" b="1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AU" sz="28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Languages</a:t>
            </a:r>
            <a:endParaRPr lang="en-A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E8417E-BF4C-29E8-6D30-3D41597B6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2999"/>
            <a:ext cx="7886700" cy="5033963"/>
          </a:xfrm>
        </p:spPr>
        <p:txBody>
          <a:bodyPr>
            <a:normAutofit fontScale="92500"/>
          </a:bodyPr>
          <a:lstStyle/>
          <a:p>
            <a:pPr marL="1587" indent="0" algn="just">
              <a:spcBef>
                <a:spcPts val="800"/>
              </a:spcBef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DML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is the language used by the users to access or manipulate data organized by an appropriate data model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(Query Language)</a:t>
            </a:r>
          </a:p>
          <a:p>
            <a:pPr marL="458787" indent="-457200"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types of access or manipulations are:</a:t>
            </a:r>
          </a:p>
          <a:p>
            <a:pPr marL="1487487" lvl="3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 of information stored in the database (SELECT)</a:t>
            </a:r>
          </a:p>
          <a:p>
            <a:pPr marL="1487487" lvl="3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of new information into the database (INSERT)</a:t>
            </a:r>
          </a:p>
          <a:p>
            <a:pPr marL="1487487" lvl="3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 of information in the database (DELETE)</a:t>
            </a:r>
          </a:p>
          <a:p>
            <a:pPr marL="1487487" lvl="3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of information stored in the database (UPDATE)</a:t>
            </a:r>
          </a:p>
          <a:p>
            <a:pPr marL="1030287" lvl="3" indent="0" algn="just">
              <a:spcBef>
                <a:spcPts val="800"/>
              </a:spcBef>
              <a:buNone/>
            </a:pPr>
            <a:r>
              <a:rPr lang="en-US" sz="2400" b="1" spc="-5" dirty="0">
                <a:latin typeface="Times New Roman"/>
                <a:cs typeface="Times New Roman"/>
              </a:rPr>
              <a:t>The</a:t>
            </a:r>
            <a:r>
              <a:rPr lang="en-US" sz="2400" b="1" spc="-15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common</a:t>
            </a:r>
            <a:r>
              <a:rPr lang="en-US" sz="2400" b="1" spc="5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DML</a:t>
            </a:r>
            <a:r>
              <a:rPr lang="en-US" sz="2400" b="1" spc="5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commands:</a:t>
            </a:r>
            <a:r>
              <a:rPr lang="en-US" sz="2400" b="1" spc="25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SELECT,</a:t>
            </a:r>
            <a:r>
              <a:rPr lang="en-US" sz="2400" b="1" spc="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INSERT,</a:t>
            </a:r>
            <a:r>
              <a:rPr lang="en-US" sz="2400" b="1" spc="5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UPDATE,</a:t>
            </a:r>
            <a:r>
              <a:rPr lang="en-US" sz="2400" b="1" spc="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DELETE.</a:t>
            </a:r>
          </a:p>
          <a:p>
            <a:pPr marL="1030287" lvl="3" indent="0">
              <a:spcBef>
                <a:spcPts val="800"/>
              </a:spcBef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E" b="1" dirty="0"/>
          </a:p>
        </p:txBody>
      </p:sp>
    </p:spTree>
    <p:extLst>
      <p:ext uri="{BB962C8B-B14F-4D97-AF65-F5344CB8AC3E}">
        <p14:creationId xmlns:p14="http://schemas.microsoft.com/office/powerpoint/2010/main" val="1404034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Database</a:t>
            </a:r>
            <a:r>
              <a:rPr lang="en-AU" sz="2800" b="1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AU" sz="28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Languages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DCL: It stands for data control language. It is used to retrieve the stored or saved data. DCL execution is transactional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For example: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GRANT: it is used to give user access privileges to a database.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REVOKE: it is used to take back permissions from the user.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TCL: It stands for transactional control language and used to manage transaction in the database. These are used to manage the changes made to the data in a table by DML statements.</a:t>
            </a:r>
            <a:r>
              <a:rPr lang="en-A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example: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COMMIT: It is used to save the transaction on the database.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ROLLBACK: It is used to restore the database to the database to original since the last commit.</a:t>
            </a:r>
          </a:p>
        </p:txBody>
      </p:sp>
    </p:spTree>
    <p:extLst>
      <p:ext uri="{BB962C8B-B14F-4D97-AF65-F5344CB8AC3E}">
        <p14:creationId xmlns:p14="http://schemas.microsoft.com/office/powerpoint/2010/main" val="602195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Database</a:t>
            </a:r>
            <a:r>
              <a:rPr lang="en-AU" sz="3600" b="1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AU" sz="36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Languages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91264" cy="4641379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VDL: It stands for view definition language and it represents user views and their mapping to the conceptual schema.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SDL: It stands for storage definition language and it specifies the mapping between two schemas.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209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Interface 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352928" cy="5589240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management system interface is a  user interface that allows  user  to input queries to a database without using the query language itself. There are following types of interfaces: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 based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based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</a:p>
          <a:p>
            <a:pPr marL="514350" indent="-514350" algn="just">
              <a:buFont typeface="+mj-lt"/>
              <a:buAutoNum type="arabicPeriod"/>
            </a:pP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744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680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endParaRPr lang="en-A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19256" cy="51454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Natural language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Keyboard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Search input and output.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Parametric users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DBA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Menu-based interfaces for web clients: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interfaces present the user with list of options called menus that is used for user to request any service.</a:t>
            </a: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925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advantages of using menus is that they removes the tension of remembering specific command and syntax of any query language.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based interface:  A form based interfaces displays a form to each user, then user fill out all the given information  and matches to the stored data then allows to user to access service.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10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en-AU" sz="2800" b="1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AU" sz="2800" b="1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endParaRPr lang="en-A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435280" cy="5589240"/>
          </a:xfrm>
        </p:spPr>
        <p:txBody>
          <a:bodyPr>
            <a:normAutofit/>
          </a:bodyPr>
          <a:lstStyle/>
          <a:p>
            <a:pPr marL="355600" algn="just">
              <a:spcBef>
                <a:spcPts val="100"/>
              </a:spcBef>
              <a:tabLst>
                <a:tab pos="355600" algn="l"/>
              </a:tabLst>
            </a:pP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manages data efficiently and allows user  to manage data easily.</a:t>
            </a:r>
          </a:p>
          <a:p>
            <a:pPr marL="355600" algn="just">
              <a:spcBef>
                <a:spcPts val="100"/>
              </a:spcBef>
              <a:tabLst>
                <a:tab pos="355600" algn="l"/>
              </a:tabLst>
            </a:pP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stores, organizes 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manages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 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within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software 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</a:p>
          <a:p>
            <a:pPr marL="355600" algn="just">
              <a:spcBef>
                <a:spcPts val="100"/>
              </a:spcBef>
              <a:tabLst>
                <a:tab pos="355600" algn="l"/>
              </a:tabLst>
            </a:pP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</a:t>
            </a:r>
            <a:r>
              <a:rPr lang="en-US" sz="24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highly</a:t>
            </a:r>
            <a:r>
              <a:rPr lang="en-US" sz="24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US" sz="24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4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lang="en-US" sz="2400" spc="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24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US" sz="2400" spc="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just">
              <a:spcBef>
                <a:spcPts val="100"/>
              </a:spcBef>
              <a:tabLst>
                <a:tab pos="3556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tedious and time consuming to handle data manually.</a:t>
            </a:r>
          </a:p>
          <a:p>
            <a:pPr marL="355600" algn="just">
              <a:spcBef>
                <a:spcPts val="100"/>
              </a:spcBef>
              <a:tabLst>
                <a:tab pos="355600" algn="l"/>
              </a:tabLst>
            </a:pP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24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4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4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4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</a:t>
            </a:r>
            <a:r>
              <a:rPr lang="en-US" sz="24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just">
              <a:spcBef>
                <a:spcPts val="100"/>
              </a:spcBef>
              <a:tabLst>
                <a:tab pos="355600" algn="l"/>
              </a:tabLst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35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A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interface: It uses any graphical symbol or diagram to  interact with system.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interfaces: These interface accept any requests written in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or some other languages 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for parametric users: parametric users such as bank tellers often have a small  set of operation that must perform repeatedly so  special type of interface is used for them.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52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A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DBA: it stands for database system administrator.  There are many commands that are specially for DBA. For example creating account, access control etc.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633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 environment</a:t>
            </a:r>
            <a:endParaRPr lang="en-A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 environment deals with the components of a organization that defines and regulate the collection, storage, management and use of data within a database environment.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 is composed of different major parts. Some database system components are as follow: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8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 system environment</a:t>
            </a:r>
            <a:endParaRPr lang="en-A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56792"/>
            <a:ext cx="4536504" cy="3840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97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 Utility</a:t>
            </a:r>
            <a:endParaRPr lang="en-A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Backup Utility: in case of crashes and disasters this utility helps to take copies of the database periodically.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Tools: This tool monitors the performance of internal scheme that can be changed and optimize the data access.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utility: Data loading utility helps to load data from an external format without writing program.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 Utility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Recovery Utility: From the database backup and history of transactions this utility helps in reconstructing the correct state of database.</a:t>
            </a:r>
          </a:p>
          <a:p>
            <a:pPr algn="just"/>
            <a:r>
              <a:rPr lang="en-US" dirty="0" smtClean="0"/>
              <a:t>File organization: this utilities helps in restructuring of data from one type to another.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63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Environment and Communication facilities</a:t>
            </a:r>
            <a:endParaRPr lang="en-A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itself runs in software environment, including the operating system and any programming languages and utilities.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depends on underlying hardware to run, including a processing unit, memory and storage.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(Description of components)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63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Architecture</a:t>
            </a:r>
            <a:endParaRPr lang="en-A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centralized architecture for DBMS is one in which all data is stored on a single server and all clients connect to that server in order to access and manipulate the data.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933056"/>
            <a:ext cx="3826173" cy="2329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40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01CB05-817A-C40E-8EC3-066BDD16B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"/>
            <a:ext cx="5562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7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7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IN" sz="27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IN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/>
            </a:r>
            <a:br>
              <a:rPr lang="en-IN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</a:b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BB5FAE-D949-68D4-79F5-35596C7F0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475022"/>
          </a:xfrm>
        </p:spPr>
        <p:txBody>
          <a:bodyPr/>
          <a:lstStyle/>
          <a:p>
            <a:pPr marL="458787" indent="-457200"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8787" indent="-457200"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helps in design, development, implementation, and maintenance of a database</a:t>
            </a:r>
          </a:p>
          <a:p>
            <a:pPr marL="458787" indent="-457200"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Selecting the correct Database Architecture helps in quick and secure access to this data.</a:t>
            </a:r>
          </a:p>
          <a:p>
            <a:pPr marL="458787" indent="-457200"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aim is to separate user application from  physical database</a:t>
            </a:r>
          </a:p>
          <a:p>
            <a:pPr marL="458787" indent="-457200"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1-tier architecture: 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Client, Server, and Database all reside on the same machine. 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Anytime you install a DB in your system and access it to practice SQL queries it is 1 tier architecture.</a:t>
            </a:r>
          </a:p>
          <a:p>
            <a:pPr marL="458787" indent="-457200"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E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93003F9-657B-CB57-81C7-DAB6FBD62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273030"/>
            <a:ext cx="3200400" cy="15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49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958D7D-C6F2-5105-F481-B1804112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7"/>
            <a:ext cx="7981950" cy="625474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Architecture</a:t>
            </a:r>
            <a:endParaRPr lang="en-A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CF26C9-1EE4-3FC5-5451-DBA687D0B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8534400" cy="5791200"/>
          </a:xfrm>
        </p:spPr>
        <p:txBody>
          <a:bodyPr/>
          <a:lstStyle/>
          <a:p>
            <a:pPr marL="458787" indent="-457200"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2-tier architecture: 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two-tier architecture is like client server application.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direct communication takes place between client and server. 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system sends the request to the Server system and the Server system processes the request and sends back the data to the Client System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 applications</a:t>
            </a:r>
            <a:endParaRPr 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E" dirty="0"/>
          </a:p>
        </p:txBody>
      </p:sp>
      <p:pic>
        <p:nvPicPr>
          <p:cNvPr id="5" name="image6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3810000"/>
            <a:ext cx="4724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8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AU" sz="2800" b="1" spc="-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AU" sz="2800" b="1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lvl="1" indent="-45720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Redundancy control: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Redundancy refers to repeated instances of the same data. </a:t>
            </a:r>
          </a:p>
          <a:p>
            <a:pPr marL="1373187" lvl="3" indent="-45720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student may have his phone number and address stored in multiple places like in accounts, administration, library</a:t>
            </a:r>
          </a:p>
          <a:p>
            <a:pPr marL="1373187" lvl="3" indent="-45720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causes wastage of disk space, anomalies, and inconsistency</a:t>
            </a:r>
          </a:p>
          <a:p>
            <a:pPr marL="1373187" lvl="3" indent="-45720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 used normalization and keys to control redundancy</a:t>
            </a:r>
          </a:p>
          <a:p>
            <a:pPr marL="857250" lvl="1" indent="-45720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Inconsistency Control: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of same data may no longer agree</a:t>
            </a:r>
          </a:p>
          <a:p>
            <a:pPr marL="1373187" lvl="3" indent="-45720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address of student may be different in different files</a:t>
            </a:r>
          </a:p>
          <a:p>
            <a:pPr marL="1373187" lvl="3" indent="-45720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and constraints help to control inconsistency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173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835533-1B7D-D31E-9297-1DB75711F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Architecture</a:t>
            </a:r>
            <a:endParaRPr lang="en-A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392580-2655-530F-BA99-2A789A960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90600"/>
            <a:ext cx="8439150" cy="5791200"/>
          </a:xfrm>
        </p:spPr>
        <p:txBody>
          <a:bodyPr/>
          <a:lstStyle/>
          <a:p>
            <a:pPr marL="458787" indent="-457200"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3-tier architecture:  Web applications 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Tier − At this tier, the database resides along with its query processing languages i.e.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itself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Tier − the application layer sits in the middle and acts as a mediator between the end-user and the database.</a:t>
            </a:r>
          </a:p>
          <a:p>
            <a:pPr marL="1944687" lvl="4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this tier,  the application server and the programs that access the database reside.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(Presentation) Tier − End-users operate on this tier and they know nothing about any existence of the database beyond this layer. </a:t>
            </a:r>
          </a:p>
          <a:p>
            <a:pPr marL="0" indent="0" algn="just">
              <a:buNone/>
            </a:pPr>
            <a:endParaRPr lang="en-AE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3D4EBED-1945-B80F-9040-E406284B7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503" y="4267200"/>
            <a:ext cx="3590925" cy="2301876"/>
          </a:xfrm>
          <a:prstGeom prst="rect">
            <a:avLst/>
          </a:prstGeom>
        </p:spPr>
      </p:pic>
      <p:pic>
        <p:nvPicPr>
          <p:cNvPr id="6" name="image7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4267200"/>
            <a:ext cx="4038601" cy="230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database management system</a:t>
            </a:r>
            <a:endParaRPr lang="en-A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102724" cy="5472608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DBMS can be classified based on several criteria , such as: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user numbers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user DBMS : It supports one user at a time.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 user DBMS : It supports multiple user at a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database distribution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DBMS: Database are stored at a single site and used by many users.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DBMS: Actual database and the DBMS s/w are distributed from various sites that are connected by network.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Homogeneous distributed DBMS: it uses same software from multiple sites. It can be handled easily. For example: Bank or  Organizations DBMS.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distributed DBMS: It uses different software from different sites </a:t>
            </a:r>
          </a:p>
          <a:p>
            <a:pPr marL="3429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And one common software is used to support data exchange.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Application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purpose: It is a software system designed to allow the definition, creation, querying, update and administration of database. For example: MYSQL, ORACLE etc.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 purpose: It doesn’t provide the user with all of the functionality that would be available using a general purpose DBMS. For example An email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6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AU" sz="3200" b="1" spc="-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AU" sz="3200" b="1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32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endParaRPr lang="en-A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435280" cy="4857403"/>
          </a:xfrm>
        </p:spPr>
        <p:txBody>
          <a:bodyPr/>
          <a:lstStyle/>
          <a:p>
            <a:pPr marL="857250" lvl="1" indent="-45720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Flexibility: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 can be easily changed to incorporate any new changes in requirements.</a:t>
            </a:r>
          </a:p>
          <a:p>
            <a:pPr marL="857250" lvl="1" indent="-45720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 and recovery: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 provides facility of backing up the data and recovering from hardware or software failures</a:t>
            </a:r>
          </a:p>
          <a:p>
            <a:pPr marL="857250" lvl="1" indent="-45720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 constraints: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 satisfies integrity constraints like primary keys, data type, etc. to ensure accuracy consistency and reliability of databases.</a:t>
            </a:r>
          </a:p>
          <a:p>
            <a:pPr marL="857250" lvl="1" indent="-45720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Concurrent/multiple users: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users can access the system at the same time</a:t>
            </a:r>
          </a:p>
          <a:p>
            <a:pPr marL="1373187" lvl="3" indent="-45720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in  QFX, air ticket reservation system</a:t>
            </a:r>
          </a:p>
          <a:p>
            <a:pPr marL="400050" lvl="1" indent="0">
              <a:spcBef>
                <a:spcPts val="800"/>
              </a:spcBef>
              <a:buNone/>
            </a:pP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137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</p:spPr>
        <p:txBody>
          <a:bodyPr>
            <a:normAutofit/>
          </a:bodyPr>
          <a:lstStyle/>
          <a:p>
            <a:r>
              <a:rPr lang="en-AU" sz="2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AU" sz="2800" b="1" spc="-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AU" sz="2800" b="1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endParaRPr lang="en-A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784976" cy="5256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of </a:t>
            </a:r>
            <a:r>
              <a:rPr lang="en-US" sz="2400" spc="-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spc="-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spc="-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 is quite </a:t>
            </a:r>
            <a:r>
              <a:rPr lang="en-US" sz="2400" spc="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2400" spc="-1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the </a:t>
            </a:r>
            <a:r>
              <a:rPr lang="en-US" sz="2400" spc="-65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lang="en-US" sz="2400" spc="-2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-1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your</a:t>
            </a:r>
            <a:r>
              <a:rPr lang="en-US" sz="2400" spc="5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z="2400" spc="48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400" spc="5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sz="2400" spc="49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sz="2400" spc="49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400" spc="5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lang="en-US" sz="2400" spc="5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US" sz="2400" spc="46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systems,</a:t>
            </a:r>
            <a:r>
              <a:rPr lang="en-US" sz="2400" spc="484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special training may need for user.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pc="-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some organizations, all </a:t>
            </a:r>
            <a:r>
              <a:rPr lang="en-US" sz="2400" spc="-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integrated </a:t>
            </a:r>
            <a:r>
              <a:rPr lang="en-US" sz="2400" spc="-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2400" spc="65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single database </a:t>
            </a:r>
            <a:r>
              <a:rPr lang="en-US" sz="2400" spc="-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damaged </a:t>
            </a:r>
            <a:r>
              <a:rPr lang="en-US" sz="2400" spc="-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electric failure or database is corrupted on the </a:t>
            </a:r>
            <a:r>
              <a:rPr lang="en-US" sz="2400" spc="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pc="-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2400" spc="28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26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27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sz="2400" spc="30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2400" spc="27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400" spc="26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27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400" spc="29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spc="25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US" sz="2400" spc="229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2400" spc="27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  <a:r>
              <a:rPr lang="en-US" sz="2400" spc="28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lang="en-US" sz="2400" spc="28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3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sz="2400" spc="-3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-4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US" sz="2400" spc="-2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en-US" sz="2400" spc="-1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can't</a:t>
            </a:r>
            <a:r>
              <a:rPr lang="en-US" sz="2400" spc="-2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US" sz="2400" spc="-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sophisticated</a:t>
            </a:r>
            <a:r>
              <a:rPr lang="en-US" sz="2400" spc="-15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spc="-5" dirty="0" smtClean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pc="-5" dirty="0" smtClean="0">
              <a:solidFill>
                <a:srgbClr val="212121"/>
              </a:solidFill>
              <a:latin typeface="Arial MT"/>
              <a:cs typeface="Arial MT"/>
            </a:endParaRPr>
          </a:p>
          <a:p>
            <a:pPr marL="355600" algn="just">
              <a:spcBef>
                <a:spcPts val="580"/>
              </a:spcBef>
              <a:tabLst>
                <a:tab pos="355600" algn="l"/>
              </a:tabLst>
            </a:pPr>
            <a:endParaRPr lang="en-US" dirty="0" smtClean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0103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Applications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itchFamily="34" charset="0"/>
              </a:rPr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91264" cy="4929411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Banking: all transactions</a:t>
            </a:r>
          </a:p>
          <a:p>
            <a:pPr marL="457200" indent="-45720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Airlines: reservations, schedules</a:t>
            </a:r>
          </a:p>
          <a:p>
            <a:pPr marL="457200" indent="-45720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Universities:  registration, grades</a:t>
            </a:r>
          </a:p>
          <a:p>
            <a:pPr marL="457200" indent="-45720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Sales: customers, products, purchases</a:t>
            </a:r>
          </a:p>
          <a:p>
            <a:pPr marL="457200" indent="-45720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Manufacturing: production, inventory, orders, supply chain</a:t>
            </a:r>
          </a:p>
          <a:p>
            <a:pPr marL="457200" indent="-45720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resources:  employee records, salaries, tax deductions</a:t>
            </a:r>
          </a:p>
          <a:p>
            <a:pPr marL="457200" indent="-45720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today are core component of all computer based applications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71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3D6FBC-BF74-0F3B-C861-DCE6CC37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45249"/>
            <a:ext cx="7981950" cy="625474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/>
            </a:r>
            <a:br>
              <a:rPr lang="en-IN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</a:br>
            <a:r>
              <a:rPr lang="en-IN" sz="31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Users</a:t>
            </a:r>
            <a:r>
              <a:rPr lang="en-IN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AE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10379F-2896-6D24-8CB6-6ACDAEA37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210550" cy="5562600"/>
          </a:xfrm>
        </p:spPr>
        <p:txBody>
          <a:bodyPr/>
          <a:lstStyle/>
          <a:p>
            <a:pPr marL="458787" indent="-457200"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are differentiated by the way they interact with the system. They are classified as:</a:t>
            </a:r>
          </a:p>
          <a:p>
            <a:pPr marL="458787" indent="-457200"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users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They interact with the system by invoking one of the permanent application programs that have been written previously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do not have to know about the implementation details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Examples, people accessing database over the web, bank tellers, clerical staff</a:t>
            </a:r>
          </a:p>
          <a:p>
            <a:pPr marL="458787" indent="-457200"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are the computer professionals who develop application programs and user interfaces</a:t>
            </a:r>
          </a:p>
          <a:p>
            <a:pPr marL="915987" lvl="2" indent="-3429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can use any of the high level languages for the purpose</a:t>
            </a:r>
          </a:p>
          <a:p>
            <a:pPr marL="458787" indent="-457200"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Sophisticated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interact with the system either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a database query language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by using tools such as data analysis software</a:t>
            </a:r>
          </a:p>
          <a:p>
            <a:pPr marL="1030287" lvl="2" indent="-45720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Engineers, Scientist, Analysts</a:t>
            </a:r>
          </a:p>
          <a:p>
            <a:pPr marL="458787" indent="-457200"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Specialized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sophisticated users who write specialized database applications like knowledge-base and expert systems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61400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D11BA1-5F43-F66C-D464-E5CA5BE7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5127"/>
            <a:ext cx="7829550" cy="77787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1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Models</a:t>
            </a:r>
            <a:r>
              <a:rPr lang="en-IN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/>
            </a:r>
            <a:br>
              <a:rPr lang="en-IN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</a:b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2E2F90-8CA8-F662-4D0D-2752A81AC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7981950" cy="5110163"/>
          </a:xfrm>
        </p:spPr>
        <p:txBody>
          <a:bodyPr/>
          <a:lstStyle/>
          <a:p>
            <a:pPr marL="458787" indent="-457200" algn="just">
              <a:spcBef>
                <a:spcPts val="800"/>
              </a:spcBef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 may be defined as conceptual framework for describing Data, Data relationships, Data semantics and Data constraints.</a:t>
            </a:r>
          </a:p>
          <a:p>
            <a:pPr marL="458787" indent="-457200" algn="just">
              <a:spcBef>
                <a:spcPts val="800"/>
              </a:spcBef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 way to describe the design of a database at the physical,  logical and view level </a:t>
            </a:r>
          </a:p>
          <a:p>
            <a:pPr marL="458787" indent="-457200" algn="just">
              <a:spcBef>
                <a:spcPts val="800"/>
              </a:spcBef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models show that how the data is connected and stored in the system. It shows the relationship between data and how data is presented to the user</a:t>
            </a:r>
          </a:p>
          <a:p>
            <a:pPr marL="458787" indent="-457200" algn="just">
              <a:spcBef>
                <a:spcPts val="800"/>
              </a:spcBef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 is an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 thing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describing data, data-relationship and constraints.</a:t>
            </a:r>
          </a:p>
          <a:p>
            <a:pPr marL="0" indent="0">
              <a:buNone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899719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2906</Words>
  <Application>Microsoft Office PowerPoint</Application>
  <PresentationFormat>On-screen Show (4:3)</PresentationFormat>
  <Paragraphs>249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Office Theme</vt:lpstr>
      <vt:lpstr>1_Office Theme</vt:lpstr>
      <vt:lpstr>2_Office Theme</vt:lpstr>
      <vt:lpstr>UNIT I – INTRODUCTION TO DBMS </vt:lpstr>
      <vt:lpstr>Introduction to DBMS</vt:lpstr>
      <vt:lpstr>Importance of DBMS</vt:lpstr>
      <vt:lpstr>Advantages of DBMS</vt:lpstr>
      <vt:lpstr>Advantages of DBMS</vt:lpstr>
      <vt:lpstr>Disadvantages of DBMS</vt:lpstr>
      <vt:lpstr>Database Applications </vt:lpstr>
      <vt:lpstr> Database Users </vt:lpstr>
      <vt:lpstr>Data Models </vt:lpstr>
      <vt:lpstr>Data Models: Types</vt:lpstr>
      <vt:lpstr>Data Models: Types</vt:lpstr>
      <vt:lpstr>Data Models: Types</vt:lpstr>
      <vt:lpstr>Data Models: Types </vt:lpstr>
      <vt:lpstr> Data Instances and Schemas </vt:lpstr>
      <vt:lpstr>Data Instances and Schemas</vt:lpstr>
      <vt:lpstr>Data Independence</vt:lpstr>
      <vt:lpstr>Data Independence </vt:lpstr>
      <vt:lpstr>Three schema architecture/ Data abstraction </vt:lpstr>
      <vt:lpstr>Three schema architecture/ Data abstraction </vt:lpstr>
      <vt:lpstr>Three schema architecture/ Data abstraction </vt:lpstr>
      <vt:lpstr>Data Abstraction: Three layers </vt:lpstr>
      <vt:lpstr>  Database Languages  </vt:lpstr>
      <vt:lpstr>Database Languages</vt:lpstr>
      <vt:lpstr>Database Languages</vt:lpstr>
      <vt:lpstr>Database Languages</vt:lpstr>
      <vt:lpstr>Database Languages</vt:lpstr>
      <vt:lpstr>Interface </vt:lpstr>
      <vt:lpstr>Interface </vt:lpstr>
      <vt:lpstr>Interface</vt:lpstr>
      <vt:lpstr>Interface</vt:lpstr>
      <vt:lpstr>Interface</vt:lpstr>
      <vt:lpstr>Database system environment</vt:lpstr>
      <vt:lpstr>database  system environment</vt:lpstr>
      <vt:lpstr>Database System Utility</vt:lpstr>
      <vt:lpstr>Database System Utility</vt:lpstr>
      <vt:lpstr>Application Environment and Communication facilities</vt:lpstr>
      <vt:lpstr>Centralized Architecture</vt:lpstr>
      <vt:lpstr> Database Architecture </vt:lpstr>
      <vt:lpstr>Database Architecture</vt:lpstr>
      <vt:lpstr>Database Architecture</vt:lpstr>
      <vt:lpstr>Classification of database management system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 – INTRODUCTION TO DBMS </dc:title>
  <dc:creator>Narendra</dc:creator>
  <cp:lastModifiedBy>Narendra</cp:lastModifiedBy>
  <cp:revision>66</cp:revision>
  <dcterms:created xsi:type="dcterms:W3CDTF">2023-03-15T13:56:34Z</dcterms:created>
  <dcterms:modified xsi:type="dcterms:W3CDTF">2024-01-28T03:40:19Z</dcterms:modified>
</cp:coreProperties>
</file>