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7" r:id="rId1"/>
  </p:sldMasterIdLst>
  <p:notesMasterIdLst>
    <p:notesMasterId r:id="rId71"/>
  </p:notesMasterIdLst>
  <p:sldIdLst>
    <p:sldId id="256" r:id="rId2"/>
    <p:sldId id="328" r:id="rId3"/>
    <p:sldId id="401" r:id="rId4"/>
    <p:sldId id="444" r:id="rId5"/>
    <p:sldId id="445" r:id="rId6"/>
    <p:sldId id="446" r:id="rId7"/>
    <p:sldId id="473" r:id="rId8"/>
    <p:sldId id="474" r:id="rId9"/>
    <p:sldId id="475" r:id="rId10"/>
    <p:sldId id="476" r:id="rId11"/>
    <p:sldId id="477" r:id="rId12"/>
    <p:sldId id="478" r:id="rId13"/>
    <p:sldId id="479" r:id="rId14"/>
    <p:sldId id="480" r:id="rId15"/>
    <p:sldId id="481" r:id="rId16"/>
    <p:sldId id="482" r:id="rId17"/>
    <p:sldId id="483" r:id="rId18"/>
    <p:sldId id="484" r:id="rId19"/>
    <p:sldId id="485" r:id="rId20"/>
    <p:sldId id="486" r:id="rId21"/>
    <p:sldId id="487" r:id="rId22"/>
    <p:sldId id="488" r:id="rId23"/>
    <p:sldId id="489" r:id="rId24"/>
    <p:sldId id="496" r:id="rId25"/>
    <p:sldId id="490" r:id="rId26"/>
    <p:sldId id="491" r:id="rId27"/>
    <p:sldId id="492" r:id="rId28"/>
    <p:sldId id="493" r:id="rId29"/>
    <p:sldId id="494" r:id="rId30"/>
    <p:sldId id="495" r:id="rId31"/>
    <p:sldId id="497" r:id="rId32"/>
    <p:sldId id="498" r:id="rId33"/>
    <p:sldId id="499" r:id="rId34"/>
    <p:sldId id="500" r:id="rId35"/>
    <p:sldId id="501" r:id="rId36"/>
    <p:sldId id="502" r:id="rId37"/>
    <p:sldId id="503" r:id="rId38"/>
    <p:sldId id="407" r:id="rId39"/>
    <p:sldId id="504" r:id="rId40"/>
    <p:sldId id="408" r:id="rId41"/>
    <p:sldId id="507" r:id="rId42"/>
    <p:sldId id="508" r:id="rId43"/>
    <p:sldId id="509" r:id="rId44"/>
    <p:sldId id="511" r:id="rId45"/>
    <p:sldId id="510" r:id="rId46"/>
    <p:sldId id="512" r:id="rId47"/>
    <p:sldId id="513" r:id="rId48"/>
    <p:sldId id="514" r:id="rId49"/>
    <p:sldId id="515" r:id="rId50"/>
    <p:sldId id="516" r:id="rId51"/>
    <p:sldId id="517" r:id="rId52"/>
    <p:sldId id="518" r:id="rId53"/>
    <p:sldId id="522" r:id="rId54"/>
    <p:sldId id="519" r:id="rId55"/>
    <p:sldId id="520" r:id="rId56"/>
    <p:sldId id="521" r:id="rId57"/>
    <p:sldId id="527" r:id="rId58"/>
    <p:sldId id="528" r:id="rId59"/>
    <p:sldId id="529" r:id="rId60"/>
    <p:sldId id="530" r:id="rId61"/>
    <p:sldId id="531" r:id="rId62"/>
    <p:sldId id="524" r:id="rId63"/>
    <p:sldId id="525" r:id="rId64"/>
    <p:sldId id="523" r:id="rId65"/>
    <p:sldId id="526" r:id="rId66"/>
    <p:sldId id="532" r:id="rId67"/>
    <p:sldId id="533" r:id="rId68"/>
    <p:sldId id="535" r:id="rId69"/>
    <p:sldId id="534" r:id="rId7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2" autoAdjust="0"/>
  </p:normalViewPr>
  <p:slideViewPr>
    <p:cSldViewPr>
      <p:cViewPr varScale="1">
        <p:scale>
          <a:sx n="87" d="100"/>
          <a:sy n="87" d="100"/>
        </p:scale>
        <p:origin x="-1267" y="-86"/>
      </p:cViewPr>
      <p:guideLst>
        <p:guide orient="horz" pos="2160"/>
        <p:guide pos="2880"/>
      </p:guideLst>
    </p:cSldViewPr>
  </p:slideViewPr>
  <p:outlineViewPr>
    <p:cViewPr>
      <p:scale>
        <a:sx n="33" d="100"/>
        <a:sy n="33" d="100"/>
      </p:scale>
      <p:origin x="0" y="4962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p>
        </p:txBody>
      </p:sp>
      <p:sp>
        <p:nvSpPr>
          <p:cNvPr id="491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675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91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p>
        </p:txBody>
      </p:sp>
      <p:sp>
        <p:nvSpPr>
          <p:cNvPr id="491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3CA5184A-B973-4B57-8BAF-90ED47BE1791}" type="slidenum">
              <a:rPr lang="en-US"/>
              <a:pPr>
                <a:defRPr/>
              </a:pPr>
              <a:t>‹#›</a:t>
            </a:fld>
            <a:endParaRPr lang="en-US"/>
          </a:p>
        </p:txBody>
      </p:sp>
    </p:spTree>
    <p:extLst>
      <p:ext uri="{BB962C8B-B14F-4D97-AF65-F5344CB8AC3E}">
        <p14:creationId xmlns:p14="http://schemas.microsoft.com/office/powerpoint/2010/main" val="7874018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20" name="Footer Placeholder 19"/>
          <p:cNvSpPr>
            <a:spLocks noGrp="1"/>
          </p:cNvSpPr>
          <p:nvPr>
            <p:ph type="ftr" sz="quarter" idx="11"/>
          </p:nvPr>
        </p:nvSpPr>
        <p:spPr/>
        <p:txBody>
          <a:bodyPr/>
          <a:lstStyle/>
          <a:p>
            <a:pPr>
              <a:defRPr/>
            </a:pPr>
            <a:r>
              <a:rPr lang="en-US" smtClean="0"/>
              <a:t>The Entity Relationship Model</a:t>
            </a:r>
            <a:endParaRPr lang="en-US"/>
          </a:p>
        </p:txBody>
      </p:sp>
      <p:sp>
        <p:nvSpPr>
          <p:cNvPr id="10" name="Slide Number Placeholder 9"/>
          <p:cNvSpPr>
            <a:spLocks noGrp="1"/>
          </p:cNvSpPr>
          <p:nvPr>
            <p:ph type="sldNum" sz="quarter" idx="12"/>
          </p:nvPr>
        </p:nvSpPr>
        <p:spPr/>
        <p:txBody>
          <a:bodyPr/>
          <a:lstStyle/>
          <a:p>
            <a:pPr>
              <a:defRPr/>
            </a:pPr>
            <a:fld id="{261978BA-523C-4BEB-88A5-813327BFE1E1}" type="slidenum">
              <a:rPr lang="en-US" smtClean="0"/>
              <a:pPr>
                <a:defRPr/>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sp>
        <p:nvSpPr>
          <p:cNvPr id="6" name="Slide Number Placeholder 5"/>
          <p:cNvSpPr>
            <a:spLocks noGrp="1"/>
          </p:cNvSpPr>
          <p:nvPr>
            <p:ph type="sldNum" sz="quarter" idx="12"/>
          </p:nvPr>
        </p:nvSpPr>
        <p:spPr/>
        <p:txBody>
          <a:bodyPr/>
          <a:lstStyle/>
          <a:p>
            <a:pPr>
              <a:defRPr/>
            </a:pPr>
            <a:fld id="{D2B866D8-4557-424A-9BF3-4C6D48C5335D}"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sp>
        <p:nvSpPr>
          <p:cNvPr id="6" name="Slide Number Placeholder 5"/>
          <p:cNvSpPr>
            <a:spLocks noGrp="1"/>
          </p:cNvSpPr>
          <p:nvPr>
            <p:ph type="sldNum" sz="quarter" idx="12"/>
          </p:nvPr>
        </p:nvSpPr>
        <p:spPr/>
        <p:txBody>
          <a:bodyPr/>
          <a:lstStyle/>
          <a:p>
            <a:pPr>
              <a:defRPr/>
            </a:pPr>
            <a:fld id="{594F17BE-7188-464E-A249-14B47AA30132}"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sp>
        <p:nvSpPr>
          <p:cNvPr id="6" name="Slide Number Placeholder 5"/>
          <p:cNvSpPr>
            <a:spLocks noGrp="1"/>
          </p:cNvSpPr>
          <p:nvPr>
            <p:ph type="sldNum" sz="quarter" idx="12"/>
          </p:nvPr>
        </p:nvSpPr>
        <p:spPr/>
        <p:txBody>
          <a:bodyPr/>
          <a:lstStyle/>
          <a:p>
            <a:pPr>
              <a:defRPr/>
            </a:pPr>
            <a:fld id="{03ECCD63-BA70-4E0F-9E48-35AB89AF659C}"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sp>
        <p:nvSpPr>
          <p:cNvPr id="6" name="Slide Number Placeholder 5"/>
          <p:cNvSpPr>
            <a:spLocks noGrp="1"/>
          </p:cNvSpPr>
          <p:nvPr>
            <p:ph type="sldNum" sz="quarter" idx="12"/>
          </p:nvPr>
        </p:nvSpPr>
        <p:spPr/>
        <p:txBody>
          <a:bodyPr/>
          <a:lstStyle/>
          <a:p>
            <a:pPr>
              <a:defRPr/>
            </a:pPr>
            <a:fld id="{8E7810AF-870A-4B00-9E57-2CFADF57EA5F}" type="slidenum">
              <a:rPr lang="en-US" smtClean="0"/>
              <a:pPr>
                <a:defRPr/>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The Entity Relationship Model</a:t>
            </a:r>
            <a:endParaRPr lang="en-US"/>
          </a:p>
        </p:txBody>
      </p:sp>
      <p:sp>
        <p:nvSpPr>
          <p:cNvPr id="7" name="Slide Number Placeholder 6"/>
          <p:cNvSpPr>
            <a:spLocks noGrp="1"/>
          </p:cNvSpPr>
          <p:nvPr>
            <p:ph type="sldNum" sz="quarter" idx="12"/>
          </p:nvPr>
        </p:nvSpPr>
        <p:spPr/>
        <p:txBody>
          <a:bodyPr/>
          <a:lstStyle/>
          <a:p>
            <a:pPr>
              <a:defRPr/>
            </a:pPr>
            <a:fld id="{E7D5C091-B85D-4C68-841A-3FE963AB1F3D}"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smtClean="0"/>
              <a:t>The Entity Relationship Model</a:t>
            </a:r>
            <a:endParaRPr lang="en-US"/>
          </a:p>
        </p:txBody>
      </p:sp>
      <p:sp>
        <p:nvSpPr>
          <p:cNvPr id="9" name="Slide Number Placeholder 8"/>
          <p:cNvSpPr>
            <a:spLocks noGrp="1"/>
          </p:cNvSpPr>
          <p:nvPr>
            <p:ph type="sldNum" sz="quarter" idx="12"/>
          </p:nvPr>
        </p:nvSpPr>
        <p:spPr/>
        <p:txBody>
          <a:bodyPr/>
          <a:lstStyle/>
          <a:p>
            <a:pPr>
              <a:defRPr/>
            </a:pPr>
            <a:fld id="{AAF03BA3-E0F4-4CD4-9FEB-308EA8DF955D}"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smtClean="0"/>
              <a:t>The Entity Relationship Model</a:t>
            </a:r>
            <a:endParaRPr lang="en-US"/>
          </a:p>
        </p:txBody>
      </p:sp>
      <p:sp>
        <p:nvSpPr>
          <p:cNvPr id="5" name="Slide Number Placeholder 4"/>
          <p:cNvSpPr>
            <a:spLocks noGrp="1"/>
          </p:cNvSpPr>
          <p:nvPr>
            <p:ph type="sldNum" sz="quarter" idx="12"/>
          </p:nvPr>
        </p:nvSpPr>
        <p:spPr/>
        <p:txBody>
          <a:bodyPr/>
          <a:lstStyle/>
          <a:p>
            <a:pPr>
              <a:defRPr/>
            </a:pPr>
            <a:fld id="{8E78FB6D-FF8B-4A03-93DD-23AC83DCB04B}"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smtClean="0"/>
              <a:t>The Entity Relationship Model</a:t>
            </a:r>
            <a:endParaRPr lang="en-US"/>
          </a:p>
        </p:txBody>
      </p:sp>
      <p:sp>
        <p:nvSpPr>
          <p:cNvPr id="4" name="Slide Number Placeholder 3"/>
          <p:cNvSpPr>
            <a:spLocks noGrp="1"/>
          </p:cNvSpPr>
          <p:nvPr>
            <p:ph type="sldNum" sz="quarter" idx="12"/>
          </p:nvPr>
        </p:nvSpPr>
        <p:spPr/>
        <p:txBody>
          <a:bodyPr/>
          <a:lstStyle/>
          <a:p>
            <a:pPr>
              <a:defRPr/>
            </a:pPr>
            <a:fld id="{37899C66-A6A8-48DB-B1D8-7FD436932563}" type="slidenum">
              <a:rPr lang="en-US" smtClean="0"/>
              <a:pPr>
                <a:defRPr/>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The Entity Relationship Model</a:t>
            </a:r>
            <a:endParaRPr lang="en-US"/>
          </a:p>
        </p:txBody>
      </p:sp>
      <p:sp>
        <p:nvSpPr>
          <p:cNvPr id="7" name="Slide Number Placeholder 6"/>
          <p:cNvSpPr>
            <a:spLocks noGrp="1"/>
          </p:cNvSpPr>
          <p:nvPr>
            <p:ph type="sldNum" sz="quarter" idx="12"/>
          </p:nvPr>
        </p:nvSpPr>
        <p:spPr/>
        <p:txBody>
          <a:bodyPr/>
          <a:lstStyle/>
          <a:p>
            <a:pPr>
              <a:defRPr/>
            </a:pPr>
            <a:fld id="{EA42B41D-8C11-42C7-B659-404965A5E611}"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The Entity Relationship Model</a:t>
            </a:r>
            <a:endParaRPr lang="en-US"/>
          </a:p>
        </p:txBody>
      </p:sp>
      <p:sp>
        <p:nvSpPr>
          <p:cNvPr id="7" name="Slide Number Placeholder 6"/>
          <p:cNvSpPr>
            <a:spLocks noGrp="1"/>
          </p:cNvSpPr>
          <p:nvPr>
            <p:ph type="sldNum" sz="quarter" idx="12"/>
          </p:nvPr>
        </p:nvSpPr>
        <p:spPr/>
        <p:txBody>
          <a:bodyPr/>
          <a:lstStyle/>
          <a:p>
            <a:pPr>
              <a:defRPr/>
            </a:pPr>
            <a:fld id="{12E2B4F3-2DC8-4D11-B3F8-4D9968F1CE0D}" type="slidenum">
              <a:rPr lang="en-US" smtClean="0"/>
              <a:pPr>
                <a:defRPr/>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r>
              <a:rPr lang="en-US" smtClean="0"/>
              <a:t>The Entity Relationship Model</a:t>
            </a:r>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EA16626C-B141-4431-AEE0-BFB4A6C9EB48}" type="slidenum">
              <a:rPr lang="en-US" smtClean="0"/>
              <a:pPr>
                <a:defRPr/>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Lst>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90600" y="609600"/>
            <a:ext cx="8080248" cy="1472184"/>
          </a:xfrm>
        </p:spPr>
        <p:txBody>
          <a:bodyPr>
            <a:normAutofit/>
          </a:bodyPr>
          <a:lstStyle/>
          <a:p>
            <a:pPr eaLnBrk="1" hangingPunct="1">
              <a:lnSpc>
                <a:spcPct val="100000"/>
              </a:lnSpc>
            </a:pPr>
            <a:r>
              <a:rPr lang="en-US" sz="4000" dirty="0" smtClean="0">
                <a:latin typeface="Tahoma" pitchFamily="34" charset="0"/>
                <a:ea typeface="Tahoma" pitchFamily="34" charset="0"/>
                <a:cs typeface="Tahoma" pitchFamily="34" charset="0"/>
              </a:rPr>
              <a:t/>
            </a:r>
            <a:br>
              <a:rPr lang="en-US" sz="4000" dirty="0" smtClean="0">
                <a:latin typeface="Tahoma" pitchFamily="34" charset="0"/>
                <a:ea typeface="Tahoma" pitchFamily="34" charset="0"/>
                <a:cs typeface="Tahoma" pitchFamily="34" charset="0"/>
              </a:rPr>
            </a:br>
            <a:r>
              <a:rPr lang="en-US" sz="4000" dirty="0" smtClean="0">
                <a:latin typeface="Tahoma" pitchFamily="34" charset="0"/>
                <a:ea typeface="Tahoma" pitchFamily="34" charset="0"/>
                <a:cs typeface="Tahoma" pitchFamily="34" charset="0"/>
              </a:rPr>
              <a:t>Structured Query Language</a:t>
            </a:r>
          </a:p>
        </p:txBody>
      </p:sp>
      <p:sp>
        <p:nvSpPr>
          <p:cNvPr id="4" name="Slide Number Placeholder 3"/>
          <p:cNvSpPr>
            <a:spLocks noGrp="1"/>
          </p:cNvSpPr>
          <p:nvPr>
            <p:ph type="sldNum" sz="quarter" idx="12"/>
          </p:nvPr>
        </p:nvSpPr>
        <p:spPr/>
        <p:txBody>
          <a:bodyPr/>
          <a:lstStyle/>
          <a:p>
            <a:pPr>
              <a:defRPr/>
            </a:pPr>
            <a:fld id="{261978BA-523C-4BEB-88A5-813327BFE1E1}"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sp>
        <p:nvSpPr>
          <p:cNvPr id="2" name="TextBox 1"/>
          <p:cNvSpPr txBox="1"/>
          <p:nvPr/>
        </p:nvSpPr>
        <p:spPr>
          <a:xfrm>
            <a:off x="1676400" y="4953000"/>
            <a:ext cx="6248400" cy="954107"/>
          </a:xfrm>
          <a:prstGeom prst="rect">
            <a:avLst/>
          </a:prstGeom>
          <a:noFill/>
        </p:spPr>
        <p:txBody>
          <a:bodyPr wrap="square" rtlCol="0">
            <a:spAutoFit/>
          </a:bodyPr>
          <a:lstStyle/>
          <a:p>
            <a:r>
              <a:rPr lang="en-US" sz="2800" dirty="0" smtClean="0"/>
              <a:t>Narendra </a:t>
            </a:r>
            <a:r>
              <a:rPr lang="en-US" sz="2800" dirty="0" err="1" smtClean="0"/>
              <a:t>Shahi</a:t>
            </a:r>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722" y="184151"/>
            <a:ext cx="7498080" cy="654049"/>
          </a:xfrm>
        </p:spPr>
        <p:txBody>
          <a:bodyPr>
            <a:normAutofit fontScale="90000"/>
          </a:bodyPr>
          <a:lstStyle/>
          <a:p>
            <a:pPr>
              <a:lnSpc>
                <a:spcPct val="100000"/>
              </a:lnSpc>
            </a:pPr>
            <a:r>
              <a:rPr lang="en-US" dirty="0" smtClean="0"/>
              <a:t>Data Manipulation </a:t>
            </a:r>
            <a:r>
              <a:rPr lang="en-US" dirty="0"/>
              <a:t>Language (</a:t>
            </a:r>
            <a:r>
              <a:rPr lang="en-US" dirty="0" smtClean="0"/>
              <a:t>DML</a:t>
            </a:r>
            <a:r>
              <a:rPr lang="en-US" dirty="0"/>
              <a:t>)</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435608" y="838200"/>
            <a:ext cx="7498080" cy="5562600"/>
          </a:xfrm>
        </p:spPr>
        <p:style>
          <a:lnRef idx="2">
            <a:schemeClr val="accent1"/>
          </a:lnRef>
          <a:fillRef idx="1">
            <a:schemeClr val="lt1"/>
          </a:fillRef>
          <a:effectRef idx="0">
            <a:schemeClr val="accent1"/>
          </a:effectRef>
          <a:fontRef idx="minor">
            <a:schemeClr val="dk1"/>
          </a:fontRef>
        </p:style>
        <p:txBody>
          <a:bodyPr>
            <a:noAutofit/>
          </a:bodyPr>
          <a:lstStyle/>
          <a:p>
            <a:pPr>
              <a:buFont typeface="Wingdings" panose="05000000000000000000" pitchFamily="2" charset="2"/>
              <a:buChar char="§"/>
            </a:pPr>
            <a:r>
              <a:rPr lang="en-US" sz="2400" dirty="0" smtClean="0"/>
              <a:t>Data Manipulation Language is used to access or manipulate data in the database</a:t>
            </a:r>
          </a:p>
          <a:p>
            <a:pPr>
              <a:buFont typeface="Wingdings" panose="05000000000000000000" pitchFamily="2" charset="2"/>
              <a:buChar char="§"/>
            </a:pPr>
            <a:r>
              <a:rPr lang="en-US" sz="2400" dirty="0"/>
              <a:t>This manipulation involves inserting data into database tables, retrieving existing data, deleting data from existing tables and modifying existing </a:t>
            </a:r>
            <a:r>
              <a:rPr lang="en-US" sz="2400" dirty="0" smtClean="0"/>
              <a:t>data</a:t>
            </a:r>
          </a:p>
          <a:p>
            <a:pPr>
              <a:buFont typeface="Wingdings" panose="05000000000000000000" pitchFamily="2" charset="2"/>
              <a:buChar char="§"/>
            </a:pPr>
            <a:r>
              <a:rPr lang="en-US" sz="2400" dirty="0" smtClean="0"/>
              <a:t>DML basically  includes following commands:</a:t>
            </a:r>
          </a:p>
          <a:p>
            <a:pPr lvl="1">
              <a:buFont typeface="Wingdings" panose="05000000000000000000" pitchFamily="2" charset="2"/>
              <a:buChar char="§"/>
            </a:pPr>
            <a:r>
              <a:rPr lang="en-US" sz="2000" dirty="0"/>
              <a:t>SELECT: </a:t>
            </a:r>
            <a:r>
              <a:rPr lang="en-US" sz="2000" dirty="0" smtClean="0"/>
              <a:t> This </a:t>
            </a:r>
            <a:r>
              <a:rPr lang="en-US" sz="2000" dirty="0"/>
              <a:t>command is used to retrieve </a:t>
            </a:r>
            <a:r>
              <a:rPr lang="en-US" sz="2000" dirty="0" smtClean="0"/>
              <a:t>information either row or column </a:t>
            </a:r>
            <a:r>
              <a:rPr lang="en-US" sz="2000" dirty="0"/>
              <a:t>from a </a:t>
            </a:r>
            <a:r>
              <a:rPr lang="en-US" sz="2000" dirty="0" smtClean="0"/>
              <a:t>table</a:t>
            </a:r>
          </a:p>
          <a:p>
            <a:pPr lvl="1">
              <a:buFont typeface="Wingdings" panose="05000000000000000000" pitchFamily="2" charset="2"/>
              <a:buChar char="§"/>
            </a:pPr>
            <a:r>
              <a:rPr lang="en-US" sz="2000" dirty="0"/>
              <a:t>UPDATE: This command modifies data of one or more records</a:t>
            </a:r>
          </a:p>
          <a:p>
            <a:pPr lvl="1">
              <a:buFont typeface="Wingdings" panose="05000000000000000000" pitchFamily="2" charset="2"/>
              <a:buChar char="§"/>
            </a:pPr>
            <a:r>
              <a:rPr lang="en-US" sz="2000" dirty="0"/>
              <a:t>INSERT: This command adds one or more records to a database </a:t>
            </a:r>
            <a:r>
              <a:rPr lang="en-US" sz="2000" dirty="0" smtClean="0"/>
              <a:t>table</a:t>
            </a:r>
          </a:p>
          <a:p>
            <a:pPr lvl="1">
              <a:buFont typeface="Wingdings" panose="05000000000000000000" pitchFamily="2" charset="2"/>
              <a:buChar char="§"/>
            </a:pPr>
            <a:r>
              <a:rPr lang="en-US" sz="2000" dirty="0"/>
              <a:t>DELETE: This command removes one or more records from a table according to specified conditions</a:t>
            </a:r>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spTree>
    <p:extLst>
      <p:ext uri="{BB962C8B-B14F-4D97-AF65-F5344CB8AC3E}">
        <p14:creationId xmlns:p14="http://schemas.microsoft.com/office/powerpoint/2010/main" val="40506888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722" y="184151"/>
            <a:ext cx="7498080" cy="654049"/>
          </a:xfrm>
        </p:spPr>
        <p:txBody>
          <a:bodyPr>
            <a:normAutofit fontScale="90000"/>
          </a:bodyPr>
          <a:lstStyle/>
          <a:p>
            <a:pPr>
              <a:lnSpc>
                <a:spcPct val="100000"/>
              </a:lnSpc>
            </a:pPr>
            <a:r>
              <a:rPr lang="en-US" dirty="0" smtClean="0"/>
              <a:t>Data Manipulation </a:t>
            </a:r>
            <a:r>
              <a:rPr lang="en-US" dirty="0"/>
              <a:t>Language (</a:t>
            </a:r>
            <a:r>
              <a:rPr lang="en-US" dirty="0" smtClean="0"/>
              <a:t>DML</a:t>
            </a:r>
            <a:r>
              <a:rPr lang="en-US" dirty="0"/>
              <a:t>)</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435608" y="838200"/>
            <a:ext cx="7498080" cy="5562600"/>
          </a:xfrm>
        </p:spPr>
        <p:style>
          <a:lnRef idx="2">
            <a:schemeClr val="accent1"/>
          </a:lnRef>
          <a:fillRef idx="1">
            <a:schemeClr val="lt1"/>
          </a:fillRef>
          <a:effectRef idx="0">
            <a:schemeClr val="accent1"/>
          </a:effectRef>
          <a:fontRef idx="minor">
            <a:schemeClr val="dk1"/>
          </a:fontRef>
        </p:style>
        <p:txBody>
          <a:bodyPr>
            <a:noAutofit/>
          </a:bodyPr>
          <a:lstStyle/>
          <a:p>
            <a:pPr>
              <a:buFont typeface="Wingdings" panose="05000000000000000000" pitchFamily="2" charset="2"/>
              <a:buChar char="§"/>
            </a:pPr>
            <a:r>
              <a:rPr lang="en-US" sz="2400" dirty="0" smtClean="0"/>
              <a:t>SELECT </a:t>
            </a:r>
            <a:r>
              <a:rPr lang="en-US" sz="2400" dirty="0"/>
              <a:t>statement is used to </a:t>
            </a:r>
            <a:r>
              <a:rPr lang="en-US" sz="2400" b="1" dirty="0"/>
              <a:t>fetch the data from a database table</a:t>
            </a:r>
            <a:r>
              <a:rPr lang="en-US" sz="2400" dirty="0"/>
              <a:t> which returns this data in the form of a result table. </a:t>
            </a:r>
          </a:p>
          <a:p>
            <a:pPr>
              <a:buFont typeface="Wingdings" panose="05000000000000000000" pitchFamily="2" charset="2"/>
              <a:buChar char="§"/>
            </a:pPr>
            <a:r>
              <a:rPr lang="en-US" sz="2400" dirty="0" smtClean="0"/>
              <a:t>Syntax</a:t>
            </a:r>
            <a:endParaRPr lang="en-US" sz="2400" dirty="0"/>
          </a:p>
          <a:p>
            <a:pPr marL="82296" indent="0" algn="ctr">
              <a:buNone/>
            </a:pPr>
            <a:r>
              <a:rPr lang="en-US" sz="2000" dirty="0"/>
              <a:t>SELECT column1, column2, columnN FROM table_name;</a:t>
            </a:r>
          </a:p>
          <a:p>
            <a:pPr>
              <a:buFont typeface="Wingdings" panose="05000000000000000000" pitchFamily="2" charset="2"/>
              <a:buChar char="§"/>
            </a:pPr>
            <a:r>
              <a:rPr lang="en-US" sz="2400" dirty="0" smtClean="0"/>
              <a:t>If </a:t>
            </a:r>
            <a:r>
              <a:rPr lang="en-US" sz="2400" dirty="0"/>
              <a:t>you want to fetch all the fields available in the field, then you can use the following syntax</a:t>
            </a:r>
            <a:r>
              <a:rPr lang="en-US" sz="2400" dirty="0" smtClean="0"/>
              <a:t>.</a:t>
            </a:r>
            <a:endParaRPr lang="en-US" sz="2400" dirty="0"/>
          </a:p>
          <a:p>
            <a:pPr marL="82296" indent="0">
              <a:buNone/>
            </a:pPr>
            <a:r>
              <a:rPr lang="en-US" sz="2400" dirty="0" smtClean="0"/>
              <a:t>	SELECT </a:t>
            </a:r>
            <a:r>
              <a:rPr lang="en-US" sz="2400" dirty="0"/>
              <a:t>* FROM table_name</a:t>
            </a:r>
            <a:r>
              <a:rPr lang="en-US" sz="2400" dirty="0" smtClean="0"/>
              <a:t>; </a:t>
            </a:r>
          </a:p>
          <a:p>
            <a:pPr marL="82296" indent="0">
              <a:buNone/>
            </a:pPr>
            <a:endParaRPr lang="en-US" sz="2000" dirty="0" smtClean="0"/>
          </a:p>
          <a:p>
            <a:r>
              <a:rPr lang="en-US" sz="2000" dirty="0" smtClean="0"/>
              <a:t>The </a:t>
            </a:r>
            <a:r>
              <a:rPr lang="en-US" sz="2000" b="1" dirty="0" smtClean="0"/>
              <a:t>INSERT </a:t>
            </a:r>
            <a:r>
              <a:rPr lang="en-US" sz="2000" b="1" dirty="0"/>
              <a:t>INTO </a:t>
            </a:r>
            <a:r>
              <a:rPr lang="en-US" sz="2000" dirty="0"/>
              <a:t>Statement is used to add new rows of data to a table in the database.</a:t>
            </a:r>
          </a:p>
          <a:p>
            <a:pPr marL="82296" indent="0">
              <a:buNone/>
            </a:pPr>
            <a:r>
              <a:rPr lang="en-US" sz="2000" dirty="0" smtClean="0"/>
              <a:t>Syntax</a:t>
            </a:r>
            <a:endParaRPr lang="en-US" sz="2000" dirty="0"/>
          </a:p>
          <a:p>
            <a:pPr marL="82296" indent="0">
              <a:buNone/>
            </a:pPr>
            <a:r>
              <a:rPr lang="en-US" sz="2000" dirty="0"/>
              <a:t>INSERT INTO </a:t>
            </a:r>
            <a:r>
              <a:rPr lang="en-US" sz="2000" dirty="0" smtClean="0"/>
              <a:t>table_name </a:t>
            </a:r>
            <a:r>
              <a:rPr lang="en-US" sz="2000" dirty="0"/>
              <a:t>(column1, column2, column3,...columnN)  </a:t>
            </a:r>
            <a:r>
              <a:rPr lang="en-US" sz="2000" dirty="0" smtClean="0"/>
              <a:t>VALUES </a:t>
            </a:r>
            <a:r>
              <a:rPr lang="en-US" sz="2000" dirty="0"/>
              <a:t>(value1, value2, value3,...valueN</a:t>
            </a:r>
            <a:r>
              <a:rPr lang="en-US" sz="2000" dirty="0" smtClean="0"/>
              <a:t>);</a:t>
            </a:r>
            <a:endParaRPr lang="en-US" sz="2000" dirty="0"/>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spTree>
    <p:extLst>
      <p:ext uri="{BB962C8B-B14F-4D97-AF65-F5344CB8AC3E}">
        <p14:creationId xmlns:p14="http://schemas.microsoft.com/office/powerpoint/2010/main" val="24869645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722" y="184151"/>
            <a:ext cx="7498080" cy="654049"/>
          </a:xfrm>
        </p:spPr>
        <p:txBody>
          <a:bodyPr>
            <a:normAutofit fontScale="90000"/>
          </a:bodyPr>
          <a:lstStyle/>
          <a:p>
            <a:pPr>
              <a:lnSpc>
                <a:spcPct val="100000"/>
              </a:lnSpc>
            </a:pPr>
            <a:r>
              <a:rPr lang="en-US" dirty="0" smtClean="0"/>
              <a:t>Data Manipulation </a:t>
            </a:r>
            <a:r>
              <a:rPr lang="en-US" dirty="0"/>
              <a:t>Language (</a:t>
            </a:r>
            <a:r>
              <a:rPr lang="en-US" dirty="0" smtClean="0"/>
              <a:t>DML</a:t>
            </a:r>
            <a:r>
              <a:rPr lang="en-US" dirty="0"/>
              <a:t>)</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435608" y="838200"/>
            <a:ext cx="7498080" cy="556260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smtClean="0"/>
              <a:t>Alternatively,  you </a:t>
            </a:r>
            <a:r>
              <a:rPr lang="en-US" sz="2000" b="1" dirty="0"/>
              <a:t>may </a:t>
            </a:r>
            <a:r>
              <a:rPr lang="en-US" sz="2000" b="1" dirty="0" smtClean="0"/>
              <a:t>not </a:t>
            </a:r>
            <a:r>
              <a:rPr lang="en-US" sz="2000" b="1" dirty="0"/>
              <a:t>specify </a:t>
            </a:r>
            <a:r>
              <a:rPr lang="en-US" sz="2000" b="1" dirty="0" smtClean="0"/>
              <a:t>the column(s) name.</a:t>
            </a:r>
          </a:p>
          <a:p>
            <a:r>
              <a:rPr lang="en-US" sz="2000" dirty="0" smtClean="0"/>
              <a:t>But </a:t>
            </a:r>
            <a:r>
              <a:rPr lang="en-US" sz="2000" dirty="0"/>
              <a:t>make sure the order of the values is in the same order as the columns in the table</a:t>
            </a:r>
            <a:r>
              <a:rPr lang="en-US" sz="2000" dirty="0" smtClean="0"/>
              <a:t>.</a:t>
            </a:r>
            <a:endParaRPr lang="en-US" sz="2000" dirty="0"/>
          </a:p>
          <a:p>
            <a:pPr marL="82296" indent="0">
              <a:buNone/>
            </a:pPr>
            <a:r>
              <a:rPr lang="en-US" sz="2000" dirty="0" smtClean="0"/>
              <a:t>Syntax: </a:t>
            </a:r>
            <a:endParaRPr lang="en-US" sz="2000" dirty="0"/>
          </a:p>
          <a:p>
            <a:pPr marL="82296" indent="0">
              <a:buNone/>
            </a:pPr>
            <a:r>
              <a:rPr lang="en-US" sz="2000" dirty="0"/>
              <a:t>INSERT </a:t>
            </a:r>
            <a:r>
              <a:rPr lang="en-US" sz="2000" dirty="0" smtClean="0"/>
              <a:t>INTO table_name  </a:t>
            </a:r>
            <a:r>
              <a:rPr lang="en-US" sz="2000" dirty="0"/>
              <a:t>VALUES (value1,value2,value3,...valueN</a:t>
            </a:r>
            <a:r>
              <a:rPr lang="en-US" sz="2000" dirty="0" smtClean="0"/>
              <a:t>); </a:t>
            </a:r>
          </a:p>
          <a:p>
            <a:r>
              <a:rPr lang="en-US" sz="2000" dirty="0"/>
              <a:t>The </a:t>
            </a:r>
            <a:r>
              <a:rPr lang="en-US" sz="2000" b="1" dirty="0" smtClean="0"/>
              <a:t>UPDATE </a:t>
            </a:r>
            <a:r>
              <a:rPr lang="en-US" sz="2000" dirty="0"/>
              <a:t>Query is used to modify the existing records in a table. </a:t>
            </a:r>
            <a:endParaRPr lang="en-US" sz="2000" dirty="0" smtClean="0"/>
          </a:p>
          <a:p>
            <a:r>
              <a:rPr lang="en-US" sz="2000" dirty="0" smtClean="0"/>
              <a:t>You </a:t>
            </a:r>
            <a:r>
              <a:rPr lang="en-US" sz="2000" dirty="0"/>
              <a:t>can use the WHERE clause with the UPDATE query to update the selected rows, otherwise all the rows would be affected</a:t>
            </a:r>
            <a:r>
              <a:rPr lang="en-US" sz="2000" dirty="0" smtClean="0"/>
              <a:t>.</a:t>
            </a:r>
            <a:endParaRPr lang="en-US" sz="2000" dirty="0"/>
          </a:p>
          <a:p>
            <a:pPr marL="82296" indent="0">
              <a:buNone/>
            </a:pPr>
            <a:r>
              <a:rPr lang="en-US" sz="2000" dirty="0" smtClean="0"/>
              <a:t>Syntax:</a:t>
            </a:r>
            <a:endParaRPr lang="en-US" sz="2000" dirty="0"/>
          </a:p>
          <a:p>
            <a:pPr marL="356616" lvl="1" indent="0">
              <a:buNone/>
            </a:pPr>
            <a:r>
              <a:rPr lang="en-US" sz="2000" dirty="0"/>
              <a:t>UPDATE table_name</a:t>
            </a:r>
          </a:p>
          <a:p>
            <a:pPr marL="356616" lvl="1" indent="0">
              <a:buNone/>
            </a:pPr>
            <a:r>
              <a:rPr lang="en-US" sz="2000" dirty="0"/>
              <a:t>SET column1 = value1, column2 = value2...., columnN = valueN</a:t>
            </a:r>
          </a:p>
          <a:p>
            <a:pPr marL="356616" lvl="1" indent="0">
              <a:buNone/>
            </a:pPr>
            <a:r>
              <a:rPr lang="en-US" sz="2000" dirty="0"/>
              <a:t>WHERE [</a:t>
            </a:r>
            <a:r>
              <a:rPr lang="en-US" sz="2000" dirty="0" smtClean="0"/>
              <a:t>condition]; </a:t>
            </a:r>
          </a:p>
          <a:p>
            <a:pPr marL="356616" lvl="1" indent="0">
              <a:buNone/>
            </a:pPr>
            <a:r>
              <a:rPr lang="en-US" sz="2400" dirty="0"/>
              <a:t>You can combine N number of conditions using the AND or the OR operators.</a:t>
            </a:r>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spTree>
    <p:extLst>
      <p:ext uri="{BB962C8B-B14F-4D97-AF65-F5344CB8AC3E}">
        <p14:creationId xmlns:p14="http://schemas.microsoft.com/office/powerpoint/2010/main" val="30280797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722" y="184151"/>
            <a:ext cx="7498080" cy="654049"/>
          </a:xfrm>
        </p:spPr>
        <p:txBody>
          <a:bodyPr>
            <a:normAutofit fontScale="90000"/>
          </a:bodyPr>
          <a:lstStyle/>
          <a:p>
            <a:pPr>
              <a:lnSpc>
                <a:spcPct val="100000"/>
              </a:lnSpc>
            </a:pPr>
            <a:r>
              <a:rPr lang="en-US" dirty="0" smtClean="0"/>
              <a:t>Data Manipulation </a:t>
            </a:r>
            <a:r>
              <a:rPr lang="en-US" dirty="0"/>
              <a:t>Language (</a:t>
            </a:r>
            <a:r>
              <a:rPr lang="en-US" dirty="0" smtClean="0"/>
              <a:t>DML</a:t>
            </a:r>
            <a:r>
              <a:rPr lang="en-US" dirty="0"/>
              <a:t>)</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435608" y="838200"/>
            <a:ext cx="7498080" cy="5562600"/>
          </a:xfrm>
        </p:spPr>
        <p:style>
          <a:lnRef idx="2">
            <a:schemeClr val="accent1"/>
          </a:lnRef>
          <a:fillRef idx="1">
            <a:schemeClr val="lt1"/>
          </a:fillRef>
          <a:effectRef idx="0">
            <a:schemeClr val="accent1"/>
          </a:effectRef>
          <a:fontRef idx="minor">
            <a:schemeClr val="dk1"/>
          </a:fontRef>
        </p:style>
        <p:txBody>
          <a:bodyPr>
            <a:noAutofit/>
          </a:bodyPr>
          <a:lstStyle/>
          <a:p>
            <a:r>
              <a:rPr lang="en-US" sz="2000" dirty="0"/>
              <a:t>The </a:t>
            </a:r>
            <a:r>
              <a:rPr lang="en-US" sz="2000" b="1" dirty="0" smtClean="0"/>
              <a:t>DELETE</a:t>
            </a:r>
            <a:r>
              <a:rPr lang="en-US" sz="2000" dirty="0" smtClean="0"/>
              <a:t> </a:t>
            </a:r>
            <a:r>
              <a:rPr lang="en-US" sz="2000" dirty="0"/>
              <a:t>Query is used to delete the existing records from a table</a:t>
            </a:r>
            <a:r>
              <a:rPr lang="en-US" sz="2000" dirty="0" smtClean="0"/>
              <a:t>.</a:t>
            </a:r>
            <a:endParaRPr lang="en-US" sz="2000" dirty="0"/>
          </a:p>
          <a:p>
            <a:r>
              <a:rPr lang="en-US" sz="2000" dirty="0"/>
              <a:t>You can use the WHERE clause with a DELETE query to delete the selected rows, otherwise all the records would be deleted</a:t>
            </a:r>
            <a:r>
              <a:rPr lang="en-US" sz="2000" dirty="0" smtClean="0"/>
              <a:t>.</a:t>
            </a:r>
            <a:endParaRPr lang="en-US" sz="2000" dirty="0"/>
          </a:p>
          <a:p>
            <a:pPr marL="82296" indent="0">
              <a:buNone/>
            </a:pPr>
            <a:r>
              <a:rPr lang="en-US" sz="2000" dirty="0"/>
              <a:t>Syntax</a:t>
            </a:r>
          </a:p>
          <a:p>
            <a:pPr marL="82296" indent="0">
              <a:buNone/>
            </a:pPr>
            <a:r>
              <a:rPr lang="en-US" sz="2000" dirty="0" smtClean="0"/>
              <a:t>		DELETE </a:t>
            </a:r>
            <a:r>
              <a:rPr lang="en-US" sz="2000" dirty="0"/>
              <a:t>FROM table_name</a:t>
            </a:r>
          </a:p>
          <a:p>
            <a:pPr marL="82296" indent="0">
              <a:buNone/>
            </a:pPr>
            <a:r>
              <a:rPr lang="en-US" sz="2000" dirty="0" smtClean="0"/>
              <a:t>		WHERE </a:t>
            </a:r>
            <a:r>
              <a:rPr lang="en-US" sz="2000" dirty="0"/>
              <a:t>[condition];</a:t>
            </a:r>
          </a:p>
          <a:p>
            <a:pPr marL="82296" indent="0">
              <a:buNone/>
            </a:pPr>
            <a:r>
              <a:rPr lang="en-US" sz="2000" dirty="0" smtClean="0"/>
              <a:t>You </a:t>
            </a:r>
            <a:r>
              <a:rPr lang="en-US" sz="2000" dirty="0"/>
              <a:t>can combine N number of conditions using AND or OR operators.</a:t>
            </a:r>
            <a:endParaRPr lang="en-US" sz="2400" dirty="0"/>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spTree>
    <p:extLst>
      <p:ext uri="{BB962C8B-B14F-4D97-AF65-F5344CB8AC3E}">
        <p14:creationId xmlns:p14="http://schemas.microsoft.com/office/powerpoint/2010/main" val="14662295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722" y="184151"/>
            <a:ext cx="7498080" cy="654049"/>
          </a:xfrm>
        </p:spPr>
        <p:txBody>
          <a:bodyPr>
            <a:normAutofit fontScale="90000"/>
          </a:bodyPr>
          <a:lstStyle/>
          <a:p>
            <a:pPr>
              <a:lnSpc>
                <a:spcPct val="100000"/>
              </a:lnSpc>
            </a:pPr>
            <a:r>
              <a:rPr lang="en-US" dirty="0" smtClean="0"/>
              <a:t>Data Types in SQL</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435608" y="838200"/>
            <a:ext cx="7498080" cy="5562600"/>
          </a:xfrm>
        </p:spPr>
        <p:style>
          <a:lnRef idx="2">
            <a:schemeClr val="accent1"/>
          </a:lnRef>
          <a:fillRef idx="1">
            <a:schemeClr val="lt1"/>
          </a:fillRef>
          <a:effectRef idx="0">
            <a:schemeClr val="accent1"/>
          </a:effectRef>
          <a:fontRef idx="minor">
            <a:schemeClr val="dk1"/>
          </a:fontRef>
        </p:style>
        <p:txBody>
          <a:bodyPr>
            <a:noAutofit/>
          </a:bodyPr>
          <a:lstStyle/>
          <a:p>
            <a:pPr>
              <a:lnSpc>
                <a:spcPct val="90000"/>
              </a:lnSpc>
            </a:pPr>
            <a:r>
              <a:rPr lang="en-US" altLang="en-US" sz="2000" b="1" dirty="0">
                <a:solidFill>
                  <a:schemeClr val="tx2"/>
                </a:solidFill>
              </a:rPr>
              <a:t>char(n).</a:t>
            </a:r>
            <a:r>
              <a:rPr lang="en-US" altLang="en-US" sz="2000" dirty="0"/>
              <a:t>  Fixed length character string, with user-specified length </a:t>
            </a:r>
            <a:r>
              <a:rPr lang="en-US" altLang="en-US" sz="2000" i="1" dirty="0"/>
              <a:t>n.</a:t>
            </a:r>
            <a:endParaRPr lang="en-US" altLang="en-US" sz="2000" dirty="0"/>
          </a:p>
          <a:p>
            <a:pPr>
              <a:lnSpc>
                <a:spcPct val="90000"/>
              </a:lnSpc>
            </a:pPr>
            <a:r>
              <a:rPr lang="en-US" altLang="en-US" sz="2000" b="1" dirty="0">
                <a:solidFill>
                  <a:schemeClr val="tx2"/>
                </a:solidFill>
              </a:rPr>
              <a:t>varchar(n).</a:t>
            </a:r>
            <a:r>
              <a:rPr lang="en-US" altLang="en-US" sz="2000" b="1" dirty="0"/>
              <a:t> </a:t>
            </a:r>
            <a:r>
              <a:rPr lang="en-US" altLang="en-US" sz="2000" dirty="0"/>
              <a:t> Variable length character strings, with user-specified maximum length </a:t>
            </a:r>
            <a:r>
              <a:rPr lang="en-US" altLang="en-US" sz="2000" i="1" dirty="0"/>
              <a:t>n.</a:t>
            </a:r>
          </a:p>
          <a:p>
            <a:pPr>
              <a:lnSpc>
                <a:spcPct val="90000"/>
              </a:lnSpc>
            </a:pPr>
            <a:r>
              <a:rPr lang="en-US" altLang="en-US" sz="2000" b="1" dirty="0">
                <a:solidFill>
                  <a:schemeClr val="tx2"/>
                </a:solidFill>
              </a:rPr>
              <a:t>int.</a:t>
            </a:r>
            <a:r>
              <a:rPr lang="en-US" altLang="en-US" sz="2000" b="1" dirty="0"/>
              <a:t>  </a:t>
            </a:r>
            <a:r>
              <a:rPr lang="en-US" altLang="en-US" sz="2000" dirty="0"/>
              <a:t>Integer (a finite subset of the integers that is machine-dependent).</a:t>
            </a:r>
          </a:p>
          <a:p>
            <a:pPr>
              <a:lnSpc>
                <a:spcPct val="90000"/>
              </a:lnSpc>
            </a:pPr>
            <a:r>
              <a:rPr lang="en-US" altLang="en-US" sz="2000" b="1" dirty="0">
                <a:solidFill>
                  <a:schemeClr val="tx2"/>
                </a:solidFill>
              </a:rPr>
              <a:t>smallint.</a:t>
            </a:r>
            <a:r>
              <a:rPr lang="en-US" altLang="en-US" sz="2000" dirty="0"/>
              <a:t>  Small integer (a machine-dependent subset of the integer domain type).</a:t>
            </a:r>
          </a:p>
          <a:p>
            <a:pPr>
              <a:lnSpc>
                <a:spcPct val="90000"/>
              </a:lnSpc>
            </a:pPr>
            <a:r>
              <a:rPr lang="en-US" altLang="en-US" sz="2000" b="1" dirty="0">
                <a:solidFill>
                  <a:schemeClr val="tx2"/>
                </a:solidFill>
              </a:rPr>
              <a:t>numeric(p</a:t>
            </a:r>
            <a:r>
              <a:rPr lang="en-US" altLang="en-US" sz="2000" b="1" dirty="0" smtClean="0">
                <a:solidFill>
                  <a:schemeClr val="tx2"/>
                </a:solidFill>
              </a:rPr>
              <a:t>, d</a:t>
            </a:r>
            <a:r>
              <a:rPr lang="en-US" altLang="en-US" sz="2000" b="1" dirty="0">
                <a:solidFill>
                  <a:schemeClr val="tx2"/>
                </a:solidFill>
              </a:rPr>
              <a:t>).</a:t>
            </a:r>
            <a:r>
              <a:rPr lang="en-US" altLang="en-US" sz="2000" dirty="0"/>
              <a:t>  Fixed point number, with user-specified precision of </a:t>
            </a:r>
            <a:r>
              <a:rPr lang="en-US" altLang="en-US" sz="2000" i="1" dirty="0"/>
              <a:t>p</a:t>
            </a:r>
            <a:r>
              <a:rPr lang="en-US" altLang="en-US" sz="2000" dirty="0"/>
              <a:t> digits, with </a:t>
            </a:r>
            <a:r>
              <a:rPr lang="en-US" altLang="en-US" sz="2000" i="1" dirty="0"/>
              <a:t>n</a:t>
            </a:r>
            <a:r>
              <a:rPr lang="en-US" altLang="en-US" sz="2000" dirty="0"/>
              <a:t> digits to the right of decimal point. </a:t>
            </a:r>
          </a:p>
          <a:p>
            <a:pPr>
              <a:lnSpc>
                <a:spcPct val="90000"/>
              </a:lnSpc>
            </a:pPr>
            <a:r>
              <a:rPr lang="en-US" altLang="en-US" sz="2000" b="1" dirty="0">
                <a:solidFill>
                  <a:schemeClr val="tx2"/>
                </a:solidFill>
              </a:rPr>
              <a:t>real, double precision.</a:t>
            </a:r>
            <a:r>
              <a:rPr lang="en-US" altLang="en-US" sz="2000" dirty="0"/>
              <a:t>  Floating point and double-precision floating point </a:t>
            </a:r>
            <a:r>
              <a:rPr lang="en-US" altLang="en-US" sz="2000" dirty="0" smtClean="0"/>
              <a:t>numbers</a:t>
            </a:r>
            <a:endParaRPr lang="en-US" altLang="en-US" sz="2000" dirty="0"/>
          </a:p>
          <a:p>
            <a:pPr>
              <a:lnSpc>
                <a:spcPct val="90000"/>
              </a:lnSpc>
            </a:pPr>
            <a:r>
              <a:rPr lang="en-US" altLang="en-US" sz="2000" b="1" dirty="0">
                <a:solidFill>
                  <a:schemeClr val="tx2"/>
                </a:solidFill>
              </a:rPr>
              <a:t>float(n).</a:t>
            </a:r>
            <a:r>
              <a:rPr lang="en-US" altLang="en-US" sz="2000" dirty="0"/>
              <a:t>  Floating point number, with user-specified precision of at least </a:t>
            </a:r>
            <a:r>
              <a:rPr lang="en-US" altLang="en-US" sz="2000" i="1" dirty="0"/>
              <a:t>n</a:t>
            </a:r>
            <a:r>
              <a:rPr lang="en-US" altLang="en-US" sz="2000" dirty="0"/>
              <a:t> digits</a:t>
            </a:r>
            <a:r>
              <a:rPr lang="en-US" altLang="en-US" sz="2000" dirty="0" smtClean="0"/>
              <a:t>.</a:t>
            </a:r>
          </a:p>
          <a:p>
            <a:pPr>
              <a:lnSpc>
                <a:spcPct val="90000"/>
              </a:lnSpc>
            </a:pPr>
            <a:r>
              <a:rPr lang="en-US" altLang="en-US" sz="2000" b="1" dirty="0">
                <a:solidFill>
                  <a:schemeClr val="tx2"/>
                </a:solidFill>
              </a:rPr>
              <a:t>Boolean</a:t>
            </a:r>
            <a:r>
              <a:rPr lang="en-US" altLang="en-US" sz="2000" dirty="0" smtClean="0"/>
              <a:t>:  stores true or false</a:t>
            </a:r>
            <a:endParaRPr lang="en-US" altLang="en-US" sz="2000" dirty="0"/>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spTree>
    <p:extLst>
      <p:ext uri="{BB962C8B-B14F-4D97-AF65-F5344CB8AC3E}">
        <p14:creationId xmlns:p14="http://schemas.microsoft.com/office/powerpoint/2010/main" val="35050962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722" y="184151"/>
            <a:ext cx="7498080" cy="654049"/>
          </a:xfrm>
        </p:spPr>
        <p:txBody>
          <a:bodyPr>
            <a:normAutofit fontScale="90000"/>
          </a:bodyPr>
          <a:lstStyle/>
          <a:p>
            <a:pPr>
              <a:lnSpc>
                <a:spcPct val="100000"/>
              </a:lnSpc>
            </a:pPr>
            <a:r>
              <a:rPr lang="en-US" dirty="0" smtClean="0"/>
              <a:t>Data Types in SQL</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435608" y="838200"/>
            <a:ext cx="7498080" cy="5562600"/>
          </a:xfrm>
        </p:spPr>
        <p:style>
          <a:lnRef idx="2">
            <a:schemeClr val="accent1"/>
          </a:lnRef>
          <a:fillRef idx="1">
            <a:schemeClr val="lt1"/>
          </a:fillRef>
          <a:effectRef idx="0">
            <a:schemeClr val="accent1"/>
          </a:effectRef>
          <a:fontRef idx="minor">
            <a:schemeClr val="dk1"/>
          </a:fontRef>
        </p:style>
        <p:txBody>
          <a:bodyPr>
            <a:noAutofit/>
          </a:bodyPr>
          <a:lstStyle/>
          <a:p>
            <a:pPr marL="82296" indent="0">
              <a:lnSpc>
                <a:spcPct val="90000"/>
              </a:lnSpc>
              <a:buNone/>
            </a:pPr>
            <a:r>
              <a:rPr lang="en-US" altLang="en-US" sz="2000" dirty="0" smtClean="0"/>
              <a:t>.</a:t>
            </a:r>
            <a:endParaRPr lang="en-US" altLang="en-US" sz="2000" dirty="0"/>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391583662"/>
              </p:ext>
            </p:extLst>
          </p:nvPr>
        </p:nvGraphicFramePr>
        <p:xfrm>
          <a:off x="1435608" y="838196"/>
          <a:ext cx="7487193" cy="5562603"/>
        </p:xfrm>
        <a:graphic>
          <a:graphicData uri="http://schemas.openxmlformats.org/drawingml/2006/table">
            <a:tbl>
              <a:tblPr/>
              <a:tblGrid>
                <a:gridCol w="1492491">
                  <a:extLst>
                    <a:ext uri="{9D8B030D-6E8A-4147-A177-3AD203B41FA5}">
                      <a16:colId xmlns:a16="http://schemas.microsoft.com/office/drawing/2014/main" xmlns="" val="738484192"/>
                    </a:ext>
                  </a:extLst>
                </a:gridCol>
                <a:gridCol w="5994702">
                  <a:extLst>
                    <a:ext uri="{9D8B030D-6E8A-4147-A177-3AD203B41FA5}">
                      <a16:colId xmlns:a16="http://schemas.microsoft.com/office/drawing/2014/main" xmlns="" val="825749720"/>
                    </a:ext>
                  </a:extLst>
                </a:gridCol>
              </a:tblGrid>
              <a:tr h="320265">
                <a:tc>
                  <a:txBody>
                    <a:bodyPr/>
                    <a:lstStyle/>
                    <a:p>
                      <a:pPr algn="l" fontAlgn="t"/>
                      <a:r>
                        <a:rPr lang="en-US" sz="1200">
                          <a:effectLst/>
                        </a:rPr>
                        <a:t>Data type</a:t>
                      </a:r>
                    </a:p>
                  </a:txBody>
                  <a:tcPr marL="98778" marR="49389" marT="49389" marB="4938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Description</a:t>
                      </a:r>
                    </a:p>
                  </a:txBody>
                  <a:tcPr marL="49389" marR="49389" marT="49389" marB="4938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805073158"/>
                  </a:ext>
                </a:extLst>
              </a:tr>
              <a:tr h="528213">
                <a:tc>
                  <a:txBody>
                    <a:bodyPr/>
                    <a:lstStyle/>
                    <a:p>
                      <a:pPr algn="l" fontAlgn="t"/>
                      <a:r>
                        <a:rPr lang="en-US" sz="1200">
                          <a:effectLst/>
                        </a:rPr>
                        <a:t>TINYINT(size)</a:t>
                      </a:r>
                    </a:p>
                  </a:txBody>
                  <a:tcPr marL="98778" marR="49389" marT="49389" marB="4938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a:effectLst/>
                        </a:rPr>
                        <a:t>-128 to 127 normal. 0 to 255 UNSIGNED*. The maximum number of digits may be specified in parenthesis</a:t>
                      </a:r>
                    </a:p>
                  </a:txBody>
                  <a:tcPr marL="49389" marR="49389" marT="49389" marB="4938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xmlns="" val="2609831130"/>
                  </a:ext>
                </a:extLst>
              </a:tr>
              <a:tr h="528213">
                <a:tc>
                  <a:txBody>
                    <a:bodyPr/>
                    <a:lstStyle/>
                    <a:p>
                      <a:pPr algn="l" fontAlgn="t"/>
                      <a:r>
                        <a:rPr lang="en-US" sz="1200">
                          <a:effectLst/>
                        </a:rPr>
                        <a:t>SMALLINT(size)</a:t>
                      </a:r>
                    </a:p>
                  </a:txBody>
                  <a:tcPr marL="98778" marR="49389" marT="49389" marB="4938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-32768 to 32767 normal. 0 to 65535 UNSIGNED*. The maximum number of digits may be specified in parenthesis</a:t>
                      </a:r>
                    </a:p>
                  </a:txBody>
                  <a:tcPr marL="49389" marR="49389" marT="49389" marB="4938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3176120110"/>
                  </a:ext>
                </a:extLst>
              </a:tr>
              <a:tr h="528213">
                <a:tc>
                  <a:txBody>
                    <a:bodyPr/>
                    <a:lstStyle/>
                    <a:p>
                      <a:pPr algn="l" fontAlgn="t"/>
                      <a:r>
                        <a:rPr lang="en-US" sz="1200">
                          <a:effectLst/>
                        </a:rPr>
                        <a:t>MEDIUMINT(size)</a:t>
                      </a:r>
                    </a:p>
                  </a:txBody>
                  <a:tcPr marL="98778" marR="49389" marT="49389" marB="4938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a:effectLst/>
                        </a:rPr>
                        <a:t>-8388608 to 8388607 normal. 0 to 16777215 UNSIGNED*. The maximum number of digits may be specified in parenthesis</a:t>
                      </a:r>
                    </a:p>
                  </a:txBody>
                  <a:tcPr marL="49389" marR="49389" marT="49389" marB="4938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xmlns="" val="2998693045"/>
                  </a:ext>
                </a:extLst>
              </a:tr>
              <a:tr h="528213">
                <a:tc>
                  <a:txBody>
                    <a:bodyPr/>
                    <a:lstStyle/>
                    <a:p>
                      <a:pPr algn="l" fontAlgn="t"/>
                      <a:r>
                        <a:rPr lang="en-US" sz="1200">
                          <a:effectLst/>
                        </a:rPr>
                        <a:t>INT(size)</a:t>
                      </a:r>
                    </a:p>
                  </a:txBody>
                  <a:tcPr marL="98778" marR="49389" marT="49389" marB="4938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-2147483648 to 2147483647 normal. 0 to 4294967295 UNSIGNED*. The maximum number of digits may be specified in parenthesis</a:t>
                      </a:r>
                    </a:p>
                  </a:txBody>
                  <a:tcPr marL="49389" marR="49389" marT="49389" marB="4938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4176364197"/>
                  </a:ext>
                </a:extLst>
              </a:tr>
              <a:tr h="736161">
                <a:tc>
                  <a:txBody>
                    <a:bodyPr/>
                    <a:lstStyle/>
                    <a:p>
                      <a:pPr algn="l" fontAlgn="t"/>
                      <a:r>
                        <a:rPr lang="en-US" sz="1200">
                          <a:effectLst/>
                        </a:rPr>
                        <a:t>BIGINT(size)</a:t>
                      </a:r>
                    </a:p>
                  </a:txBody>
                  <a:tcPr marL="98778" marR="49389" marT="49389" marB="4938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a:effectLst/>
                        </a:rPr>
                        <a:t>-9223372036854775808 to 9223372036854775807 normal. 0 to 18446744073709551615 UNSIGNED*. The maximum number of digits may be specified in parenthesis</a:t>
                      </a:r>
                    </a:p>
                  </a:txBody>
                  <a:tcPr marL="49389" marR="49389" marT="49389" marB="4938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xmlns="" val="3510784044"/>
                  </a:ext>
                </a:extLst>
              </a:tr>
              <a:tr h="736161">
                <a:tc>
                  <a:txBody>
                    <a:bodyPr/>
                    <a:lstStyle/>
                    <a:p>
                      <a:pPr algn="l" fontAlgn="t"/>
                      <a:r>
                        <a:rPr lang="en-US" sz="1200">
                          <a:effectLst/>
                        </a:rPr>
                        <a:t>FLOAT(size,d)</a:t>
                      </a:r>
                    </a:p>
                  </a:txBody>
                  <a:tcPr marL="98778" marR="49389" marT="49389" marB="4938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A small number with a floating decimal point. The maximum number of digits may be specified in the size parameter. The maximum number of digits to the right of the decimal point is specified in the d parameter</a:t>
                      </a:r>
                    </a:p>
                  </a:txBody>
                  <a:tcPr marL="49389" marR="49389" marT="49389" marB="4938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686565116"/>
                  </a:ext>
                </a:extLst>
              </a:tr>
              <a:tr h="736161">
                <a:tc>
                  <a:txBody>
                    <a:bodyPr/>
                    <a:lstStyle/>
                    <a:p>
                      <a:pPr algn="l" fontAlgn="t"/>
                      <a:r>
                        <a:rPr lang="en-US" sz="1200">
                          <a:effectLst/>
                        </a:rPr>
                        <a:t>DOUBLE(size,d)</a:t>
                      </a:r>
                    </a:p>
                  </a:txBody>
                  <a:tcPr marL="98778" marR="49389" marT="49389" marB="4938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dirty="0">
                          <a:effectLst/>
                        </a:rPr>
                        <a:t>A large number with a floating decimal point. The maximum number of digits may be specified in the size parameter. The maximum number of digits to the right of the decimal point is specified in the d parameter</a:t>
                      </a:r>
                    </a:p>
                  </a:txBody>
                  <a:tcPr marL="49389" marR="49389" marT="49389" marB="4938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xmlns="" val="3283241489"/>
                  </a:ext>
                </a:extLst>
              </a:tr>
              <a:tr h="921003">
                <a:tc>
                  <a:txBody>
                    <a:bodyPr/>
                    <a:lstStyle/>
                    <a:p>
                      <a:pPr algn="l" fontAlgn="t"/>
                      <a:r>
                        <a:rPr lang="en-US" sz="1200">
                          <a:effectLst/>
                        </a:rPr>
                        <a:t>DECIMAL(size,d)</a:t>
                      </a:r>
                    </a:p>
                  </a:txBody>
                  <a:tcPr marL="98778" marR="49389" marT="49389" marB="4938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rPr>
                        <a:t>A DOUBLE stored as a string , allowing for a fixed decimal point. The maximum number of digits may be specified in the size parameter. The maximum number of digits to the right of the decimal point is specified in the d parameter</a:t>
                      </a:r>
                    </a:p>
                  </a:txBody>
                  <a:tcPr marL="49389" marR="49389" marT="49389" marB="4938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565625217"/>
                  </a:ext>
                </a:extLst>
              </a:tr>
            </a:tbl>
          </a:graphicData>
        </a:graphic>
      </p:graphicFrame>
    </p:spTree>
    <p:extLst>
      <p:ext uri="{BB962C8B-B14F-4D97-AF65-F5344CB8AC3E}">
        <p14:creationId xmlns:p14="http://schemas.microsoft.com/office/powerpoint/2010/main" val="29248860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722" y="184151"/>
            <a:ext cx="7498080" cy="654049"/>
          </a:xfrm>
        </p:spPr>
        <p:txBody>
          <a:bodyPr>
            <a:normAutofit fontScale="90000"/>
          </a:bodyPr>
          <a:lstStyle/>
          <a:p>
            <a:pPr>
              <a:lnSpc>
                <a:spcPct val="100000"/>
              </a:lnSpc>
            </a:pPr>
            <a:r>
              <a:rPr lang="en-US" dirty="0" smtClean="0"/>
              <a:t>Basic Query Structure SQL</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435608" y="990600"/>
            <a:ext cx="7498080" cy="5410200"/>
          </a:xfrm>
        </p:spPr>
        <p:style>
          <a:lnRef idx="2">
            <a:schemeClr val="accent1"/>
          </a:lnRef>
          <a:fillRef idx="1">
            <a:schemeClr val="lt1"/>
          </a:fillRef>
          <a:effectRef idx="0">
            <a:schemeClr val="accent1"/>
          </a:effectRef>
          <a:fontRef idx="minor">
            <a:schemeClr val="dk1"/>
          </a:fontRef>
        </p:style>
        <p:txBody>
          <a:bodyPr>
            <a:noAutofit/>
          </a:bodyPr>
          <a:lstStyle/>
          <a:p>
            <a:pPr>
              <a:tabLst>
                <a:tab pos="2055813" algn="l"/>
              </a:tabLst>
            </a:pPr>
            <a:r>
              <a:rPr lang="en-US" altLang="en-US" sz="1800" dirty="0"/>
              <a:t>A typical SQL query has the form:</a:t>
            </a:r>
            <a:br>
              <a:rPr lang="en-US" altLang="en-US" sz="1800" dirty="0"/>
            </a:br>
            <a:r>
              <a:rPr lang="en-US" altLang="en-US" sz="1800" dirty="0"/>
              <a:t/>
            </a:r>
            <a:br>
              <a:rPr lang="en-US" altLang="en-US" sz="1800" dirty="0"/>
            </a:br>
            <a:r>
              <a:rPr lang="en-US" altLang="en-US" sz="1800" dirty="0"/>
              <a:t>	</a:t>
            </a:r>
            <a:r>
              <a:rPr lang="en-US" altLang="en-US" sz="1800" b="1" dirty="0"/>
              <a:t>select </a:t>
            </a:r>
            <a:r>
              <a:rPr lang="en-US" altLang="en-US" sz="1800" i="1" dirty="0"/>
              <a:t>A</a:t>
            </a:r>
            <a:r>
              <a:rPr lang="en-US" altLang="en-US" sz="1800" baseline="-25000" dirty="0"/>
              <a:t>1</a:t>
            </a:r>
            <a:r>
              <a:rPr lang="en-US" altLang="en-US" sz="1800" dirty="0"/>
              <a:t>, </a:t>
            </a:r>
            <a:r>
              <a:rPr lang="en-US" altLang="en-US" sz="1800" i="1" dirty="0"/>
              <a:t>A</a:t>
            </a:r>
            <a:r>
              <a:rPr lang="en-US" altLang="en-US" sz="1800" baseline="-25000" dirty="0"/>
              <a:t>2</a:t>
            </a:r>
            <a:r>
              <a:rPr lang="en-US" altLang="en-US" sz="1800" dirty="0"/>
              <a:t>, ..., </a:t>
            </a:r>
            <a:r>
              <a:rPr lang="en-US" altLang="en-US" sz="1800" i="1" dirty="0"/>
              <a:t>A</a:t>
            </a:r>
            <a:r>
              <a:rPr lang="en-US" altLang="en-US" sz="1800" i="1" baseline="-25000" dirty="0"/>
              <a:t>n</a:t>
            </a:r>
            <a:r>
              <a:rPr lang="en-US" altLang="en-US" sz="1800" dirty="0"/>
              <a:t/>
            </a:r>
            <a:br>
              <a:rPr lang="en-US" altLang="en-US" sz="1800" dirty="0"/>
            </a:br>
            <a:r>
              <a:rPr lang="en-US" altLang="en-US" sz="1800" dirty="0"/>
              <a:t>	</a:t>
            </a:r>
            <a:r>
              <a:rPr lang="en-US" altLang="en-US" sz="1800" b="1" dirty="0"/>
              <a:t>from</a:t>
            </a:r>
            <a:r>
              <a:rPr lang="en-US" altLang="en-US" sz="1800" dirty="0"/>
              <a:t> </a:t>
            </a:r>
            <a:r>
              <a:rPr lang="en-US" altLang="en-US" sz="1800" i="1" dirty="0"/>
              <a:t>r</a:t>
            </a:r>
            <a:r>
              <a:rPr lang="en-US" altLang="en-US" sz="1800" baseline="-25000" dirty="0"/>
              <a:t>1</a:t>
            </a:r>
            <a:r>
              <a:rPr lang="en-US" altLang="en-US" sz="1800" dirty="0"/>
              <a:t>, </a:t>
            </a:r>
            <a:r>
              <a:rPr lang="en-US" altLang="en-US" sz="1800" i="1" dirty="0"/>
              <a:t>r</a:t>
            </a:r>
            <a:r>
              <a:rPr lang="en-US" altLang="en-US" sz="1800" baseline="-25000" dirty="0"/>
              <a:t>2</a:t>
            </a:r>
            <a:r>
              <a:rPr lang="en-US" altLang="en-US" sz="1800" dirty="0"/>
              <a:t>, ..., </a:t>
            </a:r>
            <a:r>
              <a:rPr lang="en-US" altLang="en-US" sz="1800" i="1" dirty="0"/>
              <a:t>r</a:t>
            </a:r>
            <a:r>
              <a:rPr lang="en-US" altLang="en-US" sz="1800" i="1" baseline="-25000" dirty="0"/>
              <a:t>m</a:t>
            </a:r>
            <a:r>
              <a:rPr lang="en-US" altLang="en-US" sz="1800" dirty="0"/>
              <a:t/>
            </a:r>
            <a:br>
              <a:rPr lang="en-US" altLang="en-US" sz="1800" dirty="0"/>
            </a:br>
            <a:r>
              <a:rPr lang="en-US" altLang="en-US" sz="1800" dirty="0"/>
              <a:t>	</a:t>
            </a:r>
            <a:r>
              <a:rPr lang="en-US" altLang="en-US" sz="1800" b="1" dirty="0"/>
              <a:t>where </a:t>
            </a:r>
            <a:r>
              <a:rPr lang="en-US" altLang="en-US" sz="1800" i="1" dirty="0"/>
              <a:t>P</a:t>
            </a:r>
            <a:br>
              <a:rPr lang="en-US" altLang="en-US" sz="1800" i="1" dirty="0"/>
            </a:br>
            <a:endParaRPr lang="en-US" altLang="en-US" sz="1800" dirty="0"/>
          </a:p>
          <a:p>
            <a:pPr lvl="1">
              <a:buSzPct val="90000"/>
              <a:tabLst>
                <a:tab pos="2055813" algn="l"/>
              </a:tabLst>
            </a:pPr>
            <a:r>
              <a:rPr lang="en-US" altLang="en-US" sz="1800" i="1" dirty="0"/>
              <a:t>A</a:t>
            </a:r>
            <a:r>
              <a:rPr lang="en-US" altLang="en-US" sz="1800" i="1" baseline="-25000" dirty="0"/>
              <a:t>i </a:t>
            </a:r>
            <a:r>
              <a:rPr lang="en-US" altLang="en-US" sz="1800" dirty="0"/>
              <a:t>represents an attribute</a:t>
            </a:r>
          </a:p>
          <a:p>
            <a:pPr lvl="1">
              <a:buSzPct val="90000"/>
              <a:tabLst>
                <a:tab pos="2055813" algn="l"/>
              </a:tabLst>
            </a:pPr>
            <a:r>
              <a:rPr lang="en-US" altLang="en-US" sz="1800" i="1" dirty="0"/>
              <a:t>R</a:t>
            </a:r>
            <a:r>
              <a:rPr lang="en-US" altLang="en-US" sz="1800" i="1" baseline="-25000" dirty="0"/>
              <a:t>i </a:t>
            </a:r>
            <a:r>
              <a:rPr lang="en-US" altLang="en-US" sz="1800" dirty="0"/>
              <a:t>represents a relation</a:t>
            </a:r>
          </a:p>
          <a:p>
            <a:pPr lvl="1">
              <a:buSzPct val="90000"/>
              <a:tabLst>
                <a:tab pos="2055813" algn="l"/>
              </a:tabLst>
            </a:pPr>
            <a:r>
              <a:rPr lang="en-US" altLang="en-US" sz="1800" i="1" dirty="0"/>
              <a:t>P</a:t>
            </a:r>
            <a:r>
              <a:rPr lang="en-US" altLang="en-US" sz="1800" dirty="0"/>
              <a:t> is a predicate.</a:t>
            </a:r>
          </a:p>
          <a:p>
            <a:pPr>
              <a:tabLst>
                <a:tab pos="2055813" algn="l"/>
              </a:tabLst>
            </a:pPr>
            <a:r>
              <a:rPr lang="en-US" altLang="en-US" sz="1800" dirty="0"/>
              <a:t>This query is equivalent to the relational algebra expression.</a:t>
            </a:r>
          </a:p>
          <a:p>
            <a:pPr>
              <a:buFont typeface="Monotype Sorts" pitchFamily="2" charset="2"/>
              <a:buNone/>
              <a:tabLst>
                <a:tab pos="2055813" algn="l"/>
              </a:tabLst>
            </a:pPr>
            <a:r>
              <a:rPr lang="en-US" altLang="en-US" sz="1800" dirty="0"/>
              <a:t>		</a:t>
            </a:r>
            <a:br>
              <a:rPr lang="en-US" altLang="en-US" sz="1800" dirty="0"/>
            </a:br>
            <a:endParaRPr lang="en-US" altLang="en-US" sz="1800" dirty="0"/>
          </a:p>
          <a:p>
            <a:pPr>
              <a:tabLst>
                <a:tab pos="2055813" algn="l"/>
              </a:tabLst>
            </a:pPr>
            <a:r>
              <a:rPr lang="en-US" altLang="en-US" sz="1800" dirty="0"/>
              <a:t>The result of an SQL query is a relation.</a:t>
            </a:r>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547035418"/>
              </p:ext>
            </p:extLst>
          </p:nvPr>
        </p:nvGraphicFramePr>
        <p:xfrm>
          <a:off x="2501900" y="4191000"/>
          <a:ext cx="3886200" cy="457200"/>
        </p:xfrm>
        <a:graphic>
          <a:graphicData uri="http://schemas.openxmlformats.org/presentationml/2006/ole">
            <mc:AlternateContent xmlns:mc="http://schemas.openxmlformats.org/markup-compatibility/2006">
              <mc:Choice xmlns:v="urn:schemas-microsoft-com:vml" Requires="v">
                <p:oleObj spid="_x0000_s2115" name="Equation" r:id="rId3" imgW="3022600" imgH="355600" progId="Equation.3">
                  <p:embed/>
                </p:oleObj>
              </mc:Choice>
              <mc:Fallback>
                <p:oleObj name="Equation" r:id="rId3" imgW="3022600" imgH="355600" progId="Equation.3">
                  <p:embed/>
                  <p:pic>
                    <p:nvPicPr>
                      <p:cNvPr id="1331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1900" y="4191000"/>
                        <a:ext cx="3886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359292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722" y="184151"/>
            <a:ext cx="7498080" cy="654049"/>
          </a:xfrm>
        </p:spPr>
        <p:txBody>
          <a:bodyPr>
            <a:normAutofit fontScale="90000"/>
          </a:bodyPr>
          <a:lstStyle/>
          <a:p>
            <a:pPr>
              <a:lnSpc>
                <a:spcPct val="100000"/>
              </a:lnSpc>
            </a:pPr>
            <a:r>
              <a:rPr lang="en-US" dirty="0" smtClean="0"/>
              <a:t>The SELECT clause</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435608" y="990600"/>
            <a:ext cx="7498080" cy="5410200"/>
          </a:xfrm>
        </p:spPr>
        <p:style>
          <a:lnRef idx="2">
            <a:schemeClr val="accent1"/>
          </a:lnRef>
          <a:fillRef idx="1">
            <a:schemeClr val="lt1"/>
          </a:fillRef>
          <a:effectRef idx="0">
            <a:schemeClr val="accent1"/>
          </a:effectRef>
          <a:fontRef idx="minor">
            <a:schemeClr val="dk1"/>
          </a:fontRef>
        </p:style>
        <p:txBody>
          <a:bodyPr>
            <a:noAutofit/>
          </a:bodyPr>
          <a:lstStyle/>
          <a:p>
            <a:r>
              <a:rPr lang="en-US" sz="2400" dirty="0"/>
              <a:t>The SELECT statement is used to select data from a </a:t>
            </a:r>
            <a:r>
              <a:rPr lang="en-US" sz="2400" dirty="0" smtClean="0"/>
              <a:t>database. The </a:t>
            </a:r>
            <a:r>
              <a:rPr lang="en-US" sz="2400" dirty="0"/>
              <a:t>data returned is stored in a result table, called the result-set</a:t>
            </a:r>
            <a:r>
              <a:rPr lang="en-US" sz="2400" dirty="0" smtClean="0"/>
              <a:t>.</a:t>
            </a:r>
          </a:p>
          <a:p>
            <a:pPr>
              <a:tabLst>
                <a:tab pos="2055813" algn="l"/>
              </a:tabLst>
            </a:pPr>
            <a:r>
              <a:rPr lang="en-US" altLang="en-US" sz="2400" dirty="0" smtClean="0"/>
              <a:t>In other words, the </a:t>
            </a:r>
            <a:r>
              <a:rPr lang="en-US" altLang="en-US" sz="2400" dirty="0"/>
              <a:t>select clause </a:t>
            </a:r>
            <a:r>
              <a:rPr lang="en-US" altLang="en-US" sz="2400" b="1" dirty="0">
                <a:solidFill>
                  <a:schemeClr val="tx1"/>
                </a:solidFill>
              </a:rPr>
              <a:t>list the attributes </a:t>
            </a:r>
            <a:r>
              <a:rPr lang="en-US" altLang="en-US" sz="2400" dirty="0"/>
              <a:t>desired in the result of a query</a:t>
            </a:r>
          </a:p>
          <a:p>
            <a:pPr lvl="1">
              <a:tabLst>
                <a:tab pos="2055813" algn="l"/>
              </a:tabLst>
            </a:pPr>
            <a:r>
              <a:rPr lang="en-US" altLang="en-US" sz="2400" dirty="0"/>
              <a:t>corresponds to the projection operation of the relational algebra</a:t>
            </a:r>
          </a:p>
          <a:p>
            <a:r>
              <a:rPr lang="en-US" sz="2400" dirty="0" smtClean="0">
                <a:solidFill>
                  <a:schemeClr val="tx1"/>
                </a:solidFill>
                <a:latin typeface="Consolas" panose="020B0609020204030204" pitchFamily="49" charset="0"/>
              </a:rPr>
              <a:t>Syntax: </a:t>
            </a:r>
          </a:p>
          <a:p>
            <a:pPr marL="82296" indent="0">
              <a:buNone/>
            </a:pPr>
            <a:r>
              <a:rPr lang="en-US" sz="2400" dirty="0" smtClean="0">
                <a:solidFill>
                  <a:srgbClr val="0000CD"/>
                </a:solidFill>
                <a:latin typeface="Consolas" panose="020B0609020204030204" pitchFamily="49" charset="0"/>
              </a:rPr>
              <a:t>		SELECT</a:t>
            </a:r>
            <a:r>
              <a:rPr lang="en-US" sz="2400" dirty="0">
                <a:solidFill>
                  <a:srgbClr val="000000"/>
                </a:solidFill>
                <a:latin typeface="Consolas" panose="020B0609020204030204" pitchFamily="49" charset="0"/>
              </a:rPr>
              <a:t> </a:t>
            </a:r>
            <a:r>
              <a:rPr lang="en-US" sz="2400" i="1" dirty="0">
                <a:solidFill>
                  <a:srgbClr val="000000"/>
                </a:solidFill>
                <a:latin typeface="Consolas" panose="020B0609020204030204" pitchFamily="49" charset="0"/>
              </a:rPr>
              <a:t>column1</a:t>
            </a:r>
            <a:r>
              <a:rPr lang="en-US" sz="2400" dirty="0">
                <a:solidFill>
                  <a:srgbClr val="000000"/>
                </a:solidFill>
                <a:latin typeface="Consolas" panose="020B0609020204030204" pitchFamily="49" charset="0"/>
              </a:rPr>
              <a:t>,</a:t>
            </a:r>
            <a:r>
              <a:rPr lang="en-US" sz="2400" i="1" dirty="0">
                <a:solidFill>
                  <a:srgbClr val="000000"/>
                </a:solidFill>
                <a:latin typeface="Consolas" panose="020B0609020204030204" pitchFamily="49" charset="0"/>
              </a:rPr>
              <a:t> column2, ...</a:t>
            </a:r>
            <a:r>
              <a:rPr lang="en-US" sz="2400" dirty="0"/>
              <a:t/>
            </a:r>
            <a:br>
              <a:rPr lang="en-US" sz="2400" dirty="0"/>
            </a:br>
            <a:r>
              <a:rPr lang="en-US" sz="2400" dirty="0" smtClean="0"/>
              <a:t>		</a:t>
            </a:r>
            <a:r>
              <a:rPr lang="en-US" sz="2400" dirty="0" smtClean="0">
                <a:solidFill>
                  <a:srgbClr val="0000CD"/>
                </a:solidFill>
                <a:latin typeface="Consolas" panose="020B0609020204030204" pitchFamily="49" charset="0"/>
              </a:rPr>
              <a:t>FROM</a:t>
            </a:r>
            <a:r>
              <a:rPr lang="en-US" sz="2400" dirty="0">
                <a:solidFill>
                  <a:srgbClr val="000000"/>
                </a:solidFill>
                <a:latin typeface="Consolas" panose="020B0609020204030204" pitchFamily="49" charset="0"/>
              </a:rPr>
              <a:t> </a:t>
            </a:r>
            <a:r>
              <a:rPr lang="en-US" sz="2400" i="1" dirty="0">
                <a:solidFill>
                  <a:srgbClr val="000000"/>
                </a:solidFill>
                <a:latin typeface="Consolas" panose="020B0609020204030204" pitchFamily="49" charset="0"/>
              </a:rPr>
              <a:t>table_name</a:t>
            </a:r>
            <a:r>
              <a:rPr lang="en-US" sz="2400" dirty="0">
                <a:solidFill>
                  <a:srgbClr val="000000"/>
                </a:solidFill>
                <a:latin typeface="Consolas" panose="020B0609020204030204" pitchFamily="49" charset="0"/>
              </a:rPr>
              <a:t>;</a:t>
            </a:r>
            <a:endParaRPr lang="en-US" sz="2400" dirty="0"/>
          </a:p>
          <a:p>
            <a:r>
              <a:rPr lang="en-US" sz="2400" dirty="0"/>
              <a:t>If you want to select all the fields available in the table, use the following syntax:</a:t>
            </a:r>
          </a:p>
          <a:p>
            <a:pPr marL="82296" indent="0">
              <a:buNone/>
            </a:pPr>
            <a:r>
              <a:rPr lang="en-US" dirty="0" smtClean="0"/>
              <a:t>		</a:t>
            </a:r>
            <a:r>
              <a:rPr lang="en-US" sz="2400" dirty="0" smtClean="0"/>
              <a:t>SELECT</a:t>
            </a:r>
            <a:r>
              <a:rPr lang="en-US" sz="2400" dirty="0"/>
              <a:t> * FROM </a:t>
            </a:r>
            <a:r>
              <a:rPr lang="en-US" sz="2400" i="1" dirty="0"/>
              <a:t>table_name</a:t>
            </a:r>
            <a:r>
              <a:rPr lang="en-US" sz="2400" dirty="0"/>
              <a:t>;</a:t>
            </a:r>
          </a:p>
          <a:p>
            <a:pPr>
              <a:tabLst>
                <a:tab pos="2055813" algn="l"/>
              </a:tabLst>
            </a:pPr>
            <a:endParaRPr lang="en-US" altLang="en-US" sz="1800" dirty="0"/>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dirty="0" smtClean="0"/>
              <a:t>The Entity Relationship Model</a:t>
            </a:r>
            <a:endParaRPr lang="en-US" dirty="0"/>
          </a:p>
        </p:txBody>
      </p:sp>
    </p:spTree>
    <p:extLst>
      <p:ext uri="{BB962C8B-B14F-4D97-AF65-F5344CB8AC3E}">
        <p14:creationId xmlns:p14="http://schemas.microsoft.com/office/powerpoint/2010/main" val="40874169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722" y="184151"/>
            <a:ext cx="7498080" cy="654049"/>
          </a:xfrm>
        </p:spPr>
        <p:txBody>
          <a:bodyPr>
            <a:normAutofit fontScale="90000"/>
          </a:bodyPr>
          <a:lstStyle/>
          <a:p>
            <a:pPr>
              <a:lnSpc>
                <a:spcPct val="100000"/>
              </a:lnSpc>
            </a:pPr>
            <a:r>
              <a:rPr lang="en-US" dirty="0" smtClean="0"/>
              <a:t>The SELECT clause</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219200" y="990600"/>
            <a:ext cx="7851648" cy="5410200"/>
          </a:xfrm>
        </p:spPr>
        <p:style>
          <a:lnRef idx="2">
            <a:schemeClr val="accent1"/>
          </a:lnRef>
          <a:fillRef idx="1">
            <a:schemeClr val="lt1"/>
          </a:fillRef>
          <a:effectRef idx="0">
            <a:schemeClr val="accent1"/>
          </a:effectRef>
          <a:fontRef idx="minor">
            <a:schemeClr val="dk1"/>
          </a:fontRef>
        </p:style>
        <p:txBody>
          <a:bodyPr>
            <a:noAutofit/>
          </a:bodyPr>
          <a:lstStyle/>
          <a:p>
            <a:pPr>
              <a:tabLst>
                <a:tab pos="2055813" algn="l"/>
              </a:tabLst>
            </a:pPr>
            <a:r>
              <a:rPr kumimoji="1" lang="en-US" altLang="en-US" sz="2400" kern="0" dirty="0">
                <a:solidFill>
                  <a:srgbClr val="000000"/>
                </a:solidFill>
                <a:latin typeface="Helvetica"/>
              </a:rPr>
              <a:t>The </a:t>
            </a:r>
            <a:r>
              <a:rPr kumimoji="1" lang="en-US" altLang="en-US" sz="2400" b="1" kern="0" dirty="0">
                <a:solidFill>
                  <a:schemeClr val="tx1"/>
                </a:solidFill>
                <a:latin typeface="Helvetica"/>
              </a:rPr>
              <a:t>select </a:t>
            </a:r>
            <a:r>
              <a:rPr kumimoji="1" lang="en-US" altLang="en-US" sz="2400" kern="0" dirty="0">
                <a:solidFill>
                  <a:srgbClr val="000000"/>
                </a:solidFill>
                <a:latin typeface="Helvetica"/>
              </a:rPr>
              <a:t>clause can contain arithmetic expressions involving the operation, +, –, </a:t>
            </a:r>
            <a:r>
              <a:rPr kumimoji="1" lang="en-US" altLang="en-US" sz="2400" kern="0" dirty="0">
                <a:solidFill>
                  <a:srgbClr val="000000"/>
                </a:solidFill>
                <a:latin typeface="Symbol" panose="05050102010706020507" pitchFamily="18" charset="2"/>
              </a:rPr>
              <a:t></a:t>
            </a:r>
            <a:r>
              <a:rPr kumimoji="1" lang="en-US" altLang="en-US" sz="2400" kern="0" dirty="0">
                <a:solidFill>
                  <a:srgbClr val="000000"/>
                </a:solidFill>
                <a:latin typeface="Helvetica"/>
              </a:rPr>
              <a:t>, and /, and operating on constants or attributes of </a:t>
            </a:r>
            <a:r>
              <a:rPr kumimoji="1" lang="en-US" altLang="en-US" sz="2400" kern="0" dirty="0" smtClean="0">
                <a:solidFill>
                  <a:srgbClr val="000000"/>
                </a:solidFill>
                <a:latin typeface="Helvetica"/>
              </a:rPr>
              <a:t>tuples</a:t>
            </a:r>
          </a:p>
          <a:p>
            <a:pPr marL="342900" lvl="0" indent="-342900" eaLnBrk="0" fontAlgn="base" hangingPunct="0">
              <a:spcBef>
                <a:spcPct val="35000"/>
              </a:spcBef>
              <a:spcAft>
                <a:spcPct val="0"/>
              </a:spcAft>
              <a:buClr>
                <a:srgbClr val="CC3300"/>
              </a:buClr>
              <a:buSzPct val="90000"/>
              <a:buFont typeface="Monotype Sorts" pitchFamily="2" charset="2"/>
              <a:buChar char="n"/>
              <a:tabLst>
                <a:tab pos="2055813" algn="l"/>
              </a:tabLst>
            </a:pPr>
            <a:r>
              <a:rPr kumimoji="1" lang="en-US" altLang="en-US" sz="1800" kern="0" dirty="0">
                <a:solidFill>
                  <a:srgbClr val="000000"/>
                </a:solidFill>
                <a:latin typeface="Helvetica"/>
              </a:rPr>
              <a:t>E.g.: </a:t>
            </a:r>
          </a:p>
          <a:p>
            <a:pPr marL="342900" lvl="0" indent="-342900" eaLnBrk="0" fontAlgn="base" hangingPunct="0">
              <a:spcBef>
                <a:spcPct val="35000"/>
              </a:spcBef>
              <a:spcAft>
                <a:spcPct val="0"/>
              </a:spcAft>
              <a:buClr>
                <a:srgbClr val="CC3300"/>
              </a:buClr>
              <a:buSzPct val="90000"/>
              <a:buNone/>
              <a:tabLst>
                <a:tab pos="2055813" algn="l"/>
              </a:tabLst>
            </a:pPr>
            <a:r>
              <a:rPr kumimoji="1" lang="en-US" altLang="en-US" sz="1800" b="1" kern="0" dirty="0">
                <a:solidFill>
                  <a:srgbClr val="000000"/>
                </a:solidFill>
                <a:latin typeface="Helvetica"/>
              </a:rPr>
              <a:t>	                  select</a:t>
            </a:r>
            <a:r>
              <a:rPr kumimoji="1" lang="en-US" altLang="en-US" sz="1800" kern="0" dirty="0">
                <a:solidFill>
                  <a:srgbClr val="000000"/>
                </a:solidFill>
                <a:latin typeface="Helvetica"/>
              </a:rPr>
              <a:t> </a:t>
            </a:r>
            <a:r>
              <a:rPr kumimoji="1" lang="en-US" altLang="en-US" sz="1800" i="1" kern="0" dirty="0">
                <a:solidFill>
                  <a:srgbClr val="000000"/>
                </a:solidFill>
                <a:latin typeface="Helvetica"/>
              </a:rPr>
              <a:t>loan_number, branch_name, amount </a:t>
            </a:r>
            <a:r>
              <a:rPr kumimoji="1" lang="en-US" altLang="en-US" sz="1800" kern="0" dirty="0">
                <a:solidFill>
                  <a:srgbClr val="000000"/>
                </a:solidFill>
                <a:latin typeface="Symbol" panose="05050102010706020507" pitchFamily="18" charset="2"/>
              </a:rPr>
              <a:t></a:t>
            </a:r>
            <a:r>
              <a:rPr kumimoji="1" lang="en-US" altLang="en-US" sz="1800" kern="0" dirty="0">
                <a:solidFill>
                  <a:srgbClr val="000000"/>
                </a:solidFill>
                <a:latin typeface="Helvetica"/>
              </a:rPr>
              <a:t> 100</a:t>
            </a:r>
            <a:br>
              <a:rPr kumimoji="1" lang="en-US" altLang="en-US" sz="1800" kern="0" dirty="0">
                <a:solidFill>
                  <a:srgbClr val="000000"/>
                </a:solidFill>
                <a:latin typeface="Helvetica"/>
              </a:rPr>
            </a:br>
            <a:r>
              <a:rPr kumimoji="1" lang="en-US" altLang="en-US" sz="1800" kern="0" dirty="0">
                <a:solidFill>
                  <a:srgbClr val="000000"/>
                </a:solidFill>
                <a:latin typeface="Helvetica"/>
              </a:rPr>
              <a:t>                  </a:t>
            </a:r>
            <a:r>
              <a:rPr kumimoji="1" lang="en-US" altLang="en-US" sz="1800" b="1" kern="0" dirty="0">
                <a:solidFill>
                  <a:srgbClr val="000000"/>
                </a:solidFill>
                <a:latin typeface="Helvetica"/>
              </a:rPr>
              <a:t>from </a:t>
            </a:r>
            <a:r>
              <a:rPr kumimoji="1" lang="en-US" altLang="en-US" sz="1800" i="1" kern="0" dirty="0" smtClean="0">
                <a:solidFill>
                  <a:srgbClr val="000000"/>
                </a:solidFill>
                <a:latin typeface="Helvetica"/>
              </a:rPr>
              <a:t>loan</a:t>
            </a:r>
          </a:p>
          <a:p>
            <a:pPr marL="342900" lvl="0" indent="-342900" eaLnBrk="0" fontAlgn="base" hangingPunct="0">
              <a:spcBef>
                <a:spcPct val="35000"/>
              </a:spcBef>
              <a:spcAft>
                <a:spcPct val="0"/>
              </a:spcAft>
              <a:buClr>
                <a:srgbClr val="CC3300"/>
              </a:buClr>
              <a:buSzPct val="90000"/>
              <a:buNone/>
              <a:tabLst>
                <a:tab pos="2055813" algn="l"/>
              </a:tabLst>
            </a:pPr>
            <a:endParaRPr kumimoji="1" lang="en-US" altLang="en-US" sz="1800" i="1" kern="0" dirty="0">
              <a:solidFill>
                <a:srgbClr val="000000"/>
              </a:solidFill>
              <a:latin typeface="Helvetica"/>
            </a:endParaRPr>
          </a:p>
          <a:p>
            <a:pPr>
              <a:tabLst>
                <a:tab pos="2055813" algn="l"/>
              </a:tabLst>
            </a:pPr>
            <a:r>
              <a:rPr lang="en-US" sz="2400" dirty="0"/>
              <a:t>The SELECT DISTINCT statement is used to return only distinct (different) </a:t>
            </a:r>
            <a:r>
              <a:rPr lang="en-US" sz="2400" dirty="0" smtClean="0"/>
              <a:t>values</a:t>
            </a:r>
            <a:r>
              <a:rPr lang="en-US" sz="2400" dirty="0"/>
              <a:t> </a:t>
            </a:r>
            <a:r>
              <a:rPr lang="en-US" sz="2400" dirty="0" smtClean="0"/>
              <a:t>to isolate duplicate values</a:t>
            </a:r>
          </a:p>
          <a:p>
            <a:pPr marL="82296" indent="0">
              <a:buNone/>
              <a:tabLst>
                <a:tab pos="2055813" algn="l"/>
              </a:tabLst>
            </a:pPr>
            <a:r>
              <a:rPr lang="en-US" sz="2000" dirty="0" smtClean="0"/>
              <a:t>	SELECT</a:t>
            </a:r>
            <a:r>
              <a:rPr lang="en-US" sz="2000" dirty="0"/>
              <a:t> DISTINCT </a:t>
            </a:r>
            <a:r>
              <a:rPr lang="en-US" sz="2000" i="1" dirty="0"/>
              <a:t>column1</a:t>
            </a:r>
            <a:r>
              <a:rPr lang="en-US" sz="2000" dirty="0"/>
              <a:t>,</a:t>
            </a:r>
            <a:r>
              <a:rPr lang="en-US" sz="2000" i="1" dirty="0"/>
              <a:t> column2, ...</a:t>
            </a:r>
            <a:r>
              <a:rPr lang="en-US" sz="2000" dirty="0"/>
              <a:t/>
            </a:r>
            <a:br>
              <a:rPr lang="en-US" sz="2000" dirty="0"/>
            </a:br>
            <a:r>
              <a:rPr lang="en-US" sz="2000" dirty="0" smtClean="0"/>
              <a:t>	FROM</a:t>
            </a:r>
            <a:r>
              <a:rPr lang="en-US" sz="2000" dirty="0"/>
              <a:t> </a:t>
            </a:r>
            <a:r>
              <a:rPr lang="en-US" sz="2000" i="1" dirty="0"/>
              <a:t>table_name</a:t>
            </a:r>
            <a:r>
              <a:rPr lang="en-US" sz="2000" dirty="0"/>
              <a:t>;</a:t>
            </a:r>
            <a:endParaRPr lang="en-US" sz="2000" dirty="0" smtClean="0"/>
          </a:p>
          <a:p>
            <a:pPr>
              <a:tabLst>
                <a:tab pos="2055813" algn="l"/>
              </a:tabLst>
            </a:pPr>
            <a:endParaRPr lang="en-US" altLang="en-US" sz="2400" dirty="0"/>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dirty="0" smtClean="0"/>
              <a:t>The Entity Relationship Model</a:t>
            </a:r>
            <a:endParaRPr lang="en-US" dirty="0"/>
          </a:p>
        </p:txBody>
      </p:sp>
    </p:spTree>
    <p:extLst>
      <p:ext uri="{BB962C8B-B14F-4D97-AF65-F5344CB8AC3E}">
        <p14:creationId xmlns:p14="http://schemas.microsoft.com/office/powerpoint/2010/main" val="3568336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722" y="184151"/>
            <a:ext cx="7498080" cy="654049"/>
          </a:xfrm>
        </p:spPr>
        <p:txBody>
          <a:bodyPr>
            <a:normAutofit fontScale="90000"/>
          </a:bodyPr>
          <a:lstStyle/>
          <a:p>
            <a:pPr>
              <a:lnSpc>
                <a:spcPct val="100000"/>
              </a:lnSpc>
            </a:pPr>
            <a:r>
              <a:rPr lang="en-US" dirty="0" smtClean="0"/>
              <a:t>The WHERE clause</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219200" y="990600"/>
            <a:ext cx="7851648" cy="5410200"/>
          </a:xfrm>
        </p:spPr>
        <p:style>
          <a:lnRef idx="2">
            <a:schemeClr val="accent1"/>
          </a:lnRef>
          <a:fillRef idx="1">
            <a:schemeClr val="lt1"/>
          </a:fillRef>
          <a:effectRef idx="0">
            <a:schemeClr val="accent1"/>
          </a:effectRef>
          <a:fontRef idx="minor">
            <a:schemeClr val="dk1"/>
          </a:fontRef>
        </p:style>
        <p:txBody>
          <a:bodyPr>
            <a:noAutofit/>
          </a:bodyPr>
          <a:lstStyle/>
          <a:p>
            <a:pPr>
              <a:tabLst>
                <a:tab pos="1311275" algn="l"/>
              </a:tabLst>
            </a:pPr>
            <a:r>
              <a:rPr lang="en-US" altLang="en-US" sz="2400" dirty="0"/>
              <a:t>The </a:t>
            </a:r>
            <a:r>
              <a:rPr lang="en-US" altLang="en-US" sz="2400" dirty="0" smtClean="0"/>
              <a:t>WHERE </a:t>
            </a:r>
            <a:r>
              <a:rPr lang="en-US" altLang="en-US" sz="2400" dirty="0"/>
              <a:t>clause specifies conditions that the result must satisfy</a:t>
            </a:r>
          </a:p>
          <a:p>
            <a:pPr>
              <a:tabLst>
                <a:tab pos="1311275" algn="l"/>
              </a:tabLst>
            </a:pPr>
            <a:r>
              <a:rPr lang="en-US" sz="2400" dirty="0"/>
              <a:t>The WHERE clause is used to extract only those records that fulfill a specified </a:t>
            </a:r>
            <a:r>
              <a:rPr lang="en-US" sz="2400" dirty="0" smtClean="0"/>
              <a:t>condition</a:t>
            </a:r>
            <a:endParaRPr lang="en-US" altLang="en-US" sz="2400" dirty="0"/>
          </a:p>
          <a:p>
            <a:pPr lvl="1">
              <a:tabLst>
                <a:tab pos="1311275" algn="l"/>
              </a:tabLst>
            </a:pPr>
            <a:r>
              <a:rPr lang="en-US" altLang="en-US" sz="1800" dirty="0"/>
              <a:t>Corresponds to the selection predicate of the relational algebra.  </a:t>
            </a:r>
            <a:endParaRPr lang="en-US" altLang="en-US" sz="1800" dirty="0" smtClean="0"/>
          </a:p>
          <a:p>
            <a:pPr lvl="1">
              <a:tabLst>
                <a:tab pos="1311275" algn="l"/>
              </a:tabLst>
            </a:pPr>
            <a:r>
              <a:rPr lang="en-US" altLang="en-US" sz="1800" dirty="0" smtClean="0"/>
              <a:t>Syntax:  </a:t>
            </a:r>
          </a:p>
          <a:p>
            <a:pPr marL="402336" lvl="1" indent="0">
              <a:buNone/>
              <a:tabLst>
                <a:tab pos="1311275" algn="l"/>
              </a:tabLst>
            </a:pPr>
            <a:r>
              <a:rPr lang="en-US" sz="1800" dirty="0" smtClean="0">
                <a:solidFill>
                  <a:srgbClr val="0000CD"/>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i="1" dirty="0" smtClean="0">
                <a:solidFill>
                  <a:srgbClr val="000000"/>
                </a:solidFill>
                <a:latin typeface="Consolas" panose="020B0609020204030204" pitchFamily="49" charset="0"/>
              </a:rPr>
              <a:t>column1</a:t>
            </a:r>
            <a:r>
              <a:rPr lang="en-US" sz="1800" dirty="0" smtClean="0">
                <a:solidFill>
                  <a:srgbClr val="000000"/>
                </a:solidFill>
                <a:latin typeface="Consolas" panose="020B0609020204030204" pitchFamily="49" charset="0"/>
              </a:rPr>
              <a:t>,</a:t>
            </a:r>
            <a:r>
              <a:rPr lang="en-US" sz="1800" i="1" dirty="0" smtClean="0">
                <a:solidFill>
                  <a:srgbClr val="000000"/>
                </a:solidFill>
                <a:latin typeface="Consolas" panose="020B0609020204030204" pitchFamily="49" charset="0"/>
              </a:rPr>
              <a:t> column2, ...</a:t>
            </a:r>
            <a:r>
              <a:rPr lang="en-US" sz="1800" dirty="0"/>
              <a:t/>
            </a:r>
            <a:br>
              <a:rPr lang="en-US" sz="1800" dirty="0"/>
            </a:br>
            <a:r>
              <a:rPr lang="en-US" sz="1800" dirty="0">
                <a:solidFill>
                  <a:srgbClr val="0000CD"/>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i="1" dirty="0">
                <a:solidFill>
                  <a:srgbClr val="000000"/>
                </a:solidFill>
                <a:latin typeface="Consolas" panose="020B0609020204030204" pitchFamily="49" charset="0"/>
              </a:rPr>
              <a:t>table_name</a:t>
            </a:r>
            <a:r>
              <a:rPr lang="en-US" sz="1800" dirty="0"/>
              <a:t/>
            </a:r>
            <a:br>
              <a:rPr lang="en-US" sz="1800" dirty="0"/>
            </a:br>
            <a:r>
              <a:rPr lang="en-US" sz="1800" dirty="0">
                <a:solidFill>
                  <a:srgbClr val="0000CD"/>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i="1" dirty="0">
                <a:solidFill>
                  <a:srgbClr val="000000"/>
                </a:solidFill>
                <a:latin typeface="Consolas" panose="020B0609020204030204" pitchFamily="49" charset="0"/>
              </a:rPr>
              <a:t>condition</a:t>
            </a:r>
            <a:r>
              <a:rPr lang="en-US" sz="1800" dirty="0" smtClean="0">
                <a:solidFill>
                  <a:srgbClr val="000000"/>
                </a:solidFill>
                <a:latin typeface="Consolas" panose="020B0609020204030204" pitchFamily="49" charset="0"/>
              </a:rPr>
              <a:t>;</a:t>
            </a:r>
          </a:p>
          <a:p>
            <a:pPr marL="402336" lvl="1" indent="0">
              <a:buNone/>
              <a:tabLst>
                <a:tab pos="1311275" algn="l"/>
              </a:tabLst>
            </a:pPr>
            <a:r>
              <a:rPr lang="en-US" altLang="en-US" sz="1800" dirty="0" smtClean="0"/>
              <a:t>To </a:t>
            </a:r>
            <a:r>
              <a:rPr lang="en-US" altLang="en-US" sz="1800" dirty="0"/>
              <a:t>find all loan number for loans made at the Perryridge branch with loan amounts greater than $1200.</a:t>
            </a:r>
          </a:p>
          <a:p>
            <a:pPr>
              <a:buFont typeface="Monotype Sorts" pitchFamily="2" charset="2"/>
              <a:buNone/>
              <a:tabLst>
                <a:tab pos="1311275" algn="l"/>
              </a:tabLst>
            </a:pPr>
            <a:r>
              <a:rPr lang="en-US" altLang="en-US" sz="1800" b="1" dirty="0"/>
              <a:t>		select </a:t>
            </a:r>
            <a:r>
              <a:rPr lang="en-US" altLang="en-US" sz="1800" i="1" dirty="0"/>
              <a:t>loan_number</a:t>
            </a:r>
            <a:br>
              <a:rPr lang="en-US" altLang="en-US" sz="1800" i="1" dirty="0"/>
            </a:br>
            <a:r>
              <a:rPr lang="en-US" altLang="en-US" sz="1800" i="1" dirty="0"/>
              <a:t>	</a:t>
            </a:r>
            <a:r>
              <a:rPr lang="en-US" altLang="en-US" sz="1800" b="1" dirty="0"/>
              <a:t>from </a:t>
            </a:r>
            <a:r>
              <a:rPr lang="en-US" altLang="en-US" sz="1800" i="1" dirty="0"/>
              <a:t>loan</a:t>
            </a:r>
            <a:br>
              <a:rPr lang="en-US" altLang="en-US" sz="1800" i="1" dirty="0"/>
            </a:br>
            <a:r>
              <a:rPr lang="en-US" altLang="en-US" sz="1800" i="1" dirty="0"/>
              <a:t>	</a:t>
            </a:r>
            <a:r>
              <a:rPr lang="en-US" altLang="en-US" sz="1800" b="1" dirty="0"/>
              <a:t>where </a:t>
            </a:r>
            <a:r>
              <a:rPr lang="en-US" altLang="en-US" sz="1800" i="1" dirty="0"/>
              <a:t>branch_name =</a:t>
            </a:r>
            <a:r>
              <a:rPr lang="en-US" altLang="en-US" sz="1800" dirty="0"/>
              <a:t> </a:t>
            </a:r>
            <a:r>
              <a:rPr lang="en-US" altLang="en-US" sz="1800" i="1" dirty="0" smtClean="0"/>
              <a:t>‘</a:t>
            </a:r>
            <a:r>
              <a:rPr lang="en-US" altLang="en-US" sz="1800" dirty="0" smtClean="0"/>
              <a:t>Perryridge</a:t>
            </a:r>
            <a:r>
              <a:rPr lang="en-US" altLang="en-US" sz="1800" dirty="0"/>
              <a:t>'</a:t>
            </a:r>
            <a:r>
              <a:rPr lang="en-US" altLang="en-US" sz="1800" i="1" dirty="0"/>
              <a:t>  </a:t>
            </a:r>
            <a:r>
              <a:rPr lang="en-US" altLang="en-US" sz="1800" b="1" dirty="0"/>
              <a:t>and </a:t>
            </a:r>
            <a:r>
              <a:rPr lang="en-US" altLang="en-US" sz="1800" i="1" dirty="0"/>
              <a:t>amount </a:t>
            </a:r>
            <a:r>
              <a:rPr lang="en-US" altLang="en-US" sz="1800" dirty="0"/>
              <a:t>&gt; 1200</a:t>
            </a:r>
          </a:p>
          <a:p>
            <a:pPr>
              <a:tabLst>
                <a:tab pos="1311275" algn="l"/>
              </a:tabLst>
            </a:pPr>
            <a:r>
              <a:rPr lang="en-US" altLang="en-US" sz="1800" dirty="0"/>
              <a:t>Comparison results can be combined using the logical connectives </a:t>
            </a:r>
            <a:r>
              <a:rPr lang="en-US" altLang="en-US" sz="1800" b="1" dirty="0"/>
              <a:t>and, or, </a:t>
            </a:r>
            <a:r>
              <a:rPr lang="en-US" altLang="en-US" sz="1800" dirty="0"/>
              <a:t>and </a:t>
            </a:r>
            <a:r>
              <a:rPr lang="en-US" altLang="en-US" sz="1800" b="1" dirty="0"/>
              <a:t>not.</a:t>
            </a:r>
            <a:r>
              <a:rPr lang="en-US" altLang="en-US" sz="1800" dirty="0"/>
              <a:t> </a:t>
            </a:r>
          </a:p>
          <a:p>
            <a:pPr>
              <a:buFont typeface="Monotype Sorts" pitchFamily="2" charset="2"/>
              <a:buNone/>
              <a:tabLst>
                <a:tab pos="1311275" algn="l"/>
              </a:tabLst>
            </a:pPr>
            <a:endParaRPr lang="en-US" altLang="en-US" sz="1800" dirty="0"/>
          </a:p>
          <a:p>
            <a:pPr marL="82296" indent="0">
              <a:buNone/>
              <a:tabLst>
                <a:tab pos="2055813" algn="l"/>
              </a:tabLst>
            </a:pPr>
            <a:endParaRPr lang="en-US" altLang="en-US" sz="2400" dirty="0"/>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dirty="0" smtClean="0"/>
              <a:t>The Entity Relationship Model</a:t>
            </a:r>
            <a:endParaRPr lang="en-US" dirty="0"/>
          </a:p>
        </p:txBody>
      </p:sp>
    </p:spTree>
    <p:extLst>
      <p:ext uri="{BB962C8B-B14F-4D97-AF65-F5344CB8AC3E}">
        <p14:creationId xmlns:p14="http://schemas.microsoft.com/office/powerpoint/2010/main" val="3333780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814" y="152400"/>
            <a:ext cx="7498080" cy="1066800"/>
          </a:xfrm>
        </p:spPr>
        <p:txBody>
          <a:bodyPr/>
          <a:lstStyle/>
          <a:p>
            <a:pPr>
              <a:lnSpc>
                <a:spcPct val="100000"/>
              </a:lnSpc>
            </a:pPr>
            <a:r>
              <a:rPr lang="en-US" dirty="0" smtClean="0">
                <a:latin typeface="Tahoma" pitchFamily="34" charset="0"/>
                <a:ea typeface="Tahoma" pitchFamily="34" charset="0"/>
                <a:cs typeface="Tahoma" pitchFamily="34" charset="0"/>
              </a:rPr>
              <a:t>Outline</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435608" y="1219200"/>
            <a:ext cx="7498080" cy="5181600"/>
          </a:xfrm>
        </p:spPr>
        <p:style>
          <a:lnRef idx="2">
            <a:schemeClr val="accent1"/>
          </a:lnRef>
          <a:fillRef idx="1">
            <a:schemeClr val="lt1"/>
          </a:fillRef>
          <a:effectRef idx="0">
            <a:schemeClr val="accent1"/>
          </a:effectRef>
          <a:fontRef idx="minor">
            <a:schemeClr val="dk1"/>
          </a:fontRef>
        </p:style>
        <p:txBody>
          <a:bodyPr>
            <a:normAutofit lnSpcReduction="10000"/>
          </a:bodyPr>
          <a:lstStyle/>
          <a:p>
            <a:r>
              <a:rPr lang="en-US" dirty="0"/>
              <a:t>Structured Query Language</a:t>
            </a:r>
          </a:p>
          <a:p>
            <a:r>
              <a:rPr lang="en-US" dirty="0" smtClean="0"/>
              <a:t>Data </a:t>
            </a:r>
            <a:r>
              <a:rPr lang="en-US" dirty="0"/>
              <a:t>Definition Language</a:t>
            </a:r>
          </a:p>
          <a:p>
            <a:r>
              <a:rPr lang="en-US" dirty="0" smtClean="0"/>
              <a:t>SQL </a:t>
            </a:r>
            <a:r>
              <a:rPr lang="en-US" dirty="0"/>
              <a:t>Constraints</a:t>
            </a:r>
          </a:p>
          <a:p>
            <a:r>
              <a:rPr lang="en-US" dirty="0" smtClean="0"/>
              <a:t>Creating </a:t>
            </a:r>
            <a:r>
              <a:rPr lang="en-US" dirty="0"/>
              <a:t>Tables</a:t>
            </a:r>
          </a:p>
          <a:p>
            <a:r>
              <a:rPr lang="en-US" dirty="0" smtClean="0"/>
              <a:t>Data </a:t>
            </a:r>
            <a:r>
              <a:rPr lang="en-US" dirty="0"/>
              <a:t>Manipulation Languages (Insert, Update, Delete, Select)</a:t>
            </a:r>
          </a:p>
          <a:p>
            <a:r>
              <a:rPr lang="en-US" dirty="0" smtClean="0"/>
              <a:t>SELECT </a:t>
            </a:r>
            <a:r>
              <a:rPr lang="en-US" dirty="0"/>
              <a:t>Queries</a:t>
            </a:r>
          </a:p>
          <a:p>
            <a:r>
              <a:rPr lang="en-US" dirty="0" smtClean="0"/>
              <a:t>Syntax </a:t>
            </a:r>
            <a:r>
              <a:rPr lang="en-US" dirty="0"/>
              <a:t>for the SELECT statement</a:t>
            </a:r>
          </a:p>
          <a:p>
            <a:r>
              <a:rPr lang="en-US" dirty="0" smtClean="0"/>
              <a:t>SQL </a:t>
            </a:r>
            <a:r>
              <a:rPr lang="en-US" dirty="0"/>
              <a:t>Views</a:t>
            </a:r>
          </a:p>
          <a:p>
            <a:r>
              <a:rPr lang="en-US" dirty="0" smtClean="0"/>
              <a:t>JOIN</a:t>
            </a:r>
            <a:endParaRPr lang="en-US" sz="4000" dirty="0" smtClean="0">
              <a:latin typeface="Tahoma" pitchFamily="34" charset="0"/>
              <a:ea typeface="Tahoma" pitchFamily="34" charset="0"/>
              <a:cs typeface="Tahoma" pitchFamily="34" charset="0"/>
            </a:endParaRPr>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722" y="184151"/>
            <a:ext cx="7498080" cy="654049"/>
          </a:xfrm>
        </p:spPr>
        <p:txBody>
          <a:bodyPr>
            <a:normAutofit fontScale="90000"/>
          </a:bodyPr>
          <a:lstStyle/>
          <a:p>
            <a:pPr>
              <a:lnSpc>
                <a:spcPct val="100000"/>
              </a:lnSpc>
            </a:pPr>
            <a:r>
              <a:rPr lang="en-US" dirty="0" smtClean="0"/>
              <a:t>The FROM clause</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219200" y="990600"/>
            <a:ext cx="7851648" cy="5410200"/>
          </a:xfrm>
        </p:spPr>
        <p:style>
          <a:lnRef idx="2">
            <a:schemeClr val="accent1"/>
          </a:lnRef>
          <a:fillRef idx="1">
            <a:schemeClr val="lt1"/>
          </a:fillRef>
          <a:effectRef idx="0">
            <a:schemeClr val="accent1"/>
          </a:effectRef>
          <a:fontRef idx="minor">
            <a:schemeClr val="dk1"/>
          </a:fontRef>
        </p:style>
        <p:txBody>
          <a:bodyPr>
            <a:noAutofit/>
          </a:bodyPr>
          <a:lstStyle/>
          <a:p>
            <a:pPr>
              <a:tabLst>
                <a:tab pos="1311275" algn="l"/>
              </a:tabLst>
            </a:pPr>
            <a:r>
              <a:rPr lang="en-US" altLang="en-US" sz="2400" dirty="0"/>
              <a:t>The </a:t>
            </a:r>
            <a:r>
              <a:rPr lang="en-US" altLang="en-US" sz="2400" dirty="0" smtClean="0"/>
              <a:t>FROM </a:t>
            </a:r>
            <a:r>
              <a:rPr lang="en-US" altLang="en-US" sz="2400" dirty="0"/>
              <a:t>clause specifies </a:t>
            </a:r>
            <a:r>
              <a:rPr lang="en-US" altLang="en-US" sz="2400" dirty="0" smtClean="0"/>
              <a:t>the tables to retrieve data from</a:t>
            </a:r>
            <a:endParaRPr lang="en-US" altLang="en-US" sz="2400" dirty="0"/>
          </a:p>
          <a:p>
            <a:pPr lvl="1">
              <a:tabLst>
                <a:tab pos="1311275" algn="l"/>
              </a:tabLst>
            </a:pPr>
            <a:r>
              <a:rPr lang="en-US" altLang="en-US" sz="2000" dirty="0" smtClean="0"/>
              <a:t>Corresponds </a:t>
            </a:r>
            <a:r>
              <a:rPr lang="en-US" altLang="en-US" sz="2000" dirty="0"/>
              <a:t>to the selection predicate of the relational algebra.  </a:t>
            </a:r>
            <a:endParaRPr lang="en-US" altLang="en-US" sz="2000" dirty="0" smtClean="0"/>
          </a:p>
          <a:p>
            <a:pPr lvl="1">
              <a:tabLst>
                <a:tab pos="1311275" algn="l"/>
              </a:tabLst>
            </a:pPr>
            <a:r>
              <a:rPr lang="en-US" altLang="en-US" sz="2000" dirty="0" smtClean="0"/>
              <a:t>Syntax</a:t>
            </a:r>
            <a:r>
              <a:rPr lang="en-US" altLang="en-US" sz="1800" dirty="0" smtClean="0"/>
              <a:t>:  </a:t>
            </a:r>
          </a:p>
          <a:p>
            <a:pPr lvl="1">
              <a:tabLst>
                <a:tab pos="1311275" algn="l"/>
              </a:tabLst>
            </a:pPr>
            <a:r>
              <a:rPr lang="en-US" sz="2000" dirty="0" smtClean="0">
                <a:solidFill>
                  <a:srgbClr val="0000CD"/>
                </a:solidFill>
                <a:latin typeface="Consolas" panose="020B0609020204030204" pitchFamily="49" charset="0"/>
              </a:rPr>
              <a:t>SELECT</a:t>
            </a:r>
            <a:r>
              <a:rPr lang="en-US" sz="2000" i="1" dirty="0" smtClean="0">
                <a:solidFill>
                  <a:srgbClr val="000000"/>
                </a:solidFill>
                <a:latin typeface="Consolas" panose="020B0609020204030204" pitchFamily="49" charset="0"/>
              </a:rPr>
              <a:t>*</a:t>
            </a:r>
            <a:r>
              <a:rPr lang="en-US" sz="2000" dirty="0"/>
              <a:t/>
            </a:r>
            <a:br>
              <a:rPr lang="en-US" sz="2000" dirty="0"/>
            </a:br>
            <a:r>
              <a:rPr lang="en-US" sz="2000" dirty="0">
                <a:solidFill>
                  <a:srgbClr val="0000CD"/>
                </a:solidFill>
                <a:latin typeface="Consolas" panose="020B0609020204030204" pitchFamily="49" charset="0"/>
              </a:rPr>
              <a:t>FROM</a:t>
            </a:r>
            <a:r>
              <a:rPr lang="en-US" sz="2000" dirty="0">
                <a:solidFill>
                  <a:srgbClr val="000000"/>
                </a:solidFill>
                <a:latin typeface="Consolas" panose="020B0609020204030204" pitchFamily="49" charset="0"/>
              </a:rPr>
              <a:t> </a:t>
            </a:r>
            <a:r>
              <a:rPr lang="en-US" sz="2000" i="1" dirty="0" smtClean="0">
                <a:solidFill>
                  <a:srgbClr val="000000"/>
                </a:solidFill>
                <a:latin typeface="Consolas" panose="020B0609020204030204" pitchFamily="49" charset="0"/>
              </a:rPr>
              <a:t>table_name1, tble_name2</a:t>
            </a:r>
            <a:endParaRPr lang="en-US" altLang="en-US" sz="1800" dirty="0" smtClean="0"/>
          </a:p>
          <a:p>
            <a:pPr marL="402336" lvl="1" indent="0">
              <a:buNone/>
              <a:tabLst>
                <a:tab pos="1311275" algn="l"/>
              </a:tabLst>
            </a:pPr>
            <a:endParaRPr lang="en-US" altLang="en-US" sz="2400" dirty="0" smtClean="0"/>
          </a:p>
          <a:p>
            <a:pPr marL="402336" lvl="1" indent="0">
              <a:buNone/>
              <a:tabLst>
                <a:tab pos="1311275" algn="l"/>
              </a:tabLst>
            </a:pPr>
            <a:r>
              <a:rPr lang="en-US" altLang="en-US" sz="2400" dirty="0" smtClean="0"/>
              <a:t>To </a:t>
            </a:r>
            <a:r>
              <a:rPr lang="en-US" altLang="en-US" sz="2400" dirty="0"/>
              <a:t>find all loan </a:t>
            </a:r>
            <a:r>
              <a:rPr lang="en-US" altLang="en-US" sz="2400" dirty="0" smtClean="0"/>
              <a:t>number and loan date </a:t>
            </a:r>
            <a:r>
              <a:rPr lang="en-US" altLang="en-US" sz="2400" dirty="0"/>
              <a:t>for loans </a:t>
            </a:r>
            <a:r>
              <a:rPr lang="en-US" altLang="en-US" sz="2400" dirty="0" smtClean="0"/>
              <a:t> </a:t>
            </a:r>
            <a:r>
              <a:rPr lang="en-US" altLang="en-US" sz="2400" dirty="0"/>
              <a:t>with loan amounts greater than $1200.</a:t>
            </a:r>
          </a:p>
          <a:p>
            <a:pPr>
              <a:buFont typeface="Monotype Sorts" pitchFamily="2" charset="2"/>
              <a:buNone/>
              <a:tabLst>
                <a:tab pos="1311275" algn="l"/>
              </a:tabLst>
            </a:pPr>
            <a:r>
              <a:rPr lang="en-US" altLang="en-US" sz="2400" b="1" dirty="0"/>
              <a:t>		select </a:t>
            </a:r>
            <a:r>
              <a:rPr lang="en-US" altLang="en-US" sz="2400" i="1" dirty="0" smtClean="0"/>
              <a:t>loan_number, loan_date</a:t>
            </a:r>
            <a:r>
              <a:rPr lang="en-US" altLang="en-US" sz="2400" i="1" dirty="0"/>
              <a:t/>
            </a:r>
            <a:br>
              <a:rPr lang="en-US" altLang="en-US" sz="2400" i="1" dirty="0"/>
            </a:br>
            <a:r>
              <a:rPr lang="en-US" altLang="en-US" sz="2400" i="1" dirty="0"/>
              <a:t>	</a:t>
            </a:r>
            <a:r>
              <a:rPr lang="en-US" altLang="en-US" sz="2400" b="1" dirty="0"/>
              <a:t>from </a:t>
            </a:r>
            <a:r>
              <a:rPr lang="en-US" altLang="en-US" sz="2400" i="1" dirty="0" smtClean="0"/>
              <a:t>loan</a:t>
            </a:r>
          </a:p>
          <a:p>
            <a:pPr>
              <a:buFont typeface="Monotype Sorts" pitchFamily="2" charset="2"/>
              <a:buNone/>
              <a:tabLst>
                <a:tab pos="1311275" algn="l"/>
              </a:tabLst>
            </a:pPr>
            <a:r>
              <a:rPr lang="en-US" altLang="en-US" sz="2400" i="1" dirty="0"/>
              <a:t>	</a:t>
            </a:r>
            <a:r>
              <a:rPr lang="en-US" altLang="en-US" sz="2400" i="1" dirty="0" smtClean="0"/>
              <a:t>	where loan_amount &gt; 1200</a:t>
            </a:r>
            <a:endParaRPr lang="en-US" altLang="en-US" sz="2400" dirty="0"/>
          </a:p>
          <a:p>
            <a:pPr>
              <a:buFont typeface="Monotype Sorts" pitchFamily="2" charset="2"/>
              <a:buNone/>
              <a:tabLst>
                <a:tab pos="1311275" algn="l"/>
              </a:tabLst>
            </a:pPr>
            <a:endParaRPr lang="en-US" altLang="en-US" sz="1800" dirty="0"/>
          </a:p>
          <a:p>
            <a:pPr marL="82296" indent="0">
              <a:buNone/>
              <a:tabLst>
                <a:tab pos="2055813" algn="l"/>
              </a:tabLst>
            </a:pPr>
            <a:endParaRPr lang="en-US" altLang="en-US" sz="2400" dirty="0"/>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dirty="0" smtClean="0"/>
              <a:t>The Entity Relationship Model</a:t>
            </a:r>
            <a:endParaRPr lang="en-US" dirty="0"/>
          </a:p>
        </p:txBody>
      </p:sp>
    </p:spTree>
    <p:extLst>
      <p:ext uri="{BB962C8B-B14F-4D97-AF65-F5344CB8AC3E}">
        <p14:creationId xmlns:p14="http://schemas.microsoft.com/office/powerpoint/2010/main" val="5920398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722" y="184151"/>
            <a:ext cx="7498080" cy="654049"/>
          </a:xfrm>
        </p:spPr>
        <p:txBody>
          <a:bodyPr>
            <a:normAutofit fontScale="90000"/>
          </a:bodyPr>
          <a:lstStyle/>
          <a:p>
            <a:pPr>
              <a:lnSpc>
                <a:spcPct val="100000"/>
              </a:lnSpc>
            </a:pPr>
            <a:r>
              <a:rPr lang="en-US" dirty="0" smtClean="0"/>
              <a:t>The RENAME operation</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219200" y="990600"/>
            <a:ext cx="7851648" cy="5410200"/>
          </a:xfrm>
        </p:spPr>
        <p:style>
          <a:lnRef idx="2">
            <a:schemeClr val="accent1"/>
          </a:lnRef>
          <a:fillRef idx="1">
            <a:schemeClr val="lt1"/>
          </a:fillRef>
          <a:effectRef idx="0">
            <a:schemeClr val="accent1"/>
          </a:effectRef>
          <a:fontRef idx="minor">
            <a:schemeClr val="dk1"/>
          </a:fontRef>
        </p:style>
        <p:txBody>
          <a:bodyPr>
            <a:noAutofit/>
          </a:bodyPr>
          <a:lstStyle/>
          <a:p>
            <a:pPr>
              <a:tabLst>
                <a:tab pos="2055813" algn="l"/>
              </a:tabLst>
            </a:pPr>
            <a:r>
              <a:rPr lang="en-US" altLang="en-US" sz="2400" dirty="0"/>
              <a:t>SQL allows renaming relations and attributes using the </a:t>
            </a:r>
            <a:r>
              <a:rPr lang="en-US" altLang="en-US" sz="2400" b="1" dirty="0"/>
              <a:t>as </a:t>
            </a:r>
            <a:r>
              <a:rPr lang="en-US" altLang="en-US" sz="2400" dirty="0" smtClean="0"/>
              <a:t>clause</a:t>
            </a:r>
            <a:r>
              <a:rPr lang="en-US" altLang="en-US" sz="2400" dirty="0"/>
              <a:t>:</a:t>
            </a:r>
            <a:endParaRPr lang="en-US" altLang="en-US" sz="2400" i="1" dirty="0"/>
          </a:p>
          <a:p>
            <a:pPr>
              <a:lnSpc>
                <a:spcPct val="110000"/>
              </a:lnSpc>
              <a:tabLst>
                <a:tab pos="2055813" algn="l"/>
              </a:tabLst>
            </a:pPr>
            <a:r>
              <a:rPr lang="en-US" altLang="en-US" sz="2400" dirty="0"/>
              <a:t>E.g. Find the name, </a:t>
            </a:r>
            <a:r>
              <a:rPr lang="en-US" altLang="en-US" sz="2400" dirty="0" smtClean="0"/>
              <a:t>loan_number of </a:t>
            </a:r>
            <a:r>
              <a:rPr lang="en-US" altLang="en-US" sz="2400" dirty="0"/>
              <a:t>all customers; rename the column name </a:t>
            </a:r>
            <a:r>
              <a:rPr lang="en-US" altLang="en-US" sz="2400" i="1" dirty="0"/>
              <a:t>loan_number </a:t>
            </a:r>
            <a:r>
              <a:rPr lang="en-US" altLang="en-US" sz="2400" dirty="0"/>
              <a:t>as </a:t>
            </a:r>
            <a:r>
              <a:rPr lang="en-US" altLang="en-US" sz="2400" i="1" dirty="0"/>
              <a:t>loan_id.</a:t>
            </a:r>
            <a:endParaRPr lang="en-US" altLang="en-US" sz="1800" dirty="0"/>
          </a:p>
          <a:p>
            <a:pPr marL="82296" indent="0">
              <a:buNone/>
              <a:tabLst>
                <a:tab pos="2055813" algn="l"/>
              </a:tabLst>
            </a:pPr>
            <a:r>
              <a:rPr kumimoji="1" lang="en-US" altLang="en-US" sz="2400" b="1" dirty="0" smtClean="0"/>
              <a:t>	select </a:t>
            </a:r>
            <a:r>
              <a:rPr kumimoji="1" lang="en-US" altLang="en-US" sz="2400" i="1" dirty="0" smtClean="0"/>
              <a:t>name</a:t>
            </a:r>
            <a:r>
              <a:rPr kumimoji="1" lang="en-US" altLang="en-US" sz="2400" i="1" dirty="0"/>
              <a:t>, </a:t>
            </a:r>
            <a:r>
              <a:rPr kumimoji="1" lang="en-US" altLang="en-US" sz="2400" i="1" dirty="0" smtClean="0"/>
              <a:t>loan_number </a:t>
            </a:r>
            <a:r>
              <a:rPr kumimoji="1" lang="en-US" altLang="en-US" sz="2400" b="1" dirty="0"/>
              <a:t>as </a:t>
            </a:r>
            <a:r>
              <a:rPr kumimoji="1" lang="en-US" altLang="en-US" sz="2400" i="1" dirty="0" smtClean="0"/>
              <a:t>loan_id</a:t>
            </a:r>
            <a:r>
              <a:rPr kumimoji="1" lang="en-US" altLang="en-US" sz="2400" i="1" dirty="0"/>
              <a:t/>
            </a:r>
            <a:br>
              <a:rPr kumimoji="1" lang="en-US" altLang="en-US" sz="2400" i="1" dirty="0"/>
            </a:br>
            <a:r>
              <a:rPr kumimoji="1" lang="en-US" altLang="en-US" sz="2400" i="1" dirty="0" smtClean="0"/>
              <a:t>	</a:t>
            </a:r>
            <a:r>
              <a:rPr kumimoji="1" lang="en-US" altLang="en-US" sz="2400" b="1" dirty="0" smtClean="0"/>
              <a:t>from</a:t>
            </a:r>
            <a:r>
              <a:rPr kumimoji="1" lang="en-US" altLang="en-US" sz="2400" i="1" dirty="0" smtClean="0"/>
              <a:t> loan </a:t>
            </a:r>
          </a:p>
          <a:p>
            <a:pPr>
              <a:tabLst>
                <a:tab pos="2055813" algn="l"/>
              </a:tabLst>
            </a:pPr>
            <a:r>
              <a:rPr kumimoji="1" lang="en-US" altLang="en-US" sz="2400" dirty="0" smtClean="0"/>
              <a:t>Or, you may use the sp_rename function In SQL server</a:t>
            </a:r>
          </a:p>
          <a:p>
            <a:pPr>
              <a:tabLst>
                <a:tab pos="2055813" algn="l"/>
              </a:tabLst>
            </a:pPr>
            <a:r>
              <a:rPr kumimoji="1" lang="en-US" altLang="en-US" sz="2400" dirty="0" smtClean="0"/>
              <a:t>To rename a table  </a:t>
            </a:r>
          </a:p>
          <a:p>
            <a:pPr marL="82296" indent="0" algn="ctr">
              <a:buNone/>
              <a:tabLst>
                <a:tab pos="2055813" algn="l"/>
              </a:tabLst>
            </a:pPr>
            <a:r>
              <a:rPr kumimoji="1" lang="en-US" altLang="en-US" sz="2400" dirty="0" smtClean="0"/>
              <a:t>exec sp_rename ‘old_table_name’, </a:t>
            </a:r>
            <a:r>
              <a:rPr kumimoji="1" lang="en-US" altLang="en-US" sz="2400" dirty="0"/>
              <a:t> </a:t>
            </a:r>
            <a:r>
              <a:rPr kumimoji="1" lang="en-US" altLang="en-US" sz="2400" dirty="0" smtClean="0"/>
              <a:t>‘new_table_name’;</a:t>
            </a:r>
          </a:p>
          <a:p>
            <a:pPr marL="82296" indent="0" algn="ctr">
              <a:buNone/>
              <a:tabLst>
                <a:tab pos="2055813" algn="l"/>
              </a:tabLst>
            </a:pPr>
            <a:r>
              <a:rPr kumimoji="1" lang="en-US" altLang="en-US" sz="2400" dirty="0" smtClean="0"/>
              <a:t>To rename a column</a:t>
            </a:r>
            <a:endParaRPr kumimoji="1" lang="en-US" altLang="en-US" sz="2400" dirty="0"/>
          </a:p>
          <a:p>
            <a:pPr marL="82296" indent="0" algn="ctr">
              <a:buNone/>
              <a:tabLst>
                <a:tab pos="2055813" algn="l"/>
              </a:tabLst>
            </a:pPr>
            <a:r>
              <a:rPr kumimoji="1" lang="en-US" altLang="en-US" sz="2400" dirty="0"/>
              <a:t>exec sp_rename </a:t>
            </a:r>
            <a:r>
              <a:rPr kumimoji="1" lang="en-US" altLang="en-US" sz="2400" dirty="0" smtClean="0"/>
              <a:t>‘table_name.col_name’,  </a:t>
            </a:r>
            <a:r>
              <a:rPr kumimoji="1" lang="en-US" altLang="en-US" sz="2400" dirty="0"/>
              <a:t>‘</a:t>
            </a:r>
            <a:r>
              <a:rPr kumimoji="1" lang="en-US" altLang="en-US" sz="2400" dirty="0" smtClean="0"/>
              <a:t>new_col_name’, ‘column’;</a:t>
            </a:r>
            <a:endParaRPr lang="en-US" altLang="en-US" sz="2400" dirty="0"/>
          </a:p>
          <a:p>
            <a:pPr marL="82296" indent="0" algn="ctr">
              <a:buNone/>
              <a:tabLst>
                <a:tab pos="2055813" algn="l"/>
              </a:tabLst>
            </a:pPr>
            <a:endParaRPr lang="en-US" altLang="en-US" sz="2400" dirty="0"/>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dirty="0" smtClean="0"/>
              <a:t>The Entity Relationship Model</a:t>
            </a:r>
            <a:endParaRPr lang="en-US" dirty="0"/>
          </a:p>
        </p:txBody>
      </p:sp>
    </p:spTree>
    <p:extLst>
      <p:ext uri="{BB962C8B-B14F-4D97-AF65-F5344CB8AC3E}">
        <p14:creationId xmlns:p14="http://schemas.microsoft.com/office/powerpoint/2010/main" val="15906310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722" y="184151"/>
            <a:ext cx="7498080" cy="654049"/>
          </a:xfrm>
        </p:spPr>
        <p:txBody>
          <a:bodyPr>
            <a:normAutofit fontScale="90000"/>
          </a:bodyPr>
          <a:lstStyle/>
          <a:p>
            <a:pPr>
              <a:lnSpc>
                <a:spcPct val="100000"/>
              </a:lnSpc>
            </a:pPr>
            <a:r>
              <a:rPr lang="en-US" dirty="0" smtClean="0"/>
              <a:t>The TUPLE variable</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219200" y="990600"/>
            <a:ext cx="7851648" cy="5410200"/>
          </a:xfrm>
        </p:spPr>
        <p:style>
          <a:lnRef idx="2">
            <a:schemeClr val="accent1"/>
          </a:lnRef>
          <a:fillRef idx="1">
            <a:schemeClr val="lt1"/>
          </a:fillRef>
          <a:effectRef idx="0">
            <a:schemeClr val="accent1"/>
          </a:effectRef>
          <a:fontRef idx="minor">
            <a:schemeClr val="dk1"/>
          </a:fontRef>
        </p:style>
        <p:txBody>
          <a:bodyPr>
            <a:noAutofit/>
          </a:bodyPr>
          <a:lstStyle/>
          <a:p>
            <a:pPr>
              <a:tabLst>
                <a:tab pos="2055813" algn="l"/>
              </a:tabLst>
            </a:pPr>
            <a:r>
              <a:rPr lang="en-US" altLang="en-US" sz="2400" dirty="0"/>
              <a:t>Tuple variables are defined in the </a:t>
            </a:r>
            <a:r>
              <a:rPr lang="en-US" altLang="en-US" sz="2400" b="1" dirty="0"/>
              <a:t>from</a:t>
            </a:r>
            <a:r>
              <a:rPr lang="en-US" altLang="en-US" sz="2400" dirty="0"/>
              <a:t> clause via the use of the </a:t>
            </a:r>
            <a:r>
              <a:rPr lang="en-US" altLang="en-US" sz="2400" b="1" dirty="0"/>
              <a:t>as </a:t>
            </a:r>
            <a:r>
              <a:rPr lang="en-US" altLang="en-US" sz="2400" dirty="0"/>
              <a:t>clause</a:t>
            </a:r>
            <a:r>
              <a:rPr lang="en-US" altLang="en-US" sz="2400" dirty="0" smtClean="0"/>
              <a:t>. (temporary name for table)</a:t>
            </a:r>
          </a:p>
          <a:p>
            <a:pPr>
              <a:tabLst>
                <a:tab pos="2055813" algn="l"/>
              </a:tabLst>
            </a:pPr>
            <a:r>
              <a:rPr lang="en-US" dirty="0"/>
              <a:t>Example</a:t>
            </a:r>
            <a:r>
              <a:rPr lang="en-US" sz="2400" dirty="0"/>
              <a:t/>
            </a:r>
            <a:br>
              <a:rPr lang="en-US" sz="2400" dirty="0"/>
            </a:br>
            <a:r>
              <a:rPr lang="en-US" sz="2400" b="1" dirty="0"/>
              <a:t>select</a:t>
            </a:r>
            <a:r>
              <a:rPr lang="en-US" sz="2400" dirty="0"/>
              <a:t> customer_name, T.loan_number</a:t>
            </a:r>
            <a:r>
              <a:rPr lang="en-US" sz="2400" dirty="0" smtClean="0"/>
              <a:t>, S.amount</a:t>
            </a:r>
            <a:r>
              <a:rPr lang="en-US" sz="2400" dirty="0"/>
              <a:t/>
            </a:r>
            <a:br>
              <a:rPr lang="en-US" sz="2400" dirty="0"/>
            </a:br>
            <a:r>
              <a:rPr lang="en-US" sz="2400" b="1" dirty="0"/>
              <a:t>from</a:t>
            </a:r>
            <a:r>
              <a:rPr lang="en-US" sz="2400" dirty="0"/>
              <a:t> borrower </a:t>
            </a:r>
            <a:r>
              <a:rPr lang="en-US" sz="2400" b="1" dirty="0"/>
              <a:t>as</a:t>
            </a:r>
            <a:r>
              <a:rPr lang="en-US" sz="2400" dirty="0"/>
              <a:t> T, loan </a:t>
            </a:r>
            <a:r>
              <a:rPr lang="en-US" sz="2400" b="1" dirty="0"/>
              <a:t>as</a:t>
            </a:r>
            <a:r>
              <a:rPr lang="en-US" sz="2400" dirty="0"/>
              <a:t> S</a:t>
            </a:r>
            <a:br>
              <a:rPr lang="en-US" sz="2400" dirty="0"/>
            </a:br>
            <a:r>
              <a:rPr lang="en-US" sz="2400" b="1" dirty="0"/>
              <a:t>where</a:t>
            </a:r>
            <a:r>
              <a:rPr lang="en-US" sz="2400" dirty="0"/>
              <a:t> T.loan_number = </a:t>
            </a:r>
            <a:r>
              <a:rPr lang="en-US" sz="2400" dirty="0" smtClean="0"/>
              <a:t>S.loan_number;</a:t>
            </a:r>
            <a:r>
              <a:rPr lang="en-US" sz="2400" dirty="0"/>
              <a:t/>
            </a:r>
            <a:br>
              <a:rPr lang="en-US" sz="2400" dirty="0"/>
            </a:br>
            <a:r>
              <a:rPr lang="en-US" sz="2400" dirty="0" smtClean="0"/>
              <a:t>	</a:t>
            </a:r>
          </a:p>
          <a:p>
            <a:pPr>
              <a:tabLst>
                <a:tab pos="2055813" algn="l"/>
              </a:tabLst>
            </a:pPr>
            <a:r>
              <a:rPr lang="en-US" sz="2400" b="1" dirty="0" smtClean="0"/>
              <a:t>as</a:t>
            </a:r>
            <a:r>
              <a:rPr lang="en-US" sz="2400" dirty="0"/>
              <a:t> is optional. Hence the above example can also be written </a:t>
            </a:r>
            <a:r>
              <a:rPr lang="en-US" sz="2400" dirty="0" smtClean="0"/>
              <a:t>as</a:t>
            </a:r>
            <a:r>
              <a:rPr lang="en-US" sz="2400" dirty="0"/>
              <a:t/>
            </a:r>
            <a:br>
              <a:rPr lang="en-US" sz="2400" dirty="0"/>
            </a:br>
            <a:r>
              <a:rPr lang="en-US" sz="2400" b="1" dirty="0"/>
              <a:t>select</a:t>
            </a:r>
            <a:r>
              <a:rPr lang="en-US" sz="2400" dirty="0"/>
              <a:t> customer_name, T.loan_number</a:t>
            </a:r>
            <a:r>
              <a:rPr lang="en-US" sz="2400" dirty="0" smtClean="0"/>
              <a:t>, S.amount</a:t>
            </a:r>
            <a:r>
              <a:rPr lang="en-US" sz="2400" dirty="0"/>
              <a:t/>
            </a:r>
            <a:br>
              <a:rPr lang="en-US" sz="2400" dirty="0"/>
            </a:br>
            <a:r>
              <a:rPr lang="en-US" sz="2400" b="1" dirty="0"/>
              <a:t>from</a:t>
            </a:r>
            <a:r>
              <a:rPr lang="en-US" sz="2400" dirty="0"/>
              <a:t> borrower T, loan S</a:t>
            </a:r>
            <a:br>
              <a:rPr lang="en-US" sz="2400" dirty="0"/>
            </a:br>
            <a:r>
              <a:rPr lang="en-US" sz="2400" b="1" dirty="0"/>
              <a:t>where</a:t>
            </a:r>
            <a:r>
              <a:rPr lang="en-US" sz="2400" dirty="0"/>
              <a:t> T.loan_number = </a:t>
            </a:r>
            <a:r>
              <a:rPr lang="en-US" sz="2400" dirty="0" smtClean="0"/>
              <a:t>S.loan_number;</a:t>
            </a:r>
            <a:r>
              <a:rPr lang="en-US" sz="2400" dirty="0"/>
              <a:t/>
            </a:r>
            <a:br>
              <a:rPr lang="en-US" sz="2400" dirty="0"/>
            </a:br>
            <a:r>
              <a:rPr lang="en-US" sz="2400" dirty="0" smtClean="0"/>
              <a:t>(sql aliases is giving temporary names to tables and columns)</a:t>
            </a:r>
            <a:endParaRPr lang="en-US" altLang="en-US" sz="2400" dirty="0"/>
          </a:p>
          <a:p>
            <a:pPr marL="82296" indent="0" algn="ctr">
              <a:buNone/>
              <a:tabLst>
                <a:tab pos="2055813" algn="l"/>
              </a:tabLst>
            </a:pPr>
            <a:endParaRPr lang="en-US" altLang="en-US" sz="2400" dirty="0"/>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dirty="0" smtClean="0"/>
              <a:t>The Entity Relationship Model</a:t>
            </a:r>
            <a:endParaRPr lang="en-US" dirty="0"/>
          </a:p>
        </p:txBody>
      </p:sp>
    </p:spTree>
    <p:extLst>
      <p:ext uri="{BB962C8B-B14F-4D97-AF65-F5344CB8AC3E}">
        <p14:creationId xmlns:p14="http://schemas.microsoft.com/office/powerpoint/2010/main" val="21995366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722" y="184151"/>
            <a:ext cx="7498080" cy="654049"/>
          </a:xfrm>
        </p:spPr>
        <p:txBody>
          <a:bodyPr>
            <a:normAutofit fontScale="90000"/>
          </a:bodyPr>
          <a:lstStyle/>
          <a:p>
            <a:pPr>
              <a:lnSpc>
                <a:spcPct val="100000"/>
              </a:lnSpc>
            </a:pPr>
            <a:r>
              <a:rPr lang="en-US" dirty="0" smtClean="0"/>
              <a:t>The LIKE operation</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219200" y="990600"/>
            <a:ext cx="7851648" cy="5314950"/>
          </a:xfrm>
        </p:spPr>
        <p:style>
          <a:lnRef idx="2">
            <a:schemeClr val="accent1"/>
          </a:lnRef>
          <a:fillRef idx="1">
            <a:schemeClr val="lt1"/>
          </a:fillRef>
          <a:effectRef idx="0">
            <a:schemeClr val="accent1"/>
          </a:effectRef>
          <a:fontRef idx="minor">
            <a:schemeClr val="dk1"/>
          </a:fontRef>
        </p:style>
        <p:txBody>
          <a:bodyPr>
            <a:noAutofit/>
          </a:bodyPr>
          <a:lstStyle/>
          <a:p>
            <a:r>
              <a:rPr lang="en-US" sz="2400" dirty="0"/>
              <a:t>The LIKE operator is used in a WHERE clause to </a:t>
            </a:r>
            <a:r>
              <a:rPr lang="en-US" sz="2400" b="1" dirty="0"/>
              <a:t>search for a specified pattern in a </a:t>
            </a:r>
            <a:r>
              <a:rPr lang="en-US" sz="2400" b="1" dirty="0" smtClean="0"/>
              <a:t>column</a:t>
            </a:r>
            <a:endParaRPr lang="en-US" sz="2400" b="1" dirty="0"/>
          </a:p>
          <a:p>
            <a:r>
              <a:rPr lang="en-US" sz="2400" dirty="0"/>
              <a:t>There are two </a:t>
            </a:r>
            <a:r>
              <a:rPr lang="en-US" sz="2400" dirty="0" smtClean="0"/>
              <a:t>wildcards or special characters </a:t>
            </a:r>
            <a:r>
              <a:rPr lang="en-US" sz="2400" dirty="0"/>
              <a:t>used in conjunction with the LIKE operator:</a:t>
            </a:r>
          </a:p>
          <a:p>
            <a:pPr marL="82296" indent="0">
              <a:buNone/>
            </a:pPr>
            <a:r>
              <a:rPr lang="en-US" sz="2000" dirty="0" smtClean="0"/>
              <a:t>	% : The </a:t>
            </a:r>
            <a:r>
              <a:rPr lang="en-US" sz="2000" dirty="0"/>
              <a:t>percent sign represents zero, one, or multiple characters</a:t>
            </a:r>
          </a:p>
          <a:p>
            <a:pPr marL="82296" indent="0">
              <a:buNone/>
            </a:pPr>
            <a:r>
              <a:rPr lang="en-US" sz="2000" dirty="0" smtClean="0"/>
              <a:t>	_ </a:t>
            </a:r>
            <a:r>
              <a:rPr lang="en-US" sz="2000" dirty="0"/>
              <a:t>- The underscore represents a single </a:t>
            </a:r>
            <a:r>
              <a:rPr lang="en-US" sz="2000" dirty="0" smtClean="0"/>
              <a:t>character</a:t>
            </a:r>
          </a:p>
          <a:p>
            <a:pPr marL="82296" indent="0">
              <a:buNone/>
            </a:pPr>
            <a:r>
              <a:rPr lang="en-US" sz="2000" dirty="0" smtClean="0"/>
              <a:t>Syntax: </a:t>
            </a:r>
            <a:r>
              <a:rPr lang="en-US" sz="2000" dirty="0"/>
              <a:t/>
            </a:r>
            <a:br>
              <a:rPr lang="en-US" sz="2000" dirty="0"/>
            </a:br>
            <a:r>
              <a:rPr lang="en-US" sz="2000" dirty="0" smtClean="0"/>
              <a:t>	</a:t>
            </a:r>
            <a:r>
              <a:rPr lang="en-US" sz="2000" dirty="0" smtClean="0">
                <a:solidFill>
                  <a:srgbClr val="0000CD"/>
                </a:solidFill>
                <a:latin typeface="Consolas" panose="020B0609020204030204" pitchFamily="49" charset="0"/>
              </a:rPr>
              <a:t>SELECT</a:t>
            </a:r>
            <a:r>
              <a:rPr lang="en-US" sz="2000" dirty="0">
                <a:solidFill>
                  <a:srgbClr val="000000"/>
                </a:solidFill>
                <a:latin typeface="Consolas" panose="020B0609020204030204" pitchFamily="49" charset="0"/>
              </a:rPr>
              <a:t> </a:t>
            </a:r>
            <a:r>
              <a:rPr lang="en-US" sz="2000" i="1" dirty="0" smtClean="0">
                <a:solidFill>
                  <a:srgbClr val="000000"/>
                </a:solidFill>
                <a:latin typeface="Consolas" panose="020B0609020204030204" pitchFamily="49" charset="0"/>
              </a:rPr>
              <a:t>columnN</a:t>
            </a:r>
            <a:r>
              <a:rPr lang="en-US" sz="2000" dirty="0" smtClean="0"/>
              <a:t> </a:t>
            </a:r>
            <a:r>
              <a:rPr lang="en-US" sz="2000" dirty="0" smtClean="0">
                <a:solidFill>
                  <a:srgbClr val="0000CD"/>
                </a:solidFill>
                <a:latin typeface="Consolas" panose="020B0609020204030204" pitchFamily="49" charset="0"/>
              </a:rPr>
              <a:t>FROM</a:t>
            </a:r>
            <a:r>
              <a:rPr lang="en-US" sz="2000" dirty="0">
                <a:solidFill>
                  <a:srgbClr val="000000"/>
                </a:solidFill>
                <a:latin typeface="Consolas" panose="020B0609020204030204" pitchFamily="49" charset="0"/>
              </a:rPr>
              <a:t> </a:t>
            </a:r>
            <a:r>
              <a:rPr lang="en-US" sz="2000" i="1" dirty="0">
                <a:solidFill>
                  <a:srgbClr val="000000"/>
                </a:solidFill>
                <a:latin typeface="Consolas" panose="020B0609020204030204" pitchFamily="49" charset="0"/>
              </a:rPr>
              <a:t>table_name</a:t>
            </a:r>
            <a:r>
              <a:rPr lang="en-US" sz="2000" dirty="0"/>
              <a:t/>
            </a:r>
            <a:br>
              <a:rPr lang="en-US" sz="2000" dirty="0"/>
            </a:br>
            <a:r>
              <a:rPr lang="en-US" sz="2000" dirty="0" smtClean="0"/>
              <a:t>	</a:t>
            </a:r>
            <a:r>
              <a:rPr lang="en-US" sz="2000" dirty="0" smtClean="0">
                <a:solidFill>
                  <a:srgbClr val="0000CD"/>
                </a:solidFill>
                <a:latin typeface="Consolas" panose="020B0609020204030204" pitchFamily="49" charset="0"/>
              </a:rPr>
              <a:t>WHERE</a:t>
            </a:r>
            <a:r>
              <a:rPr lang="en-US" sz="2000" dirty="0">
                <a:solidFill>
                  <a:srgbClr val="000000"/>
                </a:solidFill>
                <a:latin typeface="Consolas" panose="020B0609020204030204" pitchFamily="49" charset="0"/>
              </a:rPr>
              <a:t> </a:t>
            </a:r>
            <a:r>
              <a:rPr lang="en-US" sz="2000" i="1" dirty="0">
                <a:solidFill>
                  <a:srgbClr val="000000"/>
                </a:solidFill>
                <a:latin typeface="Consolas" panose="020B0609020204030204" pitchFamily="49" charset="0"/>
              </a:rPr>
              <a:t>columnN</a:t>
            </a:r>
            <a:r>
              <a:rPr lang="en-US" sz="2000" dirty="0">
                <a:solidFill>
                  <a:srgbClr val="000000"/>
                </a:solidFill>
                <a:latin typeface="Consolas" panose="020B0609020204030204" pitchFamily="49" charset="0"/>
              </a:rPr>
              <a:t> </a:t>
            </a:r>
            <a:r>
              <a:rPr lang="en-US" sz="2000" dirty="0">
                <a:solidFill>
                  <a:srgbClr val="0000CD"/>
                </a:solidFill>
                <a:latin typeface="Consolas" panose="020B0609020204030204" pitchFamily="49" charset="0"/>
              </a:rPr>
              <a:t>LIKE</a:t>
            </a:r>
            <a:r>
              <a:rPr lang="en-US" sz="2000" dirty="0">
                <a:solidFill>
                  <a:srgbClr val="000000"/>
                </a:solidFill>
                <a:latin typeface="Consolas" panose="020B0609020204030204" pitchFamily="49" charset="0"/>
              </a:rPr>
              <a:t> </a:t>
            </a:r>
            <a:r>
              <a:rPr lang="en-US" sz="2000" i="1" dirty="0">
                <a:solidFill>
                  <a:srgbClr val="000000"/>
                </a:solidFill>
                <a:latin typeface="Consolas" panose="020B0609020204030204" pitchFamily="49" charset="0"/>
              </a:rPr>
              <a:t>pattern</a:t>
            </a:r>
            <a:r>
              <a:rPr lang="en-US" sz="2000" dirty="0">
                <a:solidFill>
                  <a:srgbClr val="000000"/>
                </a:solidFill>
                <a:latin typeface="Consolas" panose="020B0609020204030204" pitchFamily="49" charset="0"/>
              </a:rPr>
              <a:t>;</a:t>
            </a:r>
            <a:endParaRPr lang="en-US" altLang="en-US" sz="2000" dirty="0"/>
          </a:p>
          <a:p>
            <a:pPr marL="82296" indent="0" algn="ctr">
              <a:buNone/>
              <a:tabLst>
                <a:tab pos="2055813" algn="l"/>
              </a:tabLst>
            </a:pPr>
            <a:endParaRPr lang="en-US" altLang="en-US" sz="2400" dirty="0"/>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dirty="0" smtClean="0"/>
              <a:t>The Entity Relationship Model</a:t>
            </a:r>
            <a:endParaRPr lang="en-US" dirty="0"/>
          </a:p>
        </p:txBody>
      </p:sp>
      <p:pic>
        <p:nvPicPr>
          <p:cNvPr id="6" name="Picture 5"/>
          <p:cNvPicPr>
            <a:picLocks noChangeAspect="1"/>
          </p:cNvPicPr>
          <p:nvPr/>
        </p:nvPicPr>
        <p:blipFill>
          <a:blip r:embed="rId2"/>
          <a:stretch>
            <a:fillRect/>
          </a:stretch>
        </p:blipFill>
        <p:spPr>
          <a:xfrm>
            <a:off x="1219200" y="4343400"/>
            <a:ext cx="7851648" cy="2076450"/>
          </a:xfrm>
          <a:prstGeom prst="rect">
            <a:avLst/>
          </a:prstGeom>
        </p:spPr>
      </p:pic>
    </p:spTree>
    <p:extLst>
      <p:ext uri="{BB962C8B-B14F-4D97-AF65-F5344CB8AC3E}">
        <p14:creationId xmlns:p14="http://schemas.microsoft.com/office/powerpoint/2010/main" val="41578387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722" y="184151"/>
            <a:ext cx="7498080" cy="654049"/>
          </a:xfrm>
        </p:spPr>
        <p:txBody>
          <a:bodyPr>
            <a:normAutofit fontScale="90000"/>
          </a:bodyPr>
          <a:lstStyle/>
          <a:p>
            <a:pPr>
              <a:lnSpc>
                <a:spcPct val="100000"/>
              </a:lnSpc>
            </a:pPr>
            <a:r>
              <a:rPr lang="en-US" dirty="0" smtClean="0"/>
              <a:t>The BETWEEN operator</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219200" y="990600"/>
            <a:ext cx="7851648" cy="5314950"/>
          </a:xfrm>
        </p:spPr>
        <p:style>
          <a:lnRef idx="2">
            <a:schemeClr val="accent1"/>
          </a:lnRef>
          <a:fillRef idx="1">
            <a:schemeClr val="lt1"/>
          </a:fillRef>
          <a:effectRef idx="0">
            <a:schemeClr val="accent1"/>
          </a:effectRef>
          <a:fontRef idx="minor">
            <a:schemeClr val="dk1"/>
          </a:fontRef>
        </p:style>
        <p:txBody>
          <a:bodyPr>
            <a:noAutofit/>
          </a:bodyPr>
          <a:lstStyle/>
          <a:p>
            <a:r>
              <a:rPr lang="en-US" sz="2400" dirty="0"/>
              <a:t>The BETWEEN operator selects values within a given range. </a:t>
            </a:r>
            <a:endParaRPr lang="en-US" sz="2400" dirty="0" smtClean="0"/>
          </a:p>
          <a:p>
            <a:r>
              <a:rPr lang="en-US" sz="2400" dirty="0" smtClean="0"/>
              <a:t>The </a:t>
            </a:r>
            <a:r>
              <a:rPr lang="en-US" sz="2400" dirty="0"/>
              <a:t>values can be numbers, text, or dates.</a:t>
            </a:r>
          </a:p>
          <a:p>
            <a:r>
              <a:rPr lang="en-US" sz="2400" dirty="0"/>
              <a:t>The BETWEEN operator is inclusive: begin and end values are included. </a:t>
            </a:r>
          </a:p>
          <a:p>
            <a:pPr marL="82296" indent="0">
              <a:buNone/>
            </a:pPr>
            <a:r>
              <a:rPr lang="en-US" sz="2400" dirty="0" smtClean="0">
                <a:solidFill>
                  <a:srgbClr val="000000"/>
                </a:solidFill>
                <a:latin typeface="Segoe UI" panose="020B0502040204020203" pitchFamily="34" charset="0"/>
              </a:rPr>
              <a:t>Syntax</a:t>
            </a:r>
            <a:endParaRPr lang="en-US" sz="2400" dirty="0">
              <a:solidFill>
                <a:srgbClr val="000000"/>
              </a:solidFill>
              <a:latin typeface="Segoe UI" panose="020B0502040204020203" pitchFamily="34" charset="0"/>
            </a:endParaRPr>
          </a:p>
          <a:p>
            <a:pPr marL="82296" indent="0">
              <a:buNone/>
            </a:pPr>
            <a:r>
              <a:rPr lang="en-US" sz="2000" dirty="0" smtClean="0">
                <a:solidFill>
                  <a:srgbClr val="0000CD"/>
                </a:solidFill>
                <a:latin typeface="Consolas" panose="020B0609020204030204" pitchFamily="49" charset="0"/>
              </a:rPr>
              <a:t>	SELECT</a:t>
            </a:r>
            <a:r>
              <a:rPr lang="en-US" sz="2000" dirty="0">
                <a:solidFill>
                  <a:srgbClr val="000000"/>
                </a:solidFill>
                <a:latin typeface="Consolas" panose="020B0609020204030204" pitchFamily="49" charset="0"/>
              </a:rPr>
              <a:t> </a:t>
            </a:r>
            <a:r>
              <a:rPr lang="en-US" sz="2000" i="1" dirty="0">
                <a:solidFill>
                  <a:srgbClr val="000000"/>
                </a:solidFill>
                <a:latin typeface="Consolas" panose="020B0609020204030204" pitchFamily="49" charset="0"/>
              </a:rPr>
              <a:t>column_name(s)</a:t>
            </a:r>
            <a:r>
              <a:rPr lang="en-US" sz="2000" dirty="0">
                <a:solidFill>
                  <a:srgbClr val="000000"/>
                </a:solidFill>
                <a:latin typeface="Consolas" panose="020B0609020204030204" pitchFamily="49" charset="0"/>
              </a:rPr>
              <a:t/>
            </a:r>
            <a:br>
              <a:rPr lang="en-US" sz="2000" dirty="0">
                <a:solidFill>
                  <a:srgbClr val="000000"/>
                </a:solidFill>
                <a:latin typeface="Consolas" panose="020B0609020204030204" pitchFamily="49" charset="0"/>
              </a:rPr>
            </a:br>
            <a:r>
              <a:rPr lang="en-US" sz="2000" dirty="0" smtClean="0">
                <a:solidFill>
                  <a:srgbClr val="000000"/>
                </a:solidFill>
                <a:latin typeface="Consolas" panose="020B0609020204030204" pitchFamily="49" charset="0"/>
              </a:rPr>
              <a:t>	</a:t>
            </a:r>
            <a:r>
              <a:rPr lang="en-US" sz="2000" dirty="0" smtClean="0">
                <a:solidFill>
                  <a:srgbClr val="0000CD"/>
                </a:solidFill>
                <a:latin typeface="Consolas" panose="020B0609020204030204" pitchFamily="49" charset="0"/>
              </a:rPr>
              <a:t>FROM</a:t>
            </a:r>
            <a:r>
              <a:rPr lang="en-US" sz="2000" dirty="0">
                <a:solidFill>
                  <a:srgbClr val="000000"/>
                </a:solidFill>
                <a:latin typeface="Consolas" panose="020B0609020204030204" pitchFamily="49" charset="0"/>
              </a:rPr>
              <a:t> </a:t>
            </a:r>
            <a:r>
              <a:rPr lang="en-US" sz="2000" i="1" dirty="0">
                <a:solidFill>
                  <a:srgbClr val="000000"/>
                </a:solidFill>
                <a:latin typeface="Consolas" panose="020B0609020204030204" pitchFamily="49" charset="0"/>
              </a:rPr>
              <a:t>table_name</a:t>
            </a:r>
            <a:r>
              <a:rPr lang="en-US" sz="2000" dirty="0">
                <a:solidFill>
                  <a:srgbClr val="000000"/>
                </a:solidFill>
                <a:latin typeface="Consolas" panose="020B0609020204030204" pitchFamily="49" charset="0"/>
              </a:rPr>
              <a:t/>
            </a:r>
            <a:br>
              <a:rPr lang="en-US" sz="2000" dirty="0">
                <a:solidFill>
                  <a:srgbClr val="000000"/>
                </a:solidFill>
                <a:latin typeface="Consolas" panose="020B0609020204030204" pitchFamily="49" charset="0"/>
              </a:rPr>
            </a:br>
            <a:r>
              <a:rPr lang="en-US" sz="2000" dirty="0" smtClean="0">
                <a:solidFill>
                  <a:srgbClr val="000000"/>
                </a:solidFill>
                <a:latin typeface="Consolas" panose="020B0609020204030204" pitchFamily="49" charset="0"/>
              </a:rPr>
              <a:t>	</a:t>
            </a:r>
            <a:r>
              <a:rPr lang="en-US" sz="2000" dirty="0" smtClean="0">
                <a:solidFill>
                  <a:srgbClr val="0000CD"/>
                </a:solidFill>
                <a:latin typeface="Consolas" panose="020B0609020204030204" pitchFamily="49" charset="0"/>
              </a:rPr>
              <a:t>WHERE</a:t>
            </a:r>
            <a:r>
              <a:rPr lang="en-US" sz="2000" dirty="0">
                <a:solidFill>
                  <a:srgbClr val="000000"/>
                </a:solidFill>
                <a:latin typeface="Consolas" panose="020B0609020204030204" pitchFamily="49" charset="0"/>
              </a:rPr>
              <a:t> </a:t>
            </a:r>
            <a:r>
              <a:rPr lang="en-US" sz="2000" i="1" dirty="0">
                <a:solidFill>
                  <a:srgbClr val="000000"/>
                </a:solidFill>
                <a:latin typeface="Consolas" panose="020B0609020204030204" pitchFamily="49" charset="0"/>
              </a:rPr>
              <a:t>column_name </a:t>
            </a:r>
            <a:r>
              <a:rPr lang="en-US" sz="2000" dirty="0">
                <a:solidFill>
                  <a:srgbClr val="0000CD"/>
                </a:solidFill>
                <a:latin typeface="Consolas" panose="020B0609020204030204" pitchFamily="49" charset="0"/>
              </a:rPr>
              <a:t>BETWEEN</a:t>
            </a:r>
            <a:r>
              <a:rPr lang="en-US" sz="2000" dirty="0">
                <a:solidFill>
                  <a:srgbClr val="000000"/>
                </a:solidFill>
                <a:latin typeface="Consolas" panose="020B0609020204030204" pitchFamily="49" charset="0"/>
              </a:rPr>
              <a:t> </a:t>
            </a:r>
            <a:r>
              <a:rPr lang="en-US" sz="2000" i="1" dirty="0">
                <a:solidFill>
                  <a:srgbClr val="000000"/>
                </a:solidFill>
                <a:latin typeface="Consolas" panose="020B0609020204030204" pitchFamily="49" charset="0"/>
              </a:rPr>
              <a:t>value1</a:t>
            </a:r>
            <a:r>
              <a:rPr lang="en-US" sz="2000" dirty="0">
                <a:solidFill>
                  <a:srgbClr val="000000"/>
                </a:solidFill>
                <a:latin typeface="Consolas" panose="020B0609020204030204" pitchFamily="49" charset="0"/>
              </a:rPr>
              <a:t> </a:t>
            </a:r>
            <a:r>
              <a:rPr lang="en-US" sz="2000" dirty="0">
                <a:solidFill>
                  <a:srgbClr val="0000CD"/>
                </a:solidFill>
                <a:latin typeface="Consolas" panose="020B0609020204030204" pitchFamily="49" charset="0"/>
              </a:rPr>
              <a:t>AND</a:t>
            </a:r>
            <a:r>
              <a:rPr lang="en-US" sz="2000" dirty="0">
                <a:solidFill>
                  <a:srgbClr val="000000"/>
                </a:solidFill>
                <a:latin typeface="Consolas" panose="020B0609020204030204" pitchFamily="49" charset="0"/>
              </a:rPr>
              <a:t> </a:t>
            </a:r>
            <a:r>
              <a:rPr lang="en-US" sz="2000" i="1" dirty="0">
                <a:solidFill>
                  <a:srgbClr val="000000"/>
                </a:solidFill>
                <a:latin typeface="Consolas" panose="020B0609020204030204" pitchFamily="49" charset="0"/>
              </a:rPr>
              <a:t>value2;</a:t>
            </a:r>
            <a:endParaRPr lang="en-US" sz="2000" dirty="0">
              <a:solidFill>
                <a:srgbClr val="000000"/>
              </a:solidFill>
              <a:latin typeface="Consolas" panose="020B0609020204030204" pitchFamily="49" charset="0"/>
            </a:endParaRPr>
          </a:p>
          <a:p>
            <a:pPr marL="82296" indent="0">
              <a:buNone/>
            </a:pPr>
            <a:r>
              <a:rPr lang="en-US" sz="2000" dirty="0">
                <a:solidFill>
                  <a:srgbClr val="000000"/>
                </a:solidFill>
                <a:latin typeface="Segoe UI" panose="020B0502040204020203" pitchFamily="34" charset="0"/>
              </a:rPr>
              <a:t>Example</a:t>
            </a:r>
          </a:p>
          <a:p>
            <a:pPr marL="82296" indent="0">
              <a:buNone/>
            </a:pPr>
            <a:r>
              <a:rPr lang="en-US" sz="2000" dirty="0" smtClean="0">
                <a:solidFill>
                  <a:srgbClr val="0000CD"/>
                </a:solidFill>
                <a:latin typeface="Consolas" panose="020B0609020204030204" pitchFamily="49" charset="0"/>
              </a:rPr>
              <a:t>	SELECT</a:t>
            </a:r>
            <a:r>
              <a:rPr lang="en-US" sz="2000" dirty="0">
                <a:solidFill>
                  <a:srgbClr val="000000"/>
                </a:solidFill>
                <a:latin typeface="Consolas" panose="020B0609020204030204" pitchFamily="49" charset="0"/>
              </a:rPr>
              <a:t> * </a:t>
            </a:r>
            <a:r>
              <a:rPr lang="en-US" sz="2000" dirty="0">
                <a:solidFill>
                  <a:srgbClr val="0000CD"/>
                </a:solidFill>
                <a:latin typeface="Consolas" panose="020B0609020204030204" pitchFamily="49" charset="0"/>
              </a:rPr>
              <a:t>FROM</a:t>
            </a:r>
            <a:r>
              <a:rPr lang="en-US" sz="2000" dirty="0">
                <a:solidFill>
                  <a:srgbClr val="000000"/>
                </a:solidFill>
                <a:latin typeface="Consolas" panose="020B0609020204030204" pitchFamily="49" charset="0"/>
              </a:rPr>
              <a:t> Products</a:t>
            </a:r>
            <a:br>
              <a:rPr lang="en-US" sz="2000" dirty="0">
                <a:solidFill>
                  <a:srgbClr val="000000"/>
                </a:solidFill>
                <a:latin typeface="Consolas" panose="020B0609020204030204" pitchFamily="49" charset="0"/>
              </a:rPr>
            </a:br>
            <a:r>
              <a:rPr lang="en-US" sz="2000" dirty="0" smtClean="0">
                <a:solidFill>
                  <a:srgbClr val="000000"/>
                </a:solidFill>
                <a:latin typeface="Consolas" panose="020B0609020204030204" pitchFamily="49" charset="0"/>
              </a:rPr>
              <a:t>	</a:t>
            </a:r>
            <a:r>
              <a:rPr lang="en-US" sz="2000" dirty="0" smtClean="0">
                <a:solidFill>
                  <a:srgbClr val="0000CD"/>
                </a:solidFill>
                <a:latin typeface="Consolas" panose="020B0609020204030204" pitchFamily="49" charset="0"/>
              </a:rPr>
              <a:t>WHERE</a:t>
            </a:r>
            <a:r>
              <a:rPr lang="en-US" sz="2000" dirty="0">
                <a:solidFill>
                  <a:srgbClr val="000000"/>
                </a:solidFill>
                <a:latin typeface="Consolas" panose="020B0609020204030204" pitchFamily="49" charset="0"/>
              </a:rPr>
              <a:t> ProductName </a:t>
            </a:r>
            <a:r>
              <a:rPr lang="en-US" sz="2000" dirty="0">
                <a:solidFill>
                  <a:srgbClr val="0000CD"/>
                </a:solidFill>
                <a:latin typeface="Consolas" panose="020B0609020204030204" pitchFamily="49" charset="0"/>
              </a:rPr>
              <a:t>BETWEEN</a:t>
            </a:r>
            <a:r>
              <a:rPr lang="en-US" sz="2000" dirty="0">
                <a:solidFill>
                  <a:srgbClr val="000000"/>
                </a:solidFill>
                <a:latin typeface="Consolas" panose="020B0609020204030204" pitchFamily="49" charset="0"/>
              </a:rPr>
              <a:t> </a:t>
            </a:r>
            <a:r>
              <a:rPr lang="en-US" sz="2000" dirty="0">
                <a:solidFill>
                  <a:srgbClr val="A52A2A"/>
                </a:solidFill>
                <a:latin typeface="Consolas" panose="020B0609020204030204" pitchFamily="49" charset="0"/>
              </a:rPr>
              <a:t>'Carnarvon </a:t>
            </a:r>
            <a:r>
              <a:rPr lang="en-US" sz="2000" dirty="0" smtClean="0">
                <a:solidFill>
                  <a:srgbClr val="A52A2A"/>
                </a:solidFill>
                <a:latin typeface="Consolas" panose="020B0609020204030204" pitchFamily="49" charset="0"/>
              </a:rPr>
              <a:t>	Tigers</a:t>
            </a:r>
            <a:r>
              <a:rPr lang="en-US" sz="2000" dirty="0">
                <a:solidFill>
                  <a:srgbClr val="A52A2A"/>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CD"/>
                </a:solidFill>
                <a:latin typeface="Consolas" panose="020B0609020204030204" pitchFamily="49" charset="0"/>
              </a:rPr>
              <a:t>AND</a:t>
            </a:r>
            <a:r>
              <a:rPr lang="en-US" sz="2000" dirty="0">
                <a:solidFill>
                  <a:srgbClr val="000000"/>
                </a:solidFill>
                <a:latin typeface="Consolas" panose="020B0609020204030204" pitchFamily="49" charset="0"/>
              </a:rPr>
              <a:t> </a:t>
            </a:r>
            <a:r>
              <a:rPr lang="en-US" sz="2000" dirty="0">
                <a:solidFill>
                  <a:srgbClr val="A52A2A"/>
                </a:solidFill>
                <a:latin typeface="Consolas" panose="020B0609020204030204" pitchFamily="49" charset="0"/>
              </a:rPr>
              <a:t>'Mozzarella di Giovanni'</a:t>
            </a:r>
            <a:r>
              <a:rPr lang="en-US" sz="2000" dirty="0">
                <a:solidFill>
                  <a:srgbClr val="000000"/>
                </a:solidFill>
                <a:latin typeface="Consolas" panose="020B0609020204030204" pitchFamily="49" charset="0"/>
              </a:rPr>
              <a:t/>
            </a:r>
            <a:br>
              <a:rPr lang="en-US" sz="2000" dirty="0">
                <a:solidFill>
                  <a:srgbClr val="000000"/>
                </a:solidFill>
                <a:latin typeface="Consolas" panose="020B0609020204030204" pitchFamily="49" charset="0"/>
              </a:rPr>
            </a:br>
            <a:r>
              <a:rPr lang="en-US" sz="2000" dirty="0" smtClean="0">
                <a:solidFill>
                  <a:srgbClr val="000000"/>
                </a:solidFill>
                <a:latin typeface="Consolas" panose="020B0609020204030204" pitchFamily="49" charset="0"/>
              </a:rPr>
              <a:t>	</a:t>
            </a:r>
            <a:r>
              <a:rPr lang="en-US" sz="2000" dirty="0" smtClean="0">
                <a:solidFill>
                  <a:srgbClr val="0000CD"/>
                </a:solidFill>
                <a:latin typeface="Consolas" panose="020B0609020204030204" pitchFamily="49" charset="0"/>
              </a:rPr>
              <a:t>ORDER</a:t>
            </a:r>
            <a:r>
              <a:rPr lang="en-US" sz="2000" dirty="0">
                <a:solidFill>
                  <a:srgbClr val="000000"/>
                </a:solidFill>
                <a:latin typeface="Consolas" panose="020B0609020204030204" pitchFamily="49" charset="0"/>
              </a:rPr>
              <a:t> </a:t>
            </a:r>
            <a:r>
              <a:rPr lang="en-US" sz="2000" dirty="0">
                <a:solidFill>
                  <a:srgbClr val="0000CD"/>
                </a:solidFill>
                <a:latin typeface="Consolas" panose="020B0609020204030204" pitchFamily="49" charset="0"/>
              </a:rPr>
              <a:t>BY</a:t>
            </a:r>
            <a:r>
              <a:rPr lang="en-US" sz="2000" dirty="0">
                <a:solidFill>
                  <a:srgbClr val="000000"/>
                </a:solidFill>
                <a:latin typeface="Consolas" panose="020B0609020204030204" pitchFamily="49" charset="0"/>
              </a:rPr>
              <a:t> ProductName;</a:t>
            </a:r>
          </a:p>
          <a:p>
            <a:pPr marL="82296" indent="0" algn="ctr">
              <a:buNone/>
              <a:tabLst>
                <a:tab pos="2055813" algn="l"/>
              </a:tabLst>
            </a:pPr>
            <a:endParaRPr lang="en-US" altLang="en-US" sz="2000" dirty="0"/>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dirty="0" smtClean="0"/>
              <a:t>The Entity Relationship Model</a:t>
            </a:r>
            <a:endParaRPr lang="en-US" dirty="0"/>
          </a:p>
        </p:txBody>
      </p:sp>
    </p:spTree>
    <p:extLst>
      <p:ext uri="{BB962C8B-B14F-4D97-AF65-F5344CB8AC3E}">
        <p14:creationId xmlns:p14="http://schemas.microsoft.com/office/powerpoint/2010/main" val="8382494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722" y="184151"/>
            <a:ext cx="7498080" cy="654049"/>
          </a:xfrm>
        </p:spPr>
        <p:txBody>
          <a:bodyPr>
            <a:normAutofit fontScale="90000"/>
          </a:bodyPr>
          <a:lstStyle/>
          <a:p>
            <a:pPr>
              <a:lnSpc>
                <a:spcPct val="100000"/>
              </a:lnSpc>
            </a:pPr>
            <a:r>
              <a:rPr lang="en-US" dirty="0" smtClean="0"/>
              <a:t>The SET operations</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219200" y="990600"/>
            <a:ext cx="7851648" cy="5314950"/>
          </a:xfrm>
        </p:spPr>
        <p:style>
          <a:lnRef idx="2">
            <a:schemeClr val="accent1"/>
          </a:lnRef>
          <a:fillRef idx="1">
            <a:schemeClr val="lt1"/>
          </a:fillRef>
          <a:effectRef idx="0">
            <a:schemeClr val="accent1"/>
          </a:effectRef>
          <a:fontRef idx="minor">
            <a:schemeClr val="dk1"/>
          </a:fontRef>
        </p:style>
        <p:txBody>
          <a:bodyPr>
            <a:noAutofit/>
          </a:bodyPr>
          <a:lstStyle/>
          <a:p>
            <a:r>
              <a:rPr lang="en-US" altLang="en-US" sz="2400" dirty="0"/>
              <a:t>The set operations </a:t>
            </a:r>
            <a:r>
              <a:rPr lang="en-US" altLang="en-US" sz="2400" b="1" dirty="0">
                <a:solidFill>
                  <a:schemeClr val="tx2"/>
                </a:solidFill>
              </a:rPr>
              <a:t>union</a:t>
            </a:r>
            <a:r>
              <a:rPr lang="en-US" altLang="en-US" sz="2400" b="1" dirty="0"/>
              <a:t>, </a:t>
            </a:r>
            <a:r>
              <a:rPr lang="en-US" altLang="en-US" sz="2400" b="1" dirty="0">
                <a:solidFill>
                  <a:schemeClr val="tx2"/>
                </a:solidFill>
              </a:rPr>
              <a:t>intersect</a:t>
            </a:r>
            <a:r>
              <a:rPr lang="en-US" altLang="en-US" sz="2400" b="1" dirty="0"/>
              <a:t>, </a:t>
            </a:r>
            <a:r>
              <a:rPr lang="en-US" altLang="en-US" sz="2400" dirty="0"/>
              <a:t>and </a:t>
            </a:r>
            <a:r>
              <a:rPr lang="en-US" altLang="en-US" sz="2400" b="1" dirty="0">
                <a:solidFill>
                  <a:schemeClr val="tx2"/>
                </a:solidFill>
              </a:rPr>
              <a:t>except</a:t>
            </a:r>
            <a:r>
              <a:rPr lang="en-US" altLang="en-US" sz="2400" b="1" dirty="0"/>
              <a:t> </a:t>
            </a:r>
            <a:r>
              <a:rPr lang="en-US" altLang="en-US" sz="2400" dirty="0"/>
              <a:t>operate on relations and correspond to the relational algebra operations </a:t>
            </a:r>
            <a:r>
              <a:rPr lang="en-US" altLang="en-US" sz="2400" dirty="0">
                <a:sym typeface="Symbol" panose="05050102010706020507" pitchFamily="18" charset="2"/>
              </a:rPr>
              <a:t></a:t>
            </a:r>
          </a:p>
          <a:p>
            <a:r>
              <a:rPr lang="en-US" altLang="en-US" sz="2400" dirty="0">
                <a:sym typeface="Symbol" panose="05050102010706020507" pitchFamily="18" charset="2"/>
              </a:rPr>
              <a:t>Each of the above operations </a:t>
            </a:r>
            <a:r>
              <a:rPr lang="en-US" altLang="en-US" sz="2400" b="1" dirty="0">
                <a:sym typeface="Symbol" panose="05050102010706020507" pitchFamily="18" charset="2"/>
              </a:rPr>
              <a:t>automatically eliminates </a:t>
            </a:r>
            <a:r>
              <a:rPr lang="en-US" altLang="en-US" sz="2400" b="1" dirty="0" smtClean="0">
                <a:sym typeface="Symbol" panose="05050102010706020507" pitchFamily="18" charset="2"/>
              </a:rPr>
              <a:t>duplicates</a:t>
            </a:r>
          </a:p>
          <a:p>
            <a:r>
              <a:rPr lang="en-US" altLang="en-US" sz="2400" dirty="0" smtClean="0">
                <a:sym typeface="Symbol" panose="05050102010706020507" pitchFamily="18" charset="2"/>
              </a:rPr>
              <a:t>However, to </a:t>
            </a:r>
            <a:r>
              <a:rPr lang="en-US" altLang="en-US" sz="2400" dirty="0">
                <a:sym typeface="Symbol" panose="05050102010706020507" pitchFamily="18" charset="2"/>
              </a:rPr>
              <a:t>retain all duplicates use the corresponding multiset versions </a:t>
            </a:r>
            <a:r>
              <a:rPr lang="en-US" altLang="en-US" sz="2400" b="1" dirty="0">
                <a:solidFill>
                  <a:schemeClr val="tx2"/>
                </a:solidFill>
                <a:sym typeface="Symbol" panose="05050102010706020507" pitchFamily="18" charset="2"/>
              </a:rPr>
              <a:t>union all</a:t>
            </a:r>
            <a:r>
              <a:rPr lang="en-US" altLang="en-US" sz="2400" b="1" dirty="0">
                <a:sym typeface="Symbol" panose="05050102010706020507" pitchFamily="18" charset="2"/>
              </a:rPr>
              <a:t>, </a:t>
            </a:r>
            <a:r>
              <a:rPr lang="en-US" altLang="en-US" sz="2400" b="1" dirty="0">
                <a:solidFill>
                  <a:schemeClr val="tx2"/>
                </a:solidFill>
                <a:sym typeface="Symbol" panose="05050102010706020507" pitchFamily="18" charset="2"/>
              </a:rPr>
              <a:t>intersect all</a:t>
            </a:r>
            <a:r>
              <a:rPr lang="en-US" altLang="en-US" sz="2400" b="1" dirty="0">
                <a:sym typeface="Symbol" panose="05050102010706020507" pitchFamily="18" charset="2"/>
              </a:rPr>
              <a:t> </a:t>
            </a:r>
            <a:r>
              <a:rPr lang="en-US" altLang="en-US" sz="2400" dirty="0">
                <a:sym typeface="Symbol" panose="05050102010706020507" pitchFamily="18" charset="2"/>
              </a:rPr>
              <a:t>and </a:t>
            </a:r>
            <a:r>
              <a:rPr lang="en-US" altLang="en-US" sz="2400" b="1" dirty="0">
                <a:solidFill>
                  <a:schemeClr val="tx2"/>
                </a:solidFill>
                <a:sym typeface="Symbol" panose="05050102010706020507" pitchFamily="18" charset="2"/>
              </a:rPr>
              <a:t>except all</a:t>
            </a:r>
            <a:r>
              <a:rPr lang="en-US" altLang="en-US" sz="2400" b="1" dirty="0">
                <a:sym typeface="Symbol" panose="05050102010706020507" pitchFamily="18" charset="2"/>
              </a:rPr>
              <a:t>.</a:t>
            </a:r>
            <a:r>
              <a:rPr lang="en-US" altLang="en-US" sz="1800" b="1" dirty="0">
                <a:sym typeface="Symbol" panose="05050102010706020507" pitchFamily="18" charset="2"/>
              </a:rPr>
              <a:t/>
            </a:r>
            <a:br>
              <a:rPr lang="en-US" altLang="en-US" sz="1800" b="1" dirty="0">
                <a:sym typeface="Symbol" panose="05050102010706020507" pitchFamily="18" charset="2"/>
              </a:rPr>
            </a:br>
            <a:r>
              <a:rPr lang="en-US" altLang="en-US" sz="1800" dirty="0">
                <a:sym typeface="Symbol" panose="05050102010706020507" pitchFamily="18" charset="2"/>
              </a:rPr>
              <a:t/>
            </a:r>
            <a:br>
              <a:rPr lang="en-US" altLang="en-US" sz="1800" dirty="0">
                <a:sym typeface="Symbol" panose="05050102010706020507" pitchFamily="18" charset="2"/>
              </a:rPr>
            </a:br>
            <a:r>
              <a:rPr lang="en-US" altLang="en-US" sz="2400" dirty="0">
                <a:sym typeface="Symbol" panose="05050102010706020507" pitchFamily="18" charset="2"/>
              </a:rPr>
              <a:t>Suppose a tuple occurs </a:t>
            </a:r>
            <a:r>
              <a:rPr lang="en-US" altLang="en-US" sz="2400" i="1" dirty="0">
                <a:sym typeface="Symbol" panose="05050102010706020507" pitchFamily="18" charset="2"/>
              </a:rPr>
              <a:t>m</a:t>
            </a:r>
            <a:r>
              <a:rPr lang="en-US" altLang="en-US" sz="2400" dirty="0">
                <a:sym typeface="Symbol" panose="05050102010706020507" pitchFamily="18" charset="2"/>
              </a:rPr>
              <a:t> times in </a:t>
            </a:r>
            <a:r>
              <a:rPr lang="en-US" altLang="en-US" sz="2400" i="1" dirty="0">
                <a:sym typeface="Symbol" panose="05050102010706020507" pitchFamily="18" charset="2"/>
              </a:rPr>
              <a:t>r</a:t>
            </a:r>
            <a:r>
              <a:rPr lang="en-US" altLang="en-US" sz="2400" dirty="0">
                <a:sym typeface="Symbol" panose="05050102010706020507" pitchFamily="18" charset="2"/>
              </a:rPr>
              <a:t> and </a:t>
            </a:r>
            <a:r>
              <a:rPr lang="en-US" altLang="en-US" sz="2400" i="1" dirty="0">
                <a:sym typeface="Symbol" panose="05050102010706020507" pitchFamily="18" charset="2"/>
              </a:rPr>
              <a:t>n </a:t>
            </a:r>
            <a:r>
              <a:rPr lang="en-US" altLang="en-US" sz="2400" dirty="0">
                <a:sym typeface="Symbol" panose="05050102010706020507" pitchFamily="18" charset="2"/>
              </a:rPr>
              <a:t>times in </a:t>
            </a:r>
            <a:r>
              <a:rPr lang="en-US" altLang="en-US" sz="2400" i="1" dirty="0">
                <a:sym typeface="Symbol" panose="05050102010706020507" pitchFamily="18" charset="2"/>
              </a:rPr>
              <a:t>s, </a:t>
            </a:r>
            <a:r>
              <a:rPr lang="en-US" altLang="en-US" sz="2400" dirty="0">
                <a:sym typeface="Symbol" panose="05050102010706020507" pitchFamily="18" charset="2"/>
              </a:rPr>
              <a:t>then, it occurs:</a:t>
            </a:r>
          </a:p>
          <a:p>
            <a:pPr lvl="1"/>
            <a:r>
              <a:rPr lang="en-US" altLang="en-US" sz="2400" i="1" dirty="0"/>
              <a:t>m </a:t>
            </a:r>
            <a:r>
              <a:rPr lang="en-US" altLang="en-US" sz="2400" i="1" baseline="-25000" dirty="0"/>
              <a:t> </a:t>
            </a:r>
            <a:r>
              <a:rPr lang="en-US" altLang="en-US" sz="2400" i="1" dirty="0"/>
              <a:t>+ n </a:t>
            </a:r>
            <a:r>
              <a:rPr lang="en-US" altLang="en-US" sz="2400" dirty="0"/>
              <a:t>times in </a:t>
            </a:r>
            <a:r>
              <a:rPr lang="en-US" altLang="en-US" sz="2400" i="1" dirty="0"/>
              <a:t>r </a:t>
            </a:r>
            <a:r>
              <a:rPr lang="en-US" altLang="en-US" sz="2400" b="1" dirty="0"/>
              <a:t>union all </a:t>
            </a:r>
            <a:r>
              <a:rPr lang="en-US" altLang="en-US" sz="2400" i="1" dirty="0"/>
              <a:t>s</a:t>
            </a:r>
          </a:p>
          <a:p>
            <a:pPr lvl="1"/>
            <a:r>
              <a:rPr lang="en-US" altLang="en-US" sz="2400" dirty="0"/>
              <a:t>min(</a:t>
            </a:r>
            <a:r>
              <a:rPr lang="en-US" altLang="en-US" sz="2400" i="1" dirty="0"/>
              <a:t>m</a:t>
            </a:r>
            <a:r>
              <a:rPr lang="en-US" altLang="en-US" sz="2400" i="1" dirty="0" smtClean="0"/>
              <a:t>, n</a:t>
            </a:r>
            <a:r>
              <a:rPr lang="en-US" altLang="en-US" sz="2400" i="1" dirty="0"/>
              <a:t>)</a:t>
            </a:r>
            <a:r>
              <a:rPr lang="en-US" altLang="en-US" sz="2400" dirty="0"/>
              <a:t> times in </a:t>
            </a:r>
            <a:r>
              <a:rPr lang="en-US" altLang="en-US" sz="2400" i="1" dirty="0"/>
              <a:t>r</a:t>
            </a:r>
            <a:r>
              <a:rPr lang="en-US" altLang="en-US" sz="2400" dirty="0"/>
              <a:t> </a:t>
            </a:r>
            <a:r>
              <a:rPr lang="en-US" altLang="en-US" sz="2400" b="1" dirty="0"/>
              <a:t>intersect all </a:t>
            </a:r>
            <a:r>
              <a:rPr lang="en-US" altLang="en-US" sz="2400" i="1" dirty="0"/>
              <a:t>s</a:t>
            </a:r>
          </a:p>
          <a:p>
            <a:pPr lvl="1"/>
            <a:r>
              <a:rPr lang="en-US" altLang="en-US" sz="2400" dirty="0"/>
              <a:t>max(0, </a:t>
            </a:r>
            <a:r>
              <a:rPr lang="en-US" altLang="en-US" sz="2400" i="1" dirty="0"/>
              <a:t>m – n)</a:t>
            </a:r>
            <a:r>
              <a:rPr lang="en-US" altLang="en-US" sz="2400" dirty="0"/>
              <a:t> times in </a:t>
            </a:r>
            <a:r>
              <a:rPr lang="en-US" altLang="en-US" sz="2400" i="1" dirty="0"/>
              <a:t>r</a:t>
            </a:r>
            <a:r>
              <a:rPr lang="en-US" altLang="en-US" sz="2400" dirty="0"/>
              <a:t> </a:t>
            </a:r>
            <a:r>
              <a:rPr lang="en-US" altLang="en-US" sz="2400" b="1" dirty="0"/>
              <a:t>except all </a:t>
            </a:r>
            <a:r>
              <a:rPr lang="en-US" altLang="en-US" sz="2400" i="1" dirty="0"/>
              <a:t>s</a:t>
            </a:r>
            <a:endParaRPr lang="en-US" altLang="en-US" sz="2400" dirty="0"/>
          </a:p>
          <a:p>
            <a:pPr marL="82296" indent="0" algn="ctr">
              <a:buNone/>
              <a:tabLst>
                <a:tab pos="2055813" algn="l"/>
              </a:tabLst>
            </a:pPr>
            <a:endParaRPr lang="en-US" altLang="en-US" sz="2400" dirty="0"/>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25</a:t>
            </a:fld>
            <a:endParaRPr lang="en-US"/>
          </a:p>
        </p:txBody>
      </p:sp>
      <p:sp>
        <p:nvSpPr>
          <p:cNvPr id="5" name="Footer Placeholder 4"/>
          <p:cNvSpPr>
            <a:spLocks noGrp="1"/>
          </p:cNvSpPr>
          <p:nvPr>
            <p:ph type="ftr" sz="quarter" idx="11"/>
          </p:nvPr>
        </p:nvSpPr>
        <p:spPr/>
        <p:txBody>
          <a:bodyPr/>
          <a:lstStyle/>
          <a:p>
            <a:pPr>
              <a:defRPr/>
            </a:pPr>
            <a:r>
              <a:rPr lang="en-US" dirty="0" smtClean="0"/>
              <a:t>The Entity Relationship Model</a:t>
            </a:r>
            <a:endParaRPr lang="en-US" dirty="0"/>
          </a:p>
        </p:txBody>
      </p:sp>
    </p:spTree>
    <p:extLst>
      <p:ext uri="{BB962C8B-B14F-4D97-AF65-F5344CB8AC3E}">
        <p14:creationId xmlns:p14="http://schemas.microsoft.com/office/powerpoint/2010/main" val="35650851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722" y="184151"/>
            <a:ext cx="7498080" cy="654049"/>
          </a:xfrm>
        </p:spPr>
        <p:txBody>
          <a:bodyPr>
            <a:normAutofit fontScale="90000"/>
          </a:bodyPr>
          <a:lstStyle/>
          <a:p>
            <a:pPr>
              <a:lnSpc>
                <a:spcPct val="100000"/>
              </a:lnSpc>
            </a:pPr>
            <a:r>
              <a:rPr lang="en-US" dirty="0" smtClean="0"/>
              <a:t>The SET operations</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219200" y="990600"/>
            <a:ext cx="7851648" cy="5314950"/>
          </a:xfrm>
        </p:spPr>
        <p:style>
          <a:lnRef idx="2">
            <a:schemeClr val="accent1"/>
          </a:lnRef>
          <a:fillRef idx="1">
            <a:schemeClr val="lt1"/>
          </a:fillRef>
          <a:effectRef idx="0">
            <a:schemeClr val="accent1"/>
          </a:effectRef>
          <a:fontRef idx="minor">
            <a:schemeClr val="dk1"/>
          </a:fontRef>
        </p:style>
        <p:txBody>
          <a:bodyPr>
            <a:noAutofit/>
          </a:bodyPr>
          <a:lstStyle/>
          <a:p>
            <a:r>
              <a:rPr lang="en-US" sz="2400" dirty="0"/>
              <a:t>The UNION operator is used to </a:t>
            </a:r>
            <a:r>
              <a:rPr lang="en-US" sz="2400" b="1" dirty="0"/>
              <a:t>combine the result-set of two or more SELECT statements</a:t>
            </a:r>
            <a:r>
              <a:rPr lang="en-US" sz="2400" dirty="0"/>
              <a:t>.</a:t>
            </a:r>
          </a:p>
          <a:p>
            <a:pPr lvl="1">
              <a:buFont typeface="Arial" panose="020B0604020202020204" pitchFamily="34" charset="0"/>
              <a:buChar char="•"/>
            </a:pPr>
            <a:r>
              <a:rPr lang="en-US" sz="2000" dirty="0"/>
              <a:t>Each SELECT statement within UNION must have the same number of columns</a:t>
            </a:r>
          </a:p>
          <a:p>
            <a:pPr lvl="1">
              <a:buFont typeface="Arial" panose="020B0604020202020204" pitchFamily="34" charset="0"/>
              <a:buChar char="•"/>
            </a:pPr>
            <a:r>
              <a:rPr lang="en-US" sz="2000" dirty="0"/>
              <a:t>The columns must also have similar data types</a:t>
            </a:r>
          </a:p>
          <a:p>
            <a:pPr lvl="1">
              <a:buFont typeface="Arial" panose="020B0604020202020204" pitchFamily="34" charset="0"/>
              <a:buChar char="•"/>
            </a:pPr>
            <a:r>
              <a:rPr lang="en-US" sz="2000" dirty="0"/>
              <a:t>The columns in each SELECT statement must also be in the same order</a:t>
            </a:r>
          </a:p>
          <a:p>
            <a:pPr marL="82296" indent="0">
              <a:buNone/>
            </a:pPr>
            <a:r>
              <a:rPr lang="en-US" sz="2400" dirty="0" smtClean="0">
                <a:solidFill>
                  <a:srgbClr val="000000"/>
                </a:solidFill>
                <a:latin typeface="Segoe UI" panose="020B0502040204020203" pitchFamily="34" charset="0"/>
              </a:rPr>
              <a:t>Syntax:</a:t>
            </a:r>
            <a:endParaRPr lang="en-US" sz="2400" dirty="0">
              <a:solidFill>
                <a:srgbClr val="000000"/>
              </a:solidFill>
              <a:latin typeface="Segoe UI" panose="020B0502040204020203" pitchFamily="34" charset="0"/>
            </a:endParaRPr>
          </a:p>
          <a:p>
            <a:pPr marL="82296" indent="0">
              <a:buNone/>
            </a:pPr>
            <a:r>
              <a:rPr lang="en-US" sz="2400" dirty="0" smtClean="0">
                <a:solidFill>
                  <a:srgbClr val="0000CD"/>
                </a:solidFill>
                <a:latin typeface="Consolas" panose="020B0609020204030204" pitchFamily="49" charset="0"/>
              </a:rPr>
              <a:t>	SELECT</a:t>
            </a:r>
            <a:r>
              <a:rPr lang="en-US" sz="2400" dirty="0">
                <a:solidFill>
                  <a:srgbClr val="000000"/>
                </a:solidFill>
                <a:latin typeface="Consolas" panose="020B0609020204030204" pitchFamily="49" charset="0"/>
              </a:rPr>
              <a:t> </a:t>
            </a:r>
            <a:r>
              <a:rPr lang="en-US" sz="2400" i="1" dirty="0">
                <a:solidFill>
                  <a:srgbClr val="000000"/>
                </a:solidFill>
                <a:latin typeface="Consolas" panose="020B0609020204030204" pitchFamily="49" charset="0"/>
              </a:rPr>
              <a:t>column_name(s)</a:t>
            </a:r>
            <a:r>
              <a:rPr lang="en-US" sz="2400" dirty="0">
                <a:solidFill>
                  <a:srgbClr val="000000"/>
                </a:solidFill>
                <a:latin typeface="Consolas" panose="020B0609020204030204" pitchFamily="49" charset="0"/>
              </a:rPr>
              <a:t> </a:t>
            </a:r>
            <a:r>
              <a:rPr lang="en-US" sz="2400" dirty="0">
                <a:solidFill>
                  <a:srgbClr val="0000CD"/>
                </a:solidFill>
                <a:latin typeface="Consolas" panose="020B0609020204030204" pitchFamily="49" charset="0"/>
              </a:rPr>
              <a:t>FROM</a:t>
            </a:r>
            <a:r>
              <a:rPr lang="en-US" sz="2400" dirty="0">
                <a:solidFill>
                  <a:srgbClr val="000000"/>
                </a:solidFill>
                <a:latin typeface="Consolas" panose="020B0609020204030204" pitchFamily="49" charset="0"/>
              </a:rPr>
              <a:t> </a:t>
            </a:r>
            <a:r>
              <a:rPr lang="en-US" sz="2400" i="1" dirty="0">
                <a:solidFill>
                  <a:srgbClr val="000000"/>
                </a:solidFill>
                <a:latin typeface="Consolas" panose="020B0609020204030204" pitchFamily="49" charset="0"/>
              </a:rPr>
              <a:t>table1</a:t>
            </a:r>
            <a:r>
              <a:rPr lang="en-US" sz="2400" dirty="0">
                <a:solidFill>
                  <a:srgbClr val="000000"/>
                </a:solidFill>
                <a:latin typeface="Consolas" panose="020B0609020204030204" pitchFamily="49" charset="0"/>
              </a:rPr>
              <a:t/>
            </a:r>
            <a:br>
              <a:rPr lang="en-US" sz="2400" dirty="0">
                <a:solidFill>
                  <a:srgbClr val="000000"/>
                </a:solidFill>
                <a:latin typeface="Consolas" panose="020B0609020204030204" pitchFamily="49" charset="0"/>
              </a:rPr>
            </a:br>
            <a:r>
              <a:rPr lang="en-US" sz="2400" dirty="0" smtClean="0">
                <a:solidFill>
                  <a:srgbClr val="000000"/>
                </a:solidFill>
                <a:latin typeface="Consolas" panose="020B0609020204030204" pitchFamily="49" charset="0"/>
              </a:rPr>
              <a:t>	</a:t>
            </a:r>
            <a:r>
              <a:rPr lang="en-US" sz="2400" dirty="0" smtClean="0">
                <a:solidFill>
                  <a:srgbClr val="0000CD"/>
                </a:solidFill>
                <a:latin typeface="Consolas" panose="020B0609020204030204" pitchFamily="49" charset="0"/>
              </a:rPr>
              <a:t>UNION</a:t>
            </a:r>
            <a:r>
              <a:rPr lang="en-US" sz="2400" dirty="0">
                <a:solidFill>
                  <a:srgbClr val="000000"/>
                </a:solidFill>
                <a:latin typeface="Consolas" panose="020B0609020204030204" pitchFamily="49" charset="0"/>
              </a:rPr>
              <a:t/>
            </a:r>
            <a:br>
              <a:rPr lang="en-US" sz="2400" dirty="0">
                <a:solidFill>
                  <a:srgbClr val="000000"/>
                </a:solidFill>
                <a:latin typeface="Consolas" panose="020B0609020204030204" pitchFamily="49" charset="0"/>
              </a:rPr>
            </a:br>
            <a:r>
              <a:rPr lang="en-US" sz="2400" dirty="0" smtClean="0">
                <a:solidFill>
                  <a:srgbClr val="000000"/>
                </a:solidFill>
                <a:latin typeface="Consolas" panose="020B0609020204030204" pitchFamily="49" charset="0"/>
              </a:rPr>
              <a:t>	</a:t>
            </a:r>
            <a:r>
              <a:rPr lang="en-US" sz="2400" dirty="0" smtClean="0">
                <a:solidFill>
                  <a:srgbClr val="0000CD"/>
                </a:solidFill>
                <a:latin typeface="Consolas" panose="020B0609020204030204" pitchFamily="49" charset="0"/>
              </a:rPr>
              <a:t>SELECT</a:t>
            </a:r>
            <a:r>
              <a:rPr lang="en-US" sz="2400" dirty="0">
                <a:solidFill>
                  <a:srgbClr val="000000"/>
                </a:solidFill>
                <a:latin typeface="Consolas" panose="020B0609020204030204" pitchFamily="49" charset="0"/>
              </a:rPr>
              <a:t> </a:t>
            </a:r>
            <a:r>
              <a:rPr lang="en-US" sz="2400" i="1" dirty="0">
                <a:solidFill>
                  <a:srgbClr val="000000"/>
                </a:solidFill>
                <a:latin typeface="Consolas" panose="020B0609020204030204" pitchFamily="49" charset="0"/>
              </a:rPr>
              <a:t>column_name(s)</a:t>
            </a:r>
            <a:r>
              <a:rPr lang="en-US" sz="2400" dirty="0">
                <a:solidFill>
                  <a:srgbClr val="000000"/>
                </a:solidFill>
                <a:latin typeface="Consolas" panose="020B0609020204030204" pitchFamily="49" charset="0"/>
              </a:rPr>
              <a:t> </a:t>
            </a:r>
            <a:r>
              <a:rPr lang="en-US" sz="2400" dirty="0">
                <a:solidFill>
                  <a:srgbClr val="0000CD"/>
                </a:solidFill>
                <a:latin typeface="Consolas" panose="020B0609020204030204" pitchFamily="49" charset="0"/>
              </a:rPr>
              <a:t>FROM</a:t>
            </a:r>
            <a:r>
              <a:rPr lang="en-US" sz="2400" dirty="0">
                <a:solidFill>
                  <a:srgbClr val="000000"/>
                </a:solidFill>
                <a:latin typeface="Consolas" panose="020B0609020204030204" pitchFamily="49" charset="0"/>
              </a:rPr>
              <a:t> </a:t>
            </a:r>
            <a:r>
              <a:rPr lang="en-US" sz="2400" i="1" dirty="0">
                <a:solidFill>
                  <a:srgbClr val="000000"/>
                </a:solidFill>
                <a:latin typeface="Consolas" panose="020B0609020204030204" pitchFamily="49" charset="0"/>
              </a:rPr>
              <a:t>table2</a:t>
            </a:r>
            <a:r>
              <a:rPr lang="en-US" sz="2400" dirty="0">
                <a:solidFill>
                  <a:srgbClr val="000000"/>
                </a:solidFill>
                <a:latin typeface="Consolas" panose="020B0609020204030204" pitchFamily="49" charset="0"/>
              </a:rPr>
              <a:t>;</a:t>
            </a:r>
          </a:p>
          <a:p>
            <a:pPr marL="82296" indent="0" algn="ctr">
              <a:buNone/>
              <a:tabLst>
                <a:tab pos="2055813" algn="l"/>
              </a:tabLst>
            </a:pPr>
            <a:endParaRPr lang="en-US" altLang="en-US" sz="2400" dirty="0"/>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26</a:t>
            </a:fld>
            <a:endParaRPr lang="en-US"/>
          </a:p>
        </p:txBody>
      </p:sp>
      <p:sp>
        <p:nvSpPr>
          <p:cNvPr id="5" name="Footer Placeholder 4"/>
          <p:cNvSpPr>
            <a:spLocks noGrp="1"/>
          </p:cNvSpPr>
          <p:nvPr>
            <p:ph type="ftr" sz="quarter" idx="11"/>
          </p:nvPr>
        </p:nvSpPr>
        <p:spPr/>
        <p:txBody>
          <a:bodyPr/>
          <a:lstStyle/>
          <a:p>
            <a:pPr>
              <a:defRPr/>
            </a:pPr>
            <a:r>
              <a:rPr lang="en-US" dirty="0" smtClean="0"/>
              <a:t>The Entity Relationship Model</a:t>
            </a:r>
            <a:endParaRPr lang="en-US" dirty="0"/>
          </a:p>
        </p:txBody>
      </p:sp>
    </p:spTree>
    <p:extLst>
      <p:ext uri="{BB962C8B-B14F-4D97-AF65-F5344CB8AC3E}">
        <p14:creationId xmlns:p14="http://schemas.microsoft.com/office/powerpoint/2010/main" val="9410408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722" y="184151"/>
            <a:ext cx="7498080" cy="654049"/>
          </a:xfrm>
        </p:spPr>
        <p:txBody>
          <a:bodyPr>
            <a:normAutofit fontScale="90000"/>
          </a:bodyPr>
          <a:lstStyle/>
          <a:p>
            <a:pPr>
              <a:lnSpc>
                <a:spcPct val="100000"/>
              </a:lnSpc>
            </a:pPr>
            <a:r>
              <a:rPr lang="en-US" dirty="0" smtClean="0"/>
              <a:t>The SET operations</a:t>
            </a:r>
            <a:endParaRPr lang="en-US" dirty="0">
              <a:latin typeface="Tahoma" pitchFamily="34" charset="0"/>
              <a:ea typeface="Tahoma" pitchFamily="34" charset="0"/>
              <a:cs typeface="Tahoma" pitchFamily="34" charset="0"/>
            </a:endParaRPr>
          </a:p>
        </p:txBody>
      </p:sp>
      <p:pic>
        <p:nvPicPr>
          <p:cNvPr id="6" name="Content Placeholder 5"/>
          <p:cNvPicPr>
            <a:picLocks noGrp="1" noChangeAspect="1"/>
          </p:cNvPicPr>
          <p:nvPr>
            <p:ph idx="1"/>
          </p:nvPr>
        </p:nvPicPr>
        <p:blipFill>
          <a:blip r:embed="rId2"/>
          <a:stretch>
            <a:fillRect/>
          </a:stretch>
        </p:blipFill>
        <p:spPr>
          <a:xfrm>
            <a:off x="1143000" y="1164091"/>
            <a:ext cx="3048000" cy="2362337"/>
          </a:xfrm>
          <a:prstGeom prst="rect">
            <a:avLst/>
          </a:prstGeom>
        </p:spPr>
      </p:pic>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dirty="0" smtClean="0"/>
              <a:t>The Entity Relationship Model</a:t>
            </a:r>
            <a:endParaRPr lang="en-US" dirty="0"/>
          </a:p>
        </p:txBody>
      </p:sp>
      <p:pic>
        <p:nvPicPr>
          <p:cNvPr id="7" name="Picture 6"/>
          <p:cNvPicPr>
            <a:picLocks noChangeAspect="1"/>
          </p:cNvPicPr>
          <p:nvPr/>
        </p:nvPicPr>
        <p:blipFill>
          <a:blip r:embed="rId3"/>
          <a:stretch>
            <a:fillRect/>
          </a:stretch>
        </p:blipFill>
        <p:spPr>
          <a:xfrm>
            <a:off x="4648200" y="1164091"/>
            <a:ext cx="3657600" cy="2338388"/>
          </a:xfrm>
          <a:prstGeom prst="rect">
            <a:avLst/>
          </a:prstGeom>
        </p:spPr>
      </p:pic>
      <p:pic>
        <p:nvPicPr>
          <p:cNvPr id="8" name="Picture 7"/>
          <p:cNvPicPr>
            <a:picLocks noChangeAspect="1"/>
          </p:cNvPicPr>
          <p:nvPr/>
        </p:nvPicPr>
        <p:blipFill>
          <a:blip r:embed="rId4"/>
          <a:stretch>
            <a:fillRect/>
          </a:stretch>
        </p:blipFill>
        <p:spPr>
          <a:xfrm>
            <a:off x="1143000" y="3852319"/>
            <a:ext cx="2295525" cy="2624681"/>
          </a:xfrm>
          <a:prstGeom prst="rect">
            <a:avLst/>
          </a:prstGeom>
        </p:spPr>
      </p:pic>
      <p:pic>
        <p:nvPicPr>
          <p:cNvPr id="9" name="Picture 8"/>
          <p:cNvPicPr>
            <a:picLocks noChangeAspect="1"/>
          </p:cNvPicPr>
          <p:nvPr/>
        </p:nvPicPr>
        <p:blipFill>
          <a:blip r:embed="rId5"/>
          <a:stretch>
            <a:fillRect/>
          </a:stretch>
        </p:blipFill>
        <p:spPr>
          <a:xfrm>
            <a:off x="5334000" y="3824016"/>
            <a:ext cx="1689164" cy="2624681"/>
          </a:xfrm>
          <a:prstGeom prst="rect">
            <a:avLst/>
          </a:prstGeom>
        </p:spPr>
      </p:pic>
      <p:sp>
        <p:nvSpPr>
          <p:cNvPr id="10" name="Right Arrow 9"/>
          <p:cNvSpPr/>
          <p:nvPr/>
        </p:nvSpPr>
        <p:spPr>
          <a:xfrm>
            <a:off x="3732180" y="4724400"/>
            <a:ext cx="1373220" cy="440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93553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722" y="184151"/>
            <a:ext cx="7498080" cy="654049"/>
          </a:xfrm>
        </p:spPr>
        <p:txBody>
          <a:bodyPr>
            <a:normAutofit fontScale="90000"/>
          </a:bodyPr>
          <a:lstStyle/>
          <a:p>
            <a:pPr>
              <a:lnSpc>
                <a:spcPct val="100000"/>
              </a:lnSpc>
            </a:pPr>
            <a:r>
              <a:rPr lang="en-US" dirty="0" smtClean="0"/>
              <a:t>The SET operations</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219200" y="990600"/>
            <a:ext cx="7851648" cy="5314950"/>
          </a:xfrm>
        </p:spPr>
        <p:style>
          <a:lnRef idx="2">
            <a:schemeClr val="accent1"/>
          </a:lnRef>
          <a:fillRef idx="1">
            <a:schemeClr val="lt1"/>
          </a:fillRef>
          <a:effectRef idx="0">
            <a:schemeClr val="accent1"/>
          </a:effectRef>
          <a:fontRef idx="minor">
            <a:schemeClr val="dk1"/>
          </a:fontRef>
        </p:style>
        <p:txBody>
          <a:bodyPr>
            <a:noAutofit/>
          </a:bodyPr>
          <a:lstStyle/>
          <a:p>
            <a:r>
              <a:rPr lang="en-US" sz="2400" dirty="0" smtClean="0"/>
              <a:t>The INTERSECT </a:t>
            </a:r>
            <a:r>
              <a:rPr lang="en-US" sz="2400" dirty="0"/>
              <a:t>operator </a:t>
            </a:r>
            <a:r>
              <a:rPr lang="en-US" sz="2400" dirty="0" smtClean="0"/>
              <a:t>returns the records present in both the tables or relations or both select statements</a:t>
            </a:r>
            <a:endParaRPr lang="en-US" sz="2400" dirty="0"/>
          </a:p>
          <a:p>
            <a:pPr lvl="1">
              <a:buFont typeface="Arial" panose="020B0604020202020204" pitchFamily="34" charset="0"/>
              <a:buChar char="•"/>
            </a:pPr>
            <a:r>
              <a:rPr lang="en-US" sz="2000" dirty="0"/>
              <a:t>Each SQL statement within the SQL INTERSECT must have the same number of fields in the result sets with similar data types</a:t>
            </a:r>
            <a:r>
              <a:rPr lang="en-US" sz="2000" dirty="0" smtClean="0"/>
              <a:t>.</a:t>
            </a:r>
          </a:p>
          <a:p>
            <a:pPr marL="402336" lvl="1" indent="0">
              <a:buNone/>
            </a:pPr>
            <a:endParaRPr lang="en-US" sz="2000" dirty="0">
              <a:solidFill>
                <a:srgbClr val="000000"/>
              </a:solidFill>
              <a:latin typeface="Segoe UI" panose="020B0502040204020203" pitchFamily="34" charset="0"/>
            </a:endParaRPr>
          </a:p>
          <a:p>
            <a:pPr marL="402336" lvl="1" indent="0">
              <a:buNone/>
            </a:pPr>
            <a:r>
              <a:rPr lang="en-US" sz="2400" dirty="0" smtClean="0">
                <a:solidFill>
                  <a:srgbClr val="000000"/>
                </a:solidFill>
                <a:latin typeface="Segoe UI" panose="020B0502040204020203" pitchFamily="34" charset="0"/>
              </a:rPr>
              <a:t>Syntax:</a:t>
            </a:r>
            <a:endParaRPr lang="en-US" sz="2400" dirty="0">
              <a:solidFill>
                <a:srgbClr val="000000"/>
              </a:solidFill>
              <a:latin typeface="Segoe UI" panose="020B0502040204020203" pitchFamily="34" charset="0"/>
            </a:endParaRPr>
          </a:p>
          <a:p>
            <a:pPr marL="82296" indent="0">
              <a:buNone/>
            </a:pPr>
            <a:r>
              <a:rPr lang="en-US" sz="2400" dirty="0" smtClean="0">
                <a:solidFill>
                  <a:srgbClr val="0000CD"/>
                </a:solidFill>
                <a:latin typeface="Consolas" panose="020B0609020204030204" pitchFamily="49" charset="0"/>
              </a:rPr>
              <a:t>	SELECT</a:t>
            </a:r>
            <a:r>
              <a:rPr lang="en-US" sz="2400" dirty="0">
                <a:solidFill>
                  <a:srgbClr val="000000"/>
                </a:solidFill>
                <a:latin typeface="Consolas" panose="020B0609020204030204" pitchFamily="49" charset="0"/>
              </a:rPr>
              <a:t> </a:t>
            </a:r>
            <a:r>
              <a:rPr lang="en-US" sz="2400" i="1" dirty="0">
                <a:solidFill>
                  <a:srgbClr val="000000"/>
                </a:solidFill>
                <a:latin typeface="Consolas" panose="020B0609020204030204" pitchFamily="49" charset="0"/>
              </a:rPr>
              <a:t>column_name(s)</a:t>
            </a:r>
            <a:r>
              <a:rPr lang="en-US" sz="2400" dirty="0">
                <a:solidFill>
                  <a:srgbClr val="000000"/>
                </a:solidFill>
                <a:latin typeface="Consolas" panose="020B0609020204030204" pitchFamily="49" charset="0"/>
              </a:rPr>
              <a:t> </a:t>
            </a:r>
            <a:r>
              <a:rPr lang="en-US" sz="2400" dirty="0">
                <a:solidFill>
                  <a:srgbClr val="0000CD"/>
                </a:solidFill>
                <a:latin typeface="Consolas" panose="020B0609020204030204" pitchFamily="49" charset="0"/>
              </a:rPr>
              <a:t>FROM</a:t>
            </a:r>
            <a:r>
              <a:rPr lang="en-US" sz="2400" dirty="0">
                <a:solidFill>
                  <a:srgbClr val="000000"/>
                </a:solidFill>
                <a:latin typeface="Consolas" panose="020B0609020204030204" pitchFamily="49" charset="0"/>
              </a:rPr>
              <a:t> </a:t>
            </a:r>
            <a:r>
              <a:rPr lang="en-US" sz="2400" i="1" dirty="0">
                <a:solidFill>
                  <a:srgbClr val="000000"/>
                </a:solidFill>
                <a:latin typeface="Consolas" panose="020B0609020204030204" pitchFamily="49" charset="0"/>
              </a:rPr>
              <a:t>table1</a:t>
            </a:r>
            <a:r>
              <a:rPr lang="en-US" sz="2400" dirty="0">
                <a:solidFill>
                  <a:srgbClr val="000000"/>
                </a:solidFill>
                <a:latin typeface="Consolas" panose="020B0609020204030204" pitchFamily="49" charset="0"/>
              </a:rPr>
              <a:t/>
            </a:r>
            <a:br>
              <a:rPr lang="en-US" sz="2400" dirty="0">
                <a:solidFill>
                  <a:srgbClr val="000000"/>
                </a:solidFill>
                <a:latin typeface="Consolas" panose="020B0609020204030204" pitchFamily="49" charset="0"/>
              </a:rPr>
            </a:br>
            <a:r>
              <a:rPr lang="en-US" sz="2400" dirty="0" smtClean="0">
                <a:solidFill>
                  <a:srgbClr val="000000"/>
                </a:solidFill>
                <a:latin typeface="Consolas" panose="020B0609020204030204" pitchFamily="49" charset="0"/>
              </a:rPr>
              <a:t>	</a:t>
            </a:r>
            <a:r>
              <a:rPr lang="en-US" sz="2400" dirty="0" smtClean="0">
                <a:solidFill>
                  <a:srgbClr val="0000CD"/>
                </a:solidFill>
                <a:latin typeface="Consolas" panose="020B0609020204030204" pitchFamily="49" charset="0"/>
              </a:rPr>
              <a:t>INTERSECT</a:t>
            </a:r>
            <a:r>
              <a:rPr lang="en-US" sz="2400" dirty="0">
                <a:solidFill>
                  <a:srgbClr val="000000"/>
                </a:solidFill>
                <a:latin typeface="Consolas" panose="020B0609020204030204" pitchFamily="49" charset="0"/>
              </a:rPr>
              <a:t/>
            </a:r>
            <a:br>
              <a:rPr lang="en-US" sz="2400" dirty="0">
                <a:solidFill>
                  <a:srgbClr val="000000"/>
                </a:solidFill>
                <a:latin typeface="Consolas" panose="020B0609020204030204" pitchFamily="49" charset="0"/>
              </a:rPr>
            </a:br>
            <a:r>
              <a:rPr lang="en-US" sz="2400" dirty="0" smtClean="0">
                <a:solidFill>
                  <a:srgbClr val="000000"/>
                </a:solidFill>
                <a:latin typeface="Consolas" panose="020B0609020204030204" pitchFamily="49" charset="0"/>
              </a:rPr>
              <a:t>	</a:t>
            </a:r>
            <a:r>
              <a:rPr lang="en-US" sz="2400" dirty="0" smtClean="0">
                <a:solidFill>
                  <a:srgbClr val="0000CD"/>
                </a:solidFill>
                <a:latin typeface="Consolas" panose="020B0609020204030204" pitchFamily="49" charset="0"/>
              </a:rPr>
              <a:t>SELECT</a:t>
            </a:r>
            <a:r>
              <a:rPr lang="en-US" sz="2400" dirty="0">
                <a:solidFill>
                  <a:srgbClr val="000000"/>
                </a:solidFill>
                <a:latin typeface="Consolas" panose="020B0609020204030204" pitchFamily="49" charset="0"/>
              </a:rPr>
              <a:t> </a:t>
            </a:r>
            <a:r>
              <a:rPr lang="en-US" sz="2400" i="1" dirty="0">
                <a:solidFill>
                  <a:srgbClr val="000000"/>
                </a:solidFill>
                <a:latin typeface="Consolas" panose="020B0609020204030204" pitchFamily="49" charset="0"/>
              </a:rPr>
              <a:t>column_name(s)</a:t>
            </a:r>
            <a:r>
              <a:rPr lang="en-US" sz="2400" dirty="0">
                <a:solidFill>
                  <a:srgbClr val="000000"/>
                </a:solidFill>
                <a:latin typeface="Consolas" panose="020B0609020204030204" pitchFamily="49" charset="0"/>
              </a:rPr>
              <a:t> </a:t>
            </a:r>
            <a:r>
              <a:rPr lang="en-US" sz="2400" dirty="0">
                <a:solidFill>
                  <a:srgbClr val="0000CD"/>
                </a:solidFill>
                <a:latin typeface="Consolas" panose="020B0609020204030204" pitchFamily="49" charset="0"/>
              </a:rPr>
              <a:t>FROM</a:t>
            </a:r>
            <a:r>
              <a:rPr lang="en-US" sz="2400" dirty="0">
                <a:solidFill>
                  <a:srgbClr val="000000"/>
                </a:solidFill>
                <a:latin typeface="Consolas" panose="020B0609020204030204" pitchFamily="49" charset="0"/>
              </a:rPr>
              <a:t> </a:t>
            </a:r>
            <a:r>
              <a:rPr lang="en-US" sz="2400" i="1" dirty="0">
                <a:solidFill>
                  <a:srgbClr val="000000"/>
                </a:solidFill>
                <a:latin typeface="Consolas" panose="020B0609020204030204" pitchFamily="49" charset="0"/>
              </a:rPr>
              <a:t>table2</a:t>
            </a:r>
            <a:r>
              <a:rPr lang="en-US" sz="2400" dirty="0">
                <a:solidFill>
                  <a:srgbClr val="000000"/>
                </a:solidFill>
                <a:latin typeface="Consolas" panose="020B0609020204030204" pitchFamily="49" charset="0"/>
              </a:rPr>
              <a:t>;</a:t>
            </a:r>
          </a:p>
          <a:p>
            <a:pPr marL="82296" indent="0" algn="ctr">
              <a:buNone/>
              <a:tabLst>
                <a:tab pos="2055813" algn="l"/>
              </a:tabLst>
            </a:pPr>
            <a:endParaRPr lang="en-US" altLang="en-US" sz="2400" dirty="0"/>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dirty="0" smtClean="0"/>
              <a:t>The Entity Relationship Model</a:t>
            </a:r>
            <a:endParaRPr lang="en-US" dirty="0"/>
          </a:p>
        </p:txBody>
      </p:sp>
    </p:spTree>
    <p:extLst>
      <p:ext uri="{BB962C8B-B14F-4D97-AF65-F5344CB8AC3E}">
        <p14:creationId xmlns:p14="http://schemas.microsoft.com/office/powerpoint/2010/main" val="24223701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722" y="184151"/>
            <a:ext cx="7498080" cy="654049"/>
          </a:xfrm>
        </p:spPr>
        <p:txBody>
          <a:bodyPr>
            <a:normAutofit fontScale="90000"/>
          </a:bodyPr>
          <a:lstStyle/>
          <a:p>
            <a:pPr>
              <a:lnSpc>
                <a:spcPct val="100000"/>
              </a:lnSpc>
            </a:pPr>
            <a:r>
              <a:rPr lang="en-US" dirty="0" smtClean="0"/>
              <a:t>The SET operations</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219200" y="990600"/>
            <a:ext cx="7851648" cy="5314950"/>
          </a:xfrm>
        </p:spPr>
        <p:style>
          <a:lnRef idx="2">
            <a:schemeClr val="accent1"/>
          </a:lnRef>
          <a:fillRef idx="1">
            <a:schemeClr val="lt1"/>
          </a:fillRef>
          <a:effectRef idx="0">
            <a:schemeClr val="accent1"/>
          </a:effectRef>
          <a:fontRef idx="minor">
            <a:schemeClr val="dk1"/>
          </a:fontRef>
        </p:style>
        <p:txBody>
          <a:bodyPr>
            <a:noAutofit/>
          </a:bodyPr>
          <a:lstStyle/>
          <a:p>
            <a:r>
              <a:rPr lang="en-US" sz="2400" dirty="0" smtClean="0"/>
              <a:t>The EXCEPT or MINUS </a:t>
            </a:r>
            <a:r>
              <a:rPr lang="en-US" sz="2400" dirty="0"/>
              <a:t>operator return all rows in the first SELECT statement that are not returned by the second SELECT </a:t>
            </a:r>
            <a:r>
              <a:rPr lang="en-US" sz="2400" dirty="0" smtClean="0"/>
              <a:t>statement</a:t>
            </a:r>
          </a:p>
          <a:p>
            <a:r>
              <a:rPr lang="en-US" sz="2000" dirty="0" smtClean="0"/>
              <a:t>Each </a:t>
            </a:r>
            <a:r>
              <a:rPr lang="en-US" sz="2000" dirty="0"/>
              <a:t>SQL statement within the SQL INTERSECT must have the same number of fields in the result sets with similar data types</a:t>
            </a:r>
            <a:r>
              <a:rPr lang="en-US" sz="2000" dirty="0" smtClean="0"/>
              <a:t>.</a:t>
            </a:r>
            <a:endParaRPr lang="en-US" sz="2000" dirty="0">
              <a:solidFill>
                <a:srgbClr val="000000"/>
              </a:solidFill>
              <a:latin typeface="Segoe UI" panose="020B0502040204020203" pitchFamily="34" charset="0"/>
            </a:endParaRPr>
          </a:p>
          <a:p>
            <a:pPr marL="402336" lvl="1" indent="0">
              <a:buNone/>
            </a:pPr>
            <a:r>
              <a:rPr lang="en-US" sz="2400" dirty="0" smtClean="0">
                <a:solidFill>
                  <a:srgbClr val="000000"/>
                </a:solidFill>
                <a:latin typeface="Segoe UI" panose="020B0502040204020203" pitchFamily="34" charset="0"/>
              </a:rPr>
              <a:t>Syntax:</a:t>
            </a:r>
            <a:endParaRPr lang="en-US" sz="2400" dirty="0">
              <a:solidFill>
                <a:srgbClr val="000000"/>
              </a:solidFill>
              <a:latin typeface="Segoe UI" panose="020B0502040204020203" pitchFamily="34" charset="0"/>
            </a:endParaRPr>
          </a:p>
          <a:p>
            <a:pPr marL="82296" indent="0">
              <a:buNone/>
            </a:pPr>
            <a:r>
              <a:rPr lang="en-US" sz="2400" dirty="0" smtClean="0">
                <a:solidFill>
                  <a:srgbClr val="0000CD"/>
                </a:solidFill>
                <a:latin typeface="Consolas" panose="020B0609020204030204" pitchFamily="49" charset="0"/>
              </a:rPr>
              <a:t>	SELECT</a:t>
            </a:r>
            <a:r>
              <a:rPr lang="en-US" sz="2400" dirty="0">
                <a:solidFill>
                  <a:srgbClr val="000000"/>
                </a:solidFill>
                <a:latin typeface="Consolas" panose="020B0609020204030204" pitchFamily="49" charset="0"/>
              </a:rPr>
              <a:t> </a:t>
            </a:r>
            <a:r>
              <a:rPr lang="en-US" sz="2400" i="1" dirty="0">
                <a:solidFill>
                  <a:srgbClr val="000000"/>
                </a:solidFill>
                <a:latin typeface="Consolas" panose="020B0609020204030204" pitchFamily="49" charset="0"/>
              </a:rPr>
              <a:t>column_name(s)</a:t>
            </a:r>
            <a:r>
              <a:rPr lang="en-US" sz="2400" dirty="0">
                <a:solidFill>
                  <a:srgbClr val="000000"/>
                </a:solidFill>
                <a:latin typeface="Consolas" panose="020B0609020204030204" pitchFamily="49" charset="0"/>
              </a:rPr>
              <a:t> </a:t>
            </a:r>
            <a:r>
              <a:rPr lang="en-US" sz="2400" dirty="0">
                <a:solidFill>
                  <a:srgbClr val="0000CD"/>
                </a:solidFill>
                <a:latin typeface="Consolas" panose="020B0609020204030204" pitchFamily="49" charset="0"/>
              </a:rPr>
              <a:t>FROM</a:t>
            </a:r>
            <a:r>
              <a:rPr lang="en-US" sz="2400" dirty="0">
                <a:solidFill>
                  <a:srgbClr val="000000"/>
                </a:solidFill>
                <a:latin typeface="Consolas" panose="020B0609020204030204" pitchFamily="49" charset="0"/>
              </a:rPr>
              <a:t> </a:t>
            </a:r>
            <a:r>
              <a:rPr lang="en-US" sz="2400" i="1" dirty="0">
                <a:solidFill>
                  <a:srgbClr val="000000"/>
                </a:solidFill>
                <a:latin typeface="Consolas" panose="020B0609020204030204" pitchFamily="49" charset="0"/>
              </a:rPr>
              <a:t>table1</a:t>
            </a:r>
            <a:r>
              <a:rPr lang="en-US" sz="2400" dirty="0">
                <a:solidFill>
                  <a:srgbClr val="000000"/>
                </a:solidFill>
                <a:latin typeface="Consolas" panose="020B0609020204030204" pitchFamily="49" charset="0"/>
              </a:rPr>
              <a:t/>
            </a:r>
            <a:br>
              <a:rPr lang="en-US" sz="2400" dirty="0">
                <a:solidFill>
                  <a:srgbClr val="000000"/>
                </a:solidFill>
                <a:latin typeface="Consolas" panose="020B0609020204030204" pitchFamily="49" charset="0"/>
              </a:rPr>
            </a:br>
            <a:r>
              <a:rPr lang="en-US" sz="2400" dirty="0" smtClean="0">
                <a:solidFill>
                  <a:srgbClr val="000000"/>
                </a:solidFill>
                <a:latin typeface="Consolas" panose="020B0609020204030204" pitchFamily="49" charset="0"/>
              </a:rPr>
              <a:t>	</a:t>
            </a:r>
            <a:r>
              <a:rPr lang="en-US" sz="2400" dirty="0" smtClean="0">
                <a:solidFill>
                  <a:srgbClr val="0000CD"/>
                </a:solidFill>
                <a:latin typeface="Consolas" panose="020B0609020204030204" pitchFamily="49" charset="0"/>
              </a:rPr>
              <a:t>EXCEPT</a:t>
            </a:r>
            <a:r>
              <a:rPr lang="en-US" sz="2400" dirty="0">
                <a:solidFill>
                  <a:srgbClr val="000000"/>
                </a:solidFill>
                <a:latin typeface="Consolas" panose="020B0609020204030204" pitchFamily="49" charset="0"/>
              </a:rPr>
              <a:t/>
            </a:r>
            <a:br>
              <a:rPr lang="en-US" sz="2400" dirty="0">
                <a:solidFill>
                  <a:srgbClr val="000000"/>
                </a:solidFill>
                <a:latin typeface="Consolas" panose="020B0609020204030204" pitchFamily="49" charset="0"/>
              </a:rPr>
            </a:br>
            <a:r>
              <a:rPr lang="en-US" sz="2400" dirty="0" smtClean="0">
                <a:solidFill>
                  <a:srgbClr val="000000"/>
                </a:solidFill>
                <a:latin typeface="Consolas" panose="020B0609020204030204" pitchFamily="49" charset="0"/>
              </a:rPr>
              <a:t>	</a:t>
            </a:r>
            <a:r>
              <a:rPr lang="en-US" sz="2400" dirty="0" smtClean="0">
                <a:solidFill>
                  <a:srgbClr val="0000CD"/>
                </a:solidFill>
                <a:latin typeface="Consolas" panose="020B0609020204030204" pitchFamily="49" charset="0"/>
              </a:rPr>
              <a:t>SELECT</a:t>
            </a:r>
            <a:r>
              <a:rPr lang="en-US" sz="2400" dirty="0">
                <a:solidFill>
                  <a:srgbClr val="000000"/>
                </a:solidFill>
                <a:latin typeface="Consolas" panose="020B0609020204030204" pitchFamily="49" charset="0"/>
              </a:rPr>
              <a:t> </a:t>
            </a:r>
            <a:r>
              <a:rPr lang="en-US" sz="2400" i="1" dirty="0">
                <a:solidFill>
                  <a:srgbClr val="000000"/>
                </a:solidFill>
                <a:latin typeface="Consolas" panose="020B0609020204030204" pitchFamily="49" charset="0"/>
              </a:rPr>
              <a:t>column_name(s)</a:t>
            </a:r>
            <a:r>
              <a:rPr lang="en-US" sz="2400" dirty="0">
                <a:solidFill>
                  <a:srgbClr val="000000"/>
                </a:solidFill>
                <a:latin typeface="Consolas" panose="020B0609020204030204" pitchFamily="49" charset="0"/>
              </a:rPr>
              <a:t> </a:t>
            </a:r>
            <a:r>
              <a:rPr lang="en-US" sz="2400" dirty="0">
                <a:solidFill>
                  <a:srgbClr val="0000CD"/>
                </a:solidFill>
                <a:latin typeface="Consolas" panose="020B0609020204030204" pitchFamily="49" charset="0"/>
              </a:rPr>
              <a:t>FROM</a:t>
            </a:r>
            <a:r>
              <a:rPr lang="en-US" sz="2400" dirty="0">
                <a:solidFill>
                  <a:srgbClr val="000000"/>
                </a:solidFill>
                <a:latin typeface="Consolas" panose="020B0609020204030204" pitchFamily="49" charset="0"/>
              </a:rPr>
              <a:t> </a:t>
            </a:r>
            <a:r>
              <a:rPr lang="en-US" sz="2400" i="1" dirty="0">
                <a:solidFill>
                  <a:srgbClr val="000000"/>
                </a:solidFill>
                <a:latin typeface="Consolas" panose="020B0609020204030204" pitchFamily="49" charset="0"/>
              </a:rPr>
              <a:t>table2</a:t>
            </a:r>
            <a:r>
              <a:rPr lang="en-US" sz="2400" dirty="0">
                <a:solidFill>
                  <a:srgbClr val="000000"/>
                </a:solidFill>
                <a:latin typeface="Consolas" panose="020B0609020204030204" pitchFamily="49" charset="0"/>
              </a:rPr>
              <a:t>;</a:t>
            </a:r>
          </a:p>
          <a:p>
            <a:pPr marL="82296" indent="0" algn="ctr">
              <a:buNone/>
              <a:tabLst>
                <a:tab pos="2055813" algn="l"/>
              </a:tabLst>
            </a:pPr>
            <a:endParaRPr lang="en-US" altLang="en-US" sz="2400" dirty="0"/>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dirty="0" smtClean="0"/>
              <a:t>The Entity Relationship Model</a:t>
            </a:r>
            <a:endParaRPr lang="en-US" dirty="0"/>
          </a:p>
        </p:txBody>
      </p:sp>
      <p:pic>
        <p:nvPicPr>
          <p:cNvPr id="6" name="Picture 5"/>
          <p:cNvPicPr>
            <a:picLocks noChangeAspect="1"/>
          </p:cNvPicPr>
          <p:nvPr/>
        </p:nvPicPr>
        <p:blipFill>
          <a:blip r:embed="rId2"/>
          <a:stretch>
            <a:fillRect/>
          </a:stretch>
        </p:blipFill>
        <p:spPr>
          <a:xfrm>
            <a:off x="3657600" y="4724400"/>
            <a:ext cx="2667000" cy="1447800"/>
          </a:xfrm>
          <a:prstGeom prst="rect">
            <a:avLst/>
          </a:prstGeom>
        </p:spPr>
      </p:pic>
    </p:spTree>
    <p:extLst>
      <p:ext uri="{BB962C8B-B14F-4D97-AF65-F5344CB8AC3E}">
        <p14:creationId xmlns:p14="http://schemas.microsoft.com/office/powerpoint/2010/main" val="21785244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dirty="0" smtClean="0">
                <a:latin typeface="Tahoma" pitchFamily="34" charset="0"/>
                <a:ea typeface="Tahoma" pitchFamily="34" charset="0"/>
                <a:cs typeface="Tahoma" pitchFamily="34" charset="0"/>
              </a:rPr>
              <a:t>Introduction</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435608" y="1447800"/>
            <a:ext cx="7498080" cy="4953000"/>
          </a:xfrm>
        </p:spPr>
        <p:style>
          <a:lnRef idx="2">
            <a:schemeClr val="accent1"/>
          </a:lnRef>
          <a:fillRef idx="1">
            <a:schemeClr val="lt1"/>
          </a:fillRef>
          <a:effectRef idx="0">
            <a:schemeClr val="accent1"/>
          </a:effectRef>
          <a:fontRef idx="minor">
            <a:schemeClr val="dk1"/>
          </a:fontRef>
        </p:style>
        <p:txBody>
          <a:bodyPr>
            <a:normAutofit lnSpcReduction="10000"/>
          </a:bodyPr>
          <a:lstStyle/>
          <a:p>
            <a:pPr>
              <a:lnSpc>
                <a:spcPct val="120000"/>
              </a:lnSpc>
            </a:pPr>
            <a:r>
              <a:rPr lang="en-US" sz="2800" dirty="0"/>
              <a:t>SQL (Structured Query Language) is a database computer language designed for managing data in relational database management systems (RDBMS). </a:t>
            </a:r>
            <a:endParaRPr lang="en-US" sz="2800" dirty="0" smtClean="0"/>
          </a:p>
          <a:p>
            <a:pPr>
              <a:lnSpc>
                <a:spcPct val="120000"/>
              </a:lnSpc>
            </a:pPr>
            <a:r>
              <a:rPr lang="en-US" sz="2800" dirty="0" smtClean="0"/>
              <a:t>SQL</a:t>
            </a:r>
            <a:r>
              <a:rPr lang="en-US" sz="2800" dirty="0"/>
              <a:t>, is a standardized computer language that was originally developed by IBM for querying, altering and defining relational </a:t>
            </a:r>
            <a:r>
              <a:rPr lang="en-US" sz="2800" dirty="0" smtClean="0"/>
              <a:t>databases</a:t>
            </a:r>
          </a:p>
          <a:p>
            <a:pPr>
              <a:lnSpc>
                <a:spcPct val="120000"/>
              </a:lnSpc>
            </a:pPr>
            <a:r>
              <a:rPr lang="en-US" dirty="0"/>
              <a:t>SQL is pronounced /ˌɛs kjuː ˈɛl/ (letter by letter) or /ˈsiːkwəl/ (as a word)</a:t>
            </a:r>
            <a:endParaRPr lang="en-US" dirty="0">
              <a:latin typeface="Tahoma" pitchFamily="34" charset="0"/>
              <a:ea typeface="Tahoma" pitchFamily="34" charset="0"/>
              <a:cs typeface="Tahoma" pitchFamily="34" charset="0"/>
            </a:endParaRPr>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spTree>
    <p:extLst>
      <p:ext uri="{BB962C8B-B14F-4D97-AF65-F5344CB8AC3E}">
        <p14:creationId xmlns:p14="http://schemas.microsoft.com/office/powerpoint/2010/main" val="16985478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722" y="184151"/>
            <a:ext cx="7498080" cy="654049"/>
          </a:xfrm>
        </p:spPr>
        <p:txBody>
          <a:bodyPr>
            <a:normAutofit fontScale="90000"/>
          </a:bodyPr>
          <a:lstStyle/>
          <a:p>
            <a:pPr>
              <a:lnSpc>
                <a:spcPct val="100000"/>
              </a:lnSpc>
            </a:pPr>
            <a:r>
              <a:rPr lang="en-US" dirty="0" smtClean="0"/>
              <a:t>Aggregate Functions</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219200" y="990600"/>
            <a:ext cx="7851648" cy="5314950"/>
          </a:xfrm>
        </p:spPr>
        <p:style>
          <a:lnRef idx="2">
            <a:schemeClr val="accent1"/>
          </a:lnRef>
          <a:fillRef idx="1">
            <a:schemeClr val="lt1"/>
          </a:fillRef>
          <a:effectRef idx="0">
            <a:schemeClr val="accent1"/>
          </a:effectRef>
          <a:fontRef idx="minor">
            <a:schemeClr val="dk1"/>
          </a:fontRef>
        </p:style>
        <p:txBody>
          <a:bodyPr>
            <a:noAutofit/>
          </a:bodyPr>
          <a:lstStyle/>
          <a:p>
            <a:r>
              <a:rPr lang="en-US" sz="2400" dirty="0"/>
              <a:t>A</a:t>
            </a:r>
            <a:r>
              <a:rPr lang="en-US" sz="2400" dirty="0" smtClean="0"/>
              <a:t>n </a:t>
            </a:r>
            <a:r>
              <a:rPr lang="en-US" sz="2400" dirty="0"/>
              <a:t>aggregate function is a function where the values of multiple rows are grouped together as input on certain criteria to form a single value of more significant </a:t>
            </a:r>
            <a:r>
              <a:rPr lang="en-US" sz="2400" dirty="0" smtClean="0"/>
              <a:t>meaning</a:t>
            </a:r>
          </a:p>
          <a:p>
            <a:r>
              <a:rPr lang="en-US" altLang="en-US" sz="2400" dirty="0" smtClean="0"/>
              <a:t>The most commonly used aggregate functions are: </a:t>
            </a:r>
          </a:p>
          <a:p>
            <a:pPr marL="82296" indent="0">
              <a:buNone/>
            </a:pPr>
            <a:r>
              <a:rPr lang="en-US" altLang="en-US" sz="2400" dirty="0"/>
              <a:t>	</a:t>
            </a:r>
            <a:r>
              <a:rPr lang="en-US" altLang="en-US" sz="2400" dirty="0" smtClean="0"/>
              <a:t>avg(): returns  the average value</a:t>
            </a:r>
          </a:p>
          <a:p>
            <a:pPr marL="82296" indent="0">
              <a:buNone/>
            </a:pPr>
            <a:r>
              <a:rPr lang="en-US" altLang="en-US" sz="2400" dirty="0"/>
              <a:t>	</a:t>
            </a:r>
            <a:r>
              <a:rPr lang="en-US" altLang="en-US" sz="2400" dirty="0" smtClean="0"/>
              <a:t>sum(): returns the sum of values</a:t>
            </a:r>
          </a:p>
          <a:p>
            <a:pPr marL="82296" indent="0">
              <a:buNone/>
            </a:pPr>
            <a:r>
              <a:rPr lang="en-US" altLang="en-US" sz="2400" dirty="0"/>
              <a:t>	</a:t>
            </a:r>
            <a:r>
              <a:rPr lang="en-US" altLang="en-US" sz="2400" dirty="0" smtClean="0"/>
              <a:t>count(): return the number of rows</a:t>
            </a:r>
          </a:p>
          <a:p>
            <a:pPr marL="82296" indent="0">
              <a:buNone/>
            </a:pPr>
            <a:r>
              <a:rPr lang="en-US" altLang="en-US" sz="2400" dirty="0"/>
              <a:t>	</a:t>
            </a:r>
            <a:r>
              <a:rPr lang="en-US" altLang="en-US" sz="2400" dirty="0" smtClean="0"/>
              <a:t>min(): returns the minimum value</a:t>
            </a:r>
          </a:p>
          <a:p>
            <a:pPr marL="82296" indent="0">
              <a:buNone/>
            </a:pPr>
            <a:r>
              <a:rPr lang="en-US" altLang="en-US" sz="2400" dirty="0"/>
              <a:t>	</a:t>
            </a:r>
            <a:r>
              <a:rPr lang="en-US" altLang="en-US" sz="2400" dirty="0" smtClean="0"/>
              <a:t>max():  returns the maximum value</a:t>
            </a:r>
          </a:p>
          <a:p>
            <a:pPr marL="82296" indent="0">
              <a:buNone/>
            </a:pPr>
            <a:r>
              <a:rPr lang="en-US" altLang="en-US" sz="2400" dirty="0"/>
              <a:t>	</a:t>
            </a:r>
            <a:endParaRPr lang="en-US" altLang="en-US" sz="2400" dirty="0" smtClean="0"/>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r>
              <a:rPr lang="en-US" dirty="0" smtClean="0"/>
              <a:t>The Entity Relationship Model</a:t>
            </a:r>
            <a:endParaRPr lang="en-US" dirty="0"/>
          </a:p>
        </p:txBody>
      </p:sp>
    </p:spTree>
    <p:extLst>
      <p:ext uri="{BB962C8B-B14F-4D97-AF65-F5344CB8AC3E}">
        <p14:creationId xmlns:p14="http://schemas.microsoft.com/office/powerpoint/2010/main" val="4231958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722" y="31751"/>
            <a:ext cx="7498080" cy="654049"/>
          </a:xfrm>
        </p:spPr>
        <p:txBody>
          <a:bodyPr>
            <a:normAutofit fontScale="90000"/>
          </a:bodyPr>
          <a:lstStyle/>
          <a:p>
            <a:pPr>
              <a:lnSpc>
                <a:spcPct val="100000"/>
              </a:lnSpc>
            </a:pPr>
            <a:r>
              <a:rPr lang="en-US" dirty="0" smtClean="0"/>
              <a:t>Aggregate Functions</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219200" y="685800"/>
            <a:ext cx="7851648" cy="5619750"/>
          </a:xfrm>
        </p:spPr>
        <p:style>
          <a:lnRef idx="2">
            <a:schemeClr val="accent1"/>
          </a:lnRef>
          <a:fillRef idx="1">
            <a:schemeClr val="lt1"/>
          </a:fillRef>
          <a:effectRef idx="0">
            <a:schemeClr val="accent1"/>
          </a:effectRef>
          <a:fontRef idx="minor">
            <a:schemeClr val="dk1"/>
          </a:fontRef>
        </p:style>
        <p:txBody>
          <a:bodyPr>
            <a:noAutofit/>
          </a:bodyPr>
          <a:lstStyle/>
          <a:p>
            <a:r>
              <a:rPr lang="en-US" sz="2400" dirty="0"/>
              <a:t>The </a:t>
            </a:r>
            <a:r>
              <a:rPr lang="en-US" sz="2400" b="1" dirty="0"/>
              <a:t>COUNT() </a:t>
            </a:r>
            <a:r>
              <a:rPr lang="en-US" sz="2400" dirty="0"/>
              <a:t>function returns the number of rows that matches a specified </a:t>
            </a:r>
            <a:r>
              <a:rPr lang="en-US" sz="2400" dirty="0" smtClean="0"/>
              <a:t>criteria</a:t>
            </a:r>
            <a:endParaRPr lang="en-US" sz="2400" dirty="0"/>
          </a:p>
          <a:p>
            <a:pPr marL="82296" indent="0">
              <a:buNone/>
            </a:pPr>
            <a:r>
              <a:rPr lang="en-US" sz="2400" dirty="0" smtClean="0"/>
              <a:t>	SELECT</a:t>
            </a:r>
            <a:r>
              <a:rPr lang="en-US" sz="2400" dirty="0"/>
              <a:t> </a:t>
            </a:r>
            <a:r>
              <a:rPr lang="en-US" sz="2400" dirty="0" smtClean="0"/>
              <a:t>COUNT(</a:t>
            </a:r>
            <a:r>
              <a:rPr lang="en-US" sz="2400" i="1" dirty="0" smtClean="0"/>
              <a:t>column_name</a:t>
            </a:r>
            <a:r>
              <a:rPr lang="en-US" sz="2400" dirty="0" smtClean="0"/>
              <a:t>) FROM</a:t>
            </a:r>
            <a:r>
              <a:rPr lang="en-US" sz="2400" dirty="0"/>
              <a:t> </a:t>
            </a:r>
            <a:r>
              <a:rPr lang="en-US" sz="2400" i="1" dirty="0"/>
              <a:t>table_name</a:t>
            </a:r>
            <a:r>
              <a:rPr lang="en-US" sz="2400" dirty="0"/>
              <a:t/>
            </a:r>
            <a:br>
              <a:rPr lang="en-US" sz="2400" dirty="0"/>
            </a:br>
            <a:r>
              <a:rPr lang="en-US" sz="2400" dirty="0" smtClean="0"/>
              <a:t>	WHERE</a:t>
            </a:r>
            <a:r>
              <a:rPr lang="en-US" sz="2400" dirty="0"/>
              <a:t> </a:t>
            </a:r>
            <a:r>
              <a:rPr lang="en-US" sz="2400" i="1" dirty="0" smtClean="0"/>
              <a:t>condition;</a:t>
            </a:r>
            <a:endParaRPr lang="en-US" dirty="0"/>
          </a:p>
          <a:p>
            <a:r>
              <a:rPr lang="en-US" sz="2400" dirty="0"/>
              <a:t>The </a:t>
            </a:r>
            <a:r>
              <a:rPr lang="en-US" sz="2400" b="1" dirty="0"/>
              <a:t>AVG() </a:t>
            </a:r>
            <a:r>
              <a:rPr lang="en-US" sz="2400" dirty="0"/>
              <a:t>function returns the average value of a numeric </a:t>
            </a:r>
            <a:r>
              <a:rPr lang="en-US" sz="2400" dirty="0" smtClean="0"/>
              <a:t>column</a:t>
            </a:r>
            <a:endParaRPr lang="en-US" sz="2400" dirty="0"/>
          </a:p>
          <a:p>
            <a:pPr marL="82296" indent="0">
              <a:buNone/>
            </a:pPr>
            <a:r>
              <a:rPr lang="en-US" sz="2400" dirty="0" smtClean="0"/>
              <a:t>	SELECT</a:t>
            </a:r>
            <a:r>
              <a:rPr lang="en-US" sz="2400" dirty="0"/>
              <a:t> </a:t>
            </a:r>
            <a:r>
              <a:rPr lang="en-US" sz="2400" dirty="0" smtClean="0"/>
              <a:t>AVG(</a:t>
            </a:r>
            <a:r>
              <a:rPr lang="en-US" sz="2400" i="1" dirty="0" smtClean="0"/>
              <a:t>column_name</a:t>
            </a:r>
            <a:r>
              <a:rPr lang="en-US" sz="2400" dirty="0" smtClean="0"/>
              <a:t>) FROM</a:t>
            </a:r>
            <a:r>
              <a:rPr lang="en-US" sz="2400" dirty="0"/>
              <a:t> </a:t>
            </a:r>
            <a:r>
              <a:rPr lang="en-US" sz="2400" i="1" dirty="0"/>
              <a:t>table_name</a:t>
            </a:r>
            <a:r>
              <a:rPr lang="en-US" sz="2400" dirty="0"/>
              <a:t/>
            </a:r>
            <a:br>
              <a:rPr lang="en-US" sz="2400" dirty="0"/>
            </a:br>
            <a:r>
              <a:rPr lang="en-US" sz="2400" dirty="0" smtClean="0"/>
              <a:t>	WHERE</a:t>
            </a:r>
            <a:r>
              <a:rPr lang="en-US" sz="2400" dirty="0"/>
              <a:t> </a:t>
            </a:r>
            <a:r>
              <a:rPr lang="en-US" sz="2400" i="1" dirty="0"/>
              <a:t>condition</a:t>
            </a:r>
            <a:r>
              <a:rPr lang="en-US" sz="2400" dirty="0" smtClean="0"/>
              <a:t>;</a:t>
            </a:r>
            <a:endParaRPr lang="en-US" dirty="0"/>
          </a:p>
          <a:p>
            <a:r>
              <a:rPr lang="en-US" sz="2400" dirty="0"/>
              <a:t>The </a:t>
            </a:r>
            <a:r>
              <a:rPr lang="en-US" sz="2400" b="1" dirty="0"/>
              <a:t>SUM() </a:t>
            </a:r>
            <a:r>
              <a:rPr lang="en-US" sz="2400" dirty="0"/>
              <a:t>function returns the total sum of a numeric column.</a:t>
            </a:r>
          </a:p>
          <a:p>
            <a:pPr marL="82296" indent="0">
              <a:buNone/>
            </a:pPr>
            <a:r>
              <a:rPr lang="en-US" sz="2400" dirty="0" smtClean="0"/>
              <a:t>	SELECT</a:t>
            </a:r>
            <a:r>
              <a:rPr lang="en-US" sz="2400" dirty="0"/>
              <a:t> </a:t>
            </a:r>
            <a:r>
              <a:rPr lang="en-US" sz="2400" dirty="0" smtClean="0"/>
              <a:t>SUM(</a:t>
            </a:r>
            <a:r>
              <a:rPr lang="en-US" sz="2400" i="1" dirty="0" smtClean="0"/>
              <a:t>column_name</a:t>
            </a:r>
            <a:r>
              <a:rPr lang="en-US" sz="2400" dirty="0" smtClean="0"/>
              <a:t>) FROM</a:t>
            </a:r>
            <a:r>
              <a:rPr lang="en-US" sz="2400" dirty="0"/>
              <a:t> </a:t>
            </a:r>
            <a:r>
              <a:rPr lang="en-US" sz="2400" i="1" dirty="0"/>
              <a:t>table_name</a:t>
            </a:r>
            <a:r>
              <a:rPr lang="en-US" sz="2400" dirty="0"/>
              <a:t/>
            </a:r>
            <a:br>
              <a:rPr lang="en-US" sz="2400" dirty="0"/>
            </a:br>
            <a:r>
              <a:rPr lang="en-US" sz="2400" dirty="0" smtClean="0"/>
              <a:t>	WHERE</a:t>
            </a:r>
            <a:r>
              <a:rPr lang="en-US" sz="2400" dirty="0"/>
              <a:t> </a:t>
            </a:r>
            <a:r>
              <a:rPr lang="en-US" sz="2400" i="1" dirty="0"/>
              <a:t>condition</a:t>
            </a:r>
            <a:r>
              <a:rPr lang="en-US" sz="2400" dirty="0"/>
              <a:t>;</a:t>
            </a:r>
          </a:p>
          <a:p>
            <a:pPr marL="82296" indent="0">
              <a:buNone/>
            </a:pPr>
            <a:r>
              <a:rPr lang="en-US" altLang="en-US" sz="2400" dirty="0"/>
              <a:t>	</a:t>
            </a:r>
            <a:endParaRPr lang="en-US" altLang="en-US" sz="2400" dirty="0" smtClean="0"/>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31</a:t>
            </a:fld>
            <a:endParaRPr lang="en-US"/>
          </a:p>
        </p:txBody>
      </p:sp>
      <p:sp>
        <p:nvSpPr>
          <p:cNvPr id="5" name="Footer Placeholder 4"/>
          <p:cNvSpPr>
            <a:spLocks noGrp="1"/>
          </p:cNvSpPr>
          <p:nvPr>
            <p:ph type="ftr" sz="quarter" idx="11"/>
          </p:nvPr>
        </p:nvSpPr>
        <p:spPr/>
        <p:txBody>
          <a:bodyPr/>
          <a:lstStyle/>
          <a:p>
            <a:pPr>
              <a:defRPr/>
            </a:pPr>
            <a:r>
              <a:rPr lang="en-US" dirty="0" smtClean="0"/>
              <a:t>The Entity Relationship Model</a:t>
            </a:r>
            <a:endParaRPr lang="en-US" dirty="0"/>
          </a:p>
        </p:txBody>
      </p:sp>
    </p:spTree>
    <p:extLst>
      <p:ext uri="{BB962C8B-B14F-4D97-AF65-F5344CB8AC3E}">
        <p14:creationId xmlns:p14="http://schemas.microsoft.com/office/powerpoint/2010/main" val="17943524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722" y="31751"/>
            <a:ext cx="7498080" cy="654049"/>
          </a:xfrm>
        </p:spPr>
        <p:txBody>
          <a:bodyPr>
            <a:normAutofit fontScale="90000"/>
          </a:bodyPr>
          <a:lstStyle/>
          <a:p>
            <a:pPr>
              <a:lnSpc>
                <a:spcPct val="100000"/>
              </a:lnSpc>
            </a:pPr>
            <a:r>
              <a:rPr lang="en-US" dirty="0" smtClean="0"/>
              <a:t>Aggregate Functions</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219200" y="685800"/>
            <a:ext cx="7851648" cy="5619750"/>
          </a:xfrm>
        </p:spPr>
        <p:style>
          <a:lnRef idx="2">
            <a:schemeClr val="accent1"/>
          </a:lnRef>
          <a:fillRef idx="1">
            <a:schemeClr val="lt1"/>
          </a:fillRef>
          <a:effectRef idx="0">
            <a:schemeClr val="accent1"/>
          </a:effectRef>
          <a:fontRef idx="minor">
            <a:schemeClr val="dk1"/>
          </a:fontRef>
        </p:style>
        <p:txBody>
          <a:bodyPr>
            <a:noAutofit/>
          </a:bodyPr>
          <a:lstStyle/>
          <a:p>
            <a:r>
              <a:rPr lang="en-US" sz="2400" dirty="0"/>
              <a:t>The MIN() function returns the smallest value of the selected column</a:t>
            </a:r>
            <a:r>
              <a:rPr lang="en-US" sz="2400" dirty="0" smtClean="0"/>
              <a:t>.</a:t>
            </a:r>
          </a:p>
          <a:p>
            <a:pPr marL="82296" indent="0">
              <a:buNone/>
            </a:pPr>
            <a:r>
              <a:rPr lang="en-US" sz="2400" dirty="0" smtClean="0"/>
              <a:t>Syntax</a:t>
            </a:r>
            <a:endParaRPr lang="en-US" sz="2400" dirty="0"/>
          </a:p>
          <a:p>
            <a:pPr marL="82296" indent="0">
              <a:buNone/>
            </a:pPr>
            <a:r>
              <a:rPr lang="en-US" sz="2400" dirty="0" smtClean="0"/>
              <a:t>	SELECT</a:t>
            </a:r>
            <a:r>
              <a:rPr lang="en-US" sz="2400" dirty="0"/>
              <a:t> MIN(</a:t>
            </a:r>
            <a:r>
              <a:rPr lang="en-US" sz="2400" i="1" dirty="0"/>
              <a:t>column_name</a:t>
            </a:r>
            <a:r>
              <a:rPr lang="en-US" sz="2400" dirty="0"/>
              <a:t>)</a:t>
            </a:r>
            <a:br>
              <a:rPr lang="en-US" sz="2400" dirty="0"/>
            </a:br>
            <a:r>
              <a:rPr lang="en-US" sz="2400" dirty="0" smtClean="0"/>
              <a:t>	FROM</a:t>
            </a:r>
            <a:r>
              <a:rPr lang="en-US" sz="2400" dirty="0"/>
              <a:t> </a:t>
            </a:r>
            <a:r>
              <a:rPr lang="en-US" sz="2400" i="1" dirty="0"/>
              <a:t>table_name</a:t>
            </a:r>
            <a:r>
              <a:rPr lang="en-US" sz="2400" dirty="0"/>
              <a:t/>
            </a:r>
            <a:br>
              <a:rPr lang="en-US" sz="2400" dirty="0"/>
            </a:br>
            <a:r>
              <a:rPr lang="en-US" sz="2400" dirty="0" smtClean="0"/>
              <a:t>	WHERE</a:t>
            </a:r>
            <a:r>
              <a:rPr lang="en-US" sz="2400" dirty="0"/>
              <a:t> </a:t>
            </a:r>
            <a:r>
              <a:rPr lang="en-US" sz="2400" i="1" dirty="0"/>
              <a:t>condition</a:t>
            </a:r>
            <a:r>
              <a:rPr lang="en-US" sz="2400" dirty="0" smtClean="0"/>
              <a:t>;</a:t>
            </a:r>
            <a:endParaRPr lang="en-US" sz="2400" dirty="0"/>
          </a:p>
          <a:p>
            <a:r>
              <a:rPr lang="en-US" sz="2400" dirty="0"/>
              <a:t>The MAX() function returns the largest value of the selected column.</a:t>
            </a:r>
          </a:p>
          <a:p>
            <a:pPr marL="82296" indent="0">
              <a:buNone/>
            </a:pPr>
            <a:r>
              <a:rPr lang="en-US" sz="2400" dirty="0" smtClean="0"/>
              <a:t>Syntax</a:t>
            </a:r>
            <a:endParaRPr lang="en-US" sz="2400" dirty="0"/>
          </a:p>
          <a:p>
            <a:pPr marL="82296" indent="0">
              <a:buNone/>
            </a:pPr>
            <a:r>
              <a:rPr lang="en-US" sz="2400" dirty="0" smtClean="0"/>
              <a:t>	SELECT</a:t>
            </a:r>
            <a:r>
              <a:rPr lang="en-US" sz="2400" dirty="0"/>
              <a:t> MAX(</a:t>
            </a:r>
            <a:r>
              <a:rPr lang="en-US" sz="2400" i="1" dirty="0"/>
              <a:t>column_name</a:t>
            </a:r>
            <a:r>
              <a:rPr lang="en-US" sz="2400" dirty="0"/>
              <a:t>)</a:t>
            </a:r>
            <a:br>
              <a:rPr lang="en-US" sz="2400" dirty="0"/>
            </a:br>
            <a:r>
              <a:rPr lang="en-US" sz="2400" dirty="0" smtClean="0"/>
              <a:t>	FROM</a:t>
            </a:r>
            <a:r>
              <a:rPr lang="en-US" sz="2400" dirty="0"/>
              <a:t> </a:t>
            </a:r>
            <a:r>
              <a:rPr lang="en-US" sz="2400" i="1" dirty="0"/>
              <a:t>table_name</a:t>
            </a:r>
            <a:r>
              <a:rPr lang="en-US" sz="2400" dirty="0"/>
              <a:t/>
            </a:r>
            <a:br>
              <a:rPr lang="en-US" sz="2400" dirty="0"/>
            </a:br>
            <a:r>
              <a:rPr lang="en-US" sz="2400" dirty="0" smtClean="0"/>
              <a:t>	WHERE</a:t>
            </a:r>
            <a:r>
              <a:rPr lang="en-US" sz="2400" dirty="0"/>
              <a:t> </a:t>
            </a:r>
            <a:r>
              <a:rPr lang="en-US" sz="2400" i="1" dirty="0"/>
              <a:t>condition</a:t>
            </a:r>
            <a:r>
              <a:rPr lang="en-US" sz="2400" dirty="0"/>
              <a:t>;</a:t>
            </a:r>
          </a:p>
          <a:p>
            <a:pPr marL="82296" indent="0">
              <a:buNone/>
            </a:pPr>
            <a:r>
              <a:rPr lang="en-US" altLang="en-US" sz="2400" dirty="0"/>
              <a:t>	</a:t>
            </a:r>
            <a:endParaRPr lang="en-US" altLang="en-US" sz="2400" dirty="0" smtClean="0"/>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dirty="0" smtClean="0"/>
              <a:t>The Entity Relationship Model</a:t>
            </a:r>
            <a:endParaRPr lang="en-US" dirty="0"/>
          </a:p>
        </p:txBody>
      </p:sp>
    </p:spTree>
    <p:extLst>
      <p:ext uri="{BB962C8B-B14F-4D97-AF65-F5344CB8AC3E}">
        <p14:creationId xmlns:p14="http://schemas.microsoft.com/office/powerpoint/2010/main" val="35807358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722" y="31751"/>
            <a:ext cx="7498080" cy="654049"/>
          </a:xfrm>
        </p:spPr>
        <p:txBody>
          <a:bodyPr>
            <a:normAutofit fontScale="90000"/>
          </a:bodyPr>
          <a:lstStyle/>
          <a:p>
            <a:pPr>
              <a:lnSpc>
                <a:spcPct val="100000"/>
              </a:lnSpc>
            </a:pPr>
            <a:r>
              <a:rPr lang="en-US" dirty="0" smtClean="0"/>
              <a:t>Order BY and Group By clause</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219200" y="685800"/>
            <a:ext cx="7851648" cy="5715000"/>
          </a:xfrm>
        </p:spPr>
        <p:style>
          <a:lnRef idx="2">
            <a:schemeClr val="accent1"/>
          </a:lnRef>
          <a:fillRef idx="1">
            <a:schemeClr val="lt1"/>
          </a:fillRef>
          <a:effectRef idx="0">
            <a:schemeClr val="accent1"/>
          </a:effectRef>
          <a:fontRef idx="minor">
            <a:schemeClr val="dk1"/>
          </a:fontRef>
        </p:style>
        <p:txBody>
          <a:bodyPr>
            <a:noAutofit/>
          </a:bodyPr>
          <a:lstStyle/>
          <a:p>
            <a:r>
              <a:rPr lang="en-US" sz="2400" dirty="0"/>
              <a:t>The ORDER BY keyword is used to </a:t>
            </a:r>
            <a:r>
              <a:rPr lang="en-US" sz="2400" b="1" dirty="0"/>
              <a:t>sort the result-set </a:t>
            </a:r>
            <a:r>
              <a:rPr lang="en-US" sz="2400" dirty="0"/>
              <a:t>in ascending or descending order.</a:t>
            </a:r>
          </a:p>
          <a:p>
            <a:r>
              <a:rPr lang="en-US" sz="2400" dirty="0"/>
              <a:t>The ORDER BY keyword sorts the records in ascending order by default. </a:t>
            </a:r>
            <a:endParaRPr lang="en-US" sz="2400" dirty="0" smtClean="0"/>
          </a:p>
          <a:p>
            <a:r>
              <a:rPr lang="en-US" sz="2400" dirty="0" smtClean="0"/>
              <a:t>To </a:t>
            </a:r>
            <a:r>
              <a:rPr lang="en-US" sz="2400" dirty="0"/>
              <a:t>sort the records in descending order, use the DESC keyword.</a:t>
            </a:r>
          </a:p>
          <a:p>
            <a:pPr marL="82296" indent="0">
              <a:buNone/>
            </a:pPr>
            <a:r>
              <a:rPr lang="en-US" sz="2400" dirty="0" smtClean="0">
                <a:solidFill>
                  <a:srgbClr val="000000"/>
                </a:solidFill>
                <a:latin typeface="Segoe UI" panose="020B0502040204020203" pitchFamily="34" charset="0"/>
              </a:rPr>
              <a:t>Syntax</a:t>
            </a:r>
            <a:endParaRPr lang="en-US" sz="2400" dirty="0">
              <a:solidFill>
                <a:srgbClr val="000000"/>
              </a:solidFill>
              <a:latin typeface="Segoe UI" panose="020B0502040204020203" pitchFamily="34" charset="0"/>
            </a:endParaRPr>
          </a:p>
          <a:p>
            <a:pPr marL="82296" indent="0">
              <a:buNone/>
            </a:pPr>
            <a:r>
              <a:rPr lang="en-US" sz="2400" dirty="0" smtClean="0">
                <a:solidFill>
                  <a:srgbClr val="0000CD"/>
                </a:solidFill>
                <a:latin typeface="Consolas" panose="020B0609020204030204" pitchFamily="49" charset="0"/>
              </a:rPr>
              <a:t>	SELECT</a:t>
            </a:r>
            <a:r>
              <a:rPr lang="en-US" sz="2400" dirty="0">
                <a:solidFill>
                  <a:srgbClr val="000000"/>
                </a:solidFill>
                <a:latin typeface="Consolas" panose="020B0609020204030204" pitchFamily="49" charset="0"/>
              </a:rPr>
              <a:t> </a:t>
            </a:r>
            <a:r>
              <a:rPr lang="en-US" sz="2400" i="1" dirty="0">
                <a:solidFill>
                  <a:srgbClr val="000000"/>
                </a:solidFill>
                <a:latin typeface="Consolas" panose="020B0609020204030204" pitchFamily="49" charset="0"/>
              </a:rPr>
              <a:t>column1</a:t>
            </a:r>
            <a:r>
              <a:rPr lang="en-US" sz="2400" dirty="0">
                <a:solidFill>
                  <a:srgbClr val="000000"/>
                </a:solidFill>
                <a:latin typeface="Consolas" panose="020B0609020204030204" pitchFamily="49" charset="0"/>
              </a:rPr>
              <a:t>,</a:t>
            </a:r>
            <a:r>
              <a:rPr lang="en-US" sz="2400" i="1" dirty="0">
                <a:solidFill>
                  <a:srgbClr val="000000"/>
                </a:solidFill>
                <a:latin typeface="Consolas" panose="020B0609020204030204" pitchFamily="49" charset="0"/>
              </a:rPr>
              <a:t> column2, ...</a:t>
            </a:r>
            <a:r>
              <a:rPr lang="en-US" sz="2400" dirty="0">
                <a:solidFill>
                  <a:srgbClr val="000000"/>
                </a:solidFill>
                <a:latin typeface="Consolas" panose="020B0609020204030204" pitchFamily="49" charset="0"/>
              </a:rPr>
              <a:t/>
            </a:r>
            <a:br>
              <a:rPr lang="en-US" sz="2400" dirty="0">
                <a:solidFill>
                  <a:srgbClr val="000000"/>
                </a:solidFill>
                <a:latin typeface="Consolas" panose="020B0609020204030204" pitchFamily="49" charset="0"/>
              </a:rPr>
            </a:br>
            <a:r>
              <a:rPr lang="en-US" sz="2400" dirty="0" smtClean="0">
                <a:solidFill>
                  <a:srgbClr val="000000"/>
                </a:solidFill>
                <a:latin typeface="Consolas" panose="020B0609020204030204" pitchFamily="49" charset="0"/>
              </a:rPr>
              <a:t>	</a:t>
            </a:r>
            <a:r>
              <a:rPr lang="en-US" sz="2400" dirty="0" smtClean="0">
                <a:solidFill>
                  <a:srgbClr val="0000CD"/>
                </a:solidFill>
                <a:latin typeface="Consolas" panose="020B0609020204030204" pitchFamily="49" charset="0"/>
              </a:rPr>
              <a:t>FROM</a:t>
            </a:r>
            <a:r>
              <a:rPr lang="en-US" sz="2400" dirty="0">
                <a:solidFill>
                  <a:srgbClr val="000000"/>
                </a:solidFill>
                <a:latin typeface="Consolas" panose="020B0609020204030204" pitchFamily="49" charset="0"/>
              </a:rPr>
              <a:t> </a:t>
            </a:r>
            <a:r>
              <a:rPr lang="en-US" sz="2400" i="1" dirty="0">
                <a:solidFill>
                  <a:srgbClr val="000000"/>
                </a:solidFill>
                <a:latin typeface="Consolas" panose="020B0609020204030204" pitchFamily="49" charset="0"/>
              </a:rPr>
              <a:t>table_name</a:t>
            </a:r>
            <a:r>
              <a:rPr lang="en-US" sz="2400" dirty="0">
                <a:solidFill>
                  <a:srgbClr val="000000"/>
                </a:solidFill>
                <a:latin typeface="Consolas" panose="020B0609020204030204" pitchFamily="49" charset="0"/>
              </a:rPr>
              <a:t/>
            </a:r>
            <a:br>
              <a:rPr lang="en-US" sz="2400" dirty="0">
                <a:solidFill>
                  <a:srgbClr val="000000"/>
                </a:solidFill>
                <a:latin typeface="Consolas" panose="020B0609020204030204" pitchFamily="49" charset="0"/>
              </a:rPr>
            </a:br>
            <a:r>
              <a:rPr lang="en-US" sz="2400" dirty="0" smtClean="0">
                <a:solidFill>
                  <a:srgbClr val="000000"/>
                </a:solidFill>
                <a:latin typeface="Consolas" panose="020B0609020204030204" pitchFamily="49" charset="0"/>
              </a:rPr>
              <a:t>	</a:t>
            </a:r>
            <a:r>
              <a:rPr lang="en-US" sz="2400" dirty="0" smtClean="0">
                <a:solidFill>
                  <a:srgbClr val="0000CD"/>
                </a:solidFill>
                <a:latin typeface="Consolas" panose="020B0609020204030204" pitchFamily="49" charset="0"/>
              </a:rPr>
              <a:t>ORDER</a:t>
            </a:r>
            <a:r>
              <a:rPr lang="en-US" sz="2400" dirty="0">
                <a:solidFill>
                  <a:srgbClr val="000000"/>
                </a:solidFill>
                <a:latin typeface="Consolas" panose="020B0609020204030204" pitchFamily="49" charset="0"/>
              </a:rPr>
              <a:t> </a:t>
            </a:r>
            <a:r>
              <a:rPr lang="en-US" sz="2400" dirty="0">
                <a:solidFill>
                  <a:srgbClr val="0000CD"/>
                </a:solidFill>
                <a:latin typeface="Consolas" panose="020B0609020204030204" pitchFamily="49" charset="0"/>
              </a:rPr>
              <a:t>BY</a:t>
            </a:r>
            <a:r>
              <a:rPr lang="en-US" sz="2400" dirty="0">
                <a:solidFill>
                  <a:srgbClr val="000000"/>
                </a:solidFill>
                <a:latin typeface="Consolas" panose="020B0609020204030204" pitchFamily="49" charset="0"/>
              </a:rPr>
              <a:t> </a:t>
            </a:r>
            <a:r>
              <a:rPr lang="en-US" sz="2400" i="1" dirty="0">
                <a:solidFill>
                  <a:srgbClr val="000000"/>
                </a:solidFill>
                <a:latin typeface="Consolas" panose="020B0609020204030204" pitchFamily="49" charset="0"/>
              </a:rPr>
              <a:t>column1, column2, ... </a:t>
            </a:r>
            <a:r>
              <a:rPr lang="en-US" sz="2400" dirty="0">
                <a:solidFill>
                  <a:srgbClr val="0000CD"/>
                </a:solidFill>
                <a:latin typeface="Consolas" panose="020B0609020204030204" pitchFamily="49" charset="0"/>
              </a:rPr>
              <a:t>ASC</a:t>
            </a:r>
            <a:r>
              <a:rPr lang="en-US" sz="2400" dirty="0">
                <a:solidFill>
                  <a:srgbClr val="000000"/>
                </a:solidFill>
                <a:latin typeface="Consolas" panose="020B0609020204030204" pitchFamily="49" charset="0"/>
              </a:rPr>
              <a:t>|</a:t>
            </a:r>
            <a:r>
              <a:rPr lang="en-US" sz="2400" dirty="0">
                <a:solidFill>
                  <a:srgbClr val="0000CD"/>
                </a:solidFill>
                <a:latin typeface="Consolas" panose="020B0609020204030204" pitchFamily="49" charset="0"/>
              </a:rPr>
              <a:t>DESC</a:t>
            </a:r>
            <a:r>
              <a:rPr lang="en-US" sz="2400" dirty="0">
                <a:solidFill>
                  <a:srgbClr val="000000"/>
                </a:solidFill>
                <a:latin typeface="Consolas" panose="020B0609020204030204" pitchFamily="49" charset="0"/>
              </a:rPr>
              <a:t>;</a:t>
            </a:r>
          </a:p>
          <a:p>
            <a:pPr marL="82296" indent="0">
              <a:buNone/>
            </a:pPr>
            <a:r>
              <a:rPr lang="en-US" sz="2400" dirty="0" smtClean="0">
                <a:solidFill>
                  <a:schemeClr val="tx1"/>
                </a:solidFill>
                <a:latin typeface="Consolas" panose="020B0609020204030204" pitchFamily="49" charset="0"/>
              </a:rPr>
              <a:t>Example:</a:t>
            </a:r>
          </a:p>
          <a:p>
            <a:pPr marL="82296" indent="0">
              <a:buNone/>
            </a:pPr>
            <a:r>
              <a:rPr lang="en-US" sz="2400" dirty="0" smtClean="0">
                <a:solidFill>
                  <a:srgbClr val="0000CD"/>
                </a:solidFill>
                <a:latin typeface="Consolas" panose="020B0609020204030204" pitchFamily="49" charset="0"/>
              </a:rPr>
              <a:t>	SELECT</a:t>
            </a:r>
            <a:r>
              <a:rPr lang="en-US" sz="2400" dirty="0">
                <a:solidFill>
                  <a:srgbClr val="000000"/>
                </a:solidFill>
                <a:latin typeface="Consolas" panose="020B0609020204030204" pitchFamily="49" charset="0"/>
              </a:rPr>
              <a:t> </a:t>
            </a:r>
            <a:r>
              <a:rPr lang="en-US" sz="2400" i="1" dirty="0" smtClean="0">
                <a:solidFill>
                  <a:srgbClr val="000000"/>
                </a:solidFill>
                <a:latin typeface="Consolas" panose="020B0609020204030204" pitchFamily="49" charset="0"/>
              </a:rPr>
              <a:t>name</a:t>
            </a:r>
            <a:r>
              <a:rPr lang="en-US" sz="2400" dirty="0" smtClean="0">
                <a:solidFill>
                  <a:srgbClr val="000000"/>
                </a:solidFill>
                <a:latin typeface="Consolas" panose="020B0609020204030204" pitchFamily="49" charset="0"/>
              </a:rPr>
              <a:t> </a:t>
            </a:r>
            <a:r>
              <a:rPr lang="en-US" sz="2400" dirty="0" smtClean="0">
                <a:solidFill>
                  <a:srgbClr val="0000CD"/>
                </a:solidFill>
                <a:latin typeface="Consolas" panose="020B0609020204030204" pitchFamily="49" charset="0"/>
              </a:rPr>
              <a:t>FROM</a:t>
            </a:r>
            <a:r>
              <a:rPr lang="en-US" sz="2400" dirty="0">
                <a:solidFill>
                  <a:srgbClr val="000000"/>
                </a:solidFill>
                <a:latin typeface="Consolas" panose="020B0609020204030204" pitchFamily="49" charset="0"/>
              </a:rPr>
              <a:t> </a:t>
            </a:r>
            <a:r>
              <a:rPr lang="en-US" sz="2400" i="1" dirty="0">
                <a:solidFill>
                  <a:srgbClr val="000000"/>
                </a:solidFill>
                <a:latin typeface="Consolas" panose="020B0609020204030204" pitchFamily="49" charset="0"/>
              </a:rPr>
              <a:t>table_name</a:t>
            </a:r>
            <a:r>
              <a:rPr lang="en-US" sz="2400" dirty="0">
                <a:solidFill>
                  <a:srgbClr val="000000"/>
                </a:solidFill>
                <a:latin typeface="Consolas" panose="020B0609020204030204" pitchFamily="49" charset="0"/>
              </a:rPr>
              <a:t/>
            </a:r>
            <a:br>
              <a:rPr lang="en-US" sz="2400" dirty="0">
                <a:solidFill>
                  <a:srgbClr val="000000"/>
                </a:solidFill>
                <a:latin typeface="Consolas" panose="020B0609020204030204" pitchFamily="49" charset="0"/>
              </a:rPr>
            </a:br>
            <a:r>
              <a:rPr lang="en-US" sz="2400" dirty="0">
                <a:solidFill>
                  <a:srgbClr val="000000"/>
                </a:solidFill>
                <a:latin typeface="Consolas" panose="020B0609020204030204" pitchFamily="49" charset="0"/>
              </a:rPr>
              <a:t>	</a:t>
            </a:r>
            <a:r>
              <a:rPr lang="en-US" sz="2400" dirty="0" smtClean="0">
                <a:solidFill>
                  <a:srgbClr val="000000"/>
                </a:solidFill>
                <a:latin typeface="Consolas" panose="020B0609020204030204" pitchFamily="49" charset="0"/>
              </a:rPr>
              <a:t>where age &gt; 20;</a:t>
            </a:r>
          </a:p>
          <a:p>
            <a:pPr marL="82296" indent="0">
              <a:buNone/>
            </a:pPr>
            <a:r>
              <a:rPr lang="en-US" sz="2400" dirty="0" smtClean="0">
                <a:solidFill>
                  <a:srgbClr val="0000CD"/>
                </a:solidFill>
                <a:latin typeface="Consolas" panose="020B0609020204030204" pitchFamily="49" charset="0"/>
              </a:rPr>
              <a:t>	ORDER</a:t>
            </a:r>
            <a:r>
              <a:rPr lang="en-US" sz="2400" dirty="0">
                <a:solidFill>
                  <a:srgbClr val="000000"/>
                </a:solidFill>
                <a:latin typeface="Consolas" panose="020B0609020204030204" pitchFamily="49" charset="0"/>
              </a:rPr>
              <a:t> </a:t>
            </a:r>
            <a:r>
              <a:rPr lang="en-US" sz="2400" dirty="0">
                <a:solidFill>
                  <a:srgbClr val="0000CD"/>
                </a:solidFill>
                <a:latin typeface="Consolas" panose="020B0609020204030204" pitchFamily="49" charset="0"/>
              </a:rPr>
              <a:t>BY</a:t>
            </a:r>
            <a:r>
              <a:rPr lang="en-US" sz="2400" dirty="0">
                <a:solidFill>
                  <a:srgbClr val="000000"/>
                </a:solidFill>
                <a:latin typeface="Consolas" panose="020B0609020204030204" pitchFamily="49" charset="0"/>
              </a:rPr>
              <a:t> </a:t>
            </a:r>
            <a:r>
              <a:rPr lang="en-US" sz="2400" i="1" dirty="0" smtClean="0">
                <a:solidFill>
                  <a:srgbClr val="000000"/>
                </a:solidFill>
                <a:latin typeface="Consolas" panose="020B0609020204030204" pitchFamily="49" charset="0"/>
              </a:rPr>
              <a:t>name </a:t>
            </a:r>
            <a:r>
              <a:rPr lang="en-US" sz="2400" dirty="0" smtClean="0">
                <a:solidFill>
                  <a:srgbClr val="0000CD"/>
                </a:solidFill>
                <a:latin typeface="Consolas" panose="020B0609020204030204" pitchFamily="49" charset="0"/>
              </a:rPr>
              <a:t>DESC</a:t>
            </a:r>
            <a:endParaRPr lang="en-US" altLang="en-US" sz="2400" dirty="0" smtClean="0"/>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33</a:t>
            </a:fld>
            <a:endParaRPr lang="en-US"/>
          </a:p>
        </p:txBody>
      </p:sp>
      <p:sp>
        <p:nvSpPr>
          <p:cNvPr id="5" name="Footer Placeholder 4"/>
          <p:cNvSpPr>
            <a:spLocks noGrp="1"/>
          </p:cNvSpPr>
          <p:nvPr>
            <p:ph type="ftr" sz="quarter" idx="11"/>
          </p:nvPr>
        </p:nvSpPr>
        <p:spPr/>
        <p:txBody>
          <a:bodyPr/>
          <a:lstStyle/>
          <a:p>
            <a:pPr>
              <a:defRPr/>
            </a:pPr>
            <a:r>
              <a:rPr lang="en-US" dirty="0" smtClean="0"/>
              <a:t>The Entity Relationship Model</a:t>
            </a:r>
            <a:endParaRPr lang="en-US" dirty="0"/>
          </a:p>
        </p:txBody>
      </p:sp>
    </p:spTree>
    <p:extLst>
      <p:ext uri="{BB962C8B-B14F-4D97-AF65-F5344CB8AC3E}">
        <p14:creationId xmlns:p14="http://schemas.microsoft.com/office/powerpoint/2010/main" val="22763707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722" y="31751"/>
            <a:ext cx="7498080" cy="654049"/>
          </a:xfrm>
        </p:spPr>
        <p:txBody>
          <a:bodyPr>
            <a:normAutofit fontScale="90000"/>
          </a:bodyPr>
          <a:lstStyle/>
          <a:p>
            <a:pPr>
              <a:lnSpc>
                <a:spcPct val="100000"/>
              </a:lnSpc>
            </a:pPr>
            <a:r>
              <a:rPr lang="en-US" dirty="0" smtClean="0"/>
              <a:t>Order BY and Group By clause</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219200" y="685800"/>
            <a:ext cx="7851648" cy="5715000"/>
          </a:xfrm>
        </p:spPr>
        <p:style>
          <a:lnRef idx="2">
            <a:schemeClr val="accent1"/>
          </a:lnRef>
          <a:fillRef idx="1">
            <a:schemeClr val="lt1"/>
          </a:fillRef>
          <a:effectRef idx="0">
            <a:schemeClr val="accent1"/>
          </a:effectRef>
          <a:fontRef idx="minor">
            <a:schemeClr val="dk1"/>
          </a:fontRef>
        </p:style>
        <p:txBody>
          <a:bodyPr>
            <a:noAutofit/>
          </a:bodyPr>
          <a:lstStyle/>
          <a:p>
            <a:r>
              <a:rPr lang="en-US" sz="2400" dirty="0"/>
              <a:t>The GROUP BY statement is often used with aggregate functions (COUNT, MAX, MIN, SUM, AVG) to </a:t>
            </a:r>
            <a:r>
              <a:rPr lang="en-US" sz="2400" b="1" dirty="0">
                <a:solidFill>
                  <a:schemeClr val="tx1"/>
                </a:solidFill>
              </a:rPr>
              <a:t>group the result-set</a:t>
            </a:r>
            <a:r>
              <a:rPr lang="en-US" sz="2400" dirty="0">
                <a:solidFill>
                  <a:schemeClr val="tx1"/>
                </a:solidFill>
              </a:rPr>
              <a:t> </a:t>
            </a:r>
            <a:r>
              <a:rPr lang="en-US" sz="2400" dirty="0"/>
              <a:t>by one or more columns.</a:t>
            </a:r>
          </a:p>
          <a:p>
            <a:pPr marL="82296" indent="0">
              <a:buNone/>
            </a:pPr>
            <a:r>
              <a:rPr lang="en-US" sz="2400" dirty="0" smtClean="0"/>
              <a:t>Syntax:</a:t>
            </a:r>
          </a:p>
          <a:p>
            <a:pPr marL="82296" indent="0">
              <a:buNone/>
            </a:pPr>
            <a:r>
              <a:rPr lang="en-US" sz="2400" dirty="0">
                <a:solidFill>
                  <a:srgbClr val="0000CD"/>
                </a:solidFill>
                <a:latin typeface="Consolas" panose="020B0609020204030204" pitchFamily="49" charset="0"/>
              </a:rPr>
              <a:t>	</a:t>
            </a:r>
            <a:r>
              <a:rPr lang="en-US" sz="2400" dirty="0" smtClean="0">
                <a:solidFill>
                  <a:srgbClr val="0000CD"/>
                </a:solidFill>
                <a:latin typeface="Consolas" panose="020B0609020204030204" pitchFamily="49" charset="0"/>
              </a:rPr>
              <a:t>SELECT</a:t>
            </a:r>
            <a:r>
              <a:rPr lang="en-US" sz="2400" dirty="0">
                <a:solidFill>
                  <a:srgbClr val="0000CD"/>
                </a:solidFill>
                <a:latin typeface="Consolas" panose="020B0609020204030204" pitchFamily="49" charset="0"/>
              </a:rPr>
              <a:t> </a:t>
            </a:r>
            <a:r>
              <a:rPr lang="en-US" sz="2400" dirty="0">
                <a:solidFill>
                  <a:schemeClr val="tx1"/>
                </a:solidFill>
                <a:latin typeface="Consolas" panose="020B0609020204030204" pitchFamily="49" charset="0"/>
              </a:rPr>
              <a:t>column_name(s) </a:t>
            </a:r>
            <a:r>
              <a:rPr lang="en-US" sz="2400" dirty="0">
                <a:solidFill>
                  <a:srgbClr val="0000CD"/>
                </a:solidFill>
                <a:latin typeface="Consolas" panose="020B0609020204030204" pitchFamily="49" charset="0"/>
              </a:rPr>
              <a:t>FROM </a:t>
            </a:r>
            <a:r>
              <a:rPr lang="en-US" sz="2400" dirty="0">
                <a:solidFill>
                  <a:schemeClr val="tx1"/>
                </a:solidFill>
                <a:latin typeface="Consolas" panose="020B0609020204030204" pitchFamily="49" charset="0"/>
              </a:rPr>
              <a:t>table_name</a:t>
            </a:r>
            <a:r>
              <a:rPr lang="en-US" sz="2400" dirty="0">
                <a:solidFill>
                  <a:srgbClr val="0000CD"/>
                </a:solidFill>
                <a:latin typeface="Consolas" panose="020B0609020204030204" pitchFamily="49" charset="0"/>
              </a:rPr>
              <a:t/>
            </a:r>
            <a:br>
              <a:rPr lang="en-US" sz="2400" dirty="0">
                <a:solidFill>
                  <a:srgbClr val="0000CD"/>
                </a:solidFill>
                <a:latin typeface="Consolas" panose="020B0609020204030204" pitchFamily="49" charset="0"/>
              </a:rPr>
            </a:br>
            <a:r>
              <a:rPr lang="en-US" sz="2400" dirty="0">
                <a:solidFill>
                  <a:srgbClr val="0000CD"/>
                </a:solidFill>
                <a:latin typeface="Consolas" panose="020B0609020204030204" pitchFamily="49" charset="0"/>
              </a:rPr>
              <a:t>	WHERE </a:t>
            </a:r>
            <a:r>
              <a:rPr lang="en-US" sz="2400" dirty="0">
                <a:solidFill>
                  <a:schemeClr val="tx1"/>
                </a:solidFill>
                <a:latin typeface="Consolas" panose="020B0609020204030204" pitchFamily="49" charset="0"/>
              </a:rPr>
              <a:t>condition</a:t>
            </a:r>
            <a:r>
              <a:rPr lang="en-US" sz="2400" dirty="0">
                <a:solidFill>
                  <a:srgbClr val="0000CD"/>
                </a:solidFill>
                <a:latin typeface="Consolas" panose="020B0609020204030204" pitchFamily="49" charset="0"/>
              </a:rPr>
              <a:t> </a:t>
            </a:r>
          </a:p>
          <a:p>
            <a:pPr marL="82296" indent="0">
              <a:buNone/>
            </a:pPr>
            <a:r>
              <a:rPr lang="en-US" sz="2400" dirty="0">
                <a:solidFill>
                  <a:srgbClr val="0000CD"/>
                </a:solidFill>
                <a:latin typeface="Consolas" panose="020B0609020204030204" pitchFamily="49" charset="0"/>
              </a:rPr>
              <a:t>	GROUP BY </a:t>
            </a:r>
            <a:r>
              <a:rPr lang="en-US" sz="2400" dirty="0">
                <a:solidFill>
                  <a:schemeClr val="tx1"/>
                </a:solidFill>
                <a:latin typeface="Consolas" panose="020B0609020204030204" pitchFamily="49" charset="0"/>
              </a:rPr>
              <a:t>column_name(s);</a:t>
            </a:r>
          </a:p>
          <a:p>
            <a:pPr marL="82296" indent="0">
              <a:buNone/>
            </a:pPr>
            <a:r>
              <a:rPr lang="en-US" sz="2400" i="1" dirty="0" smtClean="0"/>
              <a:t>Example: </a:t>
            </a:r>
            <a:r>
              <a:rPr lang="en-US" i="1" dirty="0" smtClean="0"/>
              <a:t/>
            </a:r>
            <a:br>
              <a:rPr lang="en-US" i="1" dirty="0" smtClean="0"/>
            </a:br>
            <a:r>
              <a:rPr lang="en-US" sz="2400" i="1" dirty="0" smtClean="0"/>
              <a:t>	</a:t>
            </a:r>
            <a:r>
              <a:rPr lang="en-US" sz="2400" dirty="0">
                <a:solidFill>
                  <a:srgbClr val="0000CD"/>
                </a:solidFill>
                <a:latin typeface="Consolas" panose="020B0609020204030204" pitchFamily="49" charset="0"/>
              </a:rPr>
              <a:t>SELECT </a:t>
            </a:r>
            <a:r>
              <a:rPr lang="en-US" sz="2400" dirty="0" smtClean="0">
                <a:solidFill>
                  <a:schemeClr val="tx1"/>
                </a:solidFill>
                <a:latin typeface="Consolas" panose="020B0609020204030204" pitchFamily="49" charset="0"/>
              </a:rPr>
              <a:t>COUNT(</a:t>
            </a:r>
            <a:r>
              <a:rPr lang="en-US" sz="2400" dirty="0" err="1" smtClean="0">
                <a:solidFill>
                  <a:schemeClr val="tx1"/>
                </a:solidFill>
                <a:latin typeface="Consolas" panose="020B0609020204030204" pitchFamily="49" charset="0"/>
              </a:rPr>
              <a:t>customer_id</a:t>
            </a:r>
            <a:r>
              <a:rPr lang="en-US" sz="2400" dirty="0" smtClean="0">
                <a:solidFill>
                  <a:schemeClr val="tx1"/>
                </a:solidFill>
                <a:latin typeface="Consolas" panose="020B0609020204030204" pitchFamily="49" charset="0"/>
              </a:rPr>
              <a:t>),</a:t>
            </a:r>
            <a:r>
              <a:rPr lang="en-US" sz="2400" dirty="0" smtClean="0">
                <a:solidFill>
                  <a:srgbClr val="0000CD"/>
                </a:solidFill>
                <a:latin typeface="Consolas" panose="020B0609020204030204" pitchFamily="49" charset="0"/>
              </a:rPr>
              <a:t> </a:t>
            </a:r>
            <a:r>
              <a:rPr lang="en-US" sz="2400" dirty="0">
                <a:solidFill>
                  <a:schemeClr val="tx1"/>
                </a:solidFill>
                <a:latin typeface="Consolas" panose="020B0609020204030204" pitchFamily="49" charset="0"/>
              </a:rPr>
              <a:t>Country</a:t>
            </a:r>
          </a:p>
          <a:p>
            <a:pPr marL="82296" indent="0">
              <a:buNone/>
            </a:pPr>
            <a:r>
              <a:rPr lang="en-US" sz="2400" dirty="0">
                <a:solidFill>
                  <a:srgbClr val="0000CD"/>
                </a:solidFill>
                <a:latin typeface="Consolas" panose="020B0609020204030204" pitchFamily="49" charset="0"/>
              </a:rPr>
              <a:t>	FROM </a:t>
            </a:r>
            <a:r>
              <a:rPr lang="en-US" sz="2400" dirty="0">
                <a:solidFill>
                  <a:schemeClr val="tx1"/>
                </a:solidFill>
                <a:latin typeface="Consolas" panose="020B0609020204030204" pitchFamily="49" charset="0"/>
              </a:rPr>
              <a:t>Customers</a:t>
            </a:r>
          </a:p>
          <a:p>
            <a:pPr marL="82296" indent="0">
              <a:buNone/>
            </a:pPr>
            <a:r>
              <a:rPr lang="en-US" sz="2400" dirty="0">
                <a:solidFill>
                  <a:srgbClr val="0000CD"/>
                </a:solidFill>
                <a:latin typeface="Consolas" panose="020B0609020204030204" pitchFamily="49" charset="0"/>
              </a:rPr>
              <a:t>	GROUP B</a:t>
            </a:r>
            <a:r>
              <a:rPr lang="en-US" sz="2400" dirty="0" smtClean="0">
                <a:solidFill>
                  <a:srgbClr val="0000CD"/>
                </a:solidFill>
                <a:latin typeface="Consolas" panose="020B0609020204030204" pitchFamily="49" charset="0"/>
              </a:rPr>
              <a:t>y </a:t>
            </a:r>
            <a:r>
              <a:rPr lang="en-US" sz="2400" dirty="0" smtClean="0">
                <a:solidFill>
                  <a:schemeClr val="tx1"/>
                </a:solidFill>
                <a:latin typeface="Consolas" panose="020B0609020204030204" pitchFamily="49" charset="0"/>
              </a:rPr>
              <a:t>Country;</a:t>
            </a:r>
            <a:endParaRPr lang="en-US" sz="2400" dirty="0">
              <a:solidFill>
                <a:srgbClr val="0000CD"/>
              </a:solidFill>
              <a:latin typeface="Consolas" panose="020B0609020204030204" pitchFamily="49" charset="0"/>
            </a:endParaRPr>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dirty="0" smtClean="0"/>
              <a:t>The Entity Relationship Model</a:t>
            </a:r>
            <a:endParaRPr lang="en-US" dirty="0"/>
          </a:p>
        </p:txBody>
      </p:sp>
      <p:pic>
        <p:nvPicPr>
          <p:cNvPr id="6" name="Picture 5"/>
          <p:cNvPicPr>
            <a:picLocks noChangeAspect="1"/>
          </p:cNvPicPr>
          <p:nvPr/>
        </p:nvPicPr>
        <p:blipFill>
          <a:blip r:embed="rId2"/>
          <a:stretch>
            <a:fillRect/>
          </a:stretch>
        </p:blipFill>
        <p:spPr>
          <a:xfrm>
            <a:off x="5257799" y="4648200"/>
            <a:ext cx="2510463" cy="1642110"/>
          </a:xfrm>
          <a:prstGeom prst="rect">
            <a:avLst/>
          </a:prstGeom>
        </p:spPr>
      </p:pic>
      <p:pic>
        <p:nvPicPr>
          <p:cNvPr id="7" name="Picture 6"/>
          <p:cNvPicPr>
            <a:picLocks noChangeAspect="1"/>
          </p:cNvPicPr>
          <p:nvPr/>
        </p:nvPicPr>
        <p:blipFill>
          <a:blip r:embed="rId3"/>
          <a:stretch>
            <a:fillRect/>
          </a:stretch>
        </p:blipFill>
        <p:spPr>
          <a:xfrm>
            <a:off x="7848600" y="4648200"/>
            <a:ext cx="1104900" cy="1727631"/>
          </a:xfrm>
          <a:prstGeom prst="rect">
            <a:avLst/>
          </a:prstGeom>
        </p:spPr>
      </p:pic>
    </p:spTree>
    <p:extLst>
      <p:ext uri="{BB962C8B-B14F-4D97-AF65-F5344CB8AC3E}">
        <p14:creationId xmlns:p14="http://schemas.microsoft.com/office/powerpoint/2010/main" val="4573242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722" y="31751"/>
            <a:ext cx="7498080" cy="654049"/>
          </a:xfrm>
        </p:spPr>
        <p:txBody>
          <a:bodyPr>
            <a:normAutofit fontScale="90000"/>
          </a:bodyPr>
          <a:lstStyle/>
          <a:p>
            <a:pPr>
              <a:lnSpc>
                <a:spcPct val="100000"/>
              </a:lnSpc>
            </a:pPr>
            <a:r>
              <a:rPr lang="en-US" dirty="0" smtClean="0"/>
              <a:t>IN and Having </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219200" y="685800"/>
            <a:ext cx="7851648" cy="5715000"/>
          </a:xfrm>
        </p:spPr>
        <p:style>
          <a:lnRef idx="2">
            <a:schemeClr val="accent1"/>
          </a:lnRef>
          <a:fillRef idx="1">
            <a:schemeClr val="lt1"/>
          </a:fillRef>
          <a:effectRef idx="0">
            <a:schemeClr val="accent1"/>
          </a:effectRef>
          <a:fontRef idx="minor">
            <a:schemeClr val="dk1"/>
          </a:fontRef>
        </p:style>
        <p:txBody>
          <a:bodyPr>
            <a:noAutofit/>
          </a:bodyPr>
          <a:lstStyle/>
          <a:p>
            <a:r>
              <a:rPr lang="en-US" sz="2400" dirty="0"/>
              <a:t>The </a:t>
            </a:r>
            <a:r>
              <a:rPr lang="en-US" sz="2400" b="1" dirty="0"/>
              <a:t>IN operator</a:t>
            </a:r>
            <a:r>
              <a:rPr lang="en-US" sz="2400" dirty="0"/>
              <a:t> checks a value within a set of values which are separated by comma and retrieve the rows from the table which are </a:t>
            </a:r>
            <a:r>
              <a:rPr lang="en-US" sz="2400" dirty="0" smtClean="0"/>
              <a:t>matching</a:t>
            </a:r>
          </a:p>
          <a:p>
            <a:pPr marL="82296" indent="0">
              <a:buNone/>
            </a:pPr>
            <a:r>
              <a:rPr lang="en-US" sz="2400" dirty="0" smtClean="0"/>
              <a:t>Syntax:</a:t>
            </a:r>
          </a:p>
          <a:p>
            <a:pPr marL="82296" indent="0">
              <a:buNone/>
            </a:pPr>
            <a:r>
              <a:rPr lang="en-US" sz="2400" dirty="0" smtClean="0">
                <a:solidFill>
                  <a:srgbClr val="0000CD"/>
                </a:solidFill>
                <a:latin typeface="Consolas" panose="020B0609020204030204" pitchFamily="49" charset="0"/>
              </a:rPr>
              <a:t>SELECT</a:t>
            </a:r>
            <a:r>
              <a:rPr lang="en-US" sz="2400" dirty="0">
                <a:solidFill>
                  <a:srgbClr val="000000"/>
                </a:solidFill>
                <a:latin typeface="Consolas" panose="020B0609020204030204" pitchFamily="49" charset="0"/>
              </a:rPr>
              <a:t> </a:t>
            </a:r>
            <a:r>
              <a:rPr lang="en-US" sz="2400" i="1" dirty="0">
                <a:solidFill>
                  <a:srgbClr val="000000"/>
                </a:solidFill>
                <a:latin typeface="Consolas" panose="020B0609020204030204" pitchFamily="49" charset="0"/>
              </a:rPr>
              <a:t>column_name(s)</a:t>
            </a:r>
            <a:r>
              <a:rPr lang="en-US" sz="2400" dirty="0"/>
              <a:t/>
            </a:r>
            <a:br>
              <a:rPr lang="en-US" sz="2400" dirty="0"/>
            </a:br>
            <a:r>
              <a:rPr lang="en-US" sz="2400" dirty="0" smtClean="0">
                <a:solidFill>
                  <a:srgbClr val="0000CD"/>
                </a:solidFill>
                <a:latin typeface="Consolas" panose="020B0609020204030204" pitchFamily="49" charset="0"/>
              </a:rPr>
              <a:t>FROM</a:t>
            </a:r>
            <a:r>
              <a:rPr lang="en-US" sz="2400" dirty="0">
                <a:solidFill>
                  <a:srgbClr val="000000"/>
                </a:solidFill>
                <a:latin typeface="Consolas" panose="020B0609020204030204" pitchFamily="49" charset="0"/>
              </a:rPr>
              <a:t> </a:t>
            </a:r>
            <a:r>
              <a:rPr lang="en-US" sz="2400" i="1" dirty="0">
                <a:solidFill>
                  <a:srgbClr val="000000"/>
                </a:solidFill>
                <a:latin typeface="Consolas" panose="020B0609020204030204" pitchFamily="49" charset="0"/>
              </a:rPr>
              <a:t>table_name</a:t>
            </a:r>
            <a:r>
              <a:rPr lang="en-US" sz="2400" dirty="0"/>
              <a:t/>
            </a:r>
            <a:br>
              <a:rPr lang="en-US" sz="2400" dirty="0"/>
            </a:br>
            <a:r>
              <a:rPr lang="en-US" sz="2400" dirty="0" smtClean="0">
                <a:solidFill>
                  <a:srgbClr val="0000CD"/>
                </a:solidFill>
                <a:latin typeface="Consolas" panose="020B0609020204030204" pitchFamily="49" charset="0"/>
              </a:rPr>
              <a:t>WHERE</a:t>
            </a:r>
            <a:r>
              <a:rPr lang="en-US" sz="2400" dirty="0">
                <a:solidFill>
                  <a:srgbClr val="000000"/>
                </a:solidFill>
                <a:latin typeface="Consolas" panose="020B0609020204030204" pitchFamily="49" charset="0"/>
              </a:rPr>
              <a:t> </a:t>
            </a:r>
            <a:r>
              <a:rPr lang="en-US" sz="2400" i="1" dirty="0">
                <a:solidFill>
                  <a:srgbClr val="000000"/>
                </a:solidFill>
                <a:latin typeface="Consolas" panose="020B0609020204030204" pitchFamily="49" charset="0"/>
              </a:rPr>
              <a:t>column_name</a:t>
            </a:r>
            <a:r>
              <a:rPr lang="en-US" sz="2400" dirty="0">
                <a:solidFill>
                  <a:srgbClr val="000000"/>
                </a:solidFill>
                <a:latin typeface="Consolas" panose="020B0609020204030204" pitchFamily="49" charset="0"/>
              </a:rPr>
              <a:t> </a:t>
            </a:r>
            <a:r>
              <a:rPr lang="en-US" sz="2400" dirty="0">
                <a:solidFill>
                  <a:srgbClr val="0000CD"/>
                </a:solidFill>
                <a:latin typeface="Consolas" panose="020B0609020204030204" pitchFamily="49" charset="0"/>
              </a:rPr>
              <a:t>IN</a:t>
            </a:r>
            <a:r>
              <a:rPr lang="en-US" sz="2400" dirty="0">
                <a:solidFill>
                  <a:srgbClr val="000000"/>
                </a:solidFill>
                <a:latin typeface="Consolas" panose="020B0609020204030204" pitchFamily="49" charset="0"/>
              </a:rPr>
              <a:t> (</a:t>
            </a:r>
            <a:r>
              <a:rPr lang="en-US" sz="2400" i="1" dirty="0">
                <a:solidFill>
                  <a:srgbClr val="000000"/>
                </a:solidFill>
                <a:latin typeface="Consolas" panose="020B0609020204030204" pitchFamily="49" charset="0"/>
              </a:rPr>
              <a:t>value1</a:t>
            </a:r>
            <a:r>
              <a:rPr lang="en-US" sz="2400" dirty="0">
                <a:solidFill>
                  <a:srgbClr val="000000"/>
                </a:solidFill>
                <a:latin typeface="Consolas" panose="020B0609020204030204" pitchFamily="49" charset="0"/>
              </a:rPr>
              <a:t>,</a:t>
            </a:r>
            <a:r>
              <a:rPr lang="en-US" sz="2400" i="1" dirty="0">
                <a:solidFill>
                  <a:srgbClr val="000000"/>
                </a:solidFill>
                <a:latin typeface="Consolas" panose="020B0609020204030204" pitchFamily="49" charset="0"/>
              </a:rPr>
              <a:t> value2</a:t>
            </a:r>
            <a:r>
              <a:rPr lang="en-US" sz="2400" dirty="0">
                <a:solidFill>
                  <a:srgbClr val="000000"/>
                </a:solidFill>
                <a:latin typeface="Consolas" panose="020B0609020204030204" pitchFamily="49" charset="0"/>
              </a:rPr>
              <a:t>, </a:t>
            </a:r>
            <a:r>
              <a:rPr lang="en-US" sz="2400" dirty="0" smtClean="0">
                <a:solidFill>
                  <a:srgbClr val="000000"/>
                </a:solidFill>
                <a:latin typeface="Consolas" panose="020B0609020204030204" pitchFamily="49" charset="0"/>
              </a:rPr>
              <a:t>...);</a:t>
            </a:r>
            <a:endParaRPr lang="en-US" sz="2400" i="1" dirty="0" smtClean="0"/>
          </a:p>
          <a:p>
            <a:pPr marL="82296" indent="0">
              <a:buNone/>
            </a:pPr>
            <a:r>
              <a:rPr lang="en-US" sz="2400" i="1" dirty="0" smtClean="0"/>
              <a:t>Example: </a:t>
            </a:r>
            <a:r>
              <a:rPr lang="en-US" i="1" dirty="0" smtClean="0"/>
              <a:t/>
            </a:r>
            <a:br>
              <a:rPr lang="en-US" i="1" dirty="0" smtClean="0"/>
            </a:br>
            <a:r>
              <a:rPr lang="en-US" sz="2400" dirty="0" smtClean="0">
                <a:solidFill>
                  <a:srgbClr val="0000CD"/>
                </a:solidFill>
                <a:latin typeface="Consolas" panose="020B0609020204030204" pitchFamily="49" charset="0"/>
              </a:rPr>
              <a:t>SELECT</a:t>
            </a:r>
            <a:r>
              <a:rPr lang="en-US" sz="2400" dirty="0">
                <a:solidFill>
                  <a:srgbClr val="000000"/>
                </a:solidFill>
                <a:latin typeface="Consolas" panose="020B0609020204030204" pitchFamily="49" charset="0"/>
              </a:rPr>
              <a:t> * </a:t>
            </a:r>
            <a:r>
              <a:rPr lang="en-US" sz="2400" dirty="0">
                <a:solidFill>
                  <a:srgbClr val="0000CD"/>
                </a:solidFill>
                <a:latin typeface="Consolas" panose="020B0609020204030204" pitchFamily="49" charset="0"/>
              </a:rPr>
              <a:t>FROM</a:t>
            </a:r>
            <a:r>
              <a:rPr lang="en-US" sz="2400" dirty="0">
                <a:solidFill>
                  <a:srgbClr val="000000"/>
                </a:solidFill>
                <a:latin typeface="Consolas" panose="020B0609020204030204" pitchFamily="49" charset="0"/>
              </a:rPr>
              <a:t> Customers</a:t>
            </a:r>
            <a:r>
              <a:rPr lang="en-US" sz="2400" dirty="0"/>
              <a:t/>
            </a:r>
            <a:br>
              <a:rPr lang="en-US" sz="2400" dirty="0"/>
            </a:br>
            <a:r>
              <a:rPr lang="en-US" sz="2400" dirty="0">
                <a:solidFill>
                  <a:srgbClr val="0000CD"/>
                </a:solidFill>
                <a:latin typeface="Consolas" panose="020B0609020204030204" pitchFamily="49" charset="0"/>
              </a:rPr>
              <a:t>WHERE</a:t>
            </a:r>
            <a:r>
              <a:rPr lang="en-US" sz="2400" dirty="0">
                <a:solidFill>
                  <a:srgbClr val="000000"/>
                </a:solidFill>
                <a:latin typeface="Consolas" panose="020B0609020204030204" pitchFamily="49" charset="0"/>
              </a:rPr>
              <a:t> </a:t>
            </a:r>
            <a:r>
              <a:rPr lang="en-US" sz="2400" dirty="0" smtClean="0">
                <a:solidFill>
                  <a:srgbClr val="000000"/>
                </a:solidFill>
                <a:latin typeface="Consolas" panose="020B0609020204030204" pitchFamily="49" charset="0"/>
              </a:rPr>
              <a:t>Country</a:t>
            </a:r>
            <a:r>
              <a:rPr lang="en-US" sz="2400" dirty="0">
                <a:solidFill>
                  <a:srgbClr val="000000"/>
                </a:solidFill>
                <a:latin typeface="Consolas" panose="020B0609020204030204" pitchFamily="49" charset="0"/>
              </a:rPr>
              <a:t> </a:t>
            </a:r>
            <a:r>
              <a:rPr lang="en-US" sz="2400" dirty="0">
                <a:solidFill>
                  <a:srgbClr val="0000CD"/>
                </a:solidFill>
                <a:latin typeface="Consolas" panose="020B0609020204030204" pitchFamily="49" charset="0"/>
              </a:rPr>
              <a:t>IN</a:t>
            </a:r>
            <a:r>
              <a:rPr lang="en-US" sz="2400" dirty="0">
                <a:solidFill>
                  <a:srgbClr val="000000"/>
                </a:solidFill>
                <a:latin typeface="Consolas" panose="020B0609020204030204" pitchFamily="49" charset="0"/>
              </a:rPr>
              <a:t> (</a:t>
            </a:r>
            <a:r>
              <a:rPr lang="en-US" sz="2400" dirty="0">
                <a:solidFill>
                  <a:srgbClr val="A52A2A"/>
                </a:solidFill>
                <a:latin typeface="Consolas" panose="020B0609020204030204" pitchFamily="49" charset="0"/>
              </a:rPr>
              <a:t>'Germany'</a:t>
            </a:r>
            <a:r>
              <a:rPr lang="en-US" sz="2400" dirty="0">
                <a:solidFill>
                  <a:srgbClr val="000000"/>
                </a:solidFill>
                <a:latin typeface="Consolas" panose="020B0609020204030204" pitchFamily="49" charset="0"/>
              </a:rPr>
              <a:t>, </a:t>
            </a:r>
            <a:r>
              <a:rPr lang="en-US" sz="2400" dirty="0">
                <a:solidFill>
                  <a:srgbClr val="A52A2A"/>
                </a:solidFill>
                <a:latin typeface="Consolas" panose="020B0609020204030204" pitchFamily="49" charset="0"/>
              </a:rPr>
              <a:t>'France'</a:t>
            </a:r>
            <a:r>
              <a:rPr lang="en-US" sz="2400" dirty="0">
                <a:solidFill>
                  <a:srgbClr val="000000"/>
                </a:solidFill>
                <a:latin typeface="Consolas" panose="020B0609020204030204" pitchFamily="49" charset="0"/>
              </a:rPr>
              <a:t>, </a:t>
            </a:r>
            <a:r>
              <a:rPr lang="en-US" sz="2400" dirty="0">
                <a:solidFill>
                  <a:srgbClr val="A52A2A"/>
                </a:solidFill>
                <a:latin typeface="Consolas" panose="020B0609020204030204" pitchFamily="49" charset="0"/>
              </a:rPr>
              <a:t>'UK</a:t>
            </a:r>
            <a:r>
              <a:rPr lang="en-US" sz="2400" dirty="0" smtClean="0">
                <a:solidFill>
                  <a:srgbClr val="A52A2A"/>
                </a:solidFill>
                <a:latin typeface="Consolas" panose="020B0609020204030204" pitchFamily="49" charset="0"/>
              </a:rPr>
              <a:t>'</a:t>
            </a:r>
            <a:r>
              <a:rPr lang="en-US" sz="2400" dirty="0" smtClean="0">
                <a:solidFill>
                  <a:srgbClr val="000000"/>
                </a:solidFill>
                <a:latin typeface="Consolas" panose="020B0609020204030204" pitchFamily="49" charset="0"/>
              </a:rPr>
              <a:t>); </a:t>
            </a:r>
          </a:p>
          <a:p>
            <a:pPr marL="82296" indent="0">
              <a:buNone/>
            </a:pPr>
            <a:endParaRPr lang="en-US" sz="2400" dirty="0">
              <a:solidFill>
                <a:srgbClr val="000000"/>
              </a:solidFill>
              <a:latin typeface="Consolas" panose="020B0609020204030204" pitchFamily="49" charset="0"/>
            </a:endParaRPr>
          </a:p>
          <a:p>
            <a:pPr marL="82296" indent="0">
              <a:buNone/>
            </a:pPr>
            <a:r>
              <a:rPr lang="en-US" sz="2400" dirty="0" smtClean="0">
                <a:solidFill>
                  <a:srgbClr val="000000"/>
                </a:solidFill>
                <a:latin typeface="Consolas" panose="020B0609020204030204" pitchFamily="49" charset="0"/>
              </a:rPr>
              <a:t>It returns all  those rows with country being Germany, </a:t>
            </a:r>
            <a:r>
              <a:rPr lang="en-US" sz="2400" dirty="0">
                <a:solidFill>
                  <a:srgbClr val="000000"/>
                </a:solidFill>
                <a:latin typeface="Consolas" panose="020B0609020204030204" pitchFamily="49" charset="0"/>
              </a:rPr>
              <a:t>F</a:t>
            </a:r>
            <a:r>
              <a:rPr lang="en-US" sz="2400" dirty="0" smtClean="0">
                <a:solidFill>
                  <a:srgbClr val="000000"/>
                </a:solidFill>
                <a:latin typeface="Consolas" panose="020B0609020204030204" pitchFamily="49" charset="0"/>
              </a:rPr>
              <a:t>rance or UK.</a:t>
            </a:r>
            <a:endParaRPr lang="en-US" sz="2400" dirty="0">
              <a:solidFill>
                <a:srgbClr val="0000CD"/>
              </a:solidFill>
              <a:latin typeface="Consolas" panose="020B0609020204030204" pitchFamily="49" charset="0"/>
            </a:endParaRPr>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dirty="0" smtClean="0"/>
              <a:t>The Entity Relationship Model</a:t>
            </a:r>
            <a:endParaRPr lang="en-US" dirty="0"/>
          </a:p>
        </p:txBody>
      </p:sp>
    </p:spTree>
    <p:extLst>
      <p:ext uri="{BB962C8B-B14F-4D97-AF65-F5344CB8AC3E}">
        <p14:creationId xmlns:p14="http://schemas.microsoft.com/office/powerpoint/2010/main" val="14522191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722" y="31751"/>
            <a:ext cx="7498080" cy="806449"/>
          </a:xfrm>
        </p:spPr>
        <p:txBody>
          <a:bodyPr>
            <a:normAutofit/>
          </a:bodyPr>
          <a:lstStyle/>
          <a:p>
            <a:pPr>
              <a:lnSpc>
                <a:spcPct val="100000"/>
              </a:lnSpc>
            </a:pPr>
            <a:r>
              <a:rPr lang="en-US" dirty="0" smtClean="0"/>
              <a:t>IN and Having </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219200" y="838200"/>
            <a:ext cx="7851648" cy="5562600"/>
          </a:xfrm>
        </p:spPr>
        <p:style>
          <a:lnRef idx="2">
            <a:schemeClr val="accent1"/>
          </a:lnRef>
          <a:fillRef idx="1">
            <a:schemeClr val="lt1"/>
          </a:fillRef>
          <a:effectRef idx="0">
            <a:schemeClr val="accent1"/>
          </a:effectRef>
          <a:fontRef idx="minor">
            <a:schemeClr val="dk1"/>
          </a:fontRef>
        </p:style>
        <p:txBody>
          <a:bodyPr>
            <a:noAutofit/>
          </a:bodyPr>
          <a:lstStyle/>
          <a:p>
            <a:r>
              <a:rPr lang="en-US" sz="2400" dirty="0"/>
              <a:t>The HAVING clause was added to SQL because the WHERE keyword could not be used with aggregate functions</a:t>
            </a:r>
            <a:r>
              <a:rPr lang="en-US" sz="2400" dirty="0" smtClean="0"/>
              <a:t>.</a:t>
            </a:r>
          </a:p>
          <a:p>
            <a:pPr marL="82296" indent="0">
              <a:buNone/>
            </a:pPr>
            <a:r>
              <a:rPr lang="en-US" sz="2400" dirty="0" smtClean="0"/>
              <a:t>Syntax:</a:t>
            </a:r>
          </a:p>
          <a:p>
            <a:pPr marL="82296" indent="0">
              <a:buNone/>
            </a:pPr>
            <a:r>
              <a:rPr lang="en-US" sz="2400" dirty="0" smtClean="0">
                <a:solidFill>
                  <a:srgbClr val="0000CD"/>
                </a:solidFill>
                <a:latin typeface="Consolas" panose="020B0609020204030204" pitchFamily="49" charset="0"/>
              </a:rPr>
              <a:t>SELECT</a:t>
            </a:r>
            <a:r>
              <a:rPr lang="en-US" sz="2400" dirty="0">
                <a:solidFill>
                  <a:srgbClr val="000000"/>
                </a:solidFill>
                <a:latin typeface="Consolas" panose="020B0609020204030204" pitchFamily="49" charset="0"/>
              </a:rPr>
              <a:t> </a:t>
            </a:r>
            <a:r>
              <a:rPr lang="en-US" sz="2400" dirty="0" smtClean="0">
                <a:solidFill>
                  <a:srgbClr val="000000"/>
                </a:solidFill>
                <a:latin typeface="Consolas" panose="020B0609020204030204" pitchFamily="49" charset="0"/>
              </a:rPr>
              <a:t>COUNT(</a:t>
            </a:r>
            <a:r>
              <a:rPr lang="en-US" sz="2400" i="1" dirty="0" smtClean="0">
                <a:solidFill>
                  <a:srgbClr val="000000"/>
                </a:solidFill>
                <a:latin typeface="Consolas" panose="020B0609020204030204" pitchFamily="49" charset="0"/>
              </a:rPr>
              <a:t>column_name)</a:t>
            </a:r>
            <a:r>
              <a:rPr lang="en-US" sz="2400" dirty="0" smtClean="0"/>
              <a:t> </a:t>
            </a:r>
          </a:p>
          <a:p>
            <a:pPr marL="82296" indent="0">
              <a:buNone/>
            </a:pPr>
            <a:r>
              <a:rPr lang="en-US" sz="2400" dirty="0" smtClean="0">
                <a:solidFill>
                  <a:srgbClr val="0000CD"/>
                </a:solidFill>
                <a:latin typeface="Consolas" panose="020B0609020204030204" pitchFamily="49" charset="0"/>
              </a:rPr>
              <a:t>FROM</a:t>
            </a:r>
            <a:r>
              <a:rPr lang="en-US" sz="2400" dirty="0">
                <a:solidFill>
                  <a:srgbClr val="000000"/>
                </a:solidFill>
                <a:latin typeface="Consolas" panose="020B0609020204030204" pitchFamily="49" charset="0"/>
              </a:rPr>
              <a:t> </a:t>
            </a:r>
            <a:r>
              <a:rPr lang="en-US" sz="2400" i="1" dirty="0">
                <a:solidFill>
                  <a:srgbClr val="000000"/>
                </a:solidFill>
                <a:latin typeface="Consolas" panose="020B0609020204030204" pitchFamily="49" charset="0"/>
              </a:rPr>
              <a:t>table_name</a:t>
            </a:r>
            <a:r>
              <a:rPr lang="en-US" sz="2400" dirty="0"/>
              <a:t/>
            </a:r>
            <a:br>
              <a:rPr lang="en-US" sz="2400" dirty="0"/>
            </a:br>
            <a:r>
              <a:rPr lang="en-US" sz="2400" dirty="0" smtClean="0">
                <a:solidFill>
                  <a:srgbClr val="0000CD"/>
                </a:solidFill>
                <a:latin typeface="Consolas" panose="020B0609020204030204" pitchFamily="49" charset="0"/>
              </a:rPr>
              <a:t>GROUP BY </a:t>
            </a:r>
            <a:r>
              <a:rPr lang="en-US" sz="2400" i="1" dirty="0">
                <a:solidFill>
                  <a:srgbClr val="000000"/>
                </a:solidFill>
                <a:latin typeface="Consolas" panose="020B0609020204030204" pitchFamily="49" charset="0"/>
              </a:rPr>
              <a:t>column_name</a:t>
            </a:r>
          </a:p>
          <a:p>
            <a:pPr marL="82296" indent="0">
              <a:buNone/>
            </a:pPr>
            <a:r>
              <a:rPr lang="en-US" sz="2400" dirty="0" smtClean="0">
                <a:solidFill>
                  <a:srgbClr val="0000CD"/>
                </a:solidFill>
                <a:latin typeface="Consolas" panose="020B0609020204030204" pitchFamily="49" charset="0"/>
              </a:rPr>
              <a:t>HAVING </a:t>
            </a:r>
            <a:r>
              <a:rPr lang="en-US" sz="2400" i="1" dirty="0">
                <a:solidFill>
                  <a:srgbClr val="000000"/>
                </a:solidFill>
                <a:latin typeface="Consolas" panose="020B0609020204030204" pitchFamily="49" charset="0"/>
              </a:rPr>
              <a:t>condition</a:t>
            </a:r>
            <a:r>
              <a:rPr lang="en-US" sz="2400" dirty="0" smtClean="0">
                <a:solidFill>
                  <a:srgbClr val="000000"/>
                </a:solidFill>
                <a:latin typeface="Consolas" panose="020B0609020204030204" pitchFamily="49" charset="0"/>
              </a:rPr>
              <a:t>;</a:t>
            </a:r>
            <a:endParaRPr lang="en-US" sz="2400" i="1" dirty="0" smtClean="0"/>
          </a:p>
          <a:p>
            <a:pPr marL="82296" indent="0">
              <a:buNone/>
            </a:pPr>
            <a:r>
              <a:rPr lang="en-US" sz="2400" i="1" dirty="0" smtClean="0"/>
              <a:t>Example: </a:t>
            </a:r>
            <a:r>
              <a:rPr lang="en-US" i="1" dirty="0" smtClean="0"/>
              <a:t/>
            </a:r>
            <a:br>
              <a:rPr lang="en-US" i="1" dirty="0" smtClean="0"/>
            </a:br>
            <a:r>
              <a:rPr lang="en-US" sz="2400" dirty="0">
                <a:solidFill>
                  <a:srgbClr val="0000CD"/>
                </a:solidFill>
                <a:latin typeface="Consolas" panose="020B0609020204030204" pitchFamily="49" charset="0"/>
              </a:rPr>
              <a:t>SELECT</a:t>
            </a:r>
            <a:r>
              <a:rPr lang="en-US" sz="2400" dirty="0">
                <a:solidFill>
                  <a:srgbClr val="000000"/>
                </a:solidFill>
                <a:latin typeface="Consolas" panose="020B0609020204030204" pitchFamily="49" charset="0"/>
              </a:rPr>
              <a:t> </a:t>
            </a:r>
            <a:r>
              <a:rPr lang="en-US" sz="2400" dirty="0" smtClean="0">
                <a:solidFill>
                  <a:srgbClr val="0000CD"/>
                </a:solidFill>
                <a:latin typeface="Consolas" panose="020B0609020204030204" pitchFamily="49" charset="0"/>
              </a:rPr>
              <a:t>COUNT</a:t>
            </a:r>
            <a:r>
              <a:rPr lang="en-US" sz="2400" dirty="0" smtClean="0">
                <a:solidFill>
                  <a:srgbClr val="000000"/>
                </a:solidFill>
                <a:latin typeface="Consolas" panose="020B0609020204030204" pitchFamily="49" charset="0"/>
              </a:rPr>
              <a:t>(</a:t>
            </a:r>
            <a:r>
              <a:rPr lang="en-US" sz="2400" dirty="0" err="1" smtClean="0">
                <a:solidFill>
                  <a:srgbClr val="000000"/>
                </a:solidFill>
                <a:latin typeface="Consolas" panose="020B0609020204030204" pitchFamily="49" charset="0"/>
              </a:rPr>
              <a:t>CustomerID</a:t>
            </a:r>
            <a:r>
              <a:rPr lang="en-US" sz="2400" dirty="0" smtClean="0">
                <a:solidFill>
                  <a:srgbClr val="000000"/>
                </a:solidFill>
                <a:latin typeface="Consolas" panose="020B0609020204030204" pitchFamily="49" charset="0"/>
              </a:rPr>
              <a:t>), </a:t>
            </a:r>
            <a:r>
              <a:rPr lang="en-US" sz="2400" dirty="0">
                <a:solidFill>
                  <a:srgbClr val="000000"/>
                </a:solidFill>
                <a:latin typeface="Consolas" panose="020B0609020204030204" pitchFamily="49" charset="0"/>
              </a:rPr>
              <a:t>Country</a:t>
            </a:r>
            <a:r>
              <a:rPr lang="en-US" sz="2400" dirty="0"/>
              <a:t/>
            </a:r>
            <a:br>
              <a:rPr lang="en-US" sz="2400" dirty="0"/>
            </a:br>
            <a:r>
              <a:rPr lang="en-US" sz="2400" dirty="0">
                <a:solidFill>
                  <a:srgbClr val="0000CD"/>
                </a:solidFill>
                <a:latin typeface="Consolas" panose="020B0609020204030204" pitchFamily="49" charset="0"/>
              </a:rPr>
              <a:t>FROM</a:t>
            </a:r>
            <a:r>
              <a:rPr lang="en-US" sz="2400" dirty="0">
                <a:solidFill>
                  <a:srgbClr val="000000"/>
                </a:solidFill>
                <a:latin typeface="Consolas" panose="020B0609020204030204" pitchFamily="49" charset="0"/>
              </a:rPr>
              <a:t> Customers</a:t>
            </a:r>
            <a:r>
              <a:rPr lang="en-US" sz="2400" dirty="0"/>
              <a:t/>
            </a:r>
            <a:br>
              <a:rPr lang="en-US" sz="2400" dirty="0"/>
            </a:br>
            <a:r>
              <a:rPr lang="en-US" sz="2400" dirty="0">
                <a:solidFill>
                  <a:srgbClr val="0000CD"/>
                </a:solidFill>
                <a:latin typeface="Consolas" panose="020B0609020204030204" pitchFamily="49" charset="0"/>
              </a:rPr>
              <a:t>GROUP</a:t>
            </a:r>
            <a:r>
              <a:rPr lang="en-US" sz="2400" dirty="0">
                <a:solidFill>
                  <a:srgbClr val="000000"/>
                </a:solidFill>
                <a:latin typeface="Consolas" panose="020B0609020204030204" pitchFamily="49" charset="0"/>
              </a:rPr>
              <a:t> </a:t>
            </a:r>
            <a:r>
              <a:rPr lang="en-US" sz="2400" dirty="0">
                <a:solidFill>
                  <a:srgbClr val="0000CD"/>
                </a:solidFill>
                <a:latin typeface="Consolas" panose="020B0609020204030204" pitchFamily="49" charset="0"/>
              </a:rPr>
              <a:t>BY</a:t>
            </a:r>
            <a:r>
              <a:rPr lang="en-US" sz="2400" dirty="0">
                <a:solidFill>
                  <a:srgbClr val="000000"/>
                </a:solidFill>
                <a:latin typeface="Consolas" panose="020B0609020204030204" pitchFamily="49" charset="0"/>
              </a:rPr>
              <a:t> Country</a:t>
            </a:r>
            <a:r>
              <a:rPr lang="en-US" sz="2400" dirty="0"/>
              <a:t/>
            </a:r>
            <a:br>
              <a:rPr lang="en-US" sz="2400" dirty="0"/>
            </a:br>
            <a:r>
              <a:rPr lang="en-US" sz="2400" dirty="0">
                <a:solidFill>
                  <a:srgbClr val="0000CD"/>
                </a:solidFill>
                <a:latin typeface="Consolas" panose="020B0609020204030204" pitchFamily="49" charset="0"/>
              </a:rPr>
              <a:t>HAVING</a:t>
            </a:r>
            <a:r>
              <a:rPr lang="en-US" sz="2400" dirty="0">
                <a:solidFill>
                  <a:srgbClr val="000000"/>
                </a:solidFill>
                <a:latin typeface="Consolas" panose="020B0609020204030204" pitchFamily="49" charset="0"/>
              </a:rPr>
              <a:t> </a:t>
            </a:r>
            <a:r>
              <a:rPr lang="en-US" sz="2400" dirty="0" smtClean="0">
                <a:solidFill>
                  <a:srgbClr val="0000CD"/>
                </a:solidFill>
                <a:latin typeface="Consolas" panose="020B0609020204030204" pitchFamily="49" charset="0"/>
              </a:rPr>
              <a:t>COUNT</a:t>
            </a:r>
            <a:r>
              <a:rPr lang="en-US" sz="2400" dirty="0" smtClean="0">
                <a:solidFill>
                  <a:srgbClr val="000000"/>
                </a:solidFill>
                <a:latin typeface="Consolas" panose="020B0609020204030204" pitchFamily="49" charset="0"/>
              </a:rPr>
              <a:t>(</a:t>
            </a:r>
            <a:r>
              <a:rPr lang="en-US" sz="2400" dirty="0" err="1" smtClean="0">
                <a:solidFill>
                  <a:srgbClr val="000000"/>
                </a:solidFill>
                <a:latin typeface="Consolas" panose="020B0609020204030204" pitchFamily="49" charset="0"/>
              </a:rPr>
              <a:t>CustomerID</a:t>
            </a:r>
            <a:r>
              <a:rPr lang="en-US" sz="2400" dirty="0" smtClean="0">
                <a:solidFill>
                  <a:srgbClr val="000000"/>
                </a:solidFill>
                <a:latin typeface="Consolas" panose="020B0609020204030204" pitchFamily="49" charset="0"/>
              </a:rPr>
              <a:t>) </a:t>
            </a:r>
            <a:r>
              <a:rPr lang="en-US" sz="2400" dirty="0">
                <a:solidFill>
                  <a:srgbClr val="000000"/>
                </a:solidFill>
                <a:latin typeface="Consolas" panose="020B0609020204030204" pitchFamily="49" charset="0"/>
              </a:rPr>
              <a:t>&gt; 5;</a:t>
            </a:r>
            <a:r>
              <a:rPr lang="en-US" sz="2400" dirty="0" smtClean="0">
                <a:solidFill>
                  <a:srgbClr val="000000"/>
                </a:solidFill>
                <a:latin typeface="Consolas" panose="020B0609020204030204" pitchFamily="49" charset="0"/>
              </a:rPr>
              <a:t> </a:t>
            </a:r>
          </a:p>
          <a:p>
            <a:pPr marL="82296" indent="0">
              <a:buNone/>
            </a:pPr>
            <a:endParaRPr lang="en-US" sz="2400" dirty="0">
              <a:solidFill>
                <a:srgbClr val="000000"/>
              </a:solidFill>
              <a:latin typeface="Consolas" panose="020B0609020204030204" pitchFamily="49" charset="0"/>
            </a:endParaRPr>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36</a:t>
            </a:fld>
            <a:endParaRPr lang="en-US"/>
          </a:p>
        </p:txBody>
      </p:sp>
      <p:sp>
        <p:nvSpPr>
          <p:cNvPr id="5" name="Footer Placeholder 4"/>
          <p:cNvSpPr>
            <a:spLocks noGrp="1"/>
          </p:cNvSpPr>
          <p:nvPr>
            <p:ph type="ftr" sz="quarter" idx="11"/>
          </p:nvPr>
        </p:nvSpPr>
        <p:spPr/>
        <p:txBody>
          <a:bodyPr/>
          <a:lstStyle/>
          <a:p>
            <a:pPr>
              <a:defRPr/>
            </a:pPr>
            <a:r>
              <a:rPr lang="en-US" dirty="0" smtClean="0"/>
              <a:t>The Entity Relationship Model</a:t>
            </a:r>
            <a:endParaRPr lang="en-US" dirty="0"/>
          </a:p>
        </p:txBody>
      </p:sp>
    </p:spTree>
    <p:extLst>
      <p:ext uri="{BB962C8B-B14F-4D97-AF65-F5344CB8AC3E}">
        <p14:creationId xmlns:p14="http://schemas.microsoft.com/office/powerpoint/2010/main" val="26787288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722" y="31751"/>
            <a:ext cx="7498080" cy="806449"/>
          </a:xfrm>
        </p:spPr>
        <p:txBody>
          <a:bodyPr>
            <a:normAutofit/>
          </a:bodyPr>
          <a:lstStyle/>
          <a:p>
            <a:pPr>
              <a:lnSpc>
                <a:spcPct val="100000"/>
              </a:lnSpc>
            </a:pPr>
            <a:r>
              <a:rPr lang="en-US" dirty="0" smtClean="0"/>
              <a:t>SQL Constraints </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219200" y="838200"/>
            <a:ext cx="7851648" cy="5562600"/>
          </a:xfrm>
        </p:spPr>
        <p:style>
          <a:lnRef idx="2">
            <a:schemeClr val="accent1"/>
          </a:lnRef>
          <a:fillRef idx="1">
            <a:schemeClr val="lt1"/>
          </a:fillRef>
          <a:effectRef idx="0">
            <a:schemeClr val="accent1"/>
          </a:effectRef>
          <a:fontRef idx="minor">
            <a:schemeClr val="dk1"/>
          </a:fontRef>
        </p:style>
        <p:txBody>
          <a:bodyPr>
            <a:noAutofit/>
          </a:bodyPr>
          <a:lstStyle/>
          <a:p>
            <a:r>
              <a:rPr lang="en-US" sz="2400" dirty="0"/>
              <a:t>Constraints are used to limit the type of data that can go into a </a:t>
            </a:r>
            <a:r>
              <a:rPr lang="en-US" sz="2400" dirty="0" smtClean="0"/>
              <a:t>table</a:t>
            </a:r>
          </a:p>
          <a:p>
            <a:r>
              <a:rPr lang="en-US" sz="2400" dirty="0"/>
              <a:t>Constraints can be specified when a table is created (with the CREATE TABLE statement) </a:t>
            </a:r>
            <a:endParaRPr lang="en-US" sz="2400" dirty="0" smtClean="0"/>
          </a:p>
          <a:p>
            <a:r>
              <a:rPr lang="en-US" sz="2400" dirty="0" smtClean="0"/>
              <a:t>Or after </a:t>
            </a:r>
            <a:r>
              <a:rPr lang="en-US" sz="2400" dirty="0"/>
              <a:t>the table is created (with the ALTER TABLE statement</a:t>
            </a:r>
            <a:r>
              <a:rPr lang="en-US" sz="2400" dirty="0" smtClean="0"/>
              <a:t>)</a:t>
            </a:r>
          </a:p>
          <a:p>
            <a:pPr marL="82296" indent="0">
              <a:buNone/>
            </a:pPr>
            <a:r>
              <a:rPr lang="en-US" sz="2400" dirty="0" smtClean="0"/>
              <a:t>Syntax:</a:t>
            </a:r>
          </a:p>
          <a:p>
            <a:pPr marL="82296" indent="0">
              <a:buNone/>
            </a:pPr>
            <a:r>
              <a:rPr lang="en-US" sz="2400" dirty="0" smtClean="0">
                <a:solidFill>
                  <a:srgbClr val="000000"/>
                </a:solidFill>
                <a:latin typeface="Segoe UI" panose="020B0502040204020203" pitchFamily="34" charset="0"/>
              </a:rPr>
              <a:t>   </a:t>
            </a:r>
            <a:r>
              <a:rPr lang="en-US" sz="2400" dirty="0" smtClean="0">
                <a:solidFill>
                  <a:srgbClr val="0000CD"/>
                </a:solidFill>
                <a:latin typeface="Consolas" panose="020B0609020204030204" pitchFamily="49" charset="0"/>
              </a:rPr>
              <a:t>CREATE</a:t>
            </a:r>
            <a:r>
              <a:rPr lang="en-US" sz="2400" dirty="0">
                <a:solidFill>
                  <a:srgbClr val="000000"/>
                </a:solidFill>
                <a:latin typeface="Consolas" panose="020B0609020204030204" pitchFamily="49" charset="0"/>
              </a:rPr>
              <a:t> </a:t>
            </a:r>
            <a:r>
              <a:rPr lang="en-US" sz="2400" dirty="0">
                <a:solidFill>
                  <a:srgbClr val="0000CD"/>
                </a:solidFill>
                <a:latin typeface="Consolas" panose="020B0609020204030204" pitchFamily="49" charset="0"/>
              </a:rPr>
              <a:t>TABLE</a:t>
            </a:r>
            <a:r>
              <a:rPr lang="en-US" sz="2400" dirty="0">
                <a:solidFill>
                  <a:srgbClr val="000000"/>
                </a:solidFill>
                <a:latin typeface="Consolas" panose="020B0609020204030204" pitchFamily="49" charset="0"/>
              </a:rPr>
              <a:t> </a:t>
            </a:r>
            <a:r>
              <a:rPr lang="en-US" sz="2400" i="1" dirty="0">
                <a:solidFill>
                  <a:srgbClr val="000000"/>
                </a:solidFill>
                <a:latin typeface="Consolas" panose="020B0609020204030204" pitchFamily="49" charset="0"/>
              </a:rPr>
              <a:t>table_name </a:t>
            </a:r>
            <a:r>
              <a:rPr lang="en-US" sz="2400" dirty="0">
                <a:solidFill>
                  <a:srgbClr val="000000"/>
                </a:solidFill>
                <a:latin typeface="Consolas" panose="020B0609020204030204" pitchFamily="49" charset="0"/>
              </a:rPr>
              <a:t>(</a:t>
            </a:r>
            <a:br>
              <a:rPr lang="en-US" sz="2400" dirty="0">
                <a:solidFill>
                  <a:srgbClr val="000000"/>
                </a:solidFill>
                <a:latin typeface="Consolas" panose="020B0609020204030204" pitchFamily="49" charset="0"/>
              </a:rPr>
            </a:br>
            <a:r>
              <a:rPr lang="en-US" sz="2400" i="1" dirty="0">
                <a:solidFill>
                  <a:srgbClr val="000000"/>
                </a:solidFill>
                <a:latin typeface="Consolas" panose="020B0609020204030204" pitchFamily="49" charset="0"/>
              </a:rPr>
              <a:t>    column1 datatype</a:t>
            </a:r>
            <a:r>
              <a:rPr lang="en-US" sz="2400" dirty="0">
                <a:solidFill>
                  <a:srgbClr val="000000"/>
                </a:solidFill>
                <a:latin typeface="Consolas" panose="020B0609020204030204" pitchFamily="49" charset="0"/>
              </a:rPr>
              <a:t> </a:t>
            </a:r>
            <a:r>
              <a:rPr lang="en-US" sz="2400" i="1" dirty="0">
                <a:solidFill>
                  <a:srgbClr val="0000CD"/>
                </a:solidFill>
                <a:latin typeface="Consolas" panose="020B0609020204030204" pitchFamily="49" charset="0"/>
              </a:rPr>
              <a:t>constraint</a:t>
            </a:r>
            <a:r>
              <a:rPr lang="en-US" sz="2400" dirty="0">
                <a:solidFill>
                  <a:srgbClr val="000000"/>
                </a:solidFill>
                <a:latin typeface="Consolas" panose="020B0609020204030204" pitchFamily="49" charset="0"/>
              </a:rPr>
              <a:t>,</a:t>
            </a:r>
            <a:br>
              <a:rPr lang="en-US" sz="2400" dirty="0">
                <a:solidFill>
                  <a:srgbClr val="000000"/>
                </a:solidFill>
                <a:latin typeface="Consolas" panose="020B0609020204030204" pitchFamily="49" charset="0"/>
              </a:rPr>
            </a:br>
            <a:r>
              <a:rPr lang="en-US" sz="2400" i="1" dirty="0">
                <a:solidFill>
                  <a:srgbClr val="000000"/>
                </a:solidFill>
                <a:latin typeface="Consolas" panose="020B0609020204030204" pitchFamily="49" charset="0"/>
              </a:rPr>
              <a:t>    column2 datatype</a:t>
            </a:r>
            <a:r>
              <a:rPr lang="en-US" sz="2400" dirty="0">
                <a:solidFill>
                  <a:srgbClr val="000000"/>
                </a:solidFill>
                <a:latin typeface="Consolas" panose="020B0609020204030204" pitchFamily="49" charset="0"/>
              </a:rPr>
              <a:t> </a:t>
            </a:r>
            <a:r>
              <a:rPr lang="en-US" sz="2400" i="1" dirty="0">
                <a:solidFill>
                  <a:srgbClr val="0000CD"/>
                </a:solidFill>
                <a:latin typeface="Consolas" panose="020B0609020204030204" pitchFamily="49" charset="0"/>
              </a:rPr>
              <a:t>constraint</a:t>
            </a:r>
            <a:r>
              <a:rPr lang="en-US" sz="2400" dirty="0">
                <a:solidFill>
                  <a:srgbClr val="000000"/>
                </a:solidFill>
                <a:latin typeface="Consolas" panose="020B0609020204030204" pitchFamily="49" charset="0"/>
              </a:rPr>
              <a:t>,</a:t>
            </a:r>
            <a:br>
              <a:rPr lang="en-US" sz="2400" dirty="0">
                <a:solidFill>
                  <a:srgbClr val="000000"/>
                </a:solidFill>
                <a:latin typeface="Consolas" panose="020B0609020204030204" pitchFamily="49" charset="0"/>
              </a:rPr>
            </a:br>
            <a:r>
              <a:rPr lang="en-US" sz="2400" i="1" dirty="0">
                <a:solidFill>
                  <a:srgbClr val="000000"/>
                </a:solidFill>
                <a:latin typeface="Consolas" panose="020B0609020204030204" pitchFamily="49" charset="0"/>
              </a:rPr>
              <a:t>    column3 datatype</a:t>
            </a:r>
            <a:r>
              <a:rPr lang="en-US" sz="2400" dirty="0">
                <a:solidFill>
                  <a:srgbClr val="000000"/>
                </a:solidFill>
                <a:latin typeface="Consolas" panose="020B0609020204030204" pitchFamily="49" charset="0"/>
              </a:rPr>
              <a:t> </a:t>
            </a:r>
            <a:r>
              <a:rPr lang="en-US" sz="2400" i="1" dirty="0">
                <a:solidFill>
                  <a:srgbClr val="0000CD"/>
                </a:solidFill>
                <a:latin typeface="Consolas" panose="020B0609020204030204" pitchFamily="49" charset="0"/>
              </a:rPr>
              <a:t>constraint</a:t>
            </a:r>
            <a:r>
              <a:rPr lang="en-US" sz="2400" dirty="0">
                <a:solidFill>
                  <a:srgbClr val="000000"/>
                </a:solidFill>
                <a:latin typeface="Consolas" panose="020B0609020204030204" pitchFamily="49" charset="0"/>
              </a:rPr>
              <a:t>,</a:t>
            </a:r>
            <a:br>
              <a:rPr lang="en-US" sz="2400" dirty="0">
                <a:solidFill>
                  <a:srgbClr val="000000"/>
                </a:solidFill>
                <a:latin typeface="Consolas" panose="020B0609020204030204" pitchFamily="49" charset="0"/>
              </a:rPr>
            </a:br>
            <a:r>
              <a:rPr lang="en-US" sz="2400" dirty="0">
                <a:solidFill>
                  <a:srgbClr val="000000"/>
                </a:solidFill>
                <a:latin typeface="Consolas" panose="020B0609020204030204" pitchFamily="49" charset="0"/>
              </a:rPr>
              <a:t>    ....</a:t>
            </a:r>
            <a:br>
              <a:rPr lang="en-US" sz="2400" dirty="0">
                <a:solidFill>
                  <a:srgbClr val="000000"/>
                </a:solidFill>
                <a:latin typeface="Consolas" panose="020B0609020204030204" pitchFamily="49" charset="0"/>
              </a:rPr>
            </a:br>
            <a:r>
              <a:rPr lang="en-US" sz="2400" dirty="0" smtClean="0">
                <a:solidFill>
                  <a:srgbClr val="000000"/>
                </a:solidFill>
                <a:latin typeface="Consolas" panose="020B0609020204030204" pitchFamily="49" charset="0"/>
              </a:rPr>
              <a:t>  );</a:t>
            </a:r>
            <a:endParaRPr lang="en-US" sz="2400" dirty="0">
              <a:solidFill>
                <a:srgbClr val="000000"/>
              </a:solidFill>
              <a:latin typeface="Consolas" panose="020B0609020204030204" pitchFamily="49" charset="0"/>
            </a:endParaRPr>
          </a:p>
          <a:p>
            <a:pPr marL="82296" indent="0">
              <a:buNone/>
            </a:pPr>
            <a:endParaRPr lang="en-US" sz="2400" dirty="0">
              <a:solidFill>
                <a:srgbClr val="000000"/>
              </a:solidFill>
              <a:latin typeface="Consolas" panose="020B0609020204030204" pitchFamily="49" charset="0"/>
            </a:endParaRPr>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37</a:t>
            </a:fld>
            <a:endParaRPr lang="en-US"/>
          </a:p>
        </p:txBody>
      </p:sp>
      <p:sp>
        <p:nvSpPr>
          <p:cNvPr id="5" name="Footer Placeholder 4"/>
          <p:cNvSpPr>
            <a:spLocks noGrp="1"/>
          </p:cNvSpPr>
          <p:nvPr>
            <p:ph type="ftr" sz="quarter" idx="11"/>
          </p:nvPr>
        </p:nvSpPr>
        <p:spPr/>
        <p:txBody>
          <a:bodyPr/>
          <a:lstStyle/>
          <a:p>
            <a:pPr>
              <a:defRPr/>
            </a:pPr>
            <a:r>
              <a:rPr lang="en-US" dirty="0" smtClean="0"/>
              <a:t>The Entity Relationship Model</a:t>
            </a:r>
            <a:endParaRPr lang="en-US" dirty="0"/>
          </a:p>
        </p:txBody>
      </p:sp>
    </p:spTree>
    <p:extLst>
      <p:ext uri="{BB962C8B-B14F-4D97-AF65-F5344CB8AC3E}">
        <p14:creationId xmlns:p14="http://schemas.microsoft.com/office/powerpoint/2010/main" val="42913394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lstStyle/>
          <a:p>
            <a:pPr>
              <a:lnSpc>
                <a:spcPct val="100000"/>
              </a:lnSpc>
            </a:pPr>
            <a:r>
              <a:rPr lang="en-US" dirty="0" smtClean="0">
                <a:latin typeface="Tahoma" pitchFamily="34" charset="0"/>
                <a:ea typeface="Tahoma" pitchFamily="34" charset="0"/>
                <a:cs typeface="Tahoma" pitchFamily="34" charset="0"/>
              </a:rPr>
              <a:t>Constraints Types</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435608" y="1295400"/>
            <a:ext cx="7498080" cy="5105400"/>
          </a:xfrm>
        </p:spPr>
        <p:style>
          <a:lnRef idx="2">
            <a:schemeClr val="accent1"/>
          </a:lnRef>
          <a:fillRef idx="1">
            <a:schemeClr val="lt1"/>
          </a:fillRef>
          <a:effectRef idx="0">
            <a:schemeClr val="accent1"/>
          </a:effectRef>
          <a:fontRef idx="minor">
            <a:schemeClr val="dk1"/>
          </a:fontRef>
        </p:style>
        <p:txBody>
          <a:bodyPr>
            <a:normAutofit fontScale="85000" lnSpcReduction="10000"/>
          </a:bodyPr>
          <a:lstStyle/>
          <a:p>
            <a:pPr>
              <a:lnSpc>
                <a:spcPct val="120000"/>
              </a:lnSpc>
            </a:pPr>
            <a:r>
              <a:rPr lang="en-US" sz="2800" dirty="0" smtClean="0">
                <a:solidFill>
                  <a:srgbClr val="333333"/>
                </a:solidFill>
                <a:latin typeface="Times New Roman" panose="02020603050405020304" pitchFamily="18" charset="0"/>
              </a:rPr>
              <a:t>NOT NULL </a:t>
            </a:r>
            <a:r>
              <a:rPr lang="en-US" dirty="0" smtClean="0"/>
              <a:t>:  </a:t>
            </a:r>
            <a:r>
              <a:rPr lang="en-US" sz="2800" dirty="0"/>
              <a:t>makes sure that a column does not hold NULL </a:t>
            </a:r>
            <a:r>
              <a:rPr lang="en-US" sz="2800" dirty="0" smtClean="0"/>
              <a:t>value</a:t>
            </a:r>
          </a:p>
          <a:p>
            <a:pPr>
              <a:lnSpc>
                <a:spcPct val="120000"/>
              </a:lnSpc>
            </a:pPr>
            <a:r>
              <a:rPr lang="en-US" sz="2800" dirty="0">
                <a:solidFill>
                  <a:srgbClr val="333333"/>
                </a:solidFill>
                <a:latin typeface="Times New Roman" panose="02020603050405020304" pitchFamily="18" charset="0"/>
              </a:rPr>
              <a:t>UNIQUE</a:t>
            </a:r>
            <a:r>
              <a:rPr lang="en-US" dirty="0" smtClean="0"/>
              <a:t>:  </a:t>
            </a:r>
            <a:r>
              <a:rPr lang="en-US" sz="2800" dirty="0"/>
              <a:t>enforces a column or set of columns to have unique values</a:t>
            </a:r>
          </a:p>
          <a:p>
            <a:pPr>
              <a:lnSpc>
                <a:spcPct val="120000"/>
              </a:lnSpc>
            </a:pPr>
            <a:r>
              <a:rPr lang="en-US" sz="2800" dirty="0">
                <a:solidFill>
                  <a:srgbClr val="333333"/>
                </a:solidFill>
                <a:latin typeface="Times New Roman" panose="02020603050405020304" pitchFamily="18" charset="0"/>
              </a:rPr>
              <a:t>DEFAULT</a:t>
            </a:r>
            <a:r>
              <a:rPr lang="en-US" dirty="0" smtClean="0"/>
              <a:t>:  </a:t>
            </a:r>
            <a:r>
              <a:rPr lang="en-US" sz="2800" dirty="0"/>
              <a:t>provides a default value to a column</a:t>
            </a:r>
          </a:p>
          <a:p>
            <a:pPr>
              <a:lnSpc>
                <a:spcPct val="120000"/>
              </a:lnSpc>
            </a:pPr>
            <a:r>
              <a:rPr lang="en-US" sz="2800" dirty="0">
                <a:solidFill>
                  <a:srgbClr val="333333"/>
                </a:solidFill>
                <a:latin typeface="Times New Roman" panose="02020603050405020304" pitchFamily="18" charset="0"/>
              </a:rPr>
              <a:t>CHECK</a:t>
            </a:r>
            <a:r>
              <a:rPr lang="en-US" dirty="0" smtClean="0"/>
              <a:t>: </a:t>
            </a:r>
            <a:r>
              <a:rPr lang="en-US" sz="2800" dirty="0"/>
              <a:t>specifies range of values for a particular column of a table</a:t>
            </a:r>
          </a:p>
          <a:p>
            <a:r>
              <a:rPr lang="en-US" sz="2800" dirty="0">
                <a:solidFill>
                  <a:srgbClr val="333333"/>
                </a:solidFill>
                <a:latin typeface="Times New Roman" panose="02020603050405020304" pitchFamily="18" charset="0"/>
              </a:rPr>
              <a:t>PRIMARY</a:t>
            </a:r>
            <a:r>
              <a:rPr lang="en-US" dirty="0"/>
              <a:t> </a:t>
            </a:r>
            <a:r>
              <a:rPr lang="en-US" sz="2800" dirty="0" smtClean="0">
                <a:solidFill>
                  <a:srgbClr val="333333"/>
                </a:solidFill>
                <a:latin typeface="Times New Roman" panose="02020603050405020304" pitchFamily="18" charset="0"/>
              </a:rPr>
              <a:t>KEY</a:t>
            </a:r>
            <a:r>
              <a:rPr lang="en-US" dirty="0" smtClean="0"/>
              <a:t>: </a:t>
            </a:r>
            <a:r>
              <a:rPr lang="en-US" sz="2800" dirty="0"/>
              <a:t>Uniquely identifies each row/record in a database table.  Must be </a:t>
            </a:r>
            <a:r>
              <a:rPr lang="en-US" sz="2800" dirty="0" smtClean="0">
                <a:solidFill>
                  <a:srgbClr val="333333"/>
                </a:solidFill>
                <a:latin typeface="Times New Roman" panose="02020603050405020304" pitchFamily="18" charset="0"/>
              </a:rPr>
              <a:t>NOT </a:t>
            </a:r>
            <a:r>
              <a:rPr lang="en-US" sz="2800" dirty="0">
                <a:solidFill>
                  <a:srgbClr val="333333"/>
                </a:solidFill>
                <a:latin typeface="Times New Roman" panose="02020603050405020304" pitchFamily="18" charset="0"/>
              </a:rPr>
              <a:t>NULL </a:t>
            </a:r>
            <a:r>
              <a:rPr lang="en-US" dirty="0"/>
              <a:t>and </a:t>
            </a:r>
            <a:r>
              <a:rPr lang="en-US" sz="2800" dirty="0" smtClean="0">
                <a:solidFill>
                  <a:srgbClr val="333333"/>
                </a:solidFill>
                <a:latin typeface="Times New Roman" panose="02020603050405020304" pitchFamily="18" charset="0"/>
              </a:rPr>
              <a:t>UNIQUE</a:t>
            </a:r>
            <a:endParaRPr lang="en-US" sz="2800" dirty="0">
              <a:solidFill>
                <a:srgbClr val="333333"/>
              </a:solidFill>
              <a:latin typeface="Times New Roman" panose="02020603050405020304" pitchFamily="18" charset="0"/>
            </a:endParaRPr>
          </a:p>
          <a:p>
            <a:r>
              <a:rPr lang="en-US" sz="2800" dirty="0">
                <a:solidFill>
                  <a:srgbClr val="333333"/>
                </a:solidFill>
                <a:latin typeface="Times New Roman" panose="02020603050405020304" pitchFamily="18" charset="0"/>
              </a:rPr>
              <a:t>FOREIGN KEY </a:t>
            </a:r>
            <a:r>
              <a:rPr lang="en-US" dirty="0" smtClean="0"/>
              <a:t>: </a:t>
            </a:r>
            <a:r>
              <a:rPr lang="en-US" sz="2800" dirty="0"/>
              <a:t>Uniquely identifies a row/record in another database table. </a:t>
            </a:r>
          </a:p>
          <a:p>
            <a:pPr>
              <a:lnSpc>
                <a:spcPct val="120000"/>
              </a:lnSpc>
            </a:pPr>
            <a:endParaRPr lang="en-US" dirty="0" smtClean="0"/>
          </a:p>
          <a:p>
            <a:pPr>
              <a:lnSpc>
                <a:spcPct val="120000"/>
              </a:lnSpc>
            </a:pPr>
            <a:endParaRPr lang="en-US" dirty="0" smtClean="0"/>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38</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spTree>
    <p:extLst>
      <p:ext uri="{BB962C8B-B14F-4D97-AF65-F5344CB8AC3E}">
        <p14:creationId xmlns:p14="http://schemas.microsoft.com/office/powerpoint/2010/main" val="7927447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lstStyle/>
          <a:p>
            <a:pPr>
              <a:lnSpc>
                <a:spcPct val="100000"/>
              </a:lnSpc>
            </a:pPr>
            <a:r>
              <a:rPr lang="en-US" dirty="0" smtClean="0">
                <a:latin typeface="Tahoma" pitchFamily="34" charset="0"/>
                <a:ea typeface="Tahoma" pitchFamily="34" charset="0"/>
                <a:cs typeface="Tahoma" pitchFamily="34" charset="0"/>
              </a:rPr>
              <a:t>Constraints Example</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435608" y="1295400"/>
            <a:ext cx="7498080" cy="5105400"/>
          </a:xfrm>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r>
              <a:rPr lang="en-US" dirty="0"/>
              <a:t>CREATE TABLE </a:t>
            </a:r>
            <a:r>
              <a:rPr lang="en-US" dirty="0" smtClean="0"/>
              <a:t>SCHOOL(</a:t>
            </a:r>
            <a:endParaRPr lang="en-US" dirty="0"/>
          </a:p>
          <a:p>
            <a:pPr marL="82296" indent="0">
              <a:buNone/>
            </a:pPr>
            <a:r>
              <a:rPr lang="en-US" b="1" dirty="0" smtClean="0"/>
              <a:t>	</a:t>
            </a:r>
            <a:r>
              <a:rPr lang="en-US" dirty="0" smtClean="0"/>
              <a:t>SchoolId</a:t>
            </a:r>
            <a:r>
              <a:rPr lang="en-US" b="1" dirty="0" smtClean="0"/>
              <a:t> </a:t>
            </a:r>
            <a:r>
              <a:rPr lang="en-US" dirty="0"/>
              <a:t>int IDENTITY(1,1) </a:t>
            </a:r>
            <a:r>
              <a:rPr lang="en-US" b="1" dirty="0"/>
              <a:t>PRIMARY KEY</a:t>
            </a:r>
            <a:r>
              <a:rPr lang="en-US" dirty="0"/>
              <a:t>,</a:t>
            </a:r>
          </a:p>
          <a:p>
            <a:pPr marL="82296" indent="0">
              <a:buNone/>
            </a:pPr>
            <a:r>
              <a:rPr lang="en-US" dirty="0" smtClean="0"/>
              <a:t>	SchoolName </a:t>
            </a:r>
            <a:r>
              <a:rPr lang="en-US" dirty="0"/>
              <a:t>varchar(50) NOT NULL UNIQUE,</a:t>
            </a:r>
          </a:p>
          <a:p>
            <a:pPr marL="82296" indent="0">
              <a:buNone/>
            </a:pPr>
            <a:r>
              <a:rPr lang="en-US" dirty="0" smtClean="0"/>
              <a:t>	Major varchar(10) DEFAULT BBA,</a:t>
            </a:r>
            <a:endParaRPr lang="en-US" dirty="0"/>
          </a:p>
          <a:p>
            <a:pPr marL="82296" indent="0">
              <a:buNone/>
            </a:pPr>
            <a:r>
              <a:rPr lang="en-US" dirty="0" smtClean="0"/>
              <a:t>	Address </a:t>
            </a:r>
            <a:r>
              <a:rPr lang="en-US" dirty="0"/>
              <a:t>varchar(50) NULL,</a:t>
            </a:r>
          </a:p>
          <a:p>
            <a:pPr marL="82296" indent="0">
              <a:buNone/>
            </a:pPr>
            <a:r>
              <a:rPr lang="en-US" dirty="0" smtClean="0"/>
              <a:t>	Phone Bigint</a:t>
            </a:r>
            <a:endParaRPr lang="en-US" dirty="0"/>
          </a:p>
          <a:p>
            <a:pPr marL="82296" indent="0">
              <a:buNone/>
            </a:pPr>
            <a:r>
              <a:rPr lang="en-US" dirty="0" smtClean="0"/>
              <a:t>	);</a:t>
            </a:r>
            <a:endParaRPr lang="en-US" dirty="0"/>
          </a:p>
          <a:p>
            <a:endParaRPr lang="en-US" dirty="0"/>
          </a:p>
          <a:p>
            <a:r>
              <a:rPr lang="en-US" dirty="0"/>
              <a:t>CREATE TABLE </a:t>
            </a:r>
            <a:r>
              <a:rPr lang="en-US" dirty="0" smtClean="0"/>
              <a:t>CLASS(</a:t>
            </a:r>
            <a:endParaRPr lang="en-US" dirty="0"/>
          </a:p>
          <a:p>
            <a:pPr marL="82296" indent="0">
              <a:buNone/>
            </a:pPr>
            <a:r>
              <a:rPr lang="en-US" b="1" dirty="0" smtClean="0"/>
              <a:t>	</a:t>
            </a:r>
            <a:r>
              <a:rPr lang="en-US" dirty="0" smtClean="0"/>
              <a:t>ClassId</a:t>
            </a:r>
            <a:r>
              <a:rPr lang="en-US" b="1" dirty="0" smtClean="0"/>
              <a:t> </a:t>
            </a:r>
            <a:r>
              <a:rPr lang="en-US" dirty="0"/>
              <a:t>int IDENTITY(1,1) </a:t>
            </a:r>
            <a:r>
              <a:rPr lang="en-US" b="1" dirty="0"/>
              <a:t>PRIMARY KEY</a:t>
            </a:r>
            <a:r>
              <a:rPr lang="en-US" dirty="0"/>
              <a:t>,</a:t>
            </a:r>
          </a:p>
          <a:p>
            <a:pPr marL="82296" indent="0">
              <a:buNone/>
            </a:pPr>
            <a:r>
              <a:rPr lang="en-US" b="1" dirty="0" smtClean="0"/>
              <a:t>	</a:t>
            </a:r>
            <a:r>
              <a:rPr lang="en-US" dirty="0" smtClean="0"/>
              <a:t>SchoolId</a:t>
            </a:r>
            <a:r>
              <a:rPr lang="en-US" b="1" dirty="0" smtClean="0"/>
              <a:t> </a:t>
            </a:r>
            <a:r>
              <a:rPr lang="en-US" dirty="0"/>
              <a:t>int NOT NULL </a:t>
            </a:r>
            <a:r>
              <a:rPr lang="en-US" b="1" dirty="0"/>
              <a:t>FOREIGN KEY </a:t>
            </a:r>
            <a:r>
              <a:rPr lang="en-US" b="1" dirty="0" smtClean="0"/>
              <a:t>       	</a:t>
            </a:r>
            <a:r>
              <a:rPr lang="en-US" dirty="0" smtClean="0"/>
              <a:t>REFERENCES SCHOOL </a:t>
            </a:r>
            <a:r>
              <a:rPr lang="en-US" dirty="0"/>
              <a:t>(SchoolId),</a:t>
            </a:r>
          </a:p>
          <a:p>
            <a:pPr marL="82296" indent="0">
              <a:buNone/>
            </a:pPr>
            <a:r>
              <a:rPr lang="en-US" dirty="0" smtClean="0"/>
              <a:t>	ClassName </a:t>
            </a:r>
            <a:r>
              <a:rPr lang="en-US" dirty="0"/>
              <a:t>varchar(50) NOT NULL UNIQUE,</a:t>
            </a:r>
          </a:p>
          <a:p>
            <a:pPr marL="82296" indent="0">
              <a:buNone/>
            </a:pPr>
            <a:r>
              <a:rPr lang="en-US" dirty="0" smtClean="0"/>
              <a:t>	Marks int CHECK(Marks&gt;32)</a:t>
            </a:r>
          </a:p>
          <a:p>
            <a:pPr marL="82296" indent="0">
              <a:buNone/>
            </a:pPr>
            <a:r>
              <a:rPr lang="en-US" dirty="0"/>
              <a:t>	</a:t>
            </a:r>
            <a:r>
              <a:rPr lang="en-US" dirty="0" smtClean="0"/>
              <a:t>);</a:t>
            </a:r>
            <a:r>
              <a:rPr lang="en-US" sz="2800" dirty="0" smtClean="0"/>
              <a:t>   </a:t>
            </a:r>
            <a:endParaRPr lang="en-US" sz="1800" dirty="0" smtClean="0"/>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39</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spTree>
    <p:extLst>
      <p:ext uri="{BB962C8B-B14F-4D97-AF65-F5344CB8AC3E}">
        <p14:creationId xmlns:p14="http://schemas.microsoft.com/office/powerpoint/2010/main" val="223679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lstStyle/>
          <a:p>
            <a:pPr>
              <a:lnSpc>
                <a:spcPct val="100000"/>
              </a:lnSpc>
            </a:pPr>
            <a:r>
              <a:rPr lang="en-US" dirty="0" smtClean="0">
                <a:latin typeface="Tahoma" pitchFamily="34" charset="0"/>
                <a:ea typeface="Tahoma" pitchFamily="34" charset="0"/>
                <a:cs typeface="Tahoma" pitchFamily="34" charset="0"/>
              </a:rPr>
              <a:t>Introduction</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435608" y="1295400"/>
            <a:ext cx="7498080" cy="5105400"/>
          </a:xfrm>
        </p:spPr>
        <p:style>
          <a:lnRef idx="2">
            <a:schemeClr val="accent1"/>
          </a:lnRef>
          <a:fillRef idx="1">
            <a:schemeClr val="lt1"/>
          </a:fillRef>
          <a:effectRef idx="0">
            <a:schemeClr val="accent1"/>
          </a:effectRef>
          <a:fontRef idx="minor">
            <a:schemeClr val="dk1"/>
          </a:fontRef>
        </p:style>
        <p:txBody>
          <a:bodyPr>
            <a:normAutofit lnSpcReduction="10000"/>
          </a:bodyPr>
          <a:lstStyle/>
          <a:p>
            <a:pPr>
              <a:lnSpc>
                <a:spcPct val="120000"/>
              </a:lnSpc>
            </a:pPr>
            <a:r>
              <a:rPr lang="en-US" sz="2800" dirty="0"/>
              <a:t>What can SQL do? </a:t>
            </a:r>
            <a:endParaRPr lang="en-US" sz="2800" dirty="0" smtClean="0"/>
          </a:p>
          <a:p>
            <a:pPr lvl="1">
              <a:lnSpc>
                <a:spcPct val="120000"/>
              </a:lnSpc>
            </a:pPr>
            <a:r>
              <a:rPr lang="en-US" sz="2400" dirty="0" smtClean="0"/>
              <a:t>SQL </a:t>
            </a:r>
            <a:r>
              <a:rPr lang="en-US" sz="2400" dirty="0"/>
              <a:t>can execute queries against a </a:t>
            </a:r>
            <a:r>
              <a:rPr lang="en-US" sz="2400" dirty="0" smtClean="0"/>
              <a:t>database</a:t>
            </a:r>
          </a:p>
          <a:p>
            <a:pPr lvl="1">
              <a:lnSpc>
                <a:spcPct val="120000"/>
              </a:lnSpc>
            </a:pPr>
            <a:r>
              <a:rPr lang="en-US" sz="2400" dirty="0" smtClean="0"/>
              <a:t>SQL </a:t>
            </a:r>
            <a:r>
              <a:rPr lang="en-US" sz="2400" dirty="0"/>
              <a:t>can retrieve data from a database </a:t>
            </a:r>
          </a:p>
          <a:p>
            <a:pPr lvl="1">
              <a:lnSpc>
                <a:spcPct val="120000"/>
              </a:lnSpc>
            </a:pPr>
            <a:r>
              <a:rPr lang="en-US" sz="2400" dirty="0" smtClean="0"/>
              <a:t>SQL </a:t>
            </a:r>
            <a:r>
              <a:rPr lang="en-US" sz="2400" dirty="0"/>
              <a:t>can insert records in a database </a:t>
            </a:r>
            <a:r>
              <a:rPr lang="en-US" sz="2400" dirty="0" smtClean="0"/>
              <a:t> </a:t>
            </a:r>
          </a:p>
          <a:p>
            <a:pPr lvl="1">
              <a:lnSpc>
                <a:spcPct val="120000"/>
              </a:lnSpc>
            </a:pPr>
            <a:r>
              <a:rPr lang="en-US" sz="2400" dirty="0" smtClean="0"/>
              <a:t>SQL </a:t>
            </a:r>
            <a:r>
              <a:rPr lang="en-US" sz="2400" dirty="0"/>
              <a:t>can update records in a database </a:t>
            </a:r>
            <a:endParaRPr lang="en-US" sz="2400" dirty="0" smtClean="0"/>
          </a:p>
          <a:p>
            <a:pPr lvl="1">
              <a:lnSpc>
                <a:spcPct val="120000"/>
              </a:lnSpc>
            </a:pPr>
            <a:r>
              <a:rPr lang="en-US" sz="2400" dirty="0" smtClean="0"/>
              <a:t>SQL </a:t>
            </a:r>
            <a:r>
              <a:rPr lang="en-US" sz="2400" dirty="0"/>
              <a:t>can delete records from a </a:t>
            </a:r>
            <a:r>
              <a:rPr lang="en-US" sz="2400" dirty="0" smtClean="0"/>
              <a:t>database</a:t>
            </a:r>
          </a:p>
          <a:p>
            <a:pPr lvl="1">
              <a:lnSpc>
                <a:spcPct val="120000"/>
              </a:lnSpc>
            </a:pPr>
            <a:r>
              <a:rPr lang="en-US" sz="2400" dirty="0"/>
              <a:t>SQL can create new databases </a:t>
            </a:r>
            <a:endParaRPr lang="en-US" sz="2400" dirty="0" smtClean="0"/>
          </a:p>
          <a:p>
            <a:pPr lvl="1">
              <a:lnSpc>
                <a:spcPct val="120000"/>
              </a:lnSpc>
            </a:pPr>
            <a:r>
              <a:rPr lang="en-US" sz="2400" dirty="0" smtClean="0"/>
              <a:t> </a:t>
            </a:r>
            <a:r>
              <a:rPr lang="en-US" sz="2400" dirty="0"/>
              <a:t>SQL can create new tables in a database </a:t>
            </a:r>
            <a:endParaRPr lang="en-US" sz="2400" dirty="0" smtClean="0"/>
          </a:p>
          <a:p>
            <a:pPr lvl="1">
              <a:lnSpc>
                <a:spcPct val="120000"/>
              </a:lnSpc>
            </a:pPr>
            <a:r>
              <a:rPr lang="en-US" sz="2400" dirty="0" smtClean="0"/>
              <a:t>SQL </a:t>
            </a:r>
            <a:r>
              <a:rPr lang="en-US" sz="2400" dirty="0"/>
              <a:t>can create stored procedures in a database </a:t>
            </a:r>
            <a:endParaRPr lang="en-US" sz="2400" dirty="0" smtClean="0"/>
          </a:p>
          <a:p>
            <a:pPr lvl="1">
              <a:lnSpc>
                <a:spcPct val="120000"/>
              </a:lnSpc>
            </a:pPr>
            <a:r>
              <a:rPr lang="en-US" sz="2400" dirty="0" smtClean="0"/>
              <a:t> </a:t>
            </a:r>
            <a:r>
              <a:rPr lang="en-US" sz="2400" dirty="0"/>
              <a:t>SQL can create views in a </a:t>
            </a:r>
            <a:r>
              <a:rPr lang="en-US" sz="2400" dirty="0" smtClean="0"/>
              <a:t>database</a:t>
            </a:r>
            <a:endParaRPr lang="en-US" altLang="en-US" sz="2400" dirty="0"/>
          </a:p>
          <a:p>
            <a:pPr lvl="1">
              <a:lnSpc>
                <a:spcPct val="120000"/>
              </a:lnSpc>
            </a:pPr>
            <a:endParaRPr lang="en-US" sz="2400" dirty="0" smtClean="0">
              <a:latin typeface="Tahoma" pitchFamily="34" charset="0"/>
              <a:ea typeface="Tahoma" pitchFamily="34" charset="0"/>
              <a:cs typeface="Tahoma" pitchFamily="34" charset="0"/>
            </a:endParaRPr>
          </a:p>
          <a:p>
            <a:pPr marL="82296" indent="0">
              <a:lnSpc>
                <a:spcPct val="120000"/>
              </a:lnSpc>
              <a:buNone/>
            </a:pPr>
            <a:endParaRPr lang="en-US" sz="4000" dirty="0" smtClean="0">
              <a:latin typeface="Tahoma" pitchFamily="34" charset="0"/>
              <a:ea typeface="Tahoma" pitchFamily="34" charset="0"/>
              <a:cs typeface="Tahoma" pitchFamily="34" charset="0"/>
            </a:endParaRPr>
          </a:p>
          <a:p>
            <a:pPr>
              <a:lnSpc>
                <a:spcPct val="120000"/>
              </a:lnSpc>
            </a:pPr>
            <a:endParaRPr lang="en-US" dirty="0">
              <a:latin typeface="Tahoma" pitchFamily="34" charset="0"/>
              <a:ea typeface="Tahoma" pitchFamily="34" charset="0"/>
              <a:cs typeface="Tahoma" pitchFamily="34" charset="0"/>
            </a:endParaRPr>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spTree>
    <p:extLst>
      <p:ext uri="{BB962C8B-B14F-4D97-AF65-F5344CB8AC3E}">
        <p14:creationId xmlns:p14="http://schemas.microsoft.com/office/powerpoint/2010/main" val="2359001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lstStyle/>
          <a:p>
            <a:pPr>
              <a:lnSpc>
                <a:spcPct val="100000"/>
              </a:lnSpc>
            </a:pPr>
            <a:r>
              <a:rPr lang="en-US" dirty="0" smtClean="0">
                <a:latin typeface="Tahoma" pitchFamily="34" charset="0"/>
                <a:ea typeface="Tahoma" pitchFamily="34" charset="0"/>
                <a:cs typeface="Tahoma" pitchFamily="34" charset="0"/>
              </a:rPr>
              <a:t>Constraints Example</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435608" y="1295400"/>
            <a:ext cx="7498080" cy="5105400"/>
          </a:xfrm>
        </p:spPr>
        <p:style>
          <a:lnRef idx="2">
            <a:schemeClr val="accent1"/>
          </a:lnRef>
          <a:fillRef idx="1">
            <a:schemeClr val="lt1"/>
          </a:fillRef>
          <a:effectRef idx="0">
            <a:schemeClr val="accent1"/>
          </a:effectRef>
          <a:fontRef idx="minor">
            <a:schemeClr val="dk1"/>
          </a:fontRef>
        </p:style>
        <p:txBody>
          <a:bodyPr>
            <a:normAutofit lnSpcReduction="10000"/>
          </a:bodyPr>
          <a:lstStyle/>
          <a:p>
            <a:pPr>
              <a:lnSpc>
                <a:spcPct val="120000"/>
              </a:lnSpc>
            </a:pPr>
            <a:r>
              <a:rPr lang="en-US" sz="1800" dirty="0"/>
              <a:t>CREATE TABLE STUDENT(</a:t>
            </a:r>
          </a:p>
          <a:p>
            <a:pPr marL="82296" indent="0">
              <a:lnSpc>
                <a:spcPct val="120000"/>
              </a:lnSpc>
              <a:buNone/>
            </a:pPr>
            <a:r>
              <a:rPr lang="en-US" sz="2200" dirty="0" smtClean="0"/>
              <a:t>	</a:t>
            </a:r>
            <a:r>
              <a:rPr lang="en-US" sz="1600" dirty="0" smtClean="0"/>
              <a:t>ROLL_NO   </a:t>
            </a:r>
            <a:r>
              <a:rPr lang="en-US" sz="1600" dirty="0"/>
              <a:t>INT  </a:t>
            </a:r>
            <a:r>
              <a:rPr lang="en-US" sz="1600" dirty="0">
                <a:solidFill>
                  <a:srgbClr val="0070C0"/>
                </a:solidFill>
              </a:rPr>
              <a:t>NOT NULL CHECK</a:t>
            </a:r>
            <a:r>
              <a:rPr lang="en-US" sz="1600" dirty="0"/>
              <a:t>(ROLL_NO &gt;</a:t>
            </a:r>
            <a:r>
              <a:rPr lang="en-US" sz="1600" dirty="0" smtClean="0"/>
              <a:t>10),</a:t>
            </a:r>
            <a:endParaRPr lang="en-US" sz="1600" dirty="0"/>
          </a:p>
          <a:p>
            <a:pPr marL="82296" indent="0">
              <a:lnSpc>
                <a:spcPct val="120000"/>
              </a:lnSpc>
              <a:buNone/>
            </a:pPr>
            <a:r>
              <a:rPr lang="en-US" sz="1600" dirty="0" smtClean="0"/>
              <a:t>	STU_NAME  </a:t>
            </a:r>
            <a:r>
              <a:rPr lang="en-US" sz="1600" dirty="0"/>
              <a:t>VARCHAR (35) </a:t>
            </a:r>
            <a:r>
              <a:rPr lang="en-US" sz="1600" dirty="0" smtClean="0"/>
              <a:t> </a:t>
            </a:r>
            <a:r>
              <a:rPr lang="en-US" sz="1600" dirty="0">
                <a:solidFill>
                  <a:srgbClr val="0070C0"/>
                </a:solidFill>
              </a:rPr>
              <a:t>UNIQUE</a:t>
            </a:r>
            <a:r>
              <a:rPr lang="en-US" sz="1600" dirty="0"/>
              <a:t>,</a:t>
            </a:r>
          </a:p>
          <a:p>
            <a:pPr marL="356616" lvl="1" indent="0">
              <a:lnSpc>
                <a:spcPct val="120000"/>
              </a:lnSpc>
              <a:buNone/>
            </a:pPr>
            <a:r>
              <a:rPr lang="en-US" sz="1600" dirty="0" smtClean="0"/>
              <a:t> 	STU_AGE </a:t>
            </a:r>
            <a:r>
              <a:rPr lang="en-US" sz="1600" dirty="0"/>
              <a:t>INT NOT </a:t>
            </a:r>
            <a:r>
              <a:rPr lang="en-US" sz="1600" dirty="0" smtClean="0"/>
              <a:t>NULL </a:t>
            </a:r>
            <a:r>
              <a:rPr lang="en-US" sz="1600" dirty="0" smtClean="0">
                <a:solidFill>
                  <a:srgbClr val="0070C0"/>
                </a:solidFill>
              </a:rPr>
              <a:t>DEFAULT</a:t>
            </a:r>
            <a:r>
              <a:rPr lang="en-US" sz="1600" dirty="0" smtClean="0"/>
              <a:t> 20,</a:t>
            </a:r>
            <a:endParaRPr lang="en-US" sz="1600" dirty="0"/>
          </a:p>
          <a:p>
            <a:pPr marL="82296" indent="0">
              <a:lnSpc>
                <a:spcPct val="120000"/>
              </a:lnSpc>
              <a:buNone/>
            </a:pPr>
            <a:r>
              <a:rPr lang="en-US" sz="1600" dirty="0" smtClean="0"/>
              <a:t>	STU_ADDRESS </a:t>
            </a:r>
            <a:r>
              <a:rPr lang="en-US" sz="1600" dirty="0"/>
              <a:t>VARCHAR (35) </a:t>
            </a:r>
            <a:r>
              <a:rPr lang="en-US" sz="1600" dirty="0">
                <a:solidFill>
                  <a:srgbClr val="0070C0"/>
                </a:solidFill>
              </a:rPr>
              <a:t>UNIQUE</a:t>
            </a:r>
            <a:r>
              <a:rPr lang="en-US" sz="1600" dirty="0"/>
              <a:t>,</a:t>
            </a:r>
          </a:p>
          <a:p>
            <a:pPr marL="82296" indent="0">
              <a:lnSpc>
                <a:spcPct val="120000"/>
              </a:lnSpc>
              <a:buNone/>
            </a:pPr>
            <a:r>
              <a:rPr lang="en-US" sz="1600" dirty="0" smtClean="0"/>
              <a:t>	</a:t>
            </a:r>
            <a:r>
              <a:rPr lang="en-US" sz="1600" dirty="0" smtClean="0">
                <a:solidFill>
                  <a:srgbClr val="0070C0"/>
                </a:solidFill>
              </a:rPr>
              <a:t>PRIMARY </a:t>
            </a:r>
            <a:r>
              <a:rPr lang="en-US" sz="1600" dirty="0">
                <a:solidFill>
                  <a:srgbClr val="0070C0"/>
                </a:solidFill>
              </a:rPr>
              <a:t>KEY </a:t>
            </a:r>
            <a:r>
              <a:rPr lang="en-US" sz="1600" dirty="0"/>
              <a:t>(ROLL_NO</a:t>
            </a:r>
            <a:r>
              <a:rPr lang="en-US" sz="1600" dirty="0" smtClean="0"/>
              <a:t>)</a:t>
            </a:r>
          </a:p>
          <a:p>
            <a:pPr marL="82296" indent="0">
              <a:lnSpc>
                <a:spcPct val="120000"/>
              </a:lnSpc>
              <a:buNone/>
            </a:pPr>
            <a:r>
              <a:rPr lang="en-US" sz="1600" dirty="0" smtClean="0"/>
              <a:t>);</a:t>
            </a:r>
          </a:p>
          <a:p>
            <a:pPr marL="82296" indent="0">
              <a:lnSpc>
                <a:spcPct val="120000"/>
              </a:lnSpc>
              <a:buNone/>
            </a:pPr>
            <a:r>
              <a:rPr lang="en-US" sz="2800" dirty="0" smtClean="0"/>
              <a:t>   </a:t>
            </a:r>
            <a:r>
              <a:rPr lang="en-US" sz="1800" dirty="0"/>
              <a:t>CREATE</a:t>
            </a:r>
            <a:r>
              <a:rPr lang="en-US" sz="1800" dirty="0">
                <a:solidFill>
                  <a:srgbClr val="000000"/>
                </a:solidFill>
                <a:latin typeface="Consolas" panose="020B0609020204030204" pitchFamily="49" charset="0"/>
              </a:rPr>
              <a:t> </a:t>
            </a:r>
            <a:r>
              <a:rPr lang="en-US" sz="1800" dirty="0"/>
              <a:t>TABLE</a:t>
            </a:r>
            <a:r>
              <a:rPr lang="en-US" sz="1800" dirty="0">
                <a:solidFill>
                  <a:srgbClr val="000000"/>
                </a:solidFill>
                <a:latin typeface="Consolas" panose="020B0609020204030204" pitchFamily="49" charset="0"/>
              </a:rPr>
              <a:t> Orders (</a:t>
            </a:r>
            <a:r>
              <a:rPr lang="en-US" sz="1800" dirty="0"/>
              <a:t/>
            </a:r>
            <a:br>
              <a:rPr lang="en-US" sz="1800" dirty="0"/>
            </a:br>
            <a:r>
              <a:rPr lang="en-US" sz="1800" dirty="0">
                <a:solidFill>
                  <a:srgbClr val="000000"/>
                </a:solidFill>
                <a:latin typeface="Consolas" panose="020B0609020204030204" pitchFamily="49" charset="0"/>
              </a:rPr>
              <a:t>    OrderID int </a:t>
            </a:r>
            <a:r>
              <a:rPr lang="en-US" sz="1800" dirty="0">
                <a:solidFill>
                  <a:srgbClr val="0000CD"/>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0000CD"/>
                </a:solidFill>
                <a:latin typeface="Consolas" panose="020B0609020204030204" pitchFamily="49" charset="0"/>
              </a:rPr>
              <a:t>NULL</a:t>
            </a:r>
            <a:r>
              <a:rPr lang="en-US" sz="1800" dirty="0">
                <a:solidFill>
                  <a:srgbClr val="000000"/>
                </a:solidFill>
                <a:latin typeface="Consolas" panose="020B0609020204030204" pitchFamily="49" charset="0"/>
              </a:rPr>
              <a:t>,</a:t>
            </a:r>
            <a:r>
              <a:rPr lang="en-US" sz="1800" dirty="0"/>
              <a:t/>
            </a:r>
            <a:br>
              <a:rPr lang="en-US" sz="1800" dirty="0"/>
            </a:br>
            <a:r>
              <a:rPr lang="en-US" sz="1800" dirty="0">
                <a:solidFill>
                  <a:srgbClr val="000000"/>
                </a:solidFill>
                <a:latin typeface="Consolas" panose="020B0609020204030204" pitchFamily="49" charset="0"/>
              </a:rPr>
              <a:t>    OrderNumber int </a:t>
            </a:r>
            <a:r>
              <a:rPr lang="en-US" sz="1800" dirty="0">
                <a:solidFill>
                  <a:srgbClr val="0000CD"/>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0000CD"/>
                </a:solidFill>
                <a:latin typeface="Consolas" panose="020B0609020204030204" pitchFamily="49" charset="0"/>
              </a:rPr>
              <a:t>NULL</a:t>
            </a:r>
            <a:r>
              <a:rPr lang="en-US" sz="1800" dirty="0">
                <a:solidFill>
                  <a:srgbClr val="000000"/>
                </a:solidFill>
                <a:latin typeface="Consolas" panose="020B0609020204030204" pitchFamily="49" charset="0"/>
              </a:rPr>
              <a:t>,</a:t>
            </a:r>
            <a:r>
              <a:rPr lang="en-US" sz="1800" dirty="0"/>
              <a:t/>
            </a:r>
            <a:br>
              <a:rPr lang="en-US" sz="1800" dirty="0"/>
            </a:br>
            <a:r>
              <a:rPr lang="en-US" sz="1800" dirty="0">
                <a:solidFill>
                  <a:srgbClr val="000000"/>
                </a:solidFill>
                <a:latin typeface="Consolas" panose="020B0609020204030204" pitchFamily="49" charset="0"/>
              </a:rPr>
              <a:t>    </a:t>
            </a:r>
            <a:r>
              <a:rPr lang="en-US" sz="1800" dirty="0" smtClean="0">
                <a:solidFill>
                  <a:srgbClr val="000000"/>
                </a:solidFill>
                <a:latin typeface="Consolas" panose="020B0609020204030204" pitchFamily="49" charset="0"/>
              </a:rPr>
              <a:t>ROLL_NO int</a:t>
            </a:r>
            <a:r>
              <a:rPr lang="en-US" sz="1800" dirty="0">
                <a:solidFill>
                  <a:srgbClr val="000000"/>
                </a:solidFill>
                <a:latin typeface="Consolas" panose="020B0609020204030204" pitchFamily="49" charset="0"/>
              </a:rPr>
              <a:t>,</a:t>
            </a:r>
            <a:r>
              <a:rPr lang="en-US" sz="1800" dirty="0"/>
              <a:t/>
            </a:r>
            <a:br>
              <a:rPr lang="en-US" sz="1800" dirty="0"/>
            </a:br>
            <a:r>
              <a:rPr lang="en-US" sz="1800" dirty="0">
                <a:solidFill>
                  <a:srgbClr val="000000"/>
                </a:solidFill>
                <a:latin typeface="Consolas" panose="020B0609020204030204" pitchFamily="49" charset="0"/>
              </a:rPr>
              <a:t>    </a:t>
            </a:r>
            <a:r>
              <a:rPr lang="en-US" sz="1800" dirty="0">
                <a:solidFill>
                  <a:srgbClr val="0000CD"/>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CD"/>
                </a:solidFill>
                <a:latin typeface="Consolas" panose="020B0609020204030204" pitchFamily="49" charset="0"/>
              </a:rPr>
              <a:t>KEY</a:t>
            </a:r>
            <a:r>
              <a:rPr lang="en-US" sz="1800" dirty="0">
                <a:solidFill>
                  <a:srgbClr val="000000"/>
                </a:solidFill>
                <a:latin typeface="Consolas" panose="020B0609020204030204" pitchFamily="49" charset="0"/>
              </a:rPr>
              <a:t> (OrderID),</a:t>
            </a:r>
            <a:r>
              <a:rPr lang="en-US" sz="1800" dirty="0"/>
              <a:t/>
            </a:r>
            <a:br>
              <a:rPr lang="en-US" sz="1800" dirty="0"/>
            </a:br>
            <a:r>
              <a:rPr lang="en-US" sz="1800" dirty="0">
                <a:solidFill>
                  <a:srgbClr val="000000"/>
                </a:solidFill>
                <a:latin typeface="Consolas" panose="020B0609020204030204" pitchFamily="49" charset="0"/>
              </a:rPr>
              <a:t>    </a:t>
            </a:r>
            <a:r>
              <a:rPr lang="en-US" sz="1800" dirty="0">
                <a:solidFill>
                  <a:srgbClr val="0000CD"/>
                </a:solidFill>
                <a:latin typeface="Consolas" panose="020B0609020204030204" pitchFamily="49" charset="0"/>
              </a:rPr>
              <a:t>FOREIGN</a:t>
            </a:r>
            <a:r>
              <a:rPr lang="en-US" sz="1800" dirty="0">
                <a:solidFill>
                  <a:srgbClr val="000000"/>
                </a:solidFill>
                <a:latin typeface="Consolas" panose="020B0609020204030204" pitchFamily="49" charset="0"/>
              </a:rPr>
              <a:t> </a:t>
            </a:r>
            <a:r>
              <a:rPr lang="en-US" sz="1800" dirty="0">
                <a:solidFill>
                  <a:srgbClr val="0000CD"/>
                </a:solidFill>
                <a:latin typeface="Consolas" panose="020B0609020204030204" pitchFamily="49" charset="0"/>
              </a:rPr>
              <a:t>KEY</a:t>
            </a:r>
            <a:r>
              <a:rPr lang="en-US" sz="1800" dirty="0">
                <a:solidFill>
                  <a:srgbClr val="000000"/>
                </a:solidFill>
                <a:latin typeface="Consolas" panose="020B0609020204030204" pitchFamily="49" charset="0"/>
              </a:rPr>
              <a:t> (ROLL_NO) </a:t>
            </a:r>
            <a:r>
              <a:rPr lang="en-US" sz="1800" dirty="0">
                <a:solidFill>
                  <a:srgbClr val="0000CD"/>
                </a:solidFill>
                <a:latin typeface="Consolas" panose="020B0609020204030204" pitchFamily="49" charset="0"/>
              </a:rPr>
              <a:t>REFERENCES</a:t>
            </a:r>
            <a:r>
              <a:rPr lang="en-US" sz="1800" dirty="0">
                <a:solidFill>
                  <a:srgbClr val="000000"/>
                </a:solidFill>
                <a:latin typeface="Consolas" panose="020B0609020204030204" pitchFamily="49" charset="0"/>
              </a:rPr>
              <a:t> </a:t>
            </a:r>
            <a:r>
              <a:rPr lang="en-US" sz="1800" dirty="0" smtClean="0">
                <a:solidFill>
                  <a:srgbClr val="000000"/>
                </a:solidFill>
                <a:latin typeface="Consolas" panose="020B0609020204030204" pitchFamily="49" charset="0"/>
              </a:rPr>
              <a:t>STUDENT(ROLL_NO)</a:t>
            </a:r>
            <a:r>
              <a:rPr lang="en-US" sz="1800" dirty="0"/>
              <a:t/>
            </a:r>
            <a:br>
              <a:rPr lang="en-US" sz="1800" dirty="0"/>
            </a:br>
            <a:r>
              <a:rPr lang="en-US" sz="1800" dirty="0">
                <a:solidFill>
                  <a:srgbClr val="000000"/>
                </a:solidFill>
                <a:latin typeface="Consolas" panose="020B0609020204030204" pitchFamily="49" charset="0"/>
              </a:rPr>
              <a:t>);</a:t>
            </a:r>
            <a:endParaRPr lang="en-US" sz="1800" dirty="0" smtClean="0"/>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40</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spTree>
    <p:extLst>
      <p:ext uri="{BB962C8B-B14F-4D97-AF65-F5344CB8AC3E}">
        <p14:creationId xmlns:p14="http://schemas.microsoft.com/office/powerpoint/2010/main" val="15980650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lstStyle/>
          <a:p>
            <a:pPr>
              <a:lnSpc>
                <a:spcPct val="100000"/>
              </a:lnSpc>
            </a:pPr>
            <a:r>
              <a:rPr lang="en-US" dirty="0" smtClean="0">
                <a:latin typeface="Tahoma" pitchFamily="34" charset="0"/>
                <a:ea typeface="Tahoma" pitchFamily="34" charset="0"/>
                <a:cs typeface="Tahoma" pitchFamily="34" charset="0"/>
              </a:rPr>
              <a:t>NULL value</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435608" y="1295400"/>
            <a:ext cx="7498080" cy="5105400"/>
          </a:xfrm>
        </p:spPr>
        <p:style>
          <a:lnRef idx="2">
            <a:schemeClr val="accent1"/>
          </a:lnRef>
          <a:fillRef idx="1">
            <a:schemeClr val="lt1"/>
          </a:fillRef>
          <a:effectRef idx="0">
            <a:schemeClr val="accent1"/>
          </a:effectRef>
          <a:fontRef idx="minor">
            <a:schemeClr val="dk1"/>
          </a:fontRef>
        </p:style>
        <p:txBody>
          <a:bodyPr>
            <a:normAutofit/>
          </a:bodyPr>
          <a:lstStyle/>
          <a:p>
            <a:r>
              <a:rPr lang="en-US" altLang="en-US" sz="2000" dirty="0"/>
              <a:t>It is possible for tuples to have a null value, denoted by </a:t>
            </a:r>
            <a:r>
              <a:rPr lang="en-US" altLang="en-US" sz="2000" i="1" dirty="0"/>
              <a:t>null</a:t>
            </a:r>
            <a:r>
              <a:rPr lang="en-US" altLang="en-US" sz="2000" dirty="0"/>
              <a:t>, for some of their attributes</a:t>
            </a:r>
          </a:p>
          <a:p>
            <a:r>
              <a:rPr lang="en-US" altLang="en-US" sz="2000" i="1" dirty="0"/>
              <a:t>null</a:t>
            </a:r>
            <a:r>
              <a:rPr lang="en-US" altLang="en-US" sz="2000" dirty="0"/>
              <a:t> signifies an </a:t>
            </a:r>
            <a:r>
              <a:rPr lang="en-US" altLang="en-US" sz="2000" b="1" dirty="0"/>
              <a:t>unknown value or that a value does not exist</a:t>
            </a:r>
            <a:r>
              <a:rPr lang="en-US" altLang="en-US" sz="2000" dirty="0"/>
              <a:t>.</a:t>
            </a:r>
          </a:p>
          <a:p>
            <a:r>
              <a:rPr lang="en-US" altLang="en-US" sz="2000" dirty="0"/>
              <a:t>The predicate  </a:t>
            </a:r>
            <a:r>
              <a:rPr lang="en-US" altLang="en-US" sz="2000" b="1" dirty="0"/>
              <a:t>is null</a:t>
            </a:r>
            <a:r>
              <a:rPr lang="en-US" altLang="en-US" sz="2000" dirty="0"/>
              <a:t> can be used to check for null values.</a:t>
            </a:r>
          </a:p>
          <a:p>
            <a:pPr lvl="1"/>
            <a:r>
              <a:rPr lang="en-US" altLang="en-US" sz="2000" dirty="0"/>
              <a:t>Example: Find all loan number which appear in the </a:t>
            </a:r>
            <a:r>
              <a:rPr lang="en-US" altLang="en-US" sz="2000" i="1" dirty="0"/>
              <a:t>loan</a:t>
            </a:r>
            <a:r>
              <a:rPr lang="en-US" altLang="en-US" sz="2000" dirty="0"/>
              <a:t> relation with null values for </a:t>
            </a:r>
            <a:r>
              <a:rPr lang="en-US" altLang="en-US" sz="2000" i="1" dirty="0"/>
              <a:t>amount.</a:t>
            </a:r>
            <a:endParaRPr lang="en-US" altLang="en-US" sz="2000" dirty="0"/>
          </a:p>
          <a:p>
            <a:pPr>
              <a:buFont typeface="Monotype Sorts" pitchFamily="2" charset="2"/>
              <a:buNone/>
            </a:pPr>
            <a:r>
              <a:rPr lang="en-US" altLang="en-US" sz="2000" dirty="0"/>
              <a:t>		</a:t>
            </a:r>
            <a:r>
              <a:rPr lang="en-US" altLang="en-US" sz="2000" b="1" dirty="0"/>
              <a:t>select</a:t>
            </a:r>
            <a:r>
              <a:rPr lang="en-US" altLang="en-US" sz="2000" i="1" dirty="0"/>
              <a:t> loan_number</a:t>
            </a:r>
            <a:br>
              <a:rPr lang="en-US" altLang="en-US" sz="2000" i="1" dirty="0"/>
            </a:br>
            <a:r>
              <a:rPr lang="en-US" altLang="en-US" sz="2000" i="1" dirty="0"/>
              <a:t>	</a:t>
            </a:r>
            <a:r>
              <a:rPr lang="en-US" altLang="en-US" sz="2000" b="1" dirty="0"/>
              <a:t>from</a:t>
            </a:r>
            <a:r>
              <a:rPr lang="en-US" altLang="en-US" sz="2000" i="1" dirty="0"/>
              <a:t> loan</a:t>
            </a:r>
            <a:br>
              <a:rPr lang="en-US" altLang="en-US" sz="2000" i="1" dirty="0"/>
            </a:br>
            <a:r>
              <a:rPr lang="en-US" altLang="en-US" sz="2000" i="1" dirty="0"/>
              <a:t>	</a:t>
            </a:r>
            <a:r>
              <a:rPr lang="en-US" altLang="en-US" sz="2000" b="1" dirty="0"/>
              <a:t>where </a:t>
            </a:r>
            <a:r>
              <a:rPr lang="en-US" altLang="en-US" sz="2000" i="1" dirty="0"/>
              <a:t>amount </a:t>
            </a:r>
            <a:r>
              <a:rPr lang="en-US" altLang="en-US" sz="2000" b="1" dirty="0"/>
              <a:t>is null</a:t>
            </a:r>
            <a:endParaRPr lang="en-US" altLang="en-US" sz="2000" dirty="0"/>
          </a:p>
          <a:p>
            <a:r>
              <a:rPr lang="en-US" altLang="en-US" sz="2000" dirty="0"/>
              <a:t>The result of any arithmetic expression involving </a:t>
            </a:r>
            <a:r>
              <a:rPr lang="en-US" altLang="en-US" sz="2000" i="1" dirty="0"/>
              <a:t>null</a:t>
            </a:r>
            <a:r>
              <a:rPr lang="en-US" altLang="en-US" sz="2000" dirty="0"/>
              <a:t> is </a:t>
            </a:r>
            <a:r>
              <a:rPr lang="en-US" altLang="en-US" sz="2000" i="1" dirty="0" smtClean="0"/>
              <a:t>null</a:t>
            </a:r>
            <a:endParaRPr lang="en-US" altLang="en-US" sz="2000" i="1" dirty="0"/>
          </a:p>
          <a:p>
            <a:pPr lvl="1"/>
            <a:r>
              <a:rPr lang="en-US" altLang="en-US" sz="2000" dirty="0"/>
              <a:t>Example:  5 + </a:t>
            </a:r>
            <a:r>
              <a:rPr lang="en-US" altLang="en-US" sz="2000" i="1" dirty="0"/>
              <a:t>null</a:t>
            </a:r>
            <a:r>
              <a:rPr lang="en-US" altLang="en-US" sz="2000" dirty="0"/>
              <a:t>  returns </a:t>
            </a:r>
            <a:r>
              <a:rPr lang="en-US" altLang="en-US" sz="2000" dirty="0" smtClean="0"/>
              <a:t>null </a:t>
            </a:r>
          </a:p>
          <a:p>
            <a:r>
              <a:rPr lang="en-US" altLang="en-US" sz="2000" dirty="0"/>
              <a:t>Any comparison with </a:t>
            </a:r>
            <a:r>
              <a:rPr lang="en-US" altLang="en-US" sz="2000" i="1" dirty="0"/>
              <a:t>null</a:t>
            </a:r>
            <a:r>
              <a:rPr lang="en-US" altLang="en-US" sz="2000" dirty="0"/>
              <a:t> returns </a:t>
            </a:r>
            <a:r>
              <a:rPr lang="en-US" altLang="en-US" sz="2000" i="1" dirty="0"/>
              <a:t>unknown</a:t>
            </a:r>
          </a:p>
          <a:p>
            <a:pPr lvl="1"/>
            <a:r>
              <a:rPr lang="en-US" altLang="en-US" sz="2000" dirty="0"/>
              <a:t>Example</a:t>
            </a:r>
            <a:r>
              <a:rPr lang="en-US" altLang="en-US" sz="2000" i="1" dirty="0"/>
              <a:t>: 5 &lt; null   or   null </a:t>
            </a:r>
            <a:r>
              <a:rPr lang="en-US" altLang="en-US" sz="2000" i="1" dirty="0" smtClean="0"/>
              <a:t>&gt; 6    </a:t>
            </a:r>
            <a:r>
              <a:rPr lang="en-US" altLang="en-US" sz="2000" i="1" dirty="0"/>
              <a:t>or    null = null</a:t>
            </a:r>
          </a:p>
          <a:p>
            <a:pPr lvl="1"/>
            <a:endParaRPr lang="en-US" altLang="en-US" sz="1800" dirty="0" smtClean="0"/>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spTree>
    <p:extLst>
      <p:ext uri="{BB962C8B-B14F-4D97-AF65-F5344CB8AC3E}">
        <p14:creationId xmlns:p14="http://schemas.microsoft.com/office/powerpoint/2010/main" val="19362102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lstStyle/>
          <a:p>
            <a:pPr>
              <a:lnSpc>
                <a:spcPct val="100000"/>
              </a:lnSpc>
            </a:pPr>
            <a:r>
              <a:rPr lang="en-US" dirty="0" smtClean="0">
                <a:latin typeface="Tahoma" pitchFamily="34" charset="0"/>
                <a:ea typeface="Tahoma" pitchFamily="34" charset="0"/>
                <a:cs typeface="Tahoma" pitchFamily="34" charset="0"/>
              </a:rPr>
              <a:t>SQL JOINS</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435608" y="1295400"/>
            <a:ext cx="7498080" cy="5105400"/>
          </a:xfrm>
        </p:spPr>
        <p:style>
          <a:lnRef idx="2">
            <a:schemeClr val="accent1"/>
          </a:lnRef>
          <a:fillRef idx="1">
            <a:schemeClr val="lt1"/>
          </a:fillRef>
          <a:effectRef idx="0">
            <a:schemeClr val="accent1"/>
          </a:effectRef>
          <a:fontRef idx="minor">
            <a:schemeClr val="dk1"/>
          </a:fontRef>
        </p:style>
        <p:txBody>
          <a:bodyPr>
            <a:normAutofit/>
          </a:bodyPr>
          <a:lstStyle/>
          <a:p>
            <a:r>
              <a:rPr lang="en-US" altLang="en-US" sz="2400" dirty="0" smtClean="0"/>
              <a:t>When data from more than one table is required sql joins are carried out</a:t>
            </a:r>
            <a:endParaRPr lang="en-US" altLang="en-US" sz="2400" dirty="0"/>
          </a:p>
          <a:p>
            <a:r>
              <a:rPr lang="en-US" altLang="en-US" sz="2400" dirty="0"/>
              <a:t>A JOIN clause is used to combine rows from two or more tables, based on a related column between them</a:t>
            </a:r>
          </a:p>
          <a:p>
            <a:r>
              <a:rPr lang="en-US" altLang="en-US" sz="2400" dirty="0"/>
              <a:t>Different Types of SQL </a:t>
            </a:r>
            <a:r>
              <a:rPr lang="en-US" altLang="en-US" sz="2400" dirty="0" smtClean="0"/>
              <a:t>JOINs</a:t>
            </a:r>
            <a:endParaRPr lang="en-US" altLang="en-US" sz="2400" dirty="0"/>
          </a:p>
          <a:p>
            <a:pPr lvl="1"/>
            <a:r>
              <a:rPr lang="en-US" altLang="en-US" sz="2000" dirty="0"/>
              <a:t>(INNER) JOIN: Returns records that have matching values in both tables</a:t>
            </a:r>
          </a:p>
          <a:p>
            <a:pPr lvl="1"/>
            <a:r>
              <a:rPr lang="en-US" altLang="en-US" sz="2000" dirty="0"/>
              <a:t>LEFT (OUTER) JOIN: Return all records from the left table, and the matched records from the right table</a:t>
            </a:r>
          </a:p>
          <a:p>
            <a:pPr lvl="1"/>
            <a:r>
              <a:rPr lang="en-US" altLang="en-US" sz="2000" dirty="0"/>
              <a:t>RIGHT (OUTER) JOIN: Return all records from the right table, and the matched records from the left table</a:t>
            </a:r>
          </a:p>
          <a:p>
            <a:pPr lvl="1"/>
            <a:r>
              <a:rPr lang="en-US" altLang="en-US" sz="2000" dirty="0"/>
              <a:t>FULL (OUTER) JOIN: Return all records when there is a match in either left or right table</a:t>
            </a:r>
            <a:endParaRPr lang="en-US" altLang="en-US" sz="1600" dirty="0"/>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spTree>
    <p:extLst>
      <p:ext uri="{BB962C8B-B14F-4D97-AF65-F5344CB8AC3E}">
        <p14:creationId xmlns:p14="http://schemas.microsoft.com/office/powerpoint/2010/main" val="681658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lstStyle/>
          <a:p>
            <a:pPr>
              <a:lnSpc>
                <a:spcPct val="100000"/>
              </a:lnSpc>
            </a:pPr>
            <a:r>
              <a:rPr lang="en-US" dirty="0" smtClean="0">
                <a:latin typeface="Tahoma" pitchFamily="34" charset="0"/>
                <a:ea typeface="Tahoma" pitchFamily="34" charset="0"/>
                <a:cs typeface="Tahoma" pitchFamily="34" charset="0"/>
              </a:rPr>
              <a:t>SQL JOINS</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435608" y="1295400"/>
            <a:ext cx="7498080" cy="5105400"/>
          </a:xfrm>
        </p:spPr>
        <p:style>
          <a:lnRef idx="2">
            <a:schemeClr val="accent1"/>
          </a:lnRef>
          <a:fillRef idx="1">
            <a:schemeClr val="lt1"/>
          </a:fillRef>
          <a:effectRef idx="0">
            <a:schemeClr val="accent1"/>
          </a:effectRef>
          <a:fontRef idx="minor">
            <a:schemeClr val="dk1"/>
          </a:fontRef>
        </p:style>
        <p:txBody>
          <a:bodyPr>
            <a:normAutofit/>
          </a:bodyPr>
          <a:lstStyle/>
          <a:p>
            <a:r>
              <a:rPr lang="en-US" altLang="en-US" sz="2400" dirty="0" smtClean="0"/>
              <a:t>Joins in Venn Diagram: </a:t>
            </a:r>
          </a:p>
          <a:p>
            <a:endParaRPr lang="en-US" altLang="en-US" sz="1600" dirty="0"/>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43</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pic>
        <p:nvPicPr>
          <p:cNvPr id="6" name="Picture 5"/>
          <p:cNvPicPr>
            <a:picLocks noChangeAspect="1"/>
          </p:cNvPicPr>
          <p:nvPr/>
        </p:nvPicPr>
        <p:blipFill>
          <a:blip r:embed="rId2"/>
          <a:stretch>
            <a:fillRect/>
          </a:stretch>
        </p:blipFill>
        <p:spPr>
          <a:xfrm>
            <a:off x="2362200" y="1905000"/>
            <a:ext cx="4972050" cy="2057400"/>
          </a:xfrm>
          <a:prstGeom prst="rect">
            <a:avLst/>
          </a:prstGeom>
        </p:spPr>
      </p:pic>
      <p:pic>
        <p:nvPicPr>
          <p:cNvPr id="7" name="Picture 6"/>
          <p:cNvPicPr>
            <a:picLocks noChangeAspect="1"/>
          </p:cNvPicPr>
          <p:nvPr/>
        </p:nvPicPr>
        <p:blipFill>
          <a:blip r:embed="rId3"/>
          <a:stretch>
            <a:fillRect/>
          </a:stretch>
        </p:blipFill>
        <p:spPr>
          <a:xfrm>
            <a:off x="2362200" y="4038600"/>
            <a:ext cx="5200649" cy="2066925"/>
          </a:xfrm>
          <a:prstGeom prst="rect">
            <a:avLst/>
          </a:prstGeom>
        </p:spPr>
      </p:pic>
    </p:spTree>
    <p:extLst>
      <p:ext uri="{BB962C8B-B14F-4D97-AF65-F5344CB8AC3E}">
        <p14:creationId xmlns:p14="http://schemas.microsoft.com/office/powerpoint/2010/main" val="23582650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lstStyle/>
          <a:p>
            <a:pPr>
              <a:lnSpc>
                <a:spcPct val="100000"/>
              </a:lnSpc>
            </a:pPr>
            <a:r>
              <a:rPr lang="en-US" dirty="0" smtClean="0">
                <a:latin typeface="Tahoma" pitchFamily="34" charset="0"/>
                <a:ea typeface="Tahoma" pitchFamily="34" charset="0"/>
                <a:cs typeface="Tahoma" pitchFamily="34" charset="0"/>
              </a:rPr>
              <a:t>SQL JOINS</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435608" y="1295400"/>
            <a:ext cx="7498080" cy="5105400"/>
          </a:xfrm>
        </p:spPr>
        <p:style>
          <a:lnRef idx="2">
            <a:schemeClr val="accent1"/>
          </a:lnRef>
          <a:fillRef idx="1">
            <a:schemeClr val="lt1"/>
          </a:fillRef>
          <a:effectRef idx="0">
            <a:schemeClr val="accent1"/>
          </a:effectRef>
          <a:fontRef idx="minor">
            <a:schemeClr val="dk1"/>
          </a:fontRef>
        </p:style>
        <p:txBody>
          <a:bodyPr>
            <a:normAutofit/>
          </a:bodyPr>
          <a:lstStyle/>
          <a:p>
            <a:r>
              <a:rPr lang="en-US" altLang="en-US" sz="2400" dirty="0" smtClean="0"/>
              <a:t>Inner Join: </a:t>
            </a:r>
            <a:r>
              <a:rPr lang="en-US" altLang="en-US" sz="2400" dirty="0"/>
              <a:t> </a:t>
            </a:r>
            <a:r>
              <a:rPr lang="en-US" sz="2400" dirty="0"/>
              <a:t>The INNER </a:t>
            </a:r>
            <a:r>
              <a:rPr lang="en-US" sz="2400" dirty="0" smtClean="0"/>
              <a:t>JOIN </a:t>
            </a:r>
            <a:r>
              <a:rPr lang="en-US" sz="2400" dirty="0"/>
              <a:t>selects records that have matching values in both tables</a:t>
            </a:r>
            <a:r>
              <a:rPr lang="en-US" sz="2400" dirty="0" smtClean="0"/>
              <a:t>.</a:t>
            </a:r>
          </a:p>
          <a:p>
            <a:r>
              <a:rPr lang="en-US" altLang="en-US" sz="2400" dirty="0" smtClean="0"/>
              <a:t>Syntax:</a:t>
            </a:r>
          </a:p>
          <a:p>
            <a:pPr marL="82296" indent="0">
              <a:buNone/>
            </a:pPr>
            <a:r>
              <a:rPr lang="en-US" altLang="en-US" sz="2400" dirty="0"/>
              <a:t>	</a:t>
            </a:r>
            <a:r>
              <a:rPr lang="en-US" altLang="en-US" sz="2000" dirty="0"/>
              <a:t>SELECT table1.column1, table2.column2...</a:t>
            </a:r>
          </a:p>
          <a:p>
            <a:pPr marL="82296" indent="0">
              <a:buNone/>
            </a:pPr>
            <a:r>
              <a:rPr lang="en-US" altLang="en-US" sz="2000" dirty="0" smtClean="0"/>
              <a:t>	FROM </a:t>
            </a:r>
            <a:r>
              <a:rPr lang="en-US" altLang="en-US" sz="2000" dirty="0"/>
              <a:t>table1</a:t>
            </a:r>
          </a:p>
          <a:p>
            <a:pPr marL="82296" indent="0">
              <a:buNone/>
            </a:pPr>
            <a:r>
              <a:rPr lang="en-US" altLang="en-US" sz="2000" dirty="0" smtClean="0"/>
              <a:t>	INNER </a:t>
            </a:r>
            <a:r>
              <a:rPr lang="en-US" altLang="en-US" sz="2000" dirty="0"/>
              <a:t>JOIN table2</a:t>
            </a:r>
          </a:p>
          <a:p>
            <a:pPr marL="82296" indent="0">
              <a:buNone/>
            </a:pPr>
            <a:r>
              <a:rPr lang="en-US" altLang="en-US" sz="2000" dirty="0" smtClean="0"/>
              <a:t>	ON table1.common_col </a:t>
            </a:r>
            <a:r>
              <a:rPr lang="en-US" altLang="en-US" sz="2000" dirty="0"/>
              <a:t>= </a:t>
            </a:r>
            <a:r>
              <a:rPr lang="en-US" altLang="en-US" sz="2000" dirty="0" smtClean="0"/>
              <a:t>table2.common_col;</a:t>
            </a:r>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44</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spTree>
    <p:extLst>
      <p:ext uri="{BB962C8B-B14F-4D97-AF65-F5344CB8AC3E}">
        <p14:creationId xmlns:p14="http://schemas.microsoft.com/office/powerpoint/2010/main" val="24298029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7498080" cy="563562"/>
          </a:xfrm>
        </p:spPr>
        <p:txBody>
          <a:bodyPr>
            <a:normAutofit fontScale="90000"/>
          </a:bodyPr>
          <a:lstStyle/>
          <a:p>
            <a:pPr>
              <a:lnSpc>
                <a:spcPct val="100000"/>
              </a:lnSpc>
            </a:pPr>
            <a:r>
              <a:rPr lang="en-US" dirty="0" smtClean="0">
                <a:latin typeface="Tahoma" pitchFamily="34" charset="0"/>
                <a:ea typeface="Tahoma" pitchFamily="34" charset="0"/>
                <a:cs typeface="Tahoma" pitchFamily="34" charset="0"/>
              </a:rPr>
              <a:t>Inner join</a:t>
            </a:r>
            <a:endParaRPr lang="en-US" dirty="0">
              <a:latin typeface="Tahoma" pitchFamily="34" charset="0"/>
              <a:ea typeface="Tahoma" pitchFamily="34" charset="0"/>
              <a:cs typeface="Tahoma" pitchFamily="34" charset="0"/>
            </a:endParaRPr>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45</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pic>
        <p:nvPicPr>
          <p:cNvPr id="9" name="Picture 8"/>
          <p:cNvPicPr>
            <a:picLocks noChangeAspect="1"/>
          </p:cNvPicPr>
          <p:nvPr/>
        </p:nvPicPr>
        <p:blipFill>
          <a:blip r:embed="rId2"/>
          <a:stretch>
            <a:fillRect/>
          </a:stretch>
        </p:blipFill>
        <p:spPr>
          <a:xfrm>
            <a:off x="1149531" y="762000"/>
            <a:ext cx="4191000" cy="2286000"/>
          </a:xfrm>
          <a:prstGeom prst="rect">
            <a:avLst/>
          </a:prstGeom>
        </p:spPr>
      </p:pic>
      <p:pic>
        <p:nvPicPr>
          <p:cNvPr id="10" name="Picture 9"/>
          <p:cNvPicPr>
            <a:picLocks noChangeAspect="1"/>
          </p:cNvPicPr>
          <p:nvPr/>
        </p:nvPicPr>
        <p:blipFill>
          <a:blip r:embed="rId3"/>
          <a:stretch>
            <a:fillRect/>
          </a:stretch>
        </p:blipFill>
        <p:spPr>
          <a:xfrm>
            <a:off x="5458424" y="777081"/>
            <a:ext cx="3595007" cy="2286000"/>
          </a:xfrm>
          <a:prstGeom prst="rect">
            <a:avLst/>
          </a:prstGeom>
        </p:spPr>
      </p:pic>
      <p:sp>
        <p:nvSpPr>
          <p:cNvPr id="11" name="Rectangle 10"/>
          <p:cNvSpPr/>
          <p:nvPr/>
        </p:nvSpPr>
        <p:spPr>
          <a:xfrm>
            <a:off x="1149531" y="3200400"/>
            <a:ext cx="5438503" cy="1200329"/>
          </a:xfrm>
          <a:prstGeom prst="rect">
            <a:avLst/>
          </a:prstGeom>
        </p:spPr>
        <p:txBody>
          <a:bodyPr wrap="square">
            <a:spAutoFit/>
          </a:bodyPr>
          <a:lstStyle/>
          <a:p>
            <a:r>
              <a:rPr lang="en-US" dirty="0">
                <a:solidFill>
                  <a:schemeClr val="dk1"/>
                </a:solidFill>
                <a:latin typeface="+mn-lt"/>
                <a:cs typeface="+mn-cs"/>
              </a:rPr>
              <a:t>SELECT  ID, NAME, AMOUNT, DATE</a:t>
            </a:r>
          </a:p>
          <a:p>
            <a:r>
              <a:rPr lang="en-US" dirty="0" smtClean="0">
                <a:solidFill>
                  <a:schemeClr val="dk1"/>
                </a:solidFill>
                <a:latin typeface="+mn-lt"/>
                <a:cs typeface="+mn-cs"/>
              </a:rPr>
              <a:t>FROM </a:t>
            </a:r>
            <a:r>
              <a:rPr lang="en-US" dirty="0">
                <a:solidFill>
                  <a:schemeClr val="dk1"/>
                </a:solidFill>
                <a:latin typeface="+mn-lt"/>
                <a:cs typeface="+mn-cs"/>
              </a:rPr>
              <a:t>CUSTOMERS</a:t>
            </a:r>
          </a:p>
          <a:p>
            <a:r>
              <a:rPr lang="en-US" dirty="0" smtClean="0">
                <a:solidFill>
                  <a:schemeClr val="dk1"/>
                </a:solidFill>
                <a:latin typeface="+mn-lt"/>
                <a:cs typeface="+mn-cs"/>
              </a:rPr>
              <a:t>INNER </a:t>
            </a:r>
            <a:r>
              <a:rPr lang="en-US" dirty="0">
                <a:solidFill>
                  <a:schemeClr val="dk1"/>
                </a:solidFill>
                <a:latin typeface="+mn-lt"/>
                <a:cs typeface="+mn-cs"/>
              </a:rPr>
              <a:t>JOIN ORDERS</a:t>
            </a:r>
          </a:p>
          <a:p>
            <a:r>
              <a:rPr lang="en-US" dirty="0" smtClean="0">
                <a:solidFill>
                  <a:schemeClr val="dk1"/>
                </a:solidFill>
                <a:latin typeface="+mn-lt"/>
                <a:cs typeface="+mn-cs"/>
              </a:rPr>
              <a:t>ON </a:t>
            </a:r>
            <a:r>
              <a:rPr lang="en-US" dirty="0">
                <a:solidFill>
                  <a:schemeClr val="dk1"/>
                </a:solidFill>
                <a:latin typeface="+mn-lt"/>
                <a:cs typeface="+mn-cs"/>
              </a:rPr>
              <a:t>CUSTOMERS.ID = ORDERS.CUSTOMER_ID;</a:t>
            </a:r>
          </a:p>
        </p:txBody>
      </p:sp>
      <p:pic>
        <p:nvPicPr>
          <p:cNvPr id="12" name="Picture 11"/>
          <p:cNvPicPr>
            <a:picLocks noChangeAspect="1"/>
          </p:cNvPicPr>
          <p:nvPr/>
        </p:nvPicPr>
        <p:blipFill>
          <a:blip r:embed="rId4"/>
          <a:stretch>
            <a:fillRect/>
          </a:stretch>
        </p:blipFill>
        <p:spPr>
          <a:xfrm>
            <a:off x="2467029" y="4538047"/>
            <a:ext cx="4808492" cy="2005627"/>
          </a:xfrm>
          <a:prstGeom prst="rect">
            <a:avLst/>
          </a:prstGeom>
        </p:spPr>
      </p:pic>
      <p:sp>
        <p:nvSpPr>
          <p:cNvPr id="13" name="TextBox 12"/>
          <p:cNvSpPr txBox="1"/>
          <p:nvPr/>
        </p:nvSpPr>
        <p:spPr>
          <a:xfrm>
            <a:off x="3672840" y="440016"/>
            <a:ext cx="1447800" cy="369332"/>
          </a:xfrm>
          <a:prstGeom prst="rect">
            <a:avLst/>
          </a:prstGeom>
          <a:noFill/>
        </p:spPr>
        <p:txBody>
          <a:bodyPr wrap="square" rtlCol="0">
            <a:spAutoFit/>
          </a:bodyPr>
          <a:lstStyle/>
          <a:p>
            <a:r>
              <a:rPr lang="en-US" dirty="0" smtClean="0"/>
              <a:t>Customers</a:t>
            </a:r>
            <a:endParaRPr lang="en-US" dirty="0"/>
          </a:p>
        </p:txBody>
      </p:sp>
      <p:sp>
        <p:nvSpPr>
          <p:cNvPr id="14" name="TextBox 13"/>
          <p:cNvSpPr txBox="1"/>
          <p:nvPr/>
        </p:nvSpPr>
        <p:spPr>
          <a:xfrm>
            <a:off x="5458424" y="422830"/>
            <a:ext cx="1447800" cy="369332"/>
          </a:xfrm>
          <a:prstGeom prst="rect">
            <a:avLst/>
          </a:prstGeom>
          <a:noFill/>
        </p:spPr>
        <p:txBody>
          <a:bodyPr wrap="square" rtlCol="0">
            <a:spAutoFit/>
          </a:bodyPr>
          <a:lstStyle/>
          <a:p>
            <a:r>
              <a:rPr lang="en-US" dirty="0" smtClean="0"/>
              <a:t>Orders</a:t>
            </a:r>
            <a:endParaRPr lang="en-US" dirty="0"/>
          </a:p>
        </p:txBody>
      </p:sp>
    </p:spTree>
    <p:extLst>
      <p:ext uri="{BB962C8B-B14F-4D97-AF65-F5344CB8AC3E}">
        <p14:creationId xmlns:p14="http://schemas.microsoft.com/office/powerpoint/2010/main" val="2240534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lstStyle/>
          <a:p>
            <a:pPr>
              <a:lnSpc>
                <a:spcPct val="100000"/>
              </a:lnSpc>
            </a:pPr>
            <a:r>
              <a:rPr lang="en-US" dirty="0" smtClean="0">
                <a:latin typeface="Tahoma" pitchFamily="34" charset="0"/>
                <a:ea typeface="Tahoma" pitchFamily="34" charset="0"/>
                <a:cs typeface="Tahoma" pitchFamily="34" charset="0"/>
              </a:rPr>
              <a:t>SQL JOINS</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435608" y="1295400"/>
            <a:ext cx="7498080" cy="5105400"/>
          </a:xfrm>
        </p:spPr>
        <p:style>
          <a:lnRef idx="2">
            <a:schemeClr val="accent1"/>
          </a:lnRef>
          <a:fillRef idx="1">
            <a:schemeClr val="lt1"/>
          </a:fillRef>
          <a:effectRef idx="0">
            <a:schemeClr val="accent1"/>
          </a:effectRef>
          <a:fontRef idx="minor">
            <a:schemeClr val="dk1"/>
          </a:fontRef>
        </p:style>
        <p:txBody>
          <a:bodyPr>
            <a:normAutofit/>
          </a:bodyPr>
          <a:lstStyle/>
          <a:p>
            <a:r>
              <a:rPr lang="en-US" altLang="en-US" dirty="0" smtClean="0"/>
              <a:t>Left</a:t>
            </a:r>
            <a:r>
              <a:rPr lang="en-US" altLang="en-US" sz="2400" dirty="0" smtClean="0"/>
              <a:t> </a:t>
            </a:r>
            <a:r>
              <a:rPr lang="en-US" altLang="en-US" dirty="0" smtClean="0"/>
              <a:t>Join</a:t>
            </a:r>
            <a:r>
              <a:rPr lang="en-US" altLang="en-US" sz="2400" dirty="0" smtClean="0"/>
              <a:t>: </a:t>
            </a:r>
            <a:r>
              <a:rPr lang="en-US" dirty="0" smtClean="0"/>
              <a:t>The LEFT JOIN keyword returns all records from the left table (table1), and the matched records from the right table (table2).</a:t>
            </a:r>
          </a:p>
          <a:p>
            <a:r>
              <a:rPr lang="en-US" altLang="en-US" sz="2400" dirty="0" smtClean="0"/>
              <a:t>Syntax:</a:t>
            </a:r>
          </a:p>
          <a:p>
            <a:pPr marL="82296" indent="0">
              <a:buNone/>
            </a:pPr>
            <a:r>
              <a:rPr lang="en-US" altLang="en-US" sz="2400" dirty="0" smtClean="0"/>
              <a:t>	</a:t>
            </a:r>
            <a:r>
              <a:rPr lang="en-US" altLang="en-US" sz="2000" dirty="0" smtClean="0"/>
              <a:t>SELECT table1.column1, table2.column2...</a:t>
            </a:r>
          </a:p>
          <a:p>
            <a:pPr marL="82296" indent="0">
              <a:buNone/>
            </a:pPr>
            <a:r>
              <a:rPr lang="en-US" altLang="en-US" sz="2000" dirty="0" smtClean="0"/>
              <a:t>	FROM table1</a:t>
            </a:r>
          </a:p>
          <a:p>
            <a:pPr marL="82296" indent="0">
              <a:buNone/>
            </a:pPr>
            <a:r>
              <a:rPr lang="en-US" altLang="en-US" sz="2000" dirty="0" smtClean="0"/>
              <a:t>	LEFT JOIN table2</a:t>
            </a:r>
          </a:p>
          <a:p>
            <a:pPr marL="82296" indent="0">
              <a:buNone/>
            </a:pPr>
            <a:r>
              <a:rPr lang="en-US" altLang="en-US" sz="2000" dirty="0" smtClean="0"/>
              <a:t>	ON table1.common_col = table2.common_col;</a:t>
            </a:r>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46</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spTree>
    <p:extLst>
      <p:ext uri="{BB962C8B-B14F-4D97-AF65-F5344CB8AC3E}">
        <p14:creationId xmlns:p14="http://schemas.microsoft.com/office/powerpoint/2010/main" val="5847135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7498080" cy="563562"/>
          </a:xfrm>
        </p:spPr>
        <p:txBody>
          <a:bodyPr>
            <a:normAutofit fontScale="90000"/>
          </a:bodyPr>
          <a:lstStyle/>
          <a:p>
            <a:pPr>
              <a:lnSpc>
                <a:spcPct val="100000"/>
              </a:lnSpc>
            </a:pPr>
            <a:r>
              <a:rPr lang="en-US" dirty="0" smtClean="0">
                <a:latin typeface="Tahoma" pitchFamily="34" charset="0"/>
                <a:ea typeface="Tahoma" pitchFamily="34" charset="0"/>
                <a:cs typeface="Tahoma" pitchFamily="34" charset="0"/>
              </a:rPr>
              <a:t>Left join</a:t>
            </a:r>
            <a:endParaRPr lang="en-US" dirty="0">
              <a:latin typeface="Tahoma" pitchFamily="34" charset="0"/>
              <a:ea typeface="Tahoma" pitchFamily="34" charset="0"/>
              <a:cs typeface="Tahoma" pitchFamily="34" charset="0"/>
            </a:endParaRPr>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47</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pic>
        <p:nvPicPr>
          <p:cNvPr id="9" name="Picture 8"/>
          <p:cNvPicPr>
            <a:picLocks noChangeAspect="1"/>
          </p:cNvPicPr>
          <p:nvPr/>
        </p:nvPicPr>
        <p:blipFill>
          <a:blip r:embed="rId2"/>
          <a:stretch>
            <a:fillRect/>
          </a:stretch>
        </p:blipFill>
        <p:spPr>
          <a:xfrm>
            <a:off x="1149531" y="762000"/>
            <a:ext cx="4191000" cy="2133600"/>
          </a:xfrm>
          <a:prstGeom prst="rect">
            <a:avLst/>
          </a:prstGeom>
        </p:spPr>
      </p:pic>
      <p:pic>
        <p:nvPicPr>
          <p:cNvPr id="10" name="Picture 9"/>
          <p:cNvPicPr>
            <a:picLocks noChangeAspect="1"/>
          </p:cNvPicPr>
          <p:nvPr/>
        </p:nvPicPr>
        <p:blipFill>
          <a:blip r:embed="rId3"/>
          <a:stretch>
            <a:fillRect/>
          </a:stretch>
        </p:blipFill>
        <p:spPr>
          <a:xfrm>
            <a:off x="5458424" y="777081"/>
            <a:ext cx="3595007" cy="2118519"/>
          </a:xfrm>
          <a:prstGeom prst="rect">
            <a:avLst/>
          </a:prstGeom>
        </p:spPr>
      </p:pic>
      <p:sp>
        <p:nvSpPr>
          <p:cNvPr id="11" name="Rectangle 10"/>
          <p:cNvSpPr/>
          <p:nvPr/>
        </p:nvSpPr>
        <p:spPr>
          <a:xfrm>
            <a:off x="1149531" y="3001783"/>
            <a:ext cx="5438503" cy="1200329"/>
          </a:xfrm>
          <a:prstGeom prst="rect">
            <a:avLst/>
          </a:prstGeom>
        </p:spPr>
        <p:txBody>
          <a:bodyPr wrap="square">
            <a:spAutoFit/>
          </a:bodyPr>
          <a:lstStyle/>
          <a:p>
            <a:r>
              <a:rPr lang="en-US" dirty="0">
                <a:solidFill>
                  <a:schemeClr val="dk1"/>
                </a:solidFill>
                <a:latin typeface="+mn-lt"/>
                <a:cs typeface="+mn-cs"/>
              </a:rPr>
              <a:t>SELECT  ID, NAME, AMOUNT, DATE</a:t>
            </a:r>
          </a:p>
          <a:p>
            <a:r>
              <a:rPr lang="en-US" dirty="0" smtClean="0">
                <a:solidFill>
                  <a:schemeClr val="dk1"/>
                </a:solidFill>
                <a:latin typeface="+mn-lt"/>
                <a:cs typeface="+mn-cs"/>
              </a:rPr>
              <a:t>FROM </a:t>
            </a:r>
            <a:r>
              <a:rPr lang="en-US" dirty="0">
                <a:solidFill>
                  <a:schemeClr val="dk1"/>
                </a:solidFill>
                <a:latin typeface="+mn-lt"/>
                <a:cs typeface="+mn-cs"/>
              </a:rPr>
              <a:t>CUSTOMERS</a:t>
            </a:r>
          </a:p>
          <a:p>
            <a:r>
              <a:rPr lang="en-US" dirty="0" smtClean="0">
                <a:solidFill>
                  <a:schemeClr val="dk1"/>
                </a:solidFill>
                <a:latin typeface="+mn-lt"/>
                <a:cs typeface="+mn-cs"/>
              </a:rPr>
              <a:t>LEFT </a:t>
            </a:r>
            <a:r>
              <a:rPr lang="en-US" dirty="0">
                <a:solidFill>
                  <a:schemeClr val="dk1"/>
                </a:solidFill>
                <a:latin typeface="+mn-lt"/>
                <a:cs typeface="+mn-cs"/>
              </a:rPr>
              <a:t>JOIN ORDERS</a:t>
            </a:r>
          </a:p>
          <a:p>
            <a:r>
              <a:rPr lang="en-US" dirty="0" smtClean="0">
                <a:solidFill>
                  <a:schemeClr val="dk1"/>
                </a:solidFill>
                <a:latin typeface="+mn-lt"/>
                <a:cs typeface="+mn-cs"/>
              </a:rPr>
              <a:t>ON </a:t>
            </a:r>
            <a:r>
              <a:rPr lang="en-US" dirty="0">
                <a:solidFill>
                  <a:schemeClr val="dk1"/>
                </a:solidFill>
                <a:latin typeface="+mn-lt"/>
                <a:cs typeface="+mn-cs"/>
              </a:rPr>
              <a:t>CUSTOMERS.ID = ORDERS.CUSTOMER_ID;</a:t>
            </a:r>
          </a:p>
        </p:txBody>
      </p:sp>
      <p:sp>
        <p:nvSpPr>
          <p:cNvPr id="13" name="TextBox 12"/>
          <p:cNvSpPr txBox="1"/>
          <p:nvPr/>
        </p:nvSpPr>
        <p:spPr>
          <a:xfrm>
            <a:off x="3672840" y="440016"/>
            <a:ext cx="1447800" cy="369332"/>
          </a:xfrm>
          <a:prstGeom prst="rect">
            <a:avLst/>
          </a:prstGeom>
          <a:noFill/>
        </p:spPr>
        <p:txBody>
          <a:bodyPr wrap="square" rtlCol="0">
            <a:spAutoFit/>
          </a:bodyPr>
          <a:lstStyle/>
          <a:p>
            <a:r>
              <a:rPr lang="en-US" dirty="0" smtClean="0"/>
              <a:t>Customers</a:t>
            </a:r>
            <a:endParaRPr lang="en-US" dirty="0"/>
          </a:p>
        </p:txBody>
      </p:sp>
      <p:sp>
        <p:nvSpPr>
          <p:cNvPr id="14" name="TextBox 13"/>
          <p:cNvSpPr txBox="1"/>
          <p:nvPr/>
        </p:nvSpPr>
        <p:spPr>
          <a:xfrm>
            <a:off x="5458424" y="422830"/>
            <a:ext cx="1447800" cy="369332"/>
          </a:xfrm>
          <a:prstGeom prst="rect">
            <a:avLst/>
          </a:prstGeom>
          <a:noFill/>
        </p:spPr>
        <p:txBody>
          <a:bodyPr wrap="square" rtlCol="0">
            <a:spAutoFit/>
          </a:bodyPr>
          <a:lstStyle/>
          <a:p>
            <a:r>
              <a:rPr lang="en-US" dirty="0" smtClean="0"/>
              <a:t>Orders</a:t>
            </a:r>
            <a:endParaRPr lang="en-US" dirty="0"/>
          </a:p>
        </p:txBody>
      </p:sp>
      <p:pic>
        <p:nvPicPr>
          <p:cNvPr id="3" name="Picture 2"/>
          <p:cNvPicPr>
            <a:picLocks noChangeAspect="1"/>
          </p:cNvPicPr>
          <p:nvPr/>
        </p:nvPicPr>
        <p:blipFill>
          <a:blip r:embed="rId4"/>
          <a:stretch>
            <a:fillRect/>
          </a:stretch>
        </p:blipFill>
        <p:spPr>
          <a:xfrm>
            <a:off x="1752600" y="4271284"/>
            <a:ext cx="6096000" cy="2390775"/>
          </a:xfrm>
          <a:prstGeom prst="rect">
            <a:avLst/>
          </a:prstGeom>
          <a:ln>
            <a:solidFill>
              <a:schemeClr val="tx1"/>
            </a:solidFill>
          </a:ln>
        </p:spPr>
      </p:pic>
    </p:spTree>
    <p:extLst>
      <p:ext uri="{BB962C8B-B14F-4D97-AF65-F5344CB8AC3E}">
        <p14:creationId xmlns:p14="http://schemas.microsoft.com/office/powerpoint/2010/main" val="5140083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lstStyle/>
          <a:p>
            <a:pPr>
              <a:lnSpc>
                <a:spcPct val="100000"/>
              </a:lnSpc>
            </a:pPr>
            <a:r>
              <a:rPr lang="en-US" dirty="0" smtClean="0">
                <a:latin typeface="Tahoma" pitchFamily="34" charset="0"/>
                <a:ea typeface="Tahoma" pitchFamily="34" charset="0"/>
                <a:cs typeface="Tahoma" pitchFamily="34" charset="0"/>
              </a:rPr>
              <a:t>SQL JOINS</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435608" y="1295400"/>
            <a:ext cx="7498080" cy="5105400"/>
          </a:xfrm>
        </p:spPr>
        <p:style>
          <a:lnRef idx="2">
            <a:schemeClr val="accent1"/>
          </a:lnRef>
          <a:fillRef idx="1">
            <a:schemeClr val="lt1"/>
          </a:fillRef>
          <a:effectRef idx="0">
            <a:schemeClr val="accent1"/>
          </a:effectRef>
          <a:fontRef idx="minor">
            <a:schemeClr val="dk1"/>
          </a:fontRef>
        </p:style>
        <p:txBody>
          <a:bodyPr>
            <a:normAutofit/>
          </a:bodyPr>
          <a:lstStyle/>
          <a:p>
            <a:r>
              <a:rPr lang="en-US" altLang="en-US" dirty="0" smtClean="0"/>
              <a:t>Right</a:t>
            </a:r>
            <a:r>
              <a:rPr lang="en-US" altLang="en-US" sz="2400" dirty="0" smtClean="0"/>
              <a:t> </a:t>
            </a:r>
            <a:r>
              <a:rPr lang="en-US" altLang="en-US" dirty="0"/>
              <a:t>Join</a:t>
            </a:r>
            <a:r>
              <a:rPr lang="en-US" altLang="en-US" sz="2400" dirty="0" smtClean="0"/>
              <a:t>: </a:t>
            </a:r>
            <a:r>
              <a:rPr lang="en-US" dirty="0"/>
              <a:t>The RIGHT JOIN keyword returns all records from the right table (table2), and the matched records from the left table (table1</a:t>
            </a:r>
            <a:r>
              <a:rPr lang="en-US" dirty="0" smtClean="0"/>
              <a:t>)</a:t>
            </a:r>
          </a:p>
          <a:p>
            <a:r>
              <a:rPr lang="en-US" altLang="en-US" sz="2400" dirty="0" smtClean="0"/>
              <a:t>Syntax:</a:t>
            </a:r>
          </a:p>
          <a:p>
            <a:pPr marL="82296" indent="0">
              <a:buNone/>
            </a:pPr>
            <a:r>
              <a:rPr lang="en-US" altLang="en-US" sz="2400" dirty="0"/>
              <a:t>	</a:t>
            </a:r>
            <a:r>
              <a:rPr lang="en-US" altLang="en-US" sz="2000" dirty="0"/>
              <a:t>SELECT table1.column1, table2.column2...</a:t>
            </a:r>
          </a:p>
          <a:p>
            <a:pPr marL="82296" indent="0">
              <a:buNone/>
            </a:pPr>
            <a:r>
              <a:rPr lang="en-US" altLang="en-US" sz="2000" dirty="0" smtClean="0"/>
              <a:t>	FROM </a:t>
            </a:r>
            <a:r>
              <a:rPr lang="en-US" altLang="en-US" sz="2000" dirty="0"/>
              <a:t>table1</a:t>
            </a:r>
          </a:p>
          <a:p>
            <a:pPr marL="82296" indent="0">
              <a:buNone/>
            </a:pPr>
            <a:r>
              <a:rPr lang="en-US" altLang="en-US" sz="2000" dirty="0" smtClean="0"/>
              <a:t>	RIGHT </a:t>
            </a:r>
            <a:r>
              <a:rPr lang="en-US" altLang="en-US" sz="2000" dirty="0"/>
              <a:t>JOIN table2</a:t>
            </a:r>
          </a:p>
          <a:p>
            <a:pPr marL="82296" indent="0">
              <a:buNone/>
            </a:pPr>
            <a:r>
              <a:rPr lang="en-US" altLang="en-US" sz="2000" dirty="0" smtClean="0"/>
              <a:t>	ON table1.common_col </a:t>
            </a:r>
            <a:r>
              <a:rPr lang="en-US" altLang="en-US" sz="2000" dirty="0"/>
              <a:t>= </a:t>
            </a:r>
            <a:r>
              <a:rPr lang="en-US" altLang="en-US" sz="2000" dirty="0" smtClean="0"/>
              <a:t>table2.common_col;</a:t>
            </a:r>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48</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spTree>
    <p:extLst>
      <p:ext uri="{BB962C8B-B14F-4D97-AF65-F5344CB8AC3E}">
        <p14:creationId xmlns:p14="http://schemas.microsoft.com/office/powerpoint/2010/main" val="32835407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7498080" cy="563562"/>
          </a:xfrm>
        </p:spPr>
        <p:txBody>
          <a:bodyPr>
            <a:normAutofit fontScale="90000"/>
          </a:bodyPr>
          <a:lstStyle/>
          <a:p>
            <a:pPr>
              <a:lnSpc>
                <a:spcPct val="100000"/>
              </a:lnSpc>
            </a:pPr>
            <a:r>
              <a:rPr lang="en-US" dirty="0" smtClean="0">
                <a:latin typeface="Tahoma" pitchFamily="34" charset="0"/>
                <a:ea typeface="Tahoma" pitchFamily="34" charset="0"/>
                <a:cs typeface="Tahoma" pitchFamily="34" charset="0"/>
              </a:rPr>
              <a:t>Right join</a:t>
            </a:r>
            <a:endParaRPr lang="en-US" dirty="0">
              <a:latin typeface="Tahoma" pitchFamily="34" charset="0"/>
              <a:ea typeface="Tahoma" pitchFamily="34" charset="0"/>
              <a:cs typeface="Tahoma" pitchFamily="34" charset="0"/>
            </a:endParaRPr>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49</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pic>
        <p:nvPicPr>
          <p:cNvPr id="9" name="Picture 8"/>
          <p:cNvPicPr>
            <a:picLocks noChangeAspect="1"/>
          </p:cNvPicPr>
          <p:nvPr/>
        </p:nvPicPr>
        <p:blipFill>
          <a:blip r:embed="rId2"/>
          <a:stretch>
            <a:fillRect/>
          </a:stretch>
        </p:blipFill>
        <p:spPr>
          <a:xfrm>
            <a:off x="1149531" y="762000"/>
            <a:ext cx="4191000" cy="2133600"/>
          </a:xfrm>
          <a:prstGeom prst="rect">
            <a:avLst/>
          </a:prstGeom>
        </p:spPr>
      </p:pic>
      <p:pic>
        <p:nvPicPr>
          <p:cNvPr id="10" name="Picture 9"/>
          <p:cNvPicPr>
            <a:picLocks noChangeAspect="1"/>
          </p:cNvPicPr>
          <p:nvPr/>
        </p:nvPicPr>
        <p:blipFill>
          <a:blip r:embed="rId3"/>
          <a:stretch>
            <a:fillRect/>
          </a:stretch>
        </p:blipFill>
        <p:spPr>
          <a:xfrm>
            <a:off x="5458424" y="777081"/>
            <a:ext cx="3595007" cy="2118519"/>
          </a:xfrm>
          <a:prstGeom prst="rect">
            <a:avLst/>
          </a:prstGeom>
        </p:spPr>
      </p:pic>
      <p:sp>
        <p:nvSpPr>
          <p:cNvPr id="11" name="Rectangle 10"/>
          <p:cNvSpPr/>
          <p:nvPr/>
        </p:nvSpPr>
        <p:spPr>
          <a:xfrm>
            <a:off x="1149531" y="3001783"/>
            <a:ext cx="5438503" cy="1200329"/>
          </a:xfrm>
          <a:prstGeom prst="rect">
            <a:avLst/>
          </a:prstGeom>
        </p:spPr>
        <p:txBody>
          <a:bodyPr wrap="square">
            <a:spAutoFit/>
          </a:bodyPr>
          <a:lstStyle/>
          <a:p>
            <a:r>
              <a:rPr lang="en-US" dirty="0">
                <a:solidFill>
                  <a:schemeClr val="dk1"/>
                </a:solidFill>
                <a:latin typeface="+mn-lt"/>
                <a:cs typeface="+mn-cs"/>
              </a:rPr>
              <a:t>SELECT  ID, NAME, AMOUNT, DATE</a:t>
            </a:r>
          </a:p>
          <a:p>
            <a:r>
              <a:rPr lang="en-US" dirty="0" smtClean="0">
                <a:solidFill>
                  <a:schemeClr val="dk1"/>
                </a:solidFill>
                <a:latin typeface="+mn-lt"/>
                <a:cs typeface="+mn-cs"/>
              </a:rPr>
              <a:t>FROM </a:t>
            </a:r>
            <a:r>
              <a:rPr lang="en-US" dirty="0">
                <a:solidFill>
                  <a:schemeClr val="dk1"/>
                </a:solidFill>
                <a:latin typeface="+mn-lt"/>
                <a:cs typeface="+mn-cs"/>
              </a:rPr>
              <a:t>CUSTOMERS</a:t>
            </a:r>
          </a:p>
          <a:p>
            <a:r>
              <a:rPr lang="en-US" dirty="0" smtClean="0">
                <a:solidFill>
                  <a:schemeClr val="dk1"/>
                </a:solidFill>
                <a:latin typeface="+mn-lt"/>
                <a:cs typeface="+mn-cs"/>
              </a:rPr>
              <a:t>RIGHT </a:t>
            </a:r>
            <a:r>
              <a:rPr lang="en-US" dirty="0">
                <a:solidFill>
                  <a:schemeClr val="dk1"/>
                </a:solidFill>
                <a:latin typeface="+mn-lt"/>
                <a:cs typeface="+mn-cs"/>
              </a:rPr>
              <a:t>JOIN ORDERS</a:t>
            </a:r>
          </a:p>
          <a:p>
            <a:r>
              <a:rPr lang="en-US" dirty="0" smtClean="0">
                <a:solidFill>
                  <a:schemeClr val="dk1"/>
                </a:solidFill>
                <a:latin typeface="+mn-lt"/>
                <a:cs typeface="+mn-cs"/>
              </a:rPr>
              <a:t>ON </a:t>
            </a:r>
            <a:r>
              <a:rPr lang="en-US" dirty="0">
                <a:solidFill>
                  <a:schemeClr val="dk1"/>
                </a:solidFill>
                <a:latin typeface="+mn-lt"/>
                <a:cs typeface="+mn-cs"/>
              </a:rPr>
              <a:t>CUSTOMERS.ID = ORDERS.CUSTOMER_ID;</a:t>
            </a:r>
          </a:p>
        </p:txBody>
      </p:sp>
      <p:sp>
        <p:nvSpPr>
          <p:cNvPr id="13" name="TextBox 12"/>
          <p:cNvSpPr txBox="1"/>
          <p:nvPr/>
        </p:nvSpPr>
        <p:spPr>
          <a:xfrm>
            <a:off x="3672840" y="440016"/>
            <a:ext cx="1447800" cy="369332"/>
          </a:xfrm>
          <a:prstGeom prst="rect">
            <a:avLst/>
          </a:prstGeom>
          <a:noFill/>
        </p:spPr>
        <p:txBody>
          <a:bodyPr wrap="square" rtlCol="0">
            <a:spAutoFit/>
          </a:bodyPr>
          <a:lstStyle/>
          <a:p>
            <a:r>
              <a:rPr lang="en-US" dirty="0" smtClean="0"/>
              <a:t>Customers</a:t>
            </a:r>
            <a:endParaRPr lang="en-US" dirty="0"/>
          </a:p>
        </p:txBody>
      </p:sp>
      <p:sp>
        <p:nvSpPr>
          <p:cNvPr id="14" name="TextBox 13"/>
          <p:cNvSpPr txBox="1"/>
          <p:nvPr/>
        </p:nvSpPr>
        <p:spPr>
          <a:xfrm>
            <a:off x="5458424" y="422830"/>
            <a:ext cx="1447800" cy="369332"/>
          </a:xfrm>
          <a:prstGeom prst="rect">
            <a:avLst/>
          </a:prstGeom>
          <a:noFill/>
        </p:spPr>
        <p:txBody>
          <a:bodyPr wrap="square" rtlCol="0">
            <a:spAutoFit/>
          </a:bodyPr>
          <a:lstStyle/>
          <a:p>
            <a:r>
              <a:rPr lang="en-US" dirty="0" smtClean="0"/>
              <a:t>Orders</a:t>
            </a:r>
            <a:endParaRPr lang="en-US" dirty="0"/>
          </a:p>
        </p:txBody>
      </p:sp>
      <p:pic>
        <p:nvPicPr>
          <p:cNvPr id="6" name="Picture 5"/>
          <p:cNvPicPr>
            <a:picLocks noChangeAspect="1"/>
          </p:cNvPicPr>
          <p:nvPr/>
        </p:nvPicPr>
        <p:blipFill>
          <a:blip r:embed="rId4"/>
          <a:stretch>
            <a:fillRect/>
          </a:stretch>
        </p:blipFill>
        <p:spPr>
          <a:xfrm>
            <a:off x="2133600" y="4247653"/>
            <a:ext cx="5714999" cy="2234724"/>
          </a:xfrm>
          <a:prstGeom prst="rect">
            <a:avLst/>
          </a:prstGeom>
          <a:ln>
            <a:solidFill>
              <a:schemeClr val="tx1"/>
            </a:solidFill>
          </a:ln>
        </p:spPr>
      </p:pic>
    </p:spTree>
    <p:extLst>
      <p:ext uri="{BB962C8B-B14F-4D97-AF65-F5344CB8AC3E}">
        <p14:creationId xmlns:p14="http://schemas.microsoft.com/office/powerpoint/2010/main" val="22053996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lstStyle/>
          <a:p>
            <a:pPr>
              <a:lnSpc>
                <a:spcPct val="100000"/>
              </a:lnSpc>
            </a:pPr>
            <a:r>
              <a:rPr lang="en-US" dirty="0" smtClean="0">
                <a:latin typeface="Tahoma" pitchFamily="34" charset="0"/>
                <a:ea typeface="Tahoma" pitchFamily="34" charset="0"/>
                <a:cs typeface="Tahoma" pitchFamily="34" charset="0"/>
              </a:rPr>
              <a:t>Introduction: Relation schema</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435608" y="1066800"/>
            <a:ext cx="7498080" cy="5334000"/>
          </a:xfrm>
        </p:spPr>
        <p:style>
          <a:lnRef idx="2">
            <a:schemeClr val="accent1"/>
          </a:lnRef>
          <a:fillRef idx="1">
            <a:schemeClr val="lt1"/>
          </a:fillRef>
          <a:effectRef idx="0">
            <a:schemeClr val="accent1"/>
          </a:effectRef>
          <a:fontRef idx="minor">
            <a:schemeClr val="dk1"/>
          </a:fontRef>
        </p:style>
        <p:txBody>
          <a:bodyPr>
            <a:normAutofit/>
          </a:bodyPr>
          <a:lstStyle/>
          <a:p>
            <a:r>
              <a:rPr lang="en-US" dirty="0"/>
              <a:t>SQL is a standard, many of the database systems that exist today </a:t>
            </a:r>
            <a:r>
              <a:rPr lang="en-US" dirty="0" smtClean="0"/>
              <a:t>either use SQL language of a version of it</a:t>
            </a:r>
          </a:p>
          <a:p>
            <a:pPr lvl="1"/>
            <a:r>
              <a:rPr lang="en-US" dirty="0" smtClean="0"/>
              <a:t>Microsoft SQL Server  </a:t>
            </a:r>
          </a:p>
          <a:p>
            <a:pPr lvl="1"/>
            <a:r>
              <a:rPr lang="en-US" dirty="0" smtClean="0"/>
              <a:t>Oracle </a:t>
            </a:r>
          </a:p>
          <a:p>
            <a:pPr lvl="1"/>
            <a:r>
              <a:rPr lang="en-US" dirty="0" smtClean="0"/>
              <a:t>Microsoft Access </a:t>
            </a:r>
          </a:p>
          <a:p>
            <a:pPr lvl="1"/>
            <a:r>
              <a:rPr lang="en-US" dirty="0" smtClean="0"/>
              <a:t>IBM DB2 </a:t>
            </a:r>
          </a:p>
          <a:p>
            <a:pPr lvl="1"/>
            <a:r>
              <a:rPr lang="en-US" dirty="0" smtClean="0"/>
              <a:t>Sybase</a:t>
            </a:r>
          </a:p>
          <a:p>
            <a:pPr marL="82296" indent="0">
              <a:buNone/>
            </a:pPr>
            <a:endParaRPr lang="en-US" dirty="0">
              <a:latin typeface="Tahoma" pitchFamily="34" charset="0"/>
              <a:ea typeface="Tahoma" pitchFamily="34" charset="0"/>
              <a:cs typeface="Tahoma" pitchFamily="34" charset="0"/>
            </a:endParaRPr>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spTree>
    <p:extLst>
      <p:ext uri="{BB962C8B-B14F-4D97-AF65-F5344CB8AC3E}">
        <p14:creationId xmlns:p14="http://schemas.microsoft.com/office/powerpoint/2010/main" val="15683315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lstStyle/>
          <a:p>
            <a:pPr>
              <a:lnSpc>
                <a:spcPct val="100000"/>
              </a:lnSpc>
            </a:pPr>
            <a:r>
              <a:rPr lang="en-US" dirty="0" smtClean="0">
                <a:latin typeface="Tahoma" pitchFamily="34" charset="0"/>
                <a:ea typeface="Tahoma" pitchFamily="34" charset="0"/>
                <a:cs typeface="Tahoma" pitchFamily="34" charset="0"/>
              </a:rPr>
              <a:t>SQL JOINS</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435608" y="1295400"/>
            <a:ext cx="7498080" cy="5105400"/>
          </a:xfrm>
        </p:spPr>
        <p:style>
          <a:lnRef idx="2">
            <a:schemeClr val="accent1"/>
          </a:lnRef>
          <a:fillRef idx="1">
            <a:schemeClr val="lt1"/>
          </a:fillRef>
          <a:effectRef idx="0">
            <a:schemeClr val="accent1"/>
          </a:effectRef>
          <a:fontRef idx="minor">
            <a:schemeClr val="dk1"/>
          </a:fontRef>
        </p:style>
        <p:txBody>
          <a:bodyPr>
            <a:normAutofit lnSpcReduction="10000"/>
          </a:bodyPr>
          <a:lstStyle/>
          <a:p>
            <a:r>
              <a:rPr lang="en-US" altLang="en-US" dirty="0" smtClean="0"/>
              <a:t>Full</a:t>
            </a:r>
            <a:r>
              <a:rPr lang="en-US" altLang="en-US" sz="2400" dirty="0" smtClean="0"/>
              <a:t> </a:t>
            </a:r>
            <a:r>
              <a:rPr lang="en-US" altLang="en-US" dirty="0"/>
              <a:t>Join</a:t>
            </a:r>
            <a:r>
              <a:rPr lang="en-US" altLang="en-US" sz="2400" dirty="0" smtClean="0"/>
              <a:t>: </a:t>
            </a:r>
            <a:r>
              <a:rPr lang="en-US" dirty="0"/>
              <a:t>The </a:t>
            </a:r>
            <a:r>
              <a:rPr lang="en-US" b="1" dirty="0" smtClean="0"/>
              <a:t>FULL </a:t>
            </a:r>
            <a:r>
              <a:rPr lang="en-US" b="1" dirty="0"/>
              <a:t>JOIN</a:t>
            </a:r>
            <a:r>
              <a:rPr lang="en-US" dirty="0"/>
              <a:t> combines the results of both left and right outer joins.</a:t>
            </a:r>
          </a:p>
          <a:p>
            <a:r>
              <a:rPr lang="en-US" dirty="0"/>
              <a:t>The </a:t>
            </a:r>
            <a:r>
              <a:rPr lang="en-US" b="1" dirty="0"/>
              <a:t>joined table will contain all records from both the tables and fill in NULLs for missing matches</a:t>
            </a:r>
            <a:r>
              <a:rPr lang="en-US" dirty="0"/>
              <a:t> on either side</a:t>
            </a:r>
            <a:r>
              <a:rPr lang="en-US" dirty="0" smtClean="0"/>
              <a:t>.</a:t>
            </a:r>
            <a:endParaRPr lang="en-US" dirty="0"/>
          </a:p>
          <a:p>
            <a:r>
              <a:rPr lang="en-US" altLang="en-US" sz="2400" dirty="0" smtClean="0"/>
              <a:t>Syntax:</a:t>
            </a:r>
          </a:p>
          <a:p>
            <a:pPr marL="82296" indent="0">
              <a:buNone/>
            </a:pPr>
            <a:r>
              <a:rPr lang="en-US" altLang="en-US" sz="2400" dirty="0"/>
              <a:t>	</a:t>
            </a:r>
            <a:r>
              <a:rPr lang="en-US" altLang="en-US" sz="2000" dirty="0"/>
              <a:t>SELECT table1.column1, table2.column2...</a:t>
            </a:r>
          </a:p>
          <a:p>
            <a:pPr marL="82296" indent="0">
              <a:buNone/>
            </a:pPr>
            <a:r>
              <a:rPr lang="en-US" altLang="en-US" sz="2000" dirty="0" smtClean="0"/>
              <a:t>	FROM </a:t>
            </a:r>
            <a:r>
              <a:rPr lang="en-US" altLang="en-US" sz="2000" dirty="0"/>
              <a:t>table1</a:t>
            </a:r>
          </a:p>
          <a:p>
            <a:pPr marL="82296" indent="0">
              <a:buNone/>
            </a:pPr>
            <a:r>
              <a:rPr lang="en-US" altLang="en-US" sz="2000" dirty="0" smtClean="0"/>
              <a:t>	FULL </a:t>
            </a:r>
            <a:r>
              <a:rPr lang="en-US" altLang="en-US" sz="2000" dirty="0"/>
              <a:t>JOIN table2</a:t>
            </a:r>
          </a:p>
          <a:p>
            <a:pPr marL="82296" indent="0">
              <a:buNone/>
            </a:pPr>
            <a:r>
              <a:rPr lang="en-US" altLang="en-US" sz="2000" dirty="0" smtClean="0"/>
              <a:t>	ON table1.common_col </a:t>
            </a:r>
            <a:r>
              <a:rPr lang="en-US" altLang="en-US" sz="2000" dirty="0"/>
              <a:t>= </a:t>
            </a:r>
            <a:r>
              <a:rPr lang="en-US" altLang="en-US" sz="2000" dirty="0" smtClean="0"/>
              <a:t>table2.common_col;</a:t>
            </a:r>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50</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spTree>
    <p:extLst>
      <p:ext uri="{BB962C8B-B14F-4D97-AF65-F5344CB8AC3E}">
        <p14:creationId xmlns:p14="http://schemas.microsoft.com/office/powerpoint/2010/main" val="39980291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7498080" cy="563562"/>
          </a:xfrm>
        </p:spPr>
        <p:txBody>
          <a:bodyPr>
            <a:normAutofit fontScale="90000"/>
          </a:bodyPr>
          <a:lstStyle/>
          <a:p>
            <a:pPr>
              <a:lnSpc>
                <a:spcPct val="100000"/>
              </a:lnSpc>
            </a:pPr>
            <a:r>
              <a:rPr lang="en-US" dirty="0" smtClean="0">
                <a:latin typeface="Tahoma" pitchFamily="34" charset="0"/>
                <a:ea typeface="Tahoma" pitchFamily="34" charset="0"/>
                <a:cs typeface="Tahoma" pitchFamily="34" charset="0"/>
              </a:rPr>
              <a:t>FULL join</a:t>
            </a:r>
            <a:endParaRPr lang="en-US" dirty="0">
              <a:latin typeface="Tahoma" pitchFamily="34" charset="0"/>
              <a:ea typeface="Tahoma" pitchFamily="34" charset="0"/>
              <a:cs typeface="Tahoma" pitchFamily="34" charset="0"/>
            </a:endParaRPr>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51</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pic>
        <p:nvPicPr>
          <p:cNvPr id="9" name="Picture 8"/>
          <p:cNvPicPr>
            <a:picLocks noChangeAspect="1"/>
          </p:cNvPicPr>
          <p:nvPr/>
        </p:nvPicPr>
        <p:blipFill>
          <a:blip r:embed="rId2"/>
          <a:stretch>
            <a:fillRect/>
          </a:stretch>
        </p:blipFill>
        <p:spPr>
          <a:xfrm>
            <a:off x="1149531" y="762000"/>
            <a:ext cx="4191000" cy="1600200"/>
          </a:xfrm>
          <a:prstGeom prst="rect">
            <a:avLst/>
          </a:prstGeom>
        </p:spPr>
      </p:pic>
      <p:pic>
        <p:nvPicPr>
          <p:cNvPr id="10" name="Picture 9"/>
          <p:cNvPicPr>
            <a:picLocks noChangeAspect="1"/>
          </p:cNvPicPr>
          <p:nvPr/>
        </p:nvPicPr>
        <p:blipFill>
          <a:blip r:embed="rId3"/>
          <a:stretch>
            <a:fillRect/>
          </a:stretch>
        </p:blipFill>
        <p:spPr>
          <a:xfrm>
            <a:off x="5458424" y="777081"/>
            <a:ext cx="3595007" cy="1585119"/>
          </a:xfrm>
          <a:prstGeom prst="rect">
            <a:avLst/>
          </a:prstGeom>
        </p:spPr>
      </p:pic>
      <p:sp>
        <p:nvSpPr>
          <p:cNvPr id="11" name="Rectangle 10"/>
          <p:cNvSpPr/>
          <p:nvPr/>
        </p:nvSpPr>
        <p:spPr>
          <a:xfrm>
            <a:off x="1140822" y="2392680"/>
            <a:ext cx="5438503" cy="1200329"/>
          </a:xfrm>
          <a:prstGeom prst="rect">
            <a:avLst/>
          </a:prstGeom>
        </p:spPr>
        <p:txBody>
          <a:bodyPr wrap="square">
            <a:spAutoFit/>
          </a:bodyPr>
          <a:lstStyle/>
          <a:p>
            <a:r>
              <a:rPr lang="en-US" dirty="0">
                <a:solidFill>
                  <a:schemeClr val="dk1"/>
                </a:solidFill>
                <a:latin typeface="+mn-lt"/>
                <a:cs typeface="+mn-cs"/>
              </a:rPr>
              <a:t>SELECT  ID, NAME, AMOUNT, DATE</a:t>
            </a:r>
          </a:p>
          <a:p>
            <a:r>
              <a:rPr lang="en-US" dirty="0" smtClean="0">
                <a:solidFill>
                  <a:schemeClr val="dk1"/>
                </a:solidFill>
                <a:latin typeface="+mn-lt"/>
                <a:cs typeface="+mn-cs"/>
              </a:rPr>
              <a:t>FROM </a:t>
            </a:r>
            <a:r>
              <a:rPr lang="en-US" dirty="0">
                <a:solidFill>
                  <a:schemeClr val="dk1"/>
                </a:solidFill>
                <a:latin typeface="+mn-lt"/>
                <a:cs typeface="+mn-cs"/>
              </a:rPr>
              <a:t>CUSTOMERS</a:t>
            </a:r>
          </a:p>
          <a:p>
            <a:r>
              <a:rPr lang="en-US" dirty="0" smtClean="0">
                <a:solidFill>
                  <a:schemeClr val="dk1"/>
                </a:solidFill>
                <a:latin typeface="+mn-lt"/>
                <a:cs typeface="+mn-cs"/>
              </a:rPr>
              <a:t>FULL </a:t>
            </a:r>
            <a:r>
              <a:rPr lang="en-US" dirty="0">
                <a:solidFill>
                  <a:schemeClr val="dk1"/>
                </a:solidFill>
                <a:latin typeface="+mn-lt"/>
                <a:cs typeface="+mn-cs"/>
              </a:rPr>
              <a:t>JOIN ORDERS</a:t>
            </a:r>
          </a:p>
          <a:p>
            <a:r>
              <a:rPr lang="en-US" dirty="0" smtClean="0">
                <a:solidFill>
                  <a:schemeClr val="dk1"/>
                </a:solidFill>
                <a:latin typeface="+mn-lt"/>
                <a:cs typeface="+mn-cs"/>
              </a:rPr>
              <a:t>ON </a:t>
            </a:r>
            <a:r>
              <a:rPr lang="en-US" dirty="0">
                <a:solidFill>
                  <a:schemeClr val="dk1"/>
                </a:solidFill>
                <a:latin typeface="+mn-lt"/>
                <a:cs typeface="+mn-cs"/>
              </a:rPr>
              <a:t>CUSTOMERS.ID = ORDERS.CUSTOMER_ID;</a:t>
            </a:r>
          </a:p>
        </p:txBody>
      </p:sp>
      <p:sp>
        <p:nvSpPr>
          <p:cNvPr id="13" name="TextBox 12"/>
          <p:cNvSpPr txBox="1"/>
          <p:nvPr/>
        </p:nvSpPr>
        <p:spPr>
          <a:xfrm>
            <a:off x="3672840" y="440016"/>
            <a:ext cx="1447800" cy="369332"/>
          </a:xfrm>
          <a:prstGeom prst="rect">
            <a:avLst/>
          </a:prstGeom>
          <a:noFill/>
        </p:spPr>
        <p:txBody>
          <a:bodyPr wrap="square" rtlCol="0">
            <a:spAutoFit/>
          </a:bodyPr>
          <a:lstStyle/>
          <a:p>
            <a:r>
              <a:rPr lang="en-US" dirty="0" smtClean="0"/>
              <a:t>Customers</a:t>
            </a:r>
            <a:endParaRPr lang="en-US" dirty="0"/>
          </a:p>
        </p:txBody>
      </p:sp>
      <p:sp>
        <p:nvSpPr>
          <p:cNvPr id="14" name="TextBox 13"/>
          <p:cNvSpPr txBox="1"/>
          <p:nvPr/>
        </p:nvSpPr>
        <p:spPr>
          <a:xfrm>
            <a:off x="5458424" y="422830"/>
            <a:ext cx="1447800" cy="369332"/>
          </a:xfrm>
          <a:prstGeom prst="rect">
            <a:avLst/>
          </a:prstGeom>
          <a:noFill/>
        </p:spPr>
        <p:txBody>
          <a:bodyPr wrap="square" rtlCol="0">
            <a:spAutoFit/>
          </a:bodyPr>
          <a:lstStyle/>
          <a:p>
            <a:r>
              <a:rPr lang="en-US" dirty="0" smtClean="0"/>
              <a:t>Orders</a:t>
            </a:r>
            <a:endParaRPr lang="en-US" dirty="0"/>
          </a:p>
        </p:txBody>
      </p:sp>
      <p:pic>
        <p:nvPicPr>
          <p:cNvPr id="12" name="Picture 11"/>
          <p:cNvPicPr>
            <a:picLocks noChangeAspect="1"/>
          </p:cNvPicPr>
          <p:nvPr/>
        </p:nvPicPr>
        <p:blipFill>
          <a:blip r:embed="rId4"/>
          <a:stretch>
            <a:fillRect/>
          </a:stretch>
        </p:blipFill>
        <p:spPr>
          <a:xfrm>
            <a:off x="2133600" y="3810000"/>
            <a:ext cx="5257799" cy="2840581"/>
          </a:xfrm>
          <a:prstGeom prst="rect">
            <a:avLst/>
          </a:prstGeom>
          <a:ln>
            <a:solidFill>
              <a:schemeClr val="tx1"/>
            </a:solidFill>
          </a:ln>
        </p:spPr>
      </p:pic>
    </p:spTree>
    <p:extLst>
      <p:ext uri="{BB962C8B-B14F-4D97-AF65-F5344CB8AC3E}">
        <p14:creationId xmlns:p14="http://schemas.microsoft.com/office/powerpoint/2010/main" val="6446017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lstStyle/>
          <a:p>
            <a:pPr>
              <a:lnSpc>
                <a:spcPct val="100000"/>
              </a:lnSpc>
            </a:pPr>
            <a:r>
              <a:rPr lang="en-US" dirty="0" smtClean="0">
                <a:latin typeface="Tahoma" pitchFamily="34" charset="0"/>
                <a:ea typeface="Tahoma" pitchFamily="34" charset="0"/>
                <a:cs typeface="Tahoma" pitchFamily="34" charset="0"/>
              </a:rPr>
              <a:t>CROSS JOIN</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435608" y="1295400"/>
            <a:ext cx="7498080" cy="5105400"/>
          </a:xfrm>
        </p:spPr>
        <p:style>
          <a:lnRef idx="2">
            <a:schemeClr val="accent1"/>
          </a:lnRef>
          <a:fillRef idx="1">
            <a:schemeClr val="lt1"/>
          </a:fillRef>
          <a:effectRef idx="0">
            <a:schemeClr val="accent1"/>
          </a:effectRef>
          <a:fontRef idx="minor">
            <a:schemeClr val="dk1"/>
          </a:fontRef>
        </p:style>
        <p:txBody>
          <a:bodyPr>
            <a:normAutofit/>
          </a:bodyPr>
          <a:lstStyle/>
          <a:p>
            <a:r>
              <a:rPr lang="en-US" altLang="en-US" sz="2400" b="1" dirty="0" smtClean="0"/>
              <a:t>Cross </a:t>
            </a:r>
            <a:r>
              <a:rPr lang="en-US" altLang="en-US" sz="2400" b="1" dirty="0"/>
              <a:t>Join</a:t>
            </a:r>
            <a:r>
              <a:rPr lang="en-US" altLang="en-US" sz="2400" dirty="0" smtClean="0"/>
              <a:t>: </a:t>
            </a:r>
            <a:r>
              <a:rPr lang="en-US" sz="2400" dirty="0"/>
              <a:t>The </a:t>
            </a:r>
            <a:r>
              <a:rPr lang="en-US" sz="2400" dirty="0" smtClean="0"/>
              <a:t>CROSS </a:t>
            </a:r>
            <a:r>
              <a:rPr lang="en-US" sz="2400" dirty="0"/>
              <a:t>JOIN produces a result set which is </a:t>
            </a:r>
            <a:r>
              <a:rPr lang="en-US" sz="2400" b="1" dirty="0"/>
              <a:t>the number of rows in the first table multiplied by the number of rows in the second </a:t>
            </a:r>
            <a:r>
              <a:rPr lang="en-US" sz="2400" b="1" dirty="0" smtClean="0"/>
              <a:t>table. </a:t>
            </a:r>
            <a:r>
              <a:rPr lang="en-US" sz="2400" dirty="0" smtClean="0"/>
              <a:t>This kind </a:t>
            </a:r>
            <a:r>
              <a:rPr lang="en-US" sz="2400" dirty="0"/>
              <a:t>of result is called as Cartesian Product</a:t>
            </a:r>
            <a:r>
              <a:rPr lang="en-US" sz="2400" dirty="0" smtClean="0"/>
              <a:t>.</a:t>
            </a:r>
          </a:p>
          <a:p>
            <a:r>
              <a:rPr lang="en-US" sz="2400" dirty="0"/>
              <a:t>An alternative way of achieving the same result is to use column names  </a:t>
            </a:r>
            <a:r>
              <a:rPr lang="en-US" sz="2400" dirty="0" smtClean="0"/>
              <a:t>with SELECT </a:t>
            </a:r>
            <a:r>
              <a:rPr lang="en-US" sz="2400" dirty="0"/>
              <a:t>and mentioning the table names involved, after a FROM clause.</a:t>
            </a:r>
          </a:p>
          <a:p>
            <a:pPr marL="82296" indent="0">
              <a:buNone/>
            </a:pPr>
            <a:r>
              <a:rPr lang="en-US" altLang="en-US" sz="2400" dirty="0" smtClean="0"/>
              <a:t>Syntax:			Alternatively,</a:t>
            </a:r>
          </a:p>
          <a:p>
            <a:pPr marL="82296" indent="0">
              <a:buNone/>
            </a:pPr>
            <a:r>
              <a:rPr lang="en-US" altLang="en-US" sz="2000" dirty="0" smtClean="0"/>
              <a:t>SELECT *                                   SELECT * FROM table1, table2;</a:t>
            </a:r>
          </a:p>
          <a:p>
            <a:pPr marL="82296" indent="0">
              <a:buNone/>
            </a:pPr>
            <a:r>
              <a:rPr lang="en-US" altLang="en-US" sz="2000" dirty="0" smtClean="0"/>
              <a:t>FROM </a:t>
            </a:r>
            <a:r>
              <a:rPr lang="en-US" altLang="en-US" sz="2000" dirty="0"/>
              <a:t>table1 </a:t>
            </a:r>
          </a:p>
          <a:p>
            <a:pPr marL="82296" indent="0">
              <a:buNone/>
            </a:pPr>
            <a:r>
              <a:rPr lang="en-US" altLang="en-US" sz="2000" dirty="0" smtClean="0"/>
              <a:t>CROSS </a:t>
            </a:r>
            <a:r>
              <a:rPr lang="en-US" altLang="en-US" sz="2000" dirty="0"/>
              <a:t>JOIN table2;</a:t>
            </a:r>
            <a:endParaRPr lang="en-US" altLang="en-US" sz="2000" dirty="0" smtClean="0"/>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52</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spTree>
    <p:extLst>
      <p:ext uri="{BB962C8B-B14F-4D97-AF65-F5344CB8AC3E}">
        <p14:creationId xmlns:p14="http://schemas.microsoft.com/office/powerpoint/2010/main" val="20082469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lstStyle/>
          <a:p>
            <a:pPr>
              <a:lnSpc>
                <a:spcPct val="100000"/>
              </a:lnSpc>
            </a:pPr>
            <a:r>
              <a:rPr lang="en-US" dirty="0" smtClean="0">
                <a:latin typeface="Tahoma" pitchFamily="34" charset="0"/>
                <a:ea typeface="Tahoma" pitchFamily="34" charset="0"/>
                <a:cs typeface="Tahoma" pitchFamily="34" charset="0"/>
              </a:rPr>
              <a:t>CROSS JOIN</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435608" y="1295400"/>
            <a:ext cx="7498080" cy="5105400"/>
          </a:xfrm>
        </p:spPr>
        <p:style>
          <a:lnRef idx="2">
            <a:schemeClr val="accent1"/>
          </a:lnRef>
          <a:fillRef idx="1">
            <a:schemeClr val="lt1"/>
          </a:fillRef>
          <a:effectRef idx="0">
            <a:schemeClr val="accent1"/>
          </a:effectRef>
          <a:fontRef idx="minor">
            <a:schemeClr val="dk1"/>
          </a:fontRef>
        </p:style>
        <p:txBody>
          <a:bodyPr>
            <a:normAutofit/>
          </a:bodyPr>
          <a:lstStyle/>
          <a:p>
            <a:r>
              <a:rPr lang="en-US" altLang="en-US" sz="2400" b="1" dirty="0" smtClean="0"/>
              <a:t>Cross </a:t>
            </a:r>
            <a:r>
              <a:rPr lang="en-US" altLang="en-US" sz="2400" b="1" dirty="0"/>
              <a:t>Join</a:t>
            </a:r>
            <a:r>
              <a:rPr lang="en-US" altLang="en-US" sz="2400" dirty="0" smtClean="0"/>
              <a:t>: </a:t>
            </a:r>
            <a:endParaRPr lang="en-US" altLang="en-US" sz="2400" dirty="0"/>
          </a:p>
          <a:p>
            <a:endParaRPr lang="en-US" altLang="en-US" sz="2000" dirty="0" smtClean="0"/>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53</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pic>
        <p:nvPicPr>
          <p:cNvPr id="6" name="Picture 5"/>
          <p:cNvPicPr>
            <a:picLocks noChangeAspect="1"/>
          </p:cNvPicPr>
          <p:nvPr/>
        </p:nvPicPr>
        <p:blipFill>
          <a:blip r:embed="rId2"/>
          <a:stretch>
            <a:fillRect/>
          </a:stretch>
        </p:blipFill>
        <p:spPr>
          <a:xfrm>
            <a:off x="2133600" y="2171700"/>
            <a:ext cx="4800600" cy="3752850"/>
          </a:xfrm>
          <a:prstGeom prst="rect">
            <a:avLst/>
          </a:prstGeom>
        </p:spPr>
      </p:pic>
    </p:spTree>
    <p:extLst>
      <p:ext uri="{BB962C8B-B14F-4D97-AF65-F5344CB8AC3E}">
        <p14:creationId xmlns:p14="http://schemas.microsoft.com/office/powerpoint/2010/main" val="31830302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lstStyle/>
          <a:p>
            <a:pPr>
              <a:lnSpc>
                <a:spcPct val="100000"/>
              </a:lnSpc>
            </a:pPr>
            <a:r>
              <a:rPr lang="en-US" dirty="0" smtClean="0">
                <a:latin typeface="Tahoma" pitchFamily="34" charset="0"/>
                <a:ea typeface="Tahoma" pitchFamily="34" charset="0"/>
                <a:cs typeface="Tahoma" pitchFamily="34" charset="0"/>
              </a:rPr>
              <a:t>SQL views</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435608" y="1295400"/>
            <a:ext cx="7498080" cy="5105400"/>
          </a:xfrm>
        </p:spPr>
        <p:style>
          <a:lnRef idx="2">
            <a:schemeClr val="accent1"/>
          </a:lnRef>
          <a:fillRef idx="1">
            <a:schemeClr val="lt1"/>
          </a:fillRef>
          <a:effectRef idx="0">
            <a:schemeClr val="accent1"/>
          </a:effectRef>
          <a:fontRef idx="minor">
            <a:schemeClr val="dk1"/>
          </a:fontRef>
        </p:style>
        <p:txBody>
          <a:bodyPr>
            <a:normAutofit/>
          </a:bodyPr>
          <a:lstStyle/>
          <a:p>
            <a:r>
              <a:rPr lang="en-US" sz="2400" dirty="0" smtClean="0"/>
              <a:t>In SQL, a </a:t>
            </a:r>
            <a:r>
              <a:rPr lang="en-US" sz="2400" b="1" dirty="0" smtClean="0"/>
              <a:t>view</a:t>
            </a:r>
            <a:r>
              <a:rPr lang="en-US" sz="2400" dirty="0" smtClean="0"/>
              <a:t> is a virtual table based on the result-set of an SQL statement.</a:t>
            </a:r>
          </a:p>
          <a:p>
            <a:r>
              <a:rPr lang="en-US" sz="2400" dirty="0"/>
              <a:t>A view can contain all rows of a table or selected rows from a table. </a:t>
            </a:r>
          </a:p>
          <a:p>
            <a:r>
              <a:rPr lang="en-US" sz="2400" dirty="0" smtClean="0"/>
              <a:t>Views </a:t>
            </a:r>
            <a:r>
              <a:rPr lang="en-US" sz="2400" dirty="0"/>
              <a:t>can be created from a single table, multiple tables or another view.</a:t>
            </a:r>
          </a:p>
          <a:p>
            <a:r>
              <a:rPr lang="en-US" sz="2400" dirty="0" smtClean="0"/>
              <a:t>Syntax: </a:t>
            </a:r>
          </a:p>
          <a:p>
            <a:pPr marL="82296" indent="0">
              <a:buNone/>
            </a:pPr>
            <a:r>
              <a:rPr lang="en-US" sz="2400" dirty="0" smtClean="0"/>
              <a:t>	CREATE </a:t>
            </a:r>
            <a:r>
              <a:rPr lang="en-US" sz="2400" dirty="0"/>
              <a:t>VIEW view_name AS</a:t>
            </a:r>
          </a:p>
          <a:p>
            <a:pPr marL="82296" indent="0">
              <a:buNone/>
            </a:pPr>
            <a:r>
              <a:rPr lang="en-US" sz="2400" dirty="0" smtClean="0"/>
              <a:t>	SELECT </a:t>
            </a:r>
            <a:r>
              <a:rPr lang="en-US" sz="2400" dirty="0"/>
              <a:t>column1, column2.....</a:t>
            </a:r>
          </a:p>
          <a:p>
            <a:pPr marL="82296" indent="0">
              <a:buNone/>
            </a:pPr>
            <a:r>
              <a:rPr lang="en-US" sz="2400" dirty="0" smtClean="0"/>
              <a:t>	FROM </a:t>
            </a:r>
            <a:r>
              <a:rPr lang="en-US" sz="2400" dirty="0"/>
              <a:t>table_name</a:t>
            </a:r>
          </a:p>
          <a:p>
            <a:pPr marL="82296" indent="0">
              <a:buNone/>
            </a:pPr>
            <a:r>
              <a:rPr lang="en-US" sz="2400" dirty="0" smtClean="0"/>
              <a:t>	WHERE </a:t>
            </a:r>
            <a:r>
              <a:rPr lang="en-US" sz="2400" dirty="0"/>
              <a:t>[condition];</a:t>
            </a:r>
            <a:endParaRPr lang="en-US" sz="2400" dirty="0" smtClean="0"/>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54</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spTree>
    <p:extLst>
      <p:ext uri="{BB962C8B-B14F-4D97-AF65-F5344CB8AC3E}">
        <p14:creationId xmlns:p14="http://schemas.microsoft.com/office/powerpoint/2010/main" val="171536812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lstStyle/>
          <a:p>
            <a:pPr>
              <a:lnSpc>
                <a:spcPct val="100000"/>
              </a:lnSpc>
            </a:pPr>
            <a:r>
              <a:rPr lang="en-US" dirty="0" smtClean="0">
                <a:latin typeface="Tahoma" pitchFamily="34" charset="0"/>
                <a:ea typeface="Tahoma" pitchFamily="34" charset="0"/>
                <a:cs typeface="Tahoma" pitchFamily="34" charset="0"/>
              </a:rPr>
              <a:t>SQL views</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435608" y="1295400"/>
            <a:ext cx="7498080" cy="5105400"/>
          </a:xfrm>
        </p:spPr>
        <p:style>
          <a:lnRef idx="2">
            <a:schemeClr val="accent1"/>
          </a:lnRef>
          <a:fillRef idx="1">
            <a:schemeClr val="lt1"/>
          </a:fillRef>
          <a:effectRef idx="0">
            <a:schemeClr val="accent1"/>
          </a:effectRef>
          <a:fontRef idx="minor">
            <a:schemeClr val="dk1"/>
          </a:fontRef>
        </p:style>
        <p:txBody>
          <a:bodyPr>
            <a:normAutofit/>
          </a:bodyPr>
          <a:lstStyle/>
          <a:p>
            <a:pPr marL="82296" indent="0">
              <a:buNone/>
            </a:pPr>
            <a:endParaRPr lang="en-US" sz="2400" dirty="0" smtClean="0"/>
          </a:p>
          <a:p>
            <a:pPr marL="82296" indent="0">
              <a:buNone/>
            </a:pPr>
            <a:endParaRPr lang="en-US" sz="2400" dirty="0" smtClean="0"/>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55</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pic>
        <p:nvPicPr>
          <p:cNvPr id="7" name="Picture 6"/>
          <p:cNvPicPr>
            <a:picLocks noChangeAspect="1"/>
          </p:cNvPicPr>
          <p:nvPr/>
        </p:nvPicPr>
        <p:blipFill>
          <a:blip r:embed="rId2"/>
          <a:stretch>
            <a:fillRect/>
          </a:stretch>
        </p:blipFill>
        <p:spPr>
          <a:xfrm>
            <a:off x="1453243" y="1782017"/>
            <a:ext cx="3965448" cy="2256583"/>
          </a:xfrm>
          <a:prstGeom prst="rect">
            <a:avLst/>
          </a:prstGeom>
        </p:spPr>
      </p:pic>
      <p:sp>
        <p:nvSpPr>
          <p:cNvPr id="9" name="TextBox 8"/>
          <p:cNvSpPr txBox="1"/>
          <p:nvPr/>
        </p:nvSpPr>
        <p:spPr>
          <a:xfrm>
            <a:off x="1435608" y="4217976"/>
            <a:ext cx="3978511" cy="923330"/>
          </a:xfrm>
          <a:prstGeom prst="rect">
            <a:avLst/>
          </a:prstGeom>
          <a:noFill/>
        </p:spPr>
        <p:txBody>
          <a:bodyPr wrap="square" rtlCol="0">
            <a:spAutoFit/>
          </a:bodyPr>
          <a:lstStyle/>
          <a:p>
            <a:r>
              <a:rPr lang="en-US" dirty="0"/>
              <a:t>CREATE VIEW CUSTOMERS_VIEW AS</a:t>
            </a:r>
          </a:p>
          <a:p>
            <a:r>
              <a:rPr lang="en-US" dirty="0"/>
              <a:t>SELECT name, age</a:t>
            </a:r>
          </a:p>
          <a:p>
            <a:r>
              <a:rPr lang="en-US" dirty="0"/>
              <a:t>FROM  CUSTOMERS;</a:t>
            </a:r>
          </a:p>
        </p:txBody>
      </p:sp>
      <p:pic>
        <p:nvPicPr>
          <p:cNvPr id="10" name="Picture 9"/>
          <p:cNvPicPr>
            <a:picLocks noChangeAspect="1"/>
          </p:cNvPicPr>
          <p:nvPr/>
        </p:nvPicPr>
        <p:blipFill>
          <a:blip r:embed="rId3"/>
          <a:stretch>
            <a:fillRect/>
          </a:stretch>
        </p:blipFill>
        <p:spPr>
          <a:xfrm>
            <a:off x="6768083" y="1315811"/>
            <a:ext cx="1828800" cy="3332389"/>
          </a:xfrm>
          <a:prstGeom prst="rect">
            <a:avLst/>
          </a:prstGeom>
        </p:spPr>
      </p:pic>
      <p:sp>
        <p:nvSpPr>
          <p:cNvPr id="11" name="TextBox 10"/>
          <p:cNvSpPr txBox="1"/>
          <p:nvPr/>
        </p:nvSpPr>
        <p:spPr>
          <a:xfrm>
            <a:off x="6592389" y="4648200"/>
            <a:ext cx="2551611" cy="369332"/>
          </a:xfrm>
          <a:prstGeom prst="rect">
            <a:avLst/>
          </a:prstGeom>
          <a:noFill/>
        </p:spPr>
        <p:txBody>
          <a:bodyPr wrap="square" rtlCol="0">
            <a:spAutoFit/>
          </a:bodyPr>
          <a:lstStyle/>
          <a:p>
            <a:r>
              <a:rPr lang="en-US" dirty="0"/>
              <a:t>CUSTOMERS_VIEW</a:t>
            </a:r>
          </a:p>
        </p:txBody>
      </p:sp>
      <p:sp>
        <p:nvSpPr>
          <p:cNvPr id="12" name="TextBox 11"/>
          <p:cNvSpPr txBox="1"/>
          <p:nvPr/>
        </p:nvSpPr>
        <p:spPr>
          <a:xfrm>
            <a:off x="1530314" y="1383268"/>
            <a:ext cx="1609344" cy="369332"/>
          </a:xfrm>
          <a:prstGeom prst="rect">
            <a:avLst/>
          </a:prstGeom>
          <a:noFill/>
        </p:spPr>
        <p:txBody>
          <a:bodyPr wrap="square" rtlCol="0">
            <a:spAutoFit/>
          </a:bodyPr>
          <a:lstStyle/>
          <a:p>
            <a:r>
              <a:rPr lang="en-US" dirty="0" smtClean="0"/>
              <a:t>CUSTOMERS</a:t>
            </a:r>
            <a:endParaRPr lang="en-US" dirty="0"/>
          </a:p>
        </p:txBody>
      </p:sp>
      <p:sp>
        <p:nvSpPr>
          <p:cNvPr id="13" name="Right Arrow 12"/>
          <p:cNvSpPr/>
          <p:nvPr/>
        </p:nvSpPr>
        <p:spPr>
          <a:xfrm>
            <a:off x="5682234" y="3052439"/>
            <a:ext cx="817734" cy="1163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435608" y="5276382"/>
            <a:ext cx="4495799" cy="369332"/>
          </a:xfrm>
          <a:prstGeom prst="rect">
            <a:avLst/>
          </a:prstGeom>
          <a:noFill/>
        </p:spPr>
        <p:txBody>
          <a:bodyPr wrap="square" rtlCol="0">
            <a:spAutoFit/>
          </a:bodyPr>
          <a:lstStyle/>
          <a:p>
            <a:r>
              <a:rPr lang="en-US" dirty="0" smtClean="0"/>
              <a:t>SELECT * FROM   CUSTOMERS_VIEW</a:t>
            </a:r>
            <a:endParaRPr lang="en-US" dirty="0"/>
          </a:p>
        </p:txBody>
      </p:sp>
      <p:sp>
        <p:nvSpPr>
          <p:cNvPr id="15" name="TextBox 14"/>
          <p:cNvSpPr txBox="1"/>
          <p:nvPr/>
        </p:nvSpPr>
        <p:spPr>
          <a:xfrm>
            <a:off x="1530314" y="5914340"/>
            <a:ext cx="6946174" cy="369332"/>
          </a:xfrm>
          <a:prstGeom prst="rect">
            <a:avLst/>
          </a:prstGeom>
          <a:noFill/>
        </p:spPr>
        <p:txBody>
          <a:bodyPr wrap="square" rtlCol="0">
            <a:spAutoFit/>
          </a:bodyPr>
          <a:lstStyle/>
          <a:p>
            <a:r>
              <a:rPr lang="en-US" dirty="0" smtClean="0"/>
              <a:t>DELETE VIEW  CUSTOMERS_VIEW  (deletes the view created)</a:t>
            </a:r>
            <a:endParaRPr lang="en-US" dirty="0"/>
          </a:p>
        </p:txBody>
      </p:sp>
    </p:spTree>
    <p:extLst>
      <p:ext uri="{BB962C8B-B14F-4D97-AF65-F5344CB8AC3E}">
        <p14:creationId xmlns:p14="http://schemas.microsoft.com/office/powerpoint/2010/main" val="25837757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lstStyle/>
          <a:p>
            <a:pPr>
              <a:lnSpc>
                <a:spcPct val="100000"/>
              </a:lnSpc>
            </a:pPr>
            <a:r>
              <a:rPr lang="en-US" dirty="0" smtClean="0">
                <a:latin typeface="Tahoma" pitchFamily="34" charset="0"/>
                <a:ea typeface="Tahoma" pitchFamily="34" charset="0"/>
                <a:cs typeface="Tahoma" pitchFamily="34" charset="0"/>
              </a:rPr>
              <a:t>SQL views</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435608" y="1295400"/>
            <a:ext cx="7498080" cy="5105400"/>
          </a:xfrm>
        </p:spPr>
        <p:style>
          <a:lnRef idx="2">
            <a:schemeClr val="accent1"/>
          </a:lnRef>
          <a:fillRef idx="1">
            <a:schemeClr val="lt1"/>
          </a:fillRef>
          <a:effectRef idx="0">
            <a:schemeClr val="accent1"/>
          </a:effectRef>
          <a:fontRef idx="minor">
            <a:schemeClr val="dk1"/>
          </a:fontRef>
        </p:style>
        <p:txBody>
          <a:bodyPr>
            <a:normAutofit/>
          </a:bodyPr>
          <a:lstStyle/>
          <a:p>
            <a:r>
              <a:rPr lang="en-US" sz="2400" dirty="0" smtClean="0"/>
              <a:t>Operations on Views: To update view</a:t>
            </a:r>
          </a:p>
          <a:p>
            <a:pPr marL="82296" indent="0">
              <a:buNone/>
            </a:pPr>
            <a:r>
              <a:rPr lang="en-US" sz="2400" dirty="0" smtClean="0"/>
              <a:t>	UPDATE CUSTOMERS_VIEW</a:t>
            </a:r>
          </a:p>
          <a:p>
            <a:pPr marL="82296" indent="0">
              <a:buNone/>
            </a:pPr>
            <a:r>
              <a:rPr lang="en-US" sz="2400" dirty="0" smtClean="0"/>
              <a:t>	SET AGE = 35</a:t>
            </a:r>
          </a:p>
          <a:p>
            <a:pPr marL="82296" indent="0">
              <a:buNone/>
            </a:pPr>
            <a:r>
              <a:rPr lang="en-US" sz="2400" dirty="0" smtClean="0"/>
              <a:t>	WHERE </a:t>
            </a:r>
            <a:r>
              <a:rPr lang="en-US" sz="2400" dirty="0"/>
              <a:t>name = 'Ramesh</a:t>
            </a:r>
            <a:r>
              <a:rPr lang="en-US" sz="2400" dirty="0" smtClean="0"/>
              <a:t>';</a:t>
            </a:r>
          </a:p>
          <a:p>
            <a:pPr marL="82296" indent="0">
              <a:buNone/>
            </a:pPr>
            <a:r>
              <a:rPr lang="en-US" sz="2400" dirty="0" smtClean="0"/>
              <a:t>* This  </a:t>
            </a:r>
            <a:r>
              <a:rPr lang="en-US" sz="2400" dirty="0"/>
              <a:t>would ultimately update the base table CUSTOMERS and the same would reflect in the view itself</a:t>
            </a:r>
            <a:endParaRPr lang="en-US" sz="2400" dirty="0" smtClean="0"/>
          </a:p>
          <a:p>
            <a:r>
              <a:rPr lang="en-US" sz="2400" dirty="0" smtClean="0"/>
              <a:t>To delete rows:</a:t>
            </a:r>
          </a:p>
          <a:p>
            <a:pPr marL="82296" indent="0">
              <a:buNone/>
            </a:pPr>
            <a:r>
              <a:rPr lang="en-US" sz="2400" dirty="0"/>
              <a:t>	</a:t>
            </a:r>
            <a:r>
              <a:rPr lang="en-US" sz="2400" dirty="0" smtClean="0"/>
              <a:t>DELETE </a:t>
            </a:r>
            <a:r>
              <a:rPr lang="en-US" sz="2400" dirty="0"/>
              <a:t>FROM CUSTOMERS_VIEW</a:t>
            </a:r>
          </a:p>
          <a:p>
            <a:pPr marL="82296" indent="0">
              <a:buNone/>
            </a:pPr>
            <a:r>
              <a:rPr lang="en-US" sz="2400" dirty="0"/>
              <a:t>   </a:t>
            </a:r>
            <a:r>
              <a:rPr lang="en-US" sz="2400" dirty="0" smtClean="0"/>
              <a:t>	WHERE </a:t>
            </a:r>
            <a:r>
              <a:rPr lang="en-US" sz="2400" dirty="0"/>
              <a:t>age = 22</a:t>
            </a:r>
            <a:r>
              <a:rPr lang="en-US" sz="2400" dirty="0" smtClean="0"/>
              <a:t>;  </a:t>
            </a:r>
          </a:p>
          <a:p>
            <a:pPr marL="82296" indent="0">
              <a:buNone/>
            </a:pPr>
            <a:r>
              <a:rPr lang="en-US" sz="2400" dirty="0" smtClean="0"/>
              <a:t>*This </a:t>
            </a:r>
            <a:r>
              <a:rPr lang="en-US" sz="2400" dirty="0"/>
              <a:t>would </a:t>
            </a:r>
            <a:r>
              <a:rPr lang="en-US" sz="2400" dirty="0" smtClean="0"/>
              <a:t>ultimately delete the row </a:t>
            </a:r>
            <a:r>
              <a:rPr lang="en-US" sz="2400" dirty="0"/>
              <a:t>CUSTOMERS and the same would reflect in the view itself</a:t>
            </a:r>
            <a:endParaRPr lang="en-US" sz="2400" dirty="0" smtClean="0"/>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56</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spTree>
    <p:extLst>
      <p:ext uri="{BB962C8B-B14F-4D97-AF65-F5344CB8AC3E}">
        <p14:creationId xmlns:p14="http://schemas.microsoft.com/office/powerpoint/2010/main" val="196828978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lstStyle/>
          <a:p>
            <a:pPr>
              <a:lnSpc>
                <a:spcPct val="100000"/>
              </a:lnSpc>
            </a:pPr>
            <a:r>
              <a:rPr lang="en-US" dirty="0" smtClean="0">
                <a:latin typeface="Tahoma" pitchFamily="34" charset="0"/>
                <a:ea typeface="Tahoma" pitchFamily="34" charset="0"/>
                <a:cs typeface="Tahoma" pitchFamily="34" charset="0"/>
              </a:rPr>
              <a:t>Nested Subqueries</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435608" y="1295400"/>
            <a:ext cx="7498080" cy="5105400"/>
          </a:xfrm>
        </p:spPr>
        <p:style>
          <a:lnRef idx="2">
            <a:schemeClr val="accent1"/>
          </a:lnRef>
          <a:fillRef idx="1">
            <a:schemeClr val="lt1"/>
          </a:fillRef>
          <a:effectRef idx="0">
            <a:schemeClr val="accent1"/>
          </a:effectRef>
          <a:fontRef idx="minor">
            <a:schemeClr val="dk1"/>
          </a:fontRef>
        </p:style>
        <p:txBody>
          <a:bodyPr>
            <a:normAutofit/>
          </a:bodyPr>
          <a:lstStyle/>
          <a:p>
            <a:r>
              <a:rPr lang="en-US" altLang="en-US" sz="2400" dirty="0"/>
              <a:t>SQL provides a mechanism for the nesting of subqueries.</a:t>
            </a:r>
          </a:p>
          <a:p>
            <a:r>
              <a:rPr lang="en-US" altLang="en-US" sz="2400" dirty="0"/>
              <a:t>A </a:t>
            </a:r>
            <a:r>
              <a:rPr lang="en-US" altLang="en-US" sz="2400" b="1" dirty="0">
                <a:solidFill>
                  <a:schemeClr val="tx2"/>
                </a:solidFill>
              </a:rPr>
              <a:t>subquery</a:t>
            </a:r>
            <a:r>
              <a:rPr lang="en-US" altLang="en-US" sz="2400" dirty="0"/>
              <a:t> is a </a:t>
            </a:r>
            <a:r>
              <a:rPr lang="en-US" altLang="en-US" sz="2400" b="1" dirty="0"/>
              <a:t>select-from-where</a:t>
            </a:r>
            <a:r>
              <a:rPr lang="en-US" altLang="en-US" sz="2400" dirty="0"/>
              <a:t> expression that is nested within another query.</a:t>
            </a:r>
          </a:p>
          <a:p>
            <a:r>
              <a:rPr lang="en-US" altLang="en-US" sz="2400" dirty="0"/>
              <a:t>A common use of subqueries is to perform tests for set membership, set comparisons, and set cardinality</a:t>
            </a:r>
            <a:r>
              <a:rPr lang="en-US" altLang="en-US" sz="2400" dirty="0" smtClean="0"/>
              <a:t>.</a:t>
            </a:r>
          </a:p>
          <a:p>
            <a:r>
              <a:rPr lang="en-US" altLang="en-US" sz="2400" dirty="0" smtClean="0"/>
              <a:t>Example: </a:t>
            </a:r>
          </a:p>
          <a:p>
            <a:pPr marL="82296" indent="0">
              <a:buNone/>
            </a:pPr>
            <a:r>
              <a:rPr lang="en-US" altLang="en-US" sz="2400" dirty="0"/>
              <a:t>	</a:t>
            </a:r>
            <a:r>
              <a:rPr lang="en-US" altLang="en-US" sz="2000" dirty="0" smtClean="0"/>
              <a:t>SELECT COUNT(*) FROM student_table</a:t>
            </a:r>
          </a:p>
          <a:p>
            <a:pPr marL="82296" indent="0">
              <a:buNone/>
            </a:pPr>
            <a:r>
              <a:rPr lang="en-US" altLang="en-US" sz="2000" dirty="0" smtClean="0"/>
              <a:t>	WHERE marks &gt; (SELECT AVG(marks) FROM 	student_table);</a:t>
            </a:r>
          </a:p>
          <a:p>
            <a:pPr marL="82296" indent="0">
              <a:buNone/>
            </a:pPr>
            <a:r>
              <a:rPr lang="en-US" altLang="en-US" sz="2000" dirty="0" smtClean="0"/>
              <a:t>Returns the number of students scoring higher than the average marks of the class.</a:t>
            </a:r>
            <a:endParaRPr lang="en-US" altLang="en-US" sz="2000" dirty="0"/>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57</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spTree>
    <p:extLst>
      <p:ext uri="{BB962C8B-B14F-4D97-AF65-F5344CB8AC3E}">
        <p14:creationId xmlns:p14="http://schemas.microsoft.com/office/powerpoint/2010/main" val="473790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lstStyle/>
          <a:p>
            <a:pPr>
              <a:lnSpc>
                <a:spcPct val="100000"/>
              </a:lnSpc>
            </a:pPr>
            <a:r>
              <a:rPr lang="en-US" dirty="0" smtClean="0">
                <a:latin typeface="Tahoma" pitchFamily="34" charset="0"/>
                <a:ea typeface="Tahoma" pitchFamily="34" charset="0"/>
                <a:cs typeface="Tahoma" pitchFamily="34" charset="0"/>
              </a:rPr>
              <a:t>Nested Subqueries</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435608" y="1295400"/>
            <a:ext cx="7498080" cy="5105400"/>
          </a:xfrm>
        </p:spPr>
        <p:style>
          <a:lnRef idx="2">
            <a:schemeClr val="accent1"/>
          </a:lnRef>
          <a:fillRef idx="1">
            <a:schemeClr val="lt1"/>
          </a:fillRef>
          <a:effectRef idx="0">
            <a:schemeClr val="accent1"/>
          </a:effectRef>
          <a:fontRef idx="minor">
            <a:schemeClr val="dk1"/>
          </a:fontRef>
        </p:style>
        <p:txBody>
          <a:bodyPr>
            <a:normAutofit/>
          </a:bodyPr>
          <a:lstStyle/>
          <a:p>
            <a:r>
              <a:rPr lang="en-US" altLang="en-US" sz="2400" dirty="0" smtClean="0">
                <a:solidFill>
                  <a:srgbClr val="0000FF"/>
                </a:solidFill>
              </a:rPr>
              <a:t>Set Membership</a:t>
            </a:r>
            <a:r>
              <a:rPr lang="en-US" altLang="en-US" sz="2400" dirty="0">
                <a:solidFill>
                  <a:srgbClr val="0000FF"/>
                </a:solidFill>
              </a:rPr>
              <a:t>: </a:t>
            </a:r>
            <a:r>
              <a:rPr lang="en-US" altLang="en-US" sz="2400" dirty="0"/>
              <a:t>The </a:t>
            </a:r>
            <a:r>
              <a:rPr lang="en-US" altLang="en-US" sz="2400" b="1" dirty="0">
                <a:solidFill>
                  <a:srgbClr val="FF0000"/>
                </a:solidFill>
              </a:rPr>
              <a:t>in</a:t>
            </a:r>
            <a:r>
              <a:rPr lang="en-US" altLang="en-US" sz="2400" dirty="0"/>
              <a:t> connective tests for set membership, where the set is a collection of values produced by a select clause. </a:t>
            </a:r>
            <a:endParaRPr lang="en-US" altLang="en-US" sz="2400" dirty="0" smtClean="0"/>
          </a:p>
          <a:p>
            <a:r>
              <a:rPr lang="en-US" altLang="en-US" sz="2400" dirty="0" smtClean="0"/>
              <a:t>The </a:t>
            </a:r>
            <a:r>
              <a:rPr lang="en-US" altLang="en-US" sz="2400" dirty="0">
                <a:solidFill>
                  <a:srgbClr val="FF0000"/>
                </a:solidFill>
              </a:rPr>
              <a:t>not in </a:t>
            </a:r>
            <a:r>
              <a:rPr lang="en-US" altLang="en-US" sz="2400" dirty="0"/>
              <a:t>connective tests for the absence of set membership</a:t>
            </a:r>
            <a:r>
              <a:rPr lang="en-US" altLang="en-US" sz="2400" dirty="0" smtClean="0"/>
              <a:t>.</a:t>
            </a:r>
          </a:p>
          <a:p>
            <a:r>
              <a:rPr lang="en-US" altLang="en-US" sz="2400" dirty="0" smtClean="0"/>
              <a:t>IN (inner query produces a set which is checked for)</a:t>
            </a:r>
          </a:p>
          <a:p>
            <a:pPr marL="356616" lvl="1" indent="0">
              <a:buNone/>
            </a:pPr>
            <a:r>
              <a:rPr lang="en-US" altLang="en-US" sz="2000" dirty="0"/>
              <a:t>select distinct </a:t>
            </a:r>
            <a:r>
              <a:rPr lang="en-US" altLang="en-US" sz="2000" dirty="0" smtClean="0"/>
              <a:t>customer-name from </a:t>
            </a:r>
            <a:r>
              <a:rPr lang="en-US" altLang="en-US" sz="2000" dirty="0"/>
              <a:t>borrower</a:t>
            </a:r>
          </a:p>
          <a:p>
            <a:pPr marL="356616" lvl="1" indent="0">
              <a:buNone/>
            </a:pPr>
            <a:r>
              <a:rPr lang="en-US" altLang="en-US" sz="2000" dirty="0" smtClean="0"/>
              <a:t>where </a:t>
            </a:r>
            <a:r>
              <a:rPr lang="en-US" altLang="en-US" sz="2000" dirty="0"/>
              <a:t>customer-name </a:t>
            </a:r>
            <a:r>
              <a:rPr lang="en-US" altLang="en-US" sz="2000" dirty="0" smtClean="0"/>
              <a:t>IN </a:t>
            </a:r>
            <a:r>
              <a:rPr lang="en-US" altLang="en-US" sz="2000" dirty="0"/>
              <a:t>(select </a:t>
            </a:r>
            <a:r>
              <a:rPr lang="en-US" altLang="en-US" sz="2000" dirty="0" smtClean="0"/>
              <a:t>customer-name from </a:t>
            </a:r>
            <a:r>
              <a:rPr lang="en-US" altLang="en-US" sz="2000" dirty="0"/>
              <a:t>depositor</a:t>
            </a:r>
            <a:r>
              <a:rPr lang="en-US" altLang="en-US" sz="2000" dirty="0" smtClean="0"/>
              <a:t>) </a:t>
            </a:r>
          </a:p>
          <a:p>
            <a:pPr marL="425196" indent="-342900">
              <a:buFont typeface="Arial" panose="020B0604020202020204" pitchFamily="34" charset="0"/>
              <a:buChar char="•"/>
            </a:pPr>
            <a:r>
              <a:rPr lang="en-US" altLang="en-US" sz="2400" dirty="0" smtClean="0"/>
              <a:t>NOT IN</a:t>
            </a:r>
          </a:p>
          <a:p>
            <a:pPr marL="356616" lvl="1" indent="0">
              <a:buNone/>
            </a:pPr>
            <a:r>
              <a:rPr lang="en-US" altLang="en-US" sz="2100" dirty="0" smtClean="0"/>
              <a:t>select </a:t>
            </a:r>
            <a:r>
              <a:rPr lang="en-US" altLang="en-US" sz="2100" dirty="0"/>
              <a:t>distinct </a:t>
            </a:r>
            <a:r>
              <a:rPr lang="en-US" altLang="en-US" sz="2100" dirty="0" smtClean="0"/>
              <a:t>customer-name from borrower</a:t>
            </a:r>
            <a:endParaRPr lang="en-US" altLang="en-US" sz="2100" dirty="0"/>
          </a:p>
          <a:p>
            <a:pPr marL="356616" lvl="1" indent="0">
              <a:buNone/>
            </a:pPr>
            <a:r>
              <a:rPr lang="en-US" altLang="en-US" sz="2100" dirty="0"/>
              <a:t>where customer-name </a:t>
            </a:r>
            <a:r>
              <a:rPr lang="en-US" altLang="en-US" sz="2100" dirty="0" smtClean="0"/>
              <a:t>NOT IN </a:t>
            </a:r>
            <a:r>
              <a:rPr lang="en-US" altLang="en-US" sz="2100" dirty="0"/>
              <a:t>(select </a:t>
            </a:r>
            <a:r>
              <a:rPr lang="en-US" altLang="en-US" sz="2100" dirty="0" smtClean="0"/>
              <a:t>customer-name from </a:t>
            </a:r>
            <a:r>
              <a:rPr lang="en-US" altLang="en-US" sz="2100" dirty="0"/>
              <a:t>depositor)</a:t>
            </a:r>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58</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spTree>
    <p:extLst>
      <p:ext uri="{BB962C8B-B14F-4D97-AF65-F5344CB8AC3E}">
        <p14:creationId xmlns:p14="http://schemas.microsoft.com/office/powerpoint/2010/main" val="42378832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lstStyle/>
          <a:p>
            <a:pPr>
              <a:lnSpc>
                <a:spcPct val="100000"/>
              </a:lnSpc>
            </a:pPr>
            <a:r>
              <a:rPr lang="en-US" dirty="0" smtClean="0">
                <a:latin typeface="Tahoma" pitchFamily="34" charset="0"/>
                <a:ea typeface="Tahoma" pitchFamily="34" charset="0"/>
                <a:cs typeface="Tahoma" pitchFamily="34" charset="0"/>
              </a:rPr>
              <a:t>Nested Subqueries</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435608" y="1295400"/>
            <a:ext cx="7498080" cy="5105400"/>
          </a:xfrm>
        </p:spPr>
        <p:style>
          <a:lnRef idx="2">
            <a:schemeClr val="accent1"/>
          </a:lnRef>
          <a:fillRef idx="1">
            <a:schemeClr val="lt1"/>
          </a:fillRef>
          <a:effectRef idx="0">
            <a:schemeClr val="accent1"/>
          </a:effectRef>
          <a:fontRef idx="minor">
            <a:schemeClr val="dk1"/>
          </a:fontRef>
        </p:style>
        <p:txBody>
          <a:bodyPr>
            <a:normAutofit/>
          </a:bodyPr>
          <a:lstStyle/>
          <a:p>
            <a:r>
              <a:rPr lang="en-US" altLang="en-US" sz="2400" dirty="0" smtClean="0">
                <a:solidFill>
                  <a:srgbClr val="0000FF"/>
                </a:solidFill>
              </a:rPr>
              <a:t>Set Comparison: </a:t>
            </a:r>
            <a:r>
              <a:rPr lang="en-US" altLang="en-US" sz="2400" dirty="0" smtClean="0">
                <a:solidFill>
                  <a:schemeClr val="tx1"/>
                </a:solidFill>
              </a:rPr>
              <a:t>It allows to compare with the sets. It is done using the comparison operators and keywords </a:t>
            </a:r>
            <a:r>
              <a:rPr lang="en-US" altLang="en-US" sz="2400" dirty="0" smtClean="0">
                <a:solidFill>
                  <a:srgbClr val="0000FF"/>
                </a:solidFill>
              </a:rPr>
              <a:t>all </a:t>
            </a:r>
            <a:r>
              <a:rPr lang="en-US" altLang="en-US" sz="2400" dirty="0" smtClean="0">
                <a:solidFill>
                  <a:schemeClr val="tx1"/>
                </a:solidFill>
              </a:rPr>
              <a:t>and </a:t>
            </a:r>
            <a:r>
              <a:rPr lang="en-US" altLang="en-US" sz="2400" dirty="0" smtClean="0">
                <a:solidFill>
                  <a:srgbClr val="0000FF"/>
                </a:solidFill>
              </a:rPr>
              <a:t>some</a:t>
            </a:r>
          </a:p>
          <a:p>
            <a:r>
              <a:rPr lang="en-US" altLang="en-US" sz="2400" dirty="0" smtClean="0">
                <a:solidFill>
                  <a:srgbClr val="0000FF"/>
                </a:solidFill>
              </a:rPr>
              <a:t>ALL</a:t>
            </a:r>
          </a:p>
          <a:p>
            <a:pPr marL="82296" indent="0">
              <a:buNone/>
            </a:pPr>
            <a:r>
              <a:rPr lang="en-US" altLang="en-US" sz="2400" dirty="0" smtClean="0"/>
              <a:t>	select branch_name from branch</a:t>
            </a:r>
            <a:endParaRPr lang="en-US" altLang="en-US" sz="2400" dirty="0"/>
          </a:p>
          <a:p>
            <a:pPr marL="82296" indent="0">
              <a:buNone/>
            </a:pPr>
            <a:r>
              <a:rPr lang="en-US" altLang="en-US" sz="2400" dirty="0" smtClean="0"/>
              <a:t>          where </a:t>
            </a:r>
            <a:r>
              <a:rPr lang="en-US" altLang="en-US" sz="2400" dirty="0"/>
              <a:t>assets &gt; </a:t>
            </a:r>
            <a:r>
              <a:rPr lang="en-US" altLang="en-US" sz="2400" dirty="0" smtClean="0"/>
              <a:t>all(select assets from branch where           	branch_city</a:t>
            </a:r>
            <a:r>
              <a:rPr lang="en-US" altLang="en-US" sz="2400" dirty="0"/>
              <a:t>=``Burnaby</a:t>
            </a:r>
            <a:r>
              <a:rPr lang="en-US" altLang="en-US" sz="2400" dirty="0" smtClean="0"/>
              <a:t>'')</a:t>
            </a:r>
          </a:p>
          <a:p>
            <a:r>
              <a:rPr lang="en-US" altLang="en-US" sz="2400" dirty="0" smtClean="0">
                <a:solidFill>
                  <a:srgbClr val="0000FF"/>
                </a:solidFill>
              </a:rPr>
              <a:t>SOME</a:t>
            </a:r>
          </a:p>
          <a:p>
            <a:pPr marL="82296" indent="0">
              <a:buNone/>
            </a:pPr>
            <a:r>
              <a:rPr lang="en-US" altLang="en-US" sz="2400" dirty="0" smtClean="0"/>
              <a:t>          select </a:t>
            </a:r>
            <a:r>
              <a:rPr lang="en-US" altLang="en-US" sz="2400" dirty="0"/>
              <a:t>branch_name from branch</a:t>
            </a:r>
          </a:p>
          <a:p>
            <a:pPr marL="82296" indent="0">
              <a:buNone/>
            </a:pPr>
            <a:r>
              <a:rPr lang="en-US" altLang="en-US" sz="2400" dirty="0"/>
              <a:t>  </a:t>
            </a:r>
            <a:r>
              <a:rPr lang="en-US" altLang="en-US" sz="2400" dirty="0" smtClean="0"/>
              <a:t>        </a:t>
            </a:r>
            <a:r>
              <a:rPr lang="en-US" altLang="en-US" sz="2400" dirty="0"/>
              <a:t>where assets &gt; all(select assets from branch where           	branch_city=``Burnaby'')</a:t>
            </a:r>
          </a:p>
          <a:p>
            <a:pPr marL="82296" indent="0">
              <a:buNone/>
            </a:pPr>
            <a:endParaRPr lang="en-US" altLang="en-US" sz="2400" dirty="0" smtClean="0"/>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59</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spTree>
    <p:extLst>
      <p:ext uri="{BB962C8B-B14F-4D97-AF65-F5344CB8AC3E}">
        <p14:creationId xmlns:p14="http://schemas.microsoft.com/office/powerpoint/2010/main" val="34930982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722" y="184151"/>
            <a:ext cx="7498080" cy="792162"/>
          </a:xfrm>
        </p:spPr>
        <p:txBody>
          <a:bodyPr>
            <a:normAutofit/>
          </a:bodyPr>
          <a:lstStyle/>
          <a:p>
            <a:pPr>
              <a:lnSpc>
                <a:spcPct val="100000"/>
              </a:lnSpc>
            </a:pPr>
            <a:r>
              <a:rPr lang="en-US" dirty="0" smtClean="0"/>
              <a:t>Data </a:t>
            </a:r>
            <a:r>
              <a:rPr lang="en-US" dirty="0"/>
              <a:t>Definition Language (DDL)</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435608" y="1066800"/>
            <a:ext cx="7498080" cy="5334000"/>
          </a:xfrm>
        </p:spPr>
        <p:style>
          <a:lnRef idx="2">
            <a:schemeClr val="accent1"/>
          </a:lnRef>
          <a:fillRef idx="1">
            <a:schemeClr val="lt1"/>
          </a:fillRef>
          <a:effectRef idx="0">
            <a:schemeClr val="accent1"/>
          </a:effectRef>
          <a:fontRef idx="minor">
            <a:schemeClr val="dk1"/>
          </a:fontRef>
        </p:style>
        <p:txBody>
          <a:bodyPr>
            <a:normAutofit fontScale="62500" lnSpcReduction="20000"/>
          </a:bodyPr>
          <a:lstStyle/>
          <a:p>
            <a:pPr>
              <a:lnSpc>
                <a:spcPct val="120000"/>
              </a:lnSpc>
            </a:pPr>
            <a:r>
              <a:rPr lang="en-US" sz="3800" dirty="0" smtClean="0"/>
              <a:t>Data </a:t>
            </a:r>
            <a:r>
              <a:rPr lang="en-US" sz="3800" dirty="0"/>
              <a:t>Definition Language (DDL) </a:t>
            </a:r>
            <a:r>
              <a:rPr lang="en-US" sz="3800" dirty="0" smtClean="0"/>
              <a:t>is  the one that deals with database schema or database structure</a:t>
            </a:r>
          </a:p>
          <a:p>
            <a:pPr>
              <a:lnSpc>
                <a:spcPct val="120000"/>
              </a:lnSpc>
            </a:pPr>
            <a:r>
              <a:rPr lang="en-US" sz="3800" dirty="0" smtClean="0"/>
              <a:t>It is primarily used to create, modify or delete database object like table, index or user</a:t>
            </a:r>
          </a:p>
          <a:p>
            <a:pPr>
              <a:lnSpc>
                <a:spcPct val="120000"/>
              </a:lnSpc>
            </a:pPr>
            <a:r>
              <a:rPr lang="en-US" sz="3800" dirty="0" smtClean="0"/>
              <a:t> </a:t>
            </a:r>
            <a:r>
              <a:rPr lang="en-US" sz="3800" dirty="0"/>
              <a:t>The most basic items of DDL are the CREATE, ALTER, RENAME and DROP statements: </a:t>
            </a:r>
            <a:endParaRPr lang="en-US" sz="3800" dirty="0" smtClean="0"/>
          </a:p>
          <a:p>
            <a:pPr marL="356616" lvl="1" indent="0">
              <a:lnSpc>
                <a:spcPct val="120000"/>
              </a:lnSpc>
              <a:buNone/>
            </a:pPr>
            <a:r>
              <a:rPr lang="en-US" dirty="0" smtClean="0"/>
              <a:t>• </a:t>
            </a:r>
            <a:r>
              <a:rPr lang="en-US" sz="3400" dirty="0"/>
              <a:t>CREATE creates an object (a table, for example) in the database</a:t>
            </a:r>
          </a:p>
          <a:p>
            <a:pPr marL="356616" lvl="1" indent="0">
              <a:lnSpc>
                <a:spcPct val="120000"/>
              </a:lnSpc>
              <a:buNone/>
            </a:pPr>
            <a:r>
              <a:rPr lang="en-US" sz="3400" dirty="0"/>
              <a:t>• DROP deletes an object in the database, usually irretrievably</a:t>
            </a:r>
          </a:p>
          <a:p>
            <a:pPr marL="356616" lvl="1" indent="0">
              <a:lnSpc>
                <a:spcPct val="120000"/>
              </a:lnSpc>
              <a:buNone/>
            </a:pPr>
            <a:r>
              <a:rPr lang="en-US" sz="3400" dirty="0"/>
              <a:t>• ALTER modifies the structure an existing object in various ways  </a:t>
            </a:r>
            <a:r>
              <a:rPr lang="en-US" sz="3400" dirty="0" smtClean="0"/>
              <a:t>for </a:t>
            </a:r>
            <a:r>
              <a:rPr lang="en-US" sz="3400" dirty="0"/>
              <a:t>example, adding a column to an existing table</a:t>
            </a:r>
          </a:p>
          <a:p>
            <a:pPr marL="356616" lvl="1" indent="0">
              <a:lnSpc>
                <a:spcPct val="120000"/>
              </a:lnSpc>
              <a:buNone/>
            </a:pPr>
            <a:r>
              <a:rPr lang="en-US" sz="3400" dirty="0"/>
              <a:t>• RENAME allows to change the name of table or column</a:t>
            </a:r>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spTree>
    <p:extLst>
      <p:ext uri="{BB962C8B-B14F-4D97-AF65-F5344CB8AC3E}">
        <p14:creationId xmlns:p14="http://schemas.microsoft.com/office/powerpoint/2010/main" val="41369819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lstStyle/>
          <a:p>
            <a:pPr>
              <a:lnSpc>
                <a:spcPct val="100000"/>
              </a:lnSpc>
            </a:pPr>
            <a:r>
              <a:rPr lang="en-US" dirty="0" smtClean="0">
                <a:latin typeface="Tahoma" pitchFamily="34" charset="0"/>
                <a:ea typeface="Tahoma" pitchFamily="34" charset="0"/>
                <a:cs typeface="Tahoma" pitchFamily="34" charset="0"/>
              </a:rPr>
              <a:t>Nested Subqueries</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435608" y="1295400"/>
            <a:ext cx="7498080" cy="5105400"/>
          </a:xfrm>
        </p:spPr>
        <p:style>
          <a:lnRef idx="2">
            <a:schemeClr val="accent1"/>
          </a:lnRef>
          <a:fillRef idx="1">
            <a:schemeClr val="lt1"/>
          </a:fillRef>
          <a:effectRef idx="0">
            <a:schemeClr val="accent1"/>
          </a:effectRef>
          <a:fontRef idx="minor">
            <a:schemeClr val="dk1"/>
          </a:fontRef>
        </p:style>
        <p:txBody>
          <a:bodyPr>
            <a:normAutofit/>
          </a:bodyPr>
          <a:lstStyle/>
          <a:p>
            <a:r>
              <a:rPr lang="en-US" altLang="en-US" sz="2400" dirty="0" smtClean="0">
                <a:solidFill>
                  <a:srgbClr val="0000FF"/>
                </a:solidFill>
              </a:rPr>
              <a:t>Testing for Empty Relations: </a:t>
            </a:r>
            <a:r>
              <a:rPr lang="en-US" altLang="en-US" sz="2400" dirty="0">
                <a:solidFill>
                  <a:schemeClr val="tx1"/>
                </a:solidFill>
              </a:rPr>
              <a:t>SQL includes a feature for testing whether a subquery has any tuples in its result. </a:t>
            </a:r>
            <a:endParaRPr lang="en-US" altLang="en-US" sz="2400" dirty="0" smtClean="0">
              <a:solidFill>
                <a:schemeClr val="tx1"/>
              </a:solidFill>
            </a:endParaRPr>
          </a:p>
          <a:p>
            <a:r>
              <a:rPr lang="en-US" altLang="en-US" sz="2400" dirty="0" smtClean="0">
                <a:solidFill>
                  <a:srgbClr val="0000FF"/>
                </a:solidFill>
              </a:rPr>
              <a:t>EXISTS ( return true if the subquery is nonempty)</a:t>
            </a:r>
          </a:p>
          <a:p>
            <a:pPr marL="82296" indent="0">
              <a:buNone/>
            </a:pPr>
            <a:r>
              <a:rPr lang="en-US" altLang="en-US" sz="2400" dirty="0" smtClean="0"/>
              <a:t>select customer-name </a:t>
            </a:r>
            <a:r>
              <a:rPr lang="en-US" altLang="en-US" sz="2400" dirty="0"/>
              <a:t>from borrower</a:t>
            </a:r>
          </a:p>
          <a:p>
            <a:pPr marL="82296" indent="0">
              <a:buNone/>
            </a:pPr>
            <a:r>
              <a:rPr lang="en-US" altLang="en-US" sz="2400" dirty="0" smtClean="0"/>
              <a:t>where EXISTS (select * </a:t>
            </a:r>
            <a:r>
              <a:rPr lang="en-US" altLang="en-US" sz="2400" dirty="0"/>
              <a:t>from </a:t>
            </a:r>
            <a:r>
              <a:rPr lang="en-US" altLang="en-US" sz="2400" dirty="0" smtClean="0"/>
              <a:t>depositor where depositor.customer_name = borrower.customer_name) </a:t>
            </a:r>
            <a:endParaRPr lang="en-US" altLang="en-US" sz="2400" dirty="0"/>
          </a:p>
          <a:p>
            <a:r>
              <a:rPr lang="en-US" altLang="en-US" sz="2400" dirty="0" smtClean="0">
                <a:solidFill>
                  <a:srgbClr val="0000FF"/>
                </a:solidFill>
              </a:rPr>
              <a:t>NOT EXISTS </a:t>
            </a:r>
            <a:endParaRPr lang="en-US" altLang="en-US" sz="2400" dirty="0">
              <a:solidFill>
                <a:srgbClr val="0000FF"/>
              </a:solidFill>
            </a:endParaRPr>
          </a:p>
          <a:p>
            <a:pPr marL="82296" indent="0">
              <a:buNone/>
            </a:pPr>
            <a:r>
              <a:rPr lang="en-US" altLang="en-US" sz="2400" dirty="0">
                <a:solidFill>
                  <a:schemeClr val="tx1"/>
                </a:solidFill>
              </a:rPr>
              <a:t>select customer-name from borrower</a:t>
            </a:r>
          </a:p>
          <a:p>
            <a:pPr marL="82296" indent="0">
              <a:buNone/>
            </a:pPr>
            <a:r>
              <a:rPr lang="en-US" altLang="en-US" sz="2400" dirty="0">
                <a:solidFill>
                  <a:schemeClr val="tx1"/>
                </a:solidFill>
              </a:rPr>
              <a:t>where </a:t>
            </a:r>
            <a:r>
              <a:rPr lang="en-US" altLang="en-US" sz="2400" dirty="0" smtClean="0">
                <a:solidFill>
                  <a:schemeClr val="tx1"/>
                </a:solidFill>
              </a:rPr>
              <a:t>NOT EXISTS </a:t>
            </a:r>
            <a:r>
              <a:rPr lang="en-US" altLang="en-US" sz="2400" dirty="0">
                <a:solidFill>
                  <a:schemeClr val="tx1"/>
                </a:solidFill>
              </a:rPr>
              <a:t>(select * from depositor where depositor.customer_name = borrower.customer_name</a:t>
            </a:r>
            <a:r>
              <a:rPr lang="en-US" altLang="en-US" sz="2400" dirty="0">
                <a:solidFill>
                  <a:srgbClr val="0000FF"/>
                </a:solidFill>
              </a:rPr>
              <a:t>) </a:t>
            </a:r>
          </a:p>
          <a:p>
            <a:pPr marL="82296" indent="0">
              <a:buNone/>
            </a:pPr>
            <a:endParaRPr lang="en-US" altLang="en-US" sz="2400" dirty="0" smtClean="0"/>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60</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spTree>
    <p:extLst>
      <p:ext uri="{BB962C8B-B14F-4D97-AF65-F5344CB8AC3E}">
        <p14:creationId xmlns:p14="http://schemas.microsoft.com/office/powerpoint/2010/main" val="30453781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lstStyle/>
          <a:p>
            <a:pPr>
              <a:lnSpc>
                <a:spcPct val="100000"/>
              </a:lnSpc>
            </a:pPr>
            <a:r>
              <a:rPr lang="en-US" dirty="0" smtClean="0">
                <a:latin typeface="Tahoma" pitchFamily="34" charset="0"/>
                <a:ea typeface="Tahoma" pitchFamily="34" charset="0"/>
                <a:cs typeface="Tahoma" pitchFamily="34" charset="0"/>
              </a:rPr>
              <a:t>Nested Subqueries</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435608" y="1295400"/>
            <a:ext cx="7498080" cy="5105400"/>
          </a:xfrm>
        </p:spPr>
        <p:style>
          <a:lnRef idx="2">
            <a:schemeClr val="accent1"/>
          </a:lnRef>
          <a:fillRef idx="1">
            <a:schemeClr val="lt1"/>
          </a:fillRef>
          <a:effectRef idx="0">
            <a:schemeClr val="accent1"/>
          </a:effectRef>
          <a:fontRef idx="minor">
            <a:schemeClr val="dk1"/>
          </a:fontRef>
        </p:style>
        <p:txBody>
          <a:bodyPr>
            <a:normAutofit/>
          </a:bodyPr>
          <a:lstStyle/>
          <a:p>
            <a:r>
              <a:rPr lang="en-US" altLang="en-US" sz="2400" dirty="0" smtClean="0">
                <a:solidFill>
                  <a:srgbClr val="0000FF"/>
                </a:solidFill>
              </a:rPr>
              <a:t>Testing for The Absence of Duplicate Tuples: </a:t>
            </a:r>
            <a:r>
              <a:rPr lang="en-US" altLang="en-US" sz="2400" dirty="0">
                <a:solidFill>
                  <a:schemeClr val="tx1"/>
                </a:solidFill>
              </a:rPr>
              <a:t>SQL </a:t>
            </a:r>
            <a:r>
              <a:rPr lang="en-US" altLang="en-US" sz="2400" dirty="0" smtClean="0">
                <a:solidFill>
                  <a:schemeClr val="tx1"/>
                </a:solidFill>
              </a:rPr>
              <a:t>includes </a:t>
            </a:r>
            <a:r>
              <a:rPr lang="en-US" altLang="en-US" sz="2400" dirty="0">
                <a:solidFill>
                  <a:schemeClr val="tx1"/>
                </a:solidFill>
              </a:rPr>
              <a:t>testing whether a subquery has any duplicate tuples in its result. </a:t>
            </a:r>
            <a:endParaRPr lang="en-US" altLang="en-US" sz="2400" dirty="0" smtClean="0">
              <a:solidFill>
                <a:schemeClr val="tx1"/>
              </a:solidFill>
            </a:endParaRPr>
          </a:p>
          <a:p>
            <a:r>
              <a:rPr lang="en-US" altLang="en-US" sz="2400" dirty="0" smtClean="0">
                <a:solidFill>
                  <a:schemeClr val="tx1"/>
                </a:solidFill>
              </a:rPr>
              <a:t>The </a:t>
            </a:r>
            <a:r>
              <a:rPr lang="en-US" altLang="en-US" sz="2400" dirty="0">
                <a:solidFill>
                  <a:srgbClr val="0000FF"/>
                </a:solidFill>
              </a:rPr>
              <a:t>unique </a:t>
            </a:r>
            <a:r>
              <a:rPr lang="en-US" altLang="en-US" sz="2400" dirty="0">
                <a:solidFill>
                  <a:schemeClr val="tx1"/>
                </a:solidFill>
              </a:rPr>
              <a:t>construct returns the value true if the argument subquery contains no duplicate tuples</a:t>
            </a:r>
            <a:r>
              <a:rPr lang="en-US" altLang="en-US" sz="2400" dirty="0" smtClean="0">
                <a:solidFill>
                  <a:schemeClr val="tx1"/>
                </a:solidFill>
              </a:rPr>
              <a:t>.</a:t>
            </a:r>
          </a:p>
          <a:p>
            <a:r>
              <a:rPr lang="en-US" altLang="en-US" sz="2400" dirty="0" smtClean="0">
                <a:solidFill>
                  <a:srgbClr val="0000FF"/>
                </a:solidFill>
              </a:rPr>
              <a:t>UNIQUE</a:t>
            </a:r>
          </a:p>
          <a:p>
            <a:r>
              <a:rPr lang="en-US" altLang="en-US" sz="2400" dirty="0">
                <a:solidFill>
                  <a:srgbClr val="0000FF"/>
                </a:solidFill>
              </a:rPr>
              <a:t>Find all customers who have at most one account at the</a:t>
            </a:r>
          </a:p>
          <a:p>
            <a:pPr marL="82296" indent="0">
              <a:buNone/>
            </a:pPr>
            <a:r>
              <a:rPr lang="en-US" altLang="en-US" sz="2400" dirty="0">
                <a:solidFill>
                  <a:srgbClr val="0000FF"/>
                </a:solidFill>
              </a:rPr>
              <a:t>Perryridge branch.</a:t>
            </a:r>
            <a:endParaRPr lang="en-US" altLang="en-US" sz="2400" dirty="0" smtClean="0">
              <a:solidFill>
                <a:srgbClr val="0000FF"/>
              </a:solidFill>
            </a:endParaRPr>
          </a:p>
          <a:p>
            <a:r>
              <a:rPr lang="en-US" sz="2000" dirty="0"/>
              <a:t>select </a:t>
            </a:r>
            <a:r>
              <a:rPr lang="en-US" sz="2000" dirty="0" err="1"/>
              <a:t>T.customer</a:t>
            </a:r>
            <a:r>
              <a:rPr lang="en-US" sz="2000" dirty="0"/>
              <a:t>-name from depositor as T where</a:t>
            </a:r>
            <a:r>
              <a:rPr lang="en-US" sz="2000" dirty="0">
                <a:solidFill>
                  <a:srgbClr val="0000FF"/>
                </a:solidFill>
              </a:rPr>
              <a:t> unique </a:t>
            </a:r>
            <a:r>
              <a:rPr lang="en-US" sz="2000" dirty="0"/>
              <a:t>( select </a:t>
            </a:r>
            <a:r>
              <a:rPr lang="en-US" sz="2000" dirty="0" err="1"/>
              <a:t>R.customer</a:t>
            </a:r>
            <a:r>
              <a:rPr lang="en-US" sz="2000" dirty="0"/>
              <a:t>-name from account, depositor as R where </a:t>
            </a:r>
            <a:r>
              <a:rPr lang="en-US" sz="2000" dirty="0" err="1"/>
              <a:t>T.customer</a:t>
            </a:r>
            <a:r>
              <a:rPr lang="en-US" sz="2000" dirty="0"/>
              <a:t>-name = </a:t>
            </a:r>
            <a:r>
              <a:rPr lang="en-US" sz="2000" dirty="0" err="1"/>
              <a:t>R.customer</a:t>
            </a:r>
            <a:r>
              <a:rPr lang="en-US" sz="2000" dirty="0"/>
              <a:t>-name and </a:t>
            </a:r>
            <a:r>
              <a:rPr lang="en-US" sz="2000" dirty="0" err="1"/>
              <a:t>R.account</a:t>
            </a:r>
            <a:r>
              <a:rPr lang="en-US" sz="2000" dirty="0"/>
              <a:t>-number = </a:t>
            </a:r>
            <a:r>
              <a:rPr lang="en-US" sz="2000" dirty="0" err="1"/>
              <a:t>account.account</a:t>
            </a:r>
            <a:r>
              <a:rPr lang="en-US" sz="2000" dirty="0"/>
              <a:t>-number and </a:t>
            </a:r>
            <a:r>
              <a:rPr lang="en-US" sz="2000" dirty="0" err="1"/>
              <a:t>account.branch</a:t>
            </a:r>
            <a:r>
              <a:rPr lang="en-US" sz="2000" dirty="0"/>
              <a:t>-name = ‘Perryridge’)</a:t>
            </a:r>
            <a:endParaRPr lang="en-US" altLang="en-US" sz="2000" dirty="0" smtClean="0">
              <a:solidFill>
                <a:srgbClr val="0000FF"/>
              </a:solidFill>
            </a:endParaRPr>
          </a:p>
          <a:p>
            <a:pPr marL="82296" indent="0">
              <a:buNone/>
            </a:pPr>
            <a:endParaRPr lang="en-US" altLang="en-US" sz="2400" dirty="0" smtClean="0"/>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61</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spTree>
    <p:extLst>
      <p:ext uri="{BB962C8B-B14F-4D97-AF65-F5344CB8AC3E}">
        <p14:creationId xmlns:p14="http://schemas.microsoft.com/office/powerpoint/2010/main" val="130561874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lstStyle/>
          <a:p>
            <a:pPr>
              <a:lnSpc>
                <a:spcPct val="100000"/>
              </a:lnSpc>
            </a:pPr>
            <a:r>
              <a:rPr lang="en-US" dirty="0" smtClean="0">
                <a:latin typeface="Tahoma" pitchFamily="34" charset="0"/>
                <a:ea typeface="Tahoma" pitchFamily="34" charset="0"/>
                <a:cs typeface="Tahoma" pitchFamily="34" charset="0"/>
              </a:rPr>
              <a:t>SQL </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435608" y="1295400"/>
            <a:ext cx="7498080" cy="5105400"/>
          </a:xfrm>
        </p:spPr>
        <p:style>
          <a:lnRef idx="2">
            <a:schemeClr val="accent1"/>
          </a:lnRef>
          <a:fillRef idx="1">
            <a:schemeClr val="lt1"/>
          </a:fillRef>
          <a:effectRef idx="0">
            <a:schemeClr val="accent1"/>
          </a:effectRef>
          <a:fontRef idx="minor">
            <a:schemeClr val="dk1"/>
          </a:fontRef>
        </p:style>
        <p:txBody>
          <a:bodyPr>
            <a:normAutofit/>
          </a:bodyPr>
          <a:lstStyle/>
          <a:p>
            <a:pPr marL="82296" indent="0">
              <a:buNone/>
            </a:pPr>
            <a:r>
              <a:rPr lang="en-US" sz="2400" dirty="0" smtClean="0"/>
              <a:t>	</a:t>
            </a:r>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62</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pic>
        <p:nvPicPr>
          <p:cNvPr id="7" name="Picture 6"/>
          <p:cNvPicPr>
            <a:picLocks noChangeAspect="1"/>
          </p:cNvPicPr>
          <p:nvPr/>
        </p:nvPicPr>
        <p:blipFill>
          <a:blip r:embed="rId2"/>
          <a:stretch>
            <a:fillRect/>
          </a:stretch>
        </p:blipFill>
        <p:spPr>
          <a:xfrm>
            <a:off x="1637003" y="1905000"/>
            <a:ext cx="6973597" cy="3309938"/>
          </a:xfrm>
          <a:prstGeom prst="rect">
            <a:avLst/>
          </a:prstGeom>
        </p:spPr>
      </p:pic>
    </p:spTree>
    <p:extLst>
      <p:ext uri="{BB962C8B-B14F-4D97-AF65-F5344CB8AC3E}">
        <p14:creationId xmlns:p14="http://schemas.microsoft.com/office/powerpoint/2010/main" val="6612623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lstStyle/>
          <a:p>
            <a:pPr>
              <a:lnSpc>
                <a:spcPct val="100000"/>
              </a:lnSpc>
            </a:pPr>
            <a:r>
              <a:rPr lang="en-US" dirty="0" smtClean="0">
                <a:latin typeface="Tahoma" pitchFamily="34" charset="0"/>
                <a:ea typeface="Tahoma" pitchFamily="34" charset="0"/>
                <a:cs typeface="Tahoma" pitchFamily="34" charset="0"/>
              </a:rPr>
              <a:t>SQL </a:t>
            </a:r>
            <a:endParaRPr lang="en-US" dirty="0">
              <a:latin typeface="Tahoma" pitchFamily="34" charset="0"/>
              <a:ea typeface="Tahoma" pitchFamily="34" charset="0"/>
              <a:cs typeface="Tahoma" pitchFamily="34" charset="0"/>
            </a:endParaRPr>
          </a:p>
        </p:txBody>
      </p:sp>
      <p:pic>
        <p:nvPicPr>
          <p:cNvPr id="6" name="Content Placeholder 5"/>
          <p:cNvPicPr>
            <a:picLocks noGrp="1" noChangeAspect="1"/>
          </p:cNvPicPr>
          <p:nvPr>
            <p:ph idx="1"/>
          </p:nvPr>
        </p:nvPicPr>
        <p:blipFill>
          <a:blip r:embed="rId2"/>
          <a:stretch>
            <a:fillRect/>
          </a:stretch>
        </p:blipFill>
        <p:spPr>
          <a:xfrm>
            <a:off x="1066800" y="1214651"/>
            <a:ext cx="3889585" cy="3121423"/>
          </a:xfrm>
          <a:prstGeom prst="rect">
            <a:avLst/>
          </a:prstGeom>
        </p:spPr>
      </p:pic>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63</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pic>
        <p:nvPicPr>
          <p:cNvPr id="7" name="Picture 6"/>
          <p:cNvPicPr>
            <a:picLocks noChangeAspect="1"/>
          </p:cNvPicPr>
          <p:nvPr/>
        </p:nvPicPr>
        <p:blipFill>
          <a:blip r:embed="rId3"/>
          <a:stretch>
            <a:fillRect/>
          </a:stretch>
        </p:blipFill>
        <p:spPr>
          <a:xfrm>
            <a:off x="5333841" y="1214651"/>
            <a:ext cx="3657917" cy="3121423"/>
          </a:xfrm>
          <a:prstGeom prst="rect">
            <a:avLst/>
          </a:prstGeom>
        </p:spPr>
      </p:pic>
      <p:sp>
        <p:nvSpPr>
          <p:cNvPr id="8" name="Rectangle 7"/>
          <p:cNvSpPr/>
          <p:nvPr/>
        </p:nvSpPr>
        <p:spPr>
          <a:xfrm>
            <a:off x="1277521" y="4675922"/>
            <a:ext cx="7327392" cy="2031325"/>
          </a:xfrm>
          <a:prstGeom prst="rect">
            <a:avLst/>
          </a:prstGeom>
        </p:spPr>
        <p:txBody>
          <a:bodyPr wrap="square">
            <a:spAutoFit/>
          </a:bodyPr>
          <a:lstStyle/>
          <a:p>
            <a:r>
              <a:rPr lang="en-US" dirty="0"/>
              <a:t>Ques.1. Write a SQL query to fetch the count of employees working in project 'P1'.</a:t>
            </a:r>
          </a:p>
          <a:p>
            <a:r>
              <a:rPr lang="en-US" dirty="0"/>
              <a:t>Ques.2. Write a SQL query to fetch employee names having salary greater than or equal to 5000 and less than or equal 10000</a:t>
            </a:r>
            <a:r>
              <a:rPr lang="en-US" dirty="0" smtClean="0"/>
              <a:t>.</a:t>
            </a:r>
          </a:p>
          <a:p>
            <a:r>
              <a:rPr lang="en-US" dirty="0"/>
              <a:t>Ques.3. Write a SQL query to fetch project-wise count of employees sorted by project's count in descending order.</a:t>
            </a:r>
          </a:p>
          <a:p>
            <a:endParaRPr lang="en-US" dirty="0"/>
          </a:p>
        </p:txBody>
      </p:sp>
    </p:spTree>
    <p:extLst>
      <p:ext uri="{BB962C8B-B14F-4D97-AF65-F5344CB8AC3E}">
        <p14:creationId xmlns:p14="http://schemas.microsoft.com/office/powerpoint/2010/main" val="419741979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lstStyle/>
          <a:p>
            <a:pPr>
              <a:lnSpc>
                <a:spcPct val="100000"/>
              </a:lnSpc>
            </a:pPr>
            <a:r>
              <a:rPr lang="en-US" dirty="0" smtClean="0">
                <a:latin typeface="Tahoma" pitchFamily="34" charset="0"/>
                <a:ea typeface="Tahoma" pitchFamily="34" charset="0"/>
                <a:cs typeface="Tahoma" pitchFamily="34" charset="0"/>
              </a:rPr>
              <a:t>SQL </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435608" y="1295400"/>
            <a:ext cx="7498080" cy="5105400"/>
          </a:xfrm>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lvl="0"/>
            <a:r>
              <a:rPr lang="en-US" dirty="0"/>
              <a:t>Consider a simple relational database of hospital management system</a:t>
            </a:r>
          </a:p>
          <a:p>
            <a:r>
              <a:rPr lang="en-US" dirty="0"/>
              <a:t>Doctors (</a:t>
            </a:r>
            <a:r>
              <a:rPr lang="en-US" dirty="0" err="1"/>
              <a:t>DoctorID</a:t>
            </a:r>
            <a:r>
              <a:rPr lang="en-US" dirty="0"/>
              <a:t>, </a:t>
            </a:r>
            <a:r>
              <a:rPr lang="en-US" dirty="0" err="1"/>
              <a:t>DoctorName</a:t>
            </a:r>
            <a:r>
              <a:rPr lang="en-US" dirty="0"/>
              <a:t>, Department, Address, Salary)</a:t>
            </a:r>
          </a:p>
          <a:p>
            <a:r>
              <a:rPr lang="en-US" dirty="0"/>
              <a:t>Patients (</a:t>
            </a:r>
            <a:r>
              <a:rPr lang="en-US" dirty="0" err="1"/>
              <a:t>PatientID</a:t>
            </a:r>
            <a:r>
              <a:rPr lang="en-US" dirty="0"/>
              <a:t>, Patent Name, Address, Age, Gender)</a:t>
            </a:r>
          </a:p>
          <a:p>
            <a:r>
              <a:rPr lang="en-US" dirty="0"/>
              <a:t>Hospitals (</a:t>
            </a:r>
            <a:r>
              <a:rPr lang="en-US" dirty="0" err="1"/>
              <a:t>PatientID</a:t>
            </a:r>
            <a:r>
              <a:rPr lang="en-US" dirty="0"/>
              <a:t>, </a:t>
            </a:r>
            <a:r>
              <a:rPr lang="en-US" dirty="0" err="1" smtClean="0"/>
              <a:t>DoctorID</a:t>
            </a:r>
            <a:r>
              <a:rPr lang="en-US" dirty="0"/>
              <a:t>, </a:t>
            </a:r>
            <a:r>
              <a:rPr lang="en-US" dirty="0" err="1"/>
              <a:t>HostpitalName</a:t>
            </a:r>
            <a:r>
              <a:rPr lang="en-US" dirty="0"/>
              <a:t>, Location)</a:t>
            </a:r>
          </a:p>
          <a:p>
            <a:r>
              <a:rPr lang="en-US" dirty="0"/>
              <a:t>Write down the SQL for the following.</a:t>
            </a:r>
          </a:p>
          <a:p>
            <a:pPr lvl="1"/>
            <a:r>
              <a:rPr lang="en-US" dirty="0"/>
              <a:t>Find the name of the doctors whose salaries are greater than average salary of doctors.</a:t>
            </a:r>
          </a:p>
          <a:p>
            <a:pPr lvl="1"/>
            <a:r>
              <a:rPr lang="en-US" dirty="0"/>
              <a:t>Remove record of patient with patient ID = 44.</a:t>
            </a:r>
          </a:p>
          <a:p>
            <a:pPr lvl="1"/>
            <a:r>
              <a:rPr lang="en-US" dirty="0"/>
              <a:t>Find the name of doctor who do not work in Teaching Hospital.</a:t>
            </a:r>
          </a:p>
          <a:p>
            <a:pPr lvl="1"/>
            <a:r>
              <a:rPr lang="en-US" dirty="0"/>
              <a:t>Display id of patients admitted to hospital of </a:t>
            </a:r>
            <a:r>
              <a:rPr lang="en-US" dirty="0" err="1"/>
              <a:t>Biratnagar</a:t>
            </a:r>
            <a:r>
              <a:rPr lang="en-US" dirty="0"/>
              <a:t> and whose name contains exactly 3 characters.</a:t>
            </a:r>
          </a:p>
          <a:p>
            <a:pPr lvl="1"/>
            <a:r>
              <a:rPr lang="en-US" dirty="0"/>
              <a:t>Increase the salary of doctors by 12% who works in General Medicine department.</a:t>
            </a:r>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64</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spTree>
    <p:extLst>
      <p:ext uri="{BB962C8B-B14F-4D97-AF65-F5344CB8AC3E}">
        <p14:creationId xmlns:p14="http://schemas.microsoft.com/office/powerpoint/2010/main" val="408829769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lstStyle/>
          <a:p>
            <a:pPr>
              <a:lnSpc>
                <a:spcPct val="100000"/>
              </a:lnSpc>
            </a:pPr>
            <a:r>
              <a:rPr lang="en-US" dirty="0" smtClean="0">
                <a:latin typeface="Tahoma" pitchFamily="34" charset="0"/>
                <a:ea typeface="Tahoma" pitchFamily="34" charset="0"/>
                <a:cs typeface="Tahoma" pitchFamily="34" charset="0"/>
              </a:rPr>
              <a:t>SQL </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435608" y="1295400"/>
            <a:ext cx="7498080" cy="5105400"/>
          </a:xfrm>
        </p:spPr>
        <p:style>
          <a:lnRef idx="2">
            <a:schemeClr val="accent1"/>
          </a:lnRef>
          <a:fillRef idx="1">
            <a:schemeClr val="lt1"/>
          </a:fillRef>
          <a:effectRef idx="0">
            <a:schemeClr val="accent1"/>
          </a:effectRef>
          <a:fontRef idx="minor">
            <a:schemeClr val="dk1"/>
          </a:fontRef>
        </p:style>
        <p:txBody>
          <a:bodyPr>
            <a:normAutofit/>
          </a:bodyPr>
          <a:lstStyle/>
          <a:p>
            <a:pPr lvl="0"/>
            <a:r>
              <a:rPr lang="en-US" dirty="0"/>
              <a:t>Employee (</a:t>
            </a:r>
            <a:r>
              <a:rPr lang="en-US" dirty="0" err="1"/>
              <a:t>empno</a:t>
            </a:r>
            <a:r>
              <a:rPr lang="en-US" dirty="0"/>
              <a:t>, name, office, age)</a:t>
            </a:r>
          </a:p>
          <a:p>
            <a:pPr lvl="0"/>
            <a:r>
              <a:rPr lang="en-US" dirty="0"/>
              <a:t>Books (</a:t>
            </a:r>
            <a:r>
              <a:rPr lang="en-US" dirty="0" err="1"/>
              <a:t>isbn</a:t>
            </a:r>
            <a:r>
              <a:rPr lang="en-US" dirty="0"/>
              <a:t>, title, authors, publisher)</a:t>
            </a:r>
          </a:p>
          <a:p>
            <a:pPr lvl="0"/>
            <a:r>
              <a:rPr lang="en-US" dirty="0"/>
              <a:t>Loan (</a:t>
            </a:r>
            <a:r>
              <a:rPr lang="en-US" dirty="0" err="1"/>
              <a:t>empno</a:t>
            </a:r>
            <a:r>
              <a:rPr lang="en-US" dirty="0"/>
              <a:t>, </a:t>
            </a:r>
            <a:r>
              <a:rPr lang="en-US" dirty="0" err="1"/>
              <a:t>isbn</a:t>
            </a:r>
            <a:r>
              <a:rPr lang="en-US" dirty="0"/>
              <a:t>, date) </a:t>
            </a:r>
          </a:p>
          <a:p>
            <a:r>
              <a:rPr lang="en-US" dirty="0" smtClean="0"/>
              <a:t>Write </a:t>
            </a:r>
            <a:r>
              <a:rPr lang="en-US" dirty="0"/>
              <a:t>down the SQL for the following.</a:t>
            </a:r>
          </a:p>
          <a:p>
            <a:pPr lvl="1"/>
            <a:r>
              <a:rPr lang="en-US" dirty="0" smtClean="0"/>
              <a:t>Find </a:t>
            </a:r>
            <a:r>
              <a:rPr lang="en-US" dirty="0"/>
              <a:t>the name of all employees who have borrowed a book published by </a:t>
            </a:r>
            <a:r>
              <a:rPr lang="en-US" dirty="0" smtClean="0"/>
              <a:t>McGraw-Hill</a:t>
            </a:r>
          </a:p>
          <a:p>
            <a:pPr lvl="1"/>
            <a:r>
              <a:rPr lang="en-US" dirty="0" smtClean="0"/>
              <a:t>(For </a:t>
            </a:r>
            <a:r>
              <a:rPr lang="en-US" dirty="0"/>
              <a:t>each publisher, find the name of employees who have borrowed more than five books of that </a:t>
            </a:r>
            <a:r>
              <a:rPr lang="en-US" dirty="0" smtClean="0"/>
              <a:t>publisher</a:t>
            </a:r>
            <a:endParaRPr lang="en-US" dirty="0"/>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65</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spTree>
    <p:extLst>
      <p:ext uri="{BB962C8B-B14F-4D97-AF65-F5344CB8AC3E}">
        <p14:creationId xmlns:p14="http://schemas.microsoft.com/office/powerpoint/2010/main" val="125470044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lstStyle/>
          <a:p>
            <a:pPr>
              <a:lnSpc>
                <a:spcPct val="100000"/>
              </a:lnSpc>
            </a:pPr>
            <a:r>
              <a:rPr lang="en-US" dirty="0" smtClean="0">
                <a:latin typeface="Tahoma" pitchFamily="34" charset="0"/>
                <a:ea typeface="Tahoma" pitchFamily="34" charset="0"/>
                <a:cs typeface="Tahoma" pitchFamily="34" charset="0"/>
              </a:rPr>
              <a:t>SQL </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435608" y="1295400"/>
            <a:ext cx="7498080" cy="5105400"/>
          </a:xfrm>
        </p:spPr>
        <p:style>
          <a:lnRef idx="2">
            <a:schemeClr val="accent1"/>
          </a:lnRef>
          <a:fillRef idx="1">
            <a:schemeClr val="lt1"/>
          </a:fillRef>
          <a:effectRef idx="0">
            <a:schemeClr val="accent1"/>
          </a:effectRef>
          <a:fontRef idx="minor">
            <a:schemeClr val="dk1"/>
          </a:fontRef>
        </p:style>
        <p:txBody>
          <a:bodyPr>
            <a:normAutofit/>
          </a:bodyPr>
          <a:lstStyle/>
          <a:p>
            <a:pPr lvl="0"/>
            <a:r>
              <a:rPr lang="en-US" sz="2400" b="1" dirty="0" smtClean="0"/>
              <a:t>Query </a:t>
            </a:r>
            <a:r>
              <a:rPr lang="en-US" sz="2400" b="1" dirty="0"/>
              <a:t>1 : List the employee whose employee number is 100</a:t>
            </a:r>
            <a:r>
              <a:rPr lang="en-US" sz="2400" b="1" dirty="0" smtClean="0"/>
              <a:t>.</a:t>
            </a:r>
          </a:p>
          <a:p>
            <a:pPr lvl="0"/>
            <a:r>
              <a:rPr lang="en-US" sz="2400" b="1" dirty="0"/>
              <a:t>Query 2 : List the Employee whose salary is between 50 K to 1 Lac</a:t>
            </a:r>
            <a:r>
              <a:rPr lang="en-US" sz="2400" b="1" dirty="0" smtClean="0"/>
              <a:t>.</a:t>
            </a:r>
          </a:p>
          <a:p>
            <a:pPr lvl="0"/>
            <a:r>
              <a:rPr lang="en-US" sz="2400" b="1" dirty="0"/>
              <a:t>Query 3 : List the Employees whose name starts with ‘Ami</a:t>
            </a:r>
            <a:r>
              <a:rPr lang="en-US" sz="2400" b="1" dirty="0" smtClean="0"/>
              <a:t>’.</a:t>
            </a:r>
          </a:p>
          <a:p>
            <a:pPr lvl="0"/>
            <a:r>
              <a:rPr lang="en-US" sz="2400" b="1" dirty="0"/>
              <a:t>Query 4 : List the Employees whose name starts with A and surname starts with S</a:t>
            </a:r>
            <a:r>
              <a:rPr lang="en-US" sz="2400" b="1" dirty="0" smtClean="0"/>
              <a:t>.</a:t>
            </a:r>
          </a:p>
          <a:p>
            <a:pPr lvl="0"/>
            <a:r>
              <a:rPr lang="en-US" sz="2400" b="1" dirty="0"/>
              <a:t>Query 5 : List the Employees </a:t>
            </a:r>
            <a:r>
              <a:rPr lang="en-US" sz="2400" b="1" dirty="0" smtClean="0"/>
              <a:t>whose </a:t>
            </a:r>
            <a:r>
              <a:rPr lang="en-US" sz="2400" b="1" dirty="0"/>
              <a:t>surname contains </a:t>
            </a:r>
            <a:r>
              <a:rPr lang="en-US" sz="2400" b="1" dirty="0" err="1"/>
              <a:t>kar</a:t>
            </a:r>
            <a:r>
              <a:rPr lang="en-US" sz="2400" b="1" dirty="0"/>
              <a:t> word</a:t>
            </a:r>
            <a:r>
              <a:rPr lang="en-US" sz="2400" b="1" dirty="0" smtClean="0"/>
              <a:t>.</a:t>
            </a:r>
          </a:p>
          <a:p>
            <a:pPr lvl="0"/>
            <a:r>
              <a:rPr lang="en-US" sz="2400" b="1" dirty="0"/>
              <a:t>Query 6: List the Employees whose name starts with P,B,R characters.</a:t>
            </a:r>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66</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spTree>
    <p:extLst>
      <p:ext uri="{BB962C8B-B14F-4D97-AF65-F5344CB8AC3E}">
        <p14:creationId xmlns:p14="http://schemas.microsoft.com/office/powerpoint/2010/main" val="135873823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lstStyle/>
          <a:p>
            <a:pPr>
              <a:lnSpc>
                <a:spcPct val="100000"/>
              </a:lnSpc>
            </a:pPr>
            <a:r>
              <a:rPr lang="en-US" dirty="0" smtClean="0">
                <a:latin typeface="Tahoma" pitchFamily="34" charset="0"/>
                <a:ea typeface="Tahoma" pitchFamily="34" charset="0"/>
                <a:cs typeface="Tahoma" pitchFamily="34" charset="0"/>
              </a:rPr>
              <a:t>SQL </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435608" y="1295400"/>
            <a:ext cx="7498080" cy="5105400"/>
          </a:xfrm>
        </p:spPr>
        <p:style>
          <a:lnRef idx="2">
            <a:schemeClr val="accent1"/>
          </a:lnRef>
          <a:fillRef idx="1">
            <a:schemeClr val="lt1"/>
          </a:fillRef>
          <a:effectRef idx="0">
            <a:schemeClr val="accent1"/>
          </a:effectRef>
          <a:fontRef idx="minor">
            <a:schemeClr val="dk1"/>
          </a:fontRef>
        </p:style>
        <p:txBody>
          <a:bodyPr>
            <a:normAutofit/>
          </a:bodyPr>
          <a:lstStyle/>
          <a:p>
            <a:pPr lvl="0"/>
            <a:r>
              <a:rPr lang="en-US" sz="2400" b="1" dirty="0"/>
              <a:t>Query 7: List the Employees whose name not starts with P,B,R characters. </a:t>
            </a:r>
            <a:endParaRPr lang="en-US" sz="2400" b="1" dirty="0" smtClean="0"/>
          </a:p>
          <a:p>
            <a:pPr lvl="0"/>
            <a:r>
              <a:rPr lang="en-US" sz="2400" b="1" dirty="0"/>
              <a:t>Query 8 : What is query to fetch first record from Employee table</a:t>
            </a:r>
            <a:r>
              <a:rPr lang="en-US" sz="2400" b="1" dirty="0" smtClean="0"/>
              <a:t>?</a:t>
            </a:r>
          </a:p>
          <a:p>
            <a:pPr lvl="0"/>
            <a:r>
              <a:rPr lang="en-US" sz="2400" b="1" dirty="0" smtClean="0"/>
              <a:t>How to find the maximum salary of the employees?</a:t>
            </a:r>
          </a:p>
          <a:p>
            <a:pPr lvl="0"/>
            <a:r>
              <a:rPr lang="en-US" sz="2400" b="1" dirty="0"/>
              <a:t>What is SQL Query to find maximum salary of each department</a:t>
            </a:r>
            <a:r>
              <a:rPr lang="en-US" sz="2400" b="1" dirty="0" smtClean="0"/>
              <a:t>?</a:t>
            </a:r>
          </a:p>
          <a:p>
            <a:pPr lvl="0"/>
            <a:r>
              <a:rPr lang="en-US" sz="2400" b="1" dirty="0" smtClean="0"/>
              <a:t>Find the second highest salary from the table.</a:t>
            </a:r>
          </a:p>
          <a:p>
            <a:pPr lvl="0"/>
            <a:endParaRPr lang="en-US" sz="2400" b="1" dirty="0" smtClean="0"/>
          </a:p>
          <a:p>
            <a:pPr lvl="0"/>
            <a:endParaRPr lang="en-US" sz="2400" b="1" dirty="0" smtClean="0"/>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67</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spTree>
    <p:extLst>
      <p:ext uri="{BB962C8B-B14F-4D97-AF65-F5344CB8AC3E}">
        <p14:creationId xmlns:p14="http://schemas.microsoft.com/office/powerpoint/2010/main" val="239910019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lstStyle/>
          <a:p>
            <a:pPr>
              <a:lnSpc>
                <a:spcPct val="100000"/>
              </a:lnSpc>
            </a:pPr>
            <a:r>
              <a:rPr lang="en-US" dirty="0" smtClean="0">
                <a:latin typeface="Tahoma" pitchFamily="34" charset="0"/>
                <a:ea typeface="Tahoma" pitchFamily="34" charset="0"/>
                <a:cs typeface="Tahoma" pitchFamily="34" charset="0"/>
              </a:rPr>
              <a:t>SQL </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435608" y="1143000"/>
            <a:ext cx="7498080" cy="5257800"/>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lvl="0"/>
            <a:r>
              <a:rPr lang="en-US" sz="2400" dirty="0"/>
              <a:t>8.	Consider a database schema of company.</a:t>
            </a:r>
          </a:p>
          <a:p>
            <a:pPr lvl="0"/>
            <a:r>
              <a:rPr lang="en-US" sz="2400" dirty="0"/>
              <a:t>Employee (employee_name, street, city, age)</a:t>
            </a:r>
          </a:p>
          <a:p>
            <a:pPr lvl="0"/>
            <a:r>
              <a:rPr lang="en-US" sz="2400" dirty="0"/>
              <a:t>Works (employee_name, company_name, salary)</a:t>
            </a:r>
          </a:p>
          <a:p>
            <a:pPr lvl="0"/>
            <a:r>
              <a:rPr lang="en-US" sz="2400" dirty="0"/>
              <a:t>Company (company_name, city)</a:t>
            </a:r>
          </a:p>
          <a:p>
            <a:pPr lvl="0"/>
            <a:r>
              <a:rPr lang="en-US" sz="2400" dirty="0"/>
              <a:t>Managers (employee_name, manager_name)</a:t>
            </a:r>
          </a:p>
          <a:p>
            <a:pPr lvl="0"/>
            <a:r>
              <a:rPr lang="en-US" sz="2400" dirty="0"/>
              <a:t>Where the primary keys are underlined</a:t>
            </a:r>
          </a:p>
          <a:p>
            <a:pPr lvl="0"/>
            <a:r>
              <a:rPr lang="en-US" sz="2400" dirty="0"/>
              <a:t>Write </a:t>
            </a:r>
            <a:r>
              <a:rPr lang="en-US" sz="2400" dirty="0" smtClean="0"/>
              <a:t>SQL </a:t>
            </a:r>
            <a:r>
              <a:rPr lang="en-US" sz="2400" dirty="0"/>
              <a:t>for the following queries</a:t>
            </a:r>
          </a:p>
          <a:p>
            <a:pPr lvl="0"/>
            <a:r>
              <a:rPr lang="en-US" sz="2400" dirty="0" smtClean="0"/>
              <a:t>Insert </a:t>
            </a:r>
            <a:r>
              <a:rPr lang="en-US" sz="2400" dirty="0"/>
              <a:t>the new record of employee who works for IBM Company located in Darchula.</a:t>
            </a:r>
          </a:p>
          <a:p>
            <a:pPr lvl="0"/>
            <a:r>
              <a:rPr lang="en-US" sz="2400" dirty="0" smtClean="0"/>
              <a:t>Find </a:t>
            </a:r>
            <a:r>
              <a:rPr lang="en-US" sz="2400" dirty="0"/>
              <a:t>the names and cities of employee who work for the “Deerwalk Company”</a:t>
            </a:r>
          </a:p>
          <a:p>
            <a:pPr lvl="0"/>
            <a:r>
              <a:rPr lang="en-US" sz="2400" dirty="0" smtClean="0"/>
              <a:t>Delete </a:t>
            </a:r>
            <a:r>
              <a:rPr lang="en-US" sz="2400" dirty="0"/>
              <a:t>the record of employees whose salary &gt;</a:t>
            </a:r>
            <a:r>
              <a:rPr lang="en-US" sz="2400" dirty="0" smtClean="0"/>
              <a:t>5000</a:t>
            </a:r>
            <a:r>
              <a:rPr lang="en-US" sz="2400" dirty="0"/>
              <a:t>.</a:t>
            </a:r>
          </a:p>
          <a:p>
            <a:pPr lvl="0"/>
            <a:r>
              <a:rPr lang="en-US" sz="2400" dirty="0" smtClean="0"/>
              <a:t>Increase </a:t>
            </a:r>
            <a:r>
              <a:rPr lang="en-US" sz="2400" dirty="0"/>
              <a:t>the salary of employees by 10% on employee relation whose salary is less than 2000.</a:t>
            </a:r>
          </a:p>
          <a:p>
            <a:pPr lvl="0"/>
            <a:r>
              <a:rPr lang="en-US" sz="2400" dirty="0" smtClean="0"/>
              <a:t>Find </a:t>
            </a:r>
            <a:r>
              <a:rPr lang="en-US" sz="2400" dirty="0"/>
              <a:t>the maximum salary of employee.</a:t>
            </a:r>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68</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spTree>
    <p:extLst>
      <p:ext uri="{BB962C8B-B14F-4D97-AF65-F5344CB8AC3E}">
        <p14:creationId xmlns:p14="http://schemas.microsoft.com/office/powerpoint/2010/main" val="144879241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lstStyle/>
          <a:p>
            <a:pPr>
              <a:lnSpc>
                <a:spcPct val="100000"/>
              </a:lnSpc>
            </a:pPr>
            <a:r>
              <a:rPr lang="en-US" dirty="0" smtClean="0">
                <a:latin typeface="Tahoma" pitchFamily="34" charset="0"/>
                <a:ea typeface="Tahoma" pitchFamily="34" charset="0"/>
                <a:cs typeface="Tahoma" pitchFamily="34" charset="0"/>
              </a:rPr>
              <a:t>SQL </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435608" y="1295400"/>
            <a:ext cx="7498080" cy="5105400"/>
          </a:xfrm>
        </p:spPr>
        <p:style>
          <a:lnRef idx="2">
            <a:schemeClr val="accent1"/>
          </a:lnRef>
          <a:fillRef idx="1">
            <a:schemeClr val="lt1"/>
          </a:fillRef>
          <a:effectRef idx="0">
            <a:schemeClr val="accent1"/>
          </a:effectRef>
          <a:fontRef idx="minor">
            <a:schemeClr val="dk1"/>
          </a:fontRef>
        </p:style>
        <p:txBody>
          <a:bodyPr>
            <a:normAutofit/>
          </a:bodyPr>
          <a:lstStyle/>
          <a:p>
            <a:pPr lvl="0"/>
            <a:endParaRPr lang="en-US" sz="2400" b="1" dirty="0" smtClean="0"/>
          </a:p>
          <a:p>
            <a:pPr lvl="0"/>
            <a:endParaRPr lang="en-US" sz="2400" b="1" dirty="0" smtClean="0"/>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69</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pic>
        <p:nvPicPr>
          <p:cNvPr id="6" name="Picture 5"/>
          <p:cNvPicPr>
            <a:picLocks noChangeAspect="1"/>
          </p:cNvPicPr>
          <p:nvPr/>
        </p:nvPicPr>
        <p:blipFill>
          <a:blip r:embed="rId2"/>
          <a:stretch>
            <a:fillRect/>
          </a:stretch>
        </p:blipFill>
        <p:spPr>
          <a:xfrm>
            <a:off x="1504950" y="1295400"/>
            <a:ext cx="7428738" cy="5105399"/>
          </a:xfrm>
          <a:prstGeom prst="rect">
            <a:avLst/>
          </a:prstGeom>
        </p:spPr>
      </p:pic>
    </p:spTree>
    <p:extLst>
      <p:ext uri="{BB962C8B-B14F-4D97-AF65-F5344CB8AC3E}">
        <p14:creationId xmlns:p14="http://schemas.microsoft.com/office/powerpoint/2010/main" val="38260026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722" y="184151"/>
            <a:ext cx="7498080" cy="792162"/>
          </a:xfrm>
        </p:spPr>
        <p:txBody>
          <a:bodyPr>
            <a:normAutofit/>
          </a:bodyPr>
          <a:lstStyle/>
          <a:p>
            <a:pPr>
              <a:lnSpc>
                <a:spcPct val="100000"/>
              </a:lnSpc>
            </a:pPr>
            <a:r>
              <a:rPr lang="en-US" dirty="0" smtClean="0"/>
              <a:t>Data </a:t>
            </a:r>
            <a:r>
              <a:rPr lang="en-US" dirty="0"/>
              <a:t>Definition Language (DDL)</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435608" y="1066800"/>
            <a:ext cx="7498080" cy="5334000"/>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699516" lvl="1" indent="-342900">
              <a:buFont typeface="Wingdings" panose="05000000000000000000" pitchFamily="2" charset="2"/>
              <a:buChar char="§"/>
            </a:pPr>
            <a:r>
              <a:rPr lang="en-US" sz="2400" dirty="0" smtClean="0"/>
              <a:t>You can use create database keyword to create a user defined database</a:t>
            </a:r>
          </a:p>
          <a:p>
            <a:pPr marL="356616" lvl="1" indent="0">
              <a:buNone/>
            </a:pPr>
            <a:r>
              <a:rPr lang="en-US" sz="2000" dirty="0" smtClean="0"/>
              <a:t>Syntax:   CREATE DATABASE database_name; </a:t>
            </a:r>
          </a:p>
          <a:p>
            <a:pPr marL="356616" lvl="1" indent="0">
              <a:buNone/>
            </a:pPr>
            <a:r>
              <a:rPr lang="en-US" sz="2600" dirty="0" smtClean="0">
                <a:latin typeface="Times New Roman" panose="02020603050405020304" pitchFamily="18" charset="0"/>
                <a:cs typeface="Times New Roman" panose="02020603050405020304" pitchFamily="18" charset="0"/>
              </a:rPr>
              <a:t>To use created databases:</a:t>
            </a:r>
          </a:p>
          <a:p>
            <a:pPr marL="699516" lvl="1" indent="-342900"/>
            <a:r>
              <a:rPr lang="en-US" sz="2000" dirty="0"/>
              <a:t> </a:t>
            </a:r>
            <a:r>
              <a:rPr lang="en-US" sz="2000" dirty="0" smtClean="0"/>
              <a:t>use </a:t>
            </a:r>
            <a:r>
              <a:rPr lang="en-US" sz="2000" dirty="0" err="1" smtClean="0"/>
              <a:t>databaseName</a:t>
            </a:r>
            <a:r>
              <a:rPr lang="en-US" sz="2000" dirty="0" smtClean="0"/>
              <a:t>;</a:t>
            </a:r>
          </a:p>
          <a:p>
            <a:pPr marL="699516" lvl="1" indent="-342900"/>
            <a:r>
              <a:rPr lang="en-AU" sz="2000" dirty="0"/>
              <a:t>select name from </a:t>
            </a:r>
            <a:r>
              <a:rPr lang="en-AU" sz="2000" dirty="0" err="1"/>
              <a:t>sys.databases</a:t>
            </a:r>
            <a:r>
              <a:rPr lang="en-AU" sz="2000" dirty="0" smtClean="0"/>
              <a:t>; [to see list of databases]</a:t>
            </a:r>
            <a:endParaRPr lang="en-US" sz="2000" dirty="0" smtClean="0"/>
          </a:p>
          <a:p>
            <a:pPr>
              <a:buFont typeface="Wingdings" panose="05000000000000000000" pitchFamily="2" charset="2"/>
              <a:buChar char="§"/>
            </a:pPr>
            <a:r>
              <a:rPr lang="en-US" sz="2400" dirty="0"/>
              <a:t>CREATE TABLE is keyword telling the database that you want to create table in the database</a:t>
            </a:r>
          </a:p>
          <a:p>
            <a:pPr marL="356616" lvl="1" indent="0">
              <a:buNone/>
            </a:pPr>
            <a:r>
              <a:rPr lang="en-US" sz="2000" dirty="0"/>
              <a:t>Syntax:</a:t>
            </a:r>
          </a:p>
          <a:p>
            <a:pPr marL="356616" lvl="1" indent="0">
              <a:buNone/>
            </a:pPr>
            <a:r>
              <a:rPr lang="en-US" sz="2000" dirty="0"/>
              <a:t>CREATE TABLE </a:t>
            </a:r>
            <a:r>
              <a:rPr lang="en-US" sz="2000" dirty="0" err="1"/>
              <a:t>table_name</a:t>
            </a:r>
            <a:r>
              <a:rPr lang="en-US" sz="2000" dirty="0"/>
              <a:t>(</a:t>
            </a:r>
          </a:p>
          <a:p>
            <a:pPr marL="356616" lvl="1" indent="0">
              <a:buNone/>
            </a:pPr>
            <a:r>
              <a:rPr lang="en-US" sz="2000" dirty="0"/>
              <a:t>   column_name1 datatype,</a:t>
            </a:r>
          </a:p>
          <a:p>
            <a:pPr marL="356616" lvl="1" indent="0">
              <a:buNone/>
            </a:pPr>
            <a:r>
              <a:rPr lang="en-US" sz="2000" dirty="0"/>
              <a:t>   column_name2 datatype,</a:t>
            </a:r>
          </a:p>
          <a:p>
            <a:pPr marL="356616" lvl="1" indent="0">
              <a:buNone/>
            </a:pPr>
            <a:r>
              <a:rPr lang="en-US" sz="2000" dirty="0"/>
              <a:t>   column_name3 datatype,</a:t>
            </a:r>
          </a:p>
          <a:p>
            <a:pPr marL="356616" lvl="1" indent="0">
              <a:buNone/>
            </a:pPr>
            <a:r>
              <a:rPr lang="en-US" sz="2000" dirty="0"/>
              <a:t>   .....</a:t>
            </a:r>
          </a:p>
          <a:p>
            <a:pPr marL="356616" lvl="1" indent="0">
              <a:buNone/>
            </a:pPr>
            <a:r>
              <a:rPr lang="en-US" sz="2000" dirty="0"/>
              <a:t>   </a:t>
            </a:r>
            <a:r>
              <a:rPr lang="en-US" sz="2000" dirty="0" err="1"/>
              <a:t>column_nameN</a:t>
            </a:r>
            <a:r>
              <a:rPr lang="en-US" sz="2000" dirty="0"/>
              <a:t> datatype,</a:t>
            </a:r>
          </a:p>
          <a:p>
            <a:pPr marL="356616" lvl="1" indent="0">
              <a:buNone/>
            </a:pPr>
            <a:r>
              <a:rPr lang="en-US" sz="2000" dirty="0"/>
              <a:t>   PRIMARY KEY( one or more columns )</a:t>
            </a:r>
          </a:p>
          <a:p>
            <a:pPr marL="356616" lvl="1" indent="0">
              <a:buNone/>
            </a:pPr>
            <a:r>
              <a:rPr lang="en-US" sz="2000" dirty="0"/>
              <a:t>  </a:t>
            </a:r>
            <a:r>
              <a:rPr lang="en-US" sz="2000" dirty="0" smtClean="0"/>
              <a:t>);</a:t>
            </a:r>
          </a:p>
          <a:p>
            <a:pPr marL="356616" lvl="1" indent="0">
              <a:buNone/>
            </a:pPr>
            <a:endParaRPr lang="en-US" sz="2000" dirty="0"/>
          </a:p>
          <a:p>
            <a:pPr marL="356616" lvl="1" indent="0">
              <a:buNone/>
            </a:pPr>
            <a:endParaRPr lang="en-US" sz="2000" dirty="0"/>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spTree>
    <p:extLst>
      <p:ext uri="{BB962C8B-B14F-4D97-AF65-F5344CB8AC3E}">
        <p14:creationId xmlns:p14="http://schemas.microsoft.com/office/powerpoint/2010/main" val="3359805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722" y="184151"/>
            <a:ext cx="7498080" cy="792162"/>
          </a:xfrm>
        </p:spPr>
        <p:txBody>
          <a:bodyPr>
            <a:normAutofit/>
          </a:bodyPr>
          <a:lstStyle/>
          <a:p>
            <a:pPr>
              <a:lnSpc>
                <a:spcPct val="100000"/>
              </a:lnSpc>
            </a:pPr>
            <a:r>
              <a:rPr lang="en-US" dirty="0" smtClean="0"/>
              <a:t>Data </a:t>
            </a:r>
            <a:r>
              <a:rPr lang="en-US" dirty="0"/>
              <a:t>Definition Language (DDL)</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435608" y="1066800"/>
            <a:ext cx="7498080" cy="5334000"/>
          </a:xfrm>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a:buFont typeface="Wingdings" panose="05000000000000000000" pitchFamily="2" charset="2"/>
              <a:buChar char="§"/>
            </a:pPr>
            <a:r>
              <a:rPr lang="en-US" sz="2400" b="1" dirty="0" smtClean="0"/>
              <a:t>DROP TABLE </a:t>
            </a:r>
            <a:r>
              <a:rPr lang="en-US" sz="2400" dirty="0" smtClean="0"/>
              <a:t>is keyword telling the database that you want to </a:t>
            </a:r>
            <a:r>
              <a:rPr lang="en-US" sz="2400" dirty="0"/>
              <a:t>remove a </a:t>
            </a:r>
            <a:r>
              <a:rPr lang="en-US" sz="2400" dirty="0" smtClean="0"/>
              <a:t>table and everything related </a:t>
            </a:r>
          </a:p>
          <a:p>
            <a:pPr marL="82296" indent="0">
              <a:buNone/>
            </a:pPr>
            <a:r>
              <a:rPr lang="en-US" sz="2400" dirty="0" smtClean="0"/>
              <a:t>	Syntax:   DROP </a:t>
            </a:r>
            <a:r>
              <a:rPr lang="en-US" sz="2400" dirty="0"/>
              <a:t>TABLE </a:t>
            </a:r>
            <a:r>
              <a:rPr lang="en-US" sz="2400" dirty="0" err="1" smtClean="0"/>
              <a:t>table_name</a:t>
            </a:r>
            <a:r>
              <a:rPr lang="en-US" sz="2400" dirty="0" smtClean="0"/>
              <a:t>;</a:t>
            </a:r>
          </a:p>
          <a:p>
            <a:pPr marL="82296" indent="0">
              <a:buNone/>
            </a:pPr>
            <a:r>
              <a:rPr lang="en-AU" sz="2000" dirty="0" smtClean="0"/>
              <a:t> </a:t>
            </a:r>
            <a:r>
              <a:rPr lang="en-AU" sz="2000" dirty="0"/>
              <a:t> </a:t>
            </a:r>
            <a:r>
              <a:rPr lang="en-AU" sz="2000" dirty="0" smtClean="0"/>
              <a:t>              [ select </a:t>
            </a:r>
            <a:r>
              <a:rPr lang="en-AU" sz="2000" dirty="0"/>
              <a:t>name from </a:t>
            </a:r>
            <a:r>
              <a:rPr lang="en-AU" sz="2000" dirty="0" err="1"/>
              <a:t>sys.tables</a:t>
            </a:r>
            <a:r>
              <a:rPr lang="en-AU" sz="2000" dirty="0" smtClean="0"/>
              <a:t>;]</a:t>
            </a:r>
            <a:endParaRPr lang="en-US" sz="2400" dirty="0" smtClean="0"/>
          </a:p>
          <a:p>
            <a:pPr marL="425196" indent="-342900">
              <a:buFont typeface="Wingdings" panose="05000000000000000000" pitchFamily="2" charset="2"/>
              <a:buChar char="§"/>
            </a:pPr>
            <a:r>
              <a:rPr lang="en-US" sz="2800" dirty="0" smtClean="0"/>
              <a:t>You can use drop database keyword to remove  user defined database</a:t>
            </a:r>
          </a:p>
          <a:p>
            <a:pPr marL="356616" lvl="1" indent="0">
              <a:buNone/>
            </a:pPr>
            <a:r>
              <a:rPr lang="en-US" sz="2000" dirty="0" smtClean="0"/>
              <a:t>	Syntax: DROP DATABASE database_name; </a:t>
            </a:r>
          </a:p>
          <a:p>
            <a:pPr marL="82296" indent="0">
              <a:buNone/>
            </a:pPr>
            <a:r>
              <a:rPr lang="en-AU" dirty="0" smtClean="0"/>
              <a:t>[use </a:t>
            </a:r>
            <a:r>
              <a:rPr lang="en-AU" dirty="0"/>
              <a:t>master;</a:t>
            </a:r>
          </a:p>
          <a:p>
            <a:pPr marL="82296" indent="0">
              <a:buNone/>
            </a:pPr>
            <a:r>
              <a:rPr lang="en-AU" dirty="0"/>
              <a:t>go</a:t>
            </a:r>
          </a:p>
          <a:p>
            <a:pPr marL="82296" indent="0">
              <a:buNone/>
            </a:pPr>
            <a:r>
              <a:rPr lang="en-AU" dirty="0"/>
              <a:t>drop database </a:t>
            </a:r>
            <a:r>
              <a:rPr lang="en-AU" dirty="0" smtClean="0"/>
              <a:t>Sahara;</a:t>
            </a:r>
            <a:endParaRPr lang="en-AU" dirty="0"/>
          </a:p>
          <a:p>
            <a:pPr marL="82296" indent="0">
              <a:buNone/>
            </a:pPr>
            <a:r>
              <a:rPr lang="en-AU" dirty="0" smtClean="0"/>
              <a:t>Go </a:t>
            </a:r>
            <a:r>
              <a:rPr lang="en-AU" dirty="0" smtClean="0"/>
              <a:t>]</a:t>
            </a:r>
          </a:p>
          <a:p>
            <a:r>
              <a:rPr lang="en-US" sz="2800" dirty="0" smtClean="0"/>
              <a:t>to see the current database: </a:t>
            </a:r>
            <a:r>
              <a:rPr lang="en-AU" sz="2600" dirty="0"/>
              <a:t>SELECT</a:t>
            </a:r>
            <a:r>
              <a:rPr lang="en-AU" sz="2600" dirty="0"/>
              <a:t> DB_NAME() </a:t>
            </a:r>
            <a:r>
              <a:rPr lang="en-AU" sz="2600" dirty="0"/>
              <a:t>AS</a:t>
            </a:r>
            <a:r>
              <a:rPr lang="en-AU" sz="2600" dirty="0"/>
              <a:t> </a:t>
            </a:r>
            <a:r>
              <a:rPr lang="en-AU" sz="2600" dirty="0" err="1" smtClean="0"/>
              <a:t>DataBaseName</a:t>
            </a:r>
            <a:r>
              <a:rPr lang="en-AU" sz="2600" smtClean="0"/>
              <a:t>;</a:t>
            </a:r>
            <a:endParaRPr lang="en-US" sz="2600" dirty="0" smtClean="0"/>
          </a:p>
          <a:p>
            <a:pPr marL="356616" lvl="1" indent="0">
              <a:buNone/>
            </a:pPr>
            <a:endParaRPr lang="en-US" sz="2000" dirty="0" smtClean="0"/>
          </a:p>
          <a:p>
            <a:pPr>
              <a:buFont typeface="Wingdings" panose="05000000000000000000" pitchFamily="2" charset="2"/>
              <a:buChar char="§"/>
            </a:pPr>
            <a:r>
              <a:rPr lang="en-US" sz="2400" dirty="0"/>
              <a:t>The </a:t>
            </a:r>
            <a:r>
              <a:rPr lang="en-US" sz="2400" b="1" dirty="0"/>
              <a:t>ALTER TABLE </a:t>
            </a:r>
            <a:r>
              <a:rPr lang="en-US" sz="2400" dirty="0"/>
              <a:t>command is used to add, delete or modify columns in an existing table. </a:t>
            </a:r>
          </a:p>
          <a:p>
            <a:pPr>
              <a:buFont typeface="Wingdings" panose="05000000000000000000" pitchFamily="2" charset="2"/>
              <a:buChar char="§"/>
            </a:pPr>
            <a:r>
              <a:rPr lang="en-US" sz="2400" dirty="0"/>
              <a:t>You can use the ALTER TABLE command to add and drop various constraints on an existing table.</a:t>
            </a:r>
          </a:p>
          <a:p>
            <a:pPr marL="356616" lvl="1" indent="0">
              <a:buNone/>
            </a:pPr>
            <a:endParaRPr lang="en-US" sz="2000" dirty="0" smtClean="0"/>
          </a:p>
          <a:p>
            <a:pPr marL="356616" lvl="1" indent="0">
              <a:buNone/>
            </a:pPr>
            <a:endParaRPr lang="en-US" sz="2000" dirty="0"/>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spTree>
    <p:extLst>
      <p:ext uri="{BB962C8B-B14F-4D97-AF65-F5344CB8AC3E}">
        <p14:creationId xmlns:p14="http://schemas.microsoft.com/office/powerpoint/2010/main" val="13669317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722" y="184151"/>
            <a:ext cx="7498080" cy="654049"/>
          </a:xfrm>
        </p:spPr>
        <p:txBody>
          <a:bodyPr>
            <a:normAutofit fontScale="90000"/>
          </a:bodyPr>
          <a:lstStyle/>
          <a:p>
            <a:pPr>
              <a:lnSpc>
                <a:spcPct val="100000"/>
              </a:lnSpc>
            </a:pPr>
            <a:r>
              <a:rPr lang="en-US" dirty="0" smtClean="0"/>
              <a:t>Data </a:t>
            </a:r>
            <a:r>
              <a:rPr lang="en-US" dirty="0"/>
              <a:t>Definition Language (DDL)</a:t>
            </a:r>
            <a:endParaRPr lang="en-US"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1435608" y="838200"/>
            <a:ext cx="7498080" cy="5562600"/>
          </a:xfrm>
        </p:spPr>
        <p:style>
          <a:lnRef idx="2">
            <a:schemeClr val="accent1"/>
          </a:lnRef>
          <a:fillRef idx="1">
            <a:schemeClr val="lt1"/>
          </a:fillRef>
          <a:effectRef idx="0">
            <a:schemeClr val="accent1"/>
          </a:effectRef>
          <a:fontRef idx="minor">
            <a:schemeClr val="dk1"/>
          </a:fontRef>
        </p:style>
        <p:txBody>
          <a:bodyPr>
            <a:normAutofit/>
          </a:bodyPr>
          <a:lstStyle/>
          <a:p>
            <a:pPr>
              <a:buFont typeface="Wingdings" panose="05000000000000000000" pitchFamily="2" charset="2"/>
              <a:buChar char="§"/>
            </a:pPr>
            <a:r>
              <a:rPr lang="en-US" sz="2400" dirty="0" smtClean="0"/>
              <a:t>Syntax: to add and drop column respectively</a:t>
            </a:r>
            <a:endParaRPr lang="en-US" sz="2400" dirty="0"/>
          </a:p>
          <a:p>
            <a:pPr marL="356616" lvl="1" indent="0">
              <a:buNone/>
            </a:pPr>
            <a:r>
              <a:rPr lang="en-US" sz="1600" dirty="0" smtClean="0"/>
              <a:t>  </a:t>
            </a:r>
            <a:r>
              <a:rPr lang="en-US" sz="1800" dirty="0" smtClean="0"/>
              <a:t>ALTER </a:t>
            </a:r>
            <a:r>
              <a:rPr lang="en-US" sz="1800" dirty="0"/>
              <a:t>TABLE table_name </a:t>
            </a:r>
            <a:r>
              <a:rPr lang="en-US" sz="1800" dirty="0" smtClean="0"/>
              <a:t> ADD </a:t>
            </a:r>
            <a:r>
              <a:rPr lang="en-US" sz="1800" dirty="0"/>
              <a:t>column_name datatype</a:t>
            </a:r>
            <a:r>
              <a:rPr lang="en-US" sz="1800" dirty="0" smtClean="0"/>
              <a:t>;</a:t>
            </a:r>
            <a:endParaRPr lang="en-US" sz="1800" dirty="0"/>
          </a:p>
          <a:p>
            <a:pPr marL="356616" lvl="1" indent="0">
              <a:buNone/>
            </a:pPr>
            <a:r>
              <a:rPr lang="en-US" sz="1800" dirty="0" smtClean="0"/>
              <a:t>   ALTER </a:t>
            </a:r>
            <a:r>
              <a:rPr lang="en-US" sz="1800" dirty="0"/>
              <a:t>TABLE table_name DROP COLUMN column_name;</a:t>
            </a:r>
          </a:p>
          <a:p>
            <a:pPr>
              <a:buFont typeface="Wingdings" panose="05000000000000000000" pitchFamily="2" charset="2"/>
              <a:buChar char="§"/>
            </a:pPr>
            <a:endParaRPr lang="en-US" sz="2000" dirty="0" smtClean="0"/>
          </a:p>
          <a:p>
            <a:pPr>
              <a:buFont typeface="Wingdings" panose="05000000000000000000" pitchFamily="2" charset="2"/>
              <a:buChar char="§"/>
            </a:pPr>
            <a:r>
              <a:rPr lang="en-US" sz="2000" dirty="0" smtClean="0"/>
              <a:t>To </a:t>
            </a:r>
            <a:r>
              <a:rPr lang="en-US" sz="2000" dirty="0"/>
              <a:t>change the DATA TYPE of a column in a table </a:t>
            </a:r>
          </a:p>
          <a:p>
            <a:pPr marL="82296" indent="0">
              <a:buNone/>
            </a:pPr>
            <a:r>
              <a:rPr lang="en-US" sz="1800" dirty="0"/>
              <a:t>ALTER TABLE table_name MODIFY COLUMN column_name datatype</a:t>
            </a:r>
            <a:r>
              <a:rPr lang="en-US" sz="1800" dirty="0" smtClean="0"/>
              <a:t>;</a:t>
            </a:r>
            <a:endParaRPr lang="en-US" sz="2000" dirty="0" smtClean="0"/>
          </a:p>
          <a:p>
            <a:pPr>
              <a:buFont typeface="Wingdings" panose="05000000000000000000" pitchFamily="2" charset="2"/>
              <a:buChar char="§"/>
            </a:pPr>
            <a:endParaRPr lang="en-US" sz="2000" dirty="0" smtClean="0"/>
          </a:p>
          <a:p>
            <a:pPr>
              <a:buFont typeface="Wingdings" panose="05000000000000000000" pitchFamily="2" charset="2"/>
              <a:buChar char="§"/>
            </a:pPr>
            <a:r>
              <a:rPr lang="en-US" sz="2000" dirty="0" smtClean="0"/>
              <a:t>To </a:t>
            </a:r>
            <a:r>
              <a:rPr lang="en-US" sz="2000" dirty="0"/>
              <a:t>ADD PRIMARY KEY constraint to a table is as follows</a:t>
            </a:r>
            <a:r>
              <a:rPr lang="en-US" sz="2000" dirty="0" smtClean="0"/>
              <a:t>.</a:t>
            </a:r>
            <a:endParaRPr lang="en-US" sz="2000" dirty="0"/>
          </a:p>
          <a:p>
            <a:pPr marL="82296" indent="0">
              <a:buNone/>
            </a:pPr>
            <a:r>
              <a:rPr lang="en-US" sz="1800" dirty="0"/>
              <a:t>ALTER TABLE table_name </a:t>
            </a:r>
          </a:p>
          <a:p>
            <a:pPr marL="82296" indent="0">
              <a:buNone/>
            </a:pPr>
            <a:r>
              <a:rPr lang="en-US" sz="1800" dirty="0"/>
              <a:t>ADD CONSTRAINT MyPrimaryKey PRIMARY KEY (column1, column2</a:t>
            </a:r>
            <a:r>
              <a:rPr lang="en-US" sz="1800" dirty="0" smtClean="0"/>
              <a:t>...);</a:t>
            </a:r>
            <a:endParaRPr lang="en-US" sz="2000" dirty="0" smtClean="0"/>
          </a:p>
          <a:p>
            <a:pPr>
              <a:buFont typeface="Wingdings" panose="05000000000000000000" pitchFamily="2" charset="2"/>
              <a:buChar char="§"/>
            </a:pPr>
            <a:endParaRPr lang="en-US" sz="2000" dirty="0" smtClean="0"/>
          </a:p>
          <a:p>
            <a:pPr>
              <a:buFont typeface="Wingdings" panose="05000000000000000000" pitchFamily="2" charset="2"/>
              <a:buChar char="§"/>
            </a:pPr>
            <a:r>
              <a:rPr lang="en-US" sz="2000" dirty="0" smtClean="0"/>
              <a:t>To </a:t>
            </a:r>
            <a:r>
              <a:rPr lang="en-US" sz="2000" dirty="0"/>
              <a:t>DROP PRIMARY KEY constraint from a table is as follows</a:t>
            </a:r>
            <a:r>
              <a:rPr lang="en-US" sz="2000" dirty="0" smtClean="0"/>
              <a:t>.</a:t>
            </a:r>
            <a:endParaRPr lang="en-US" sz="2000" dirty="0"/>
          </a:p>
          <a:p>
            <a:pPr marL="82296" indent="0">
              <a:buNone/>
            </a:pPr>
            <a:r>
              <a:rPr lang="en-US" sz="2000" dirty="0"/>
              <a:t>ALTER TABLE table_name </a:t>
            </a:r>
          </a:p>
          <a:p>
            <a:pPr marL="82296" indent="0">
              <a:buNone/>
            </a:pPr>
            <a:r>
              <a:rPr lang="en-US" sz="2000" dirty="0"/>
              <a:t>DROP CONSTRAINT MyPrimaryKey;</a:t>
            </a:r>
          </a:p>
        </p:txBody>
      </p:sp>
      <p:sp>
        <p:nvSpPr>
          <p:cNvPr id="4" name="Slide Number Placeholder 3"/>
          <p:cNvSpPr>
            <a:spLocks noGrp="1"/>
          </p:cNvSpPr>
          <p:nvPr>
            <p:ph type="sldNum" sz="quarter" idx="12"/>
          </p:nvPr>
        </p:nvSpPr>
        <p:spPr/>
        <p:txBody>
          <a:bodyPr/>
          <a:lstStyle/>
          <a:p>
            <a:pPr>
              <a:defRPr/>
            </a:pPr>
            <a:fld id="{03ECCD63-BA70-4E0F-9E48-35AB89AF659C}"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The Entity Relationship Model</a:t>
            </a:r>
            <a:endParaRPr lang="en-US"/>
          </a:p>
        </p:txBody>
      </p:sp>
    </p:spTree>
    <p:extLst>
      <p:ext uri="{BB962C8B-B14F-4D97-AF65-F5344CB8AC3E}">
        <p14:creationId xmlns:p14="http://schemas.microsoft.com/office/powerpoint/2010/main" val="771251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9700</TotalTime>
  <Words>3662</Words>
  <Application>Microsoft Office PowerPoint</Application>
  <PresentationFormat>On-screen Show (4:3)</PresentationFormat>
  <Paragraphs>683</Paragraphs>
  <Slides>69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71" baseType="lpstr">
      <vt:lpstr>Solstice</vt:lpstr>
      <vt:lpstr>Equation</vt:lpstr>
      <vt:lpstr> Structured Query Language</vt:lpstr>
      <vt:lpstr>Outline</vt:lpstr>
      <vt:lpstr>Introduction</vt:lpstr>
      <vt:lpstr>Introduction</vt:lpstr>
      <vt:lpstr>Introduction: Relation schema</vt:lpstr>
      <vt:lpstr>Data Definition Language (DDL)</vt:lpstr>
      <vt:lpstr>Data Definition Language (DDL)</vt:lpstr>
      <vt:lpstr>Data Definition Language (DDL)</vt:lpstr>
      <vt:lpstr>Data Definition Language (DDL)</vt:lpstr>
      <vt:lpstr>Data Manipulation Language (DML)</vt:lpstr>
      <vt:lpstr>Data Manipulation Language (DML)</vt:lpstr>
      <vt:lpstr>Data Manipulation Language (DML)</vt:lpstr>
      <vt:lpstr>Data Manipulation Language (DML)</vt:lpstr>
      <vt:lpstr>Data Types in SQL</vt:lpstr>
      <vt:lpstr>Data Types in SQL</vt:lpstr>
      <vt:lpstr>Basic Query Structure SQL</vt:lpstr>
      <vt:lpstr>The SELECT clause</vt:lpstr>
      <vt:lpstr>The SELECT clause</vt:lpstr>
      <vt:lpstr>The WHERE clause</vt:lpstr>
      <vt:lpstr>The FROM clause</vt:lpstr>
      <vt:lpstr>The RENAME operation</vt:lpstr>
      <vt:lpstr>The TUPLE variable</vt:lpstr>
      <vt:lpstr>The LIKE operation</vt:lpstr>
      <vt:lpstr>The BETWEEN operator</vt:lpstr>
      <vt:lpstr>The SET operations</vt:lpstr>
      <vt:lpstr>The SET operations</vt:lpstr>
      <vt:lpstr>The SET operations</vt:lpstr>
      <vt:lpstr>The SET operations</vt:lpstr>
      <vt:lpstr>The SET operations</vt:lpstr>
      <vt:lpstr>Aggregate Functions</vt:lpstr>
      <vt:lpstr>Aggregate Functions</vt:lpstr>
      <vt:lpstr>Aggregate Functions</vt:lpstr>
      <vt:lpstr>Order BY and Group By clause</vt:lpstr>
      <vt:lpstr>Order BY and Group By clause</vt:lpstr>
      <vt:lpstr>IN and Having </vt:lpstr>
      <vt:lpstr>IN and Having </vt:lpstr>
      <vt:lpstr>SQL Constraints </vt:lpstr>
      <vt:lpstr>Constraints Types</vt:lpstr>
      <vt:lpstr>Constraints Example</vt:lpstr>
      <vt:lpstr>Constraints Example</vt:lpstr>
      <vt:lpstr>NULL value</vt:lpstr>
      <vt:lpstr>SQL JOINS</vt:lpstr>
      <vt:lpstr>SQL JOINS</vt:lpstr>
      <vt:lpstr>SQL JOINS</vt:lpstr>
      <vt:lpstr>Inner join</vt:lpstr>
      <vt:lpstr>SQL JOINS</vt:lpstr>
      <vt:lpstr>Left join</vt:lpstr>
      <vt:lpstr>SQL JOINS</vt:lpstr>
      <vt:lpstr>Right join</vt:lpstr>
      <vt:lpstr>SQL JOINS</vt:lpstr>
      <vt:lpstr>FULL join</vt:lpstr>
      <vt:lpstr>CROSS JOIN</vt:lpstr>
      <vt:lpstr>CROSS JOIN</vt:lpstr>
      <vt:lpstr>SQL views</vt:lpstr>
      <vt:lpstr>SQL views</vt:lpstr>
      <vt:lpstr>SQL views</vt:lpstr>
      <vt:lpstr>Nested Subqueries</vt:lpstr>
      <vt:lpstr>Nested Subqueries</vt:lpstr>
      <vt:lpstr>Nested Subqueries</vt:lpstr>
      <vt:lpstr>Nested Subqueries</vt:lpstr>
      <vt:lpstr>Nested Subqueries</vt:lpstr>
      <vt:lpstr>SQL </vt:lpstr>
      <vt:lpstr>SQL </vt:lpstr>
      <vt:lpstr>SQL </vt:lpstr>
      <vt:lpstr>SQL </vt:lpstr>
      <vt:lpstr>SQL </vt:lpstr>
      <vt:lpstr>SQL </vt:lpstr>
      <vt:lpstr>SQL </vt:lpstr>
      <vt:lpstr>SQL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Bernard Chen</dc:creator>
  <cp:lastModifiedBy>Narendra</cp:lastModifiedBy>
  <cp:revision>387</cp:revision>
  <cp:lastPrinted>1601-01-01T00:00:00Z</cp:lastPrinted>
  <dcterms:created xsi:type="dcterms:W3CDTF">2008-08-24T20:51:27Z</dcterms:created>
  <dcterms:modified xsi:type="dcterms:W3CDTF">2024-02-13T00:26:28Z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