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9" roundtripDataSignature="AMtx7mjZoFkSGuN8I+sLyKuqt5H0GxQt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187B71-C7DA-414F-AADB-0990E7EC7E3E}">
  <a:tblStyle styleId="{56187B71-C7DA-414F-AADB-0990E7EC7E3E}" styleName="Table_0">
    <a:wholeTbl>
      <a:tcTxStyle b="off" i="off">
        <a:font>
          <a:latin typeface="Calibri"/>
          <a:ea typeface="Calibri"/>
          <a:cs typeface="Calibri"/>
        </a:font>
        <a:schemeClr val="dk1"/>
      </a:tcTxStyle>
      <a:tcStyle>
        <a:tcBdr>
          <a:left>
            <a:ln cap="flat" cmpd="sng" w="12700">
              <a:solidFill>
                <a:schemeClr val="accent5"/>
              </a:solidFill>
              <a:prstDash val="solid"/>
              <a:round/>
              <a:headEnd len="sm" w="sm" type="none"/>
              <a:tailEnd len="sm" w="sm" type="none"/>
            </a:ln>
          </a:left>
          <a:right>
            <a:ln cap="flat" cmpd="sng" w="12700">
              <a:solidFill>
                <a:schemeClr val="accent5"/>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12700">
              <a:solidFill>
                <a:schemeClr val="accent5"/>
              </a:solidFill>
              <a:prstDash val="solid"/>
              <a:round/>
              <a:headEnd len="sm" w="sm" type="none"/>
              <a:tailEnd len="sm" w="sm" type="none"/>
            </a:ln>
          </a:insideH>
          <a:insideV>
            <a:ln cap="flat" cmpd="sng" w="12700">
              <a:solidFill>
                <a:schemeClr val="accent5"/>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5">
              <a:alpha val="20000"/>
            </a:schemeClr>
          </a:solidFill>
        </a:fill>
      </a:tcStyle>
    </a:band1H>
    <a:band2H>
      <a:tcTxStyle b="off" i="off"/>
    </a:band2H>
    <a:band1V>
      <a:tcTxStyle b="off" i="off"/>
      <a:tcStyle>
        <a:fill>
          <a:solidFill>
            <a:schemeClr val="accent5">
              <a:alpha val="20000"/>
            </a:schemeClr>
          </a:solidFill>
        </a:fill>
      </a:tcStyle>
    </a:band1V>
    <a:band2V>
      <a:tcTxStyle b="off" i="off"/>
    </a:band2V>
    <a:lastCol>
      <a:tcTxStyle b="on" i="off"/>
    </a:lastCol>
    <a:firstCol>
      <a:tcTxStyle b="on" i="off"/>
    </a:firstCol>
    <a:lastRow>
      <a:tcTxStyle b="on" i="off"/>
      <a:tcStyle>
        <a:tcBdr>
          <a:top>
            <a:ln cap="flat" cmpd="sng" w="50800">
              <a:solidFill>
                <a:schemeClr val="accent5"/>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25400">
              <a:solidFill>
                <a:schemeClr val="accent5"/>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 styleId="{C224C4F2-9888-425C-A148-CC7ED365A55C}" styleName="Table_1">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7a8674e7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7a8674e7e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2e7a8674e7e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2894e2257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2e2894e2257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6"/>
          <p:cNvSpPr/>
          <p:nvPr>
            <p:ph idx="2" type="pic"/>
          </p:nvPr>
        </p:nvSpPr>
        <p:spPr>
          <a:xfrm>
            <a:off x="1792288" y="612775"/>
            <a:ext cx="5486400" cy="4114800"/>
          </a:xfrm>
          <a:prstGeom prst="rect">
            <a:avLst/>
          </a:prstGeom>
          <a:noFill/>
          <a:ln>
            <a:noFill/>
          </a:ln>
        </p:spPr>
      </p:sp>
      <p:sp>
        <p:nvSpPr>
          <p:cNvPr id="68" name="Google Shape;68;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2514600" y="469900"/>
            <a:ext cx="6248400" cy="133032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Font typeface="Times New Roman"/>
              <a:buNone/>
            </a:pPr>
            <a:r>
              <a:rPr b="1" lang="en-US" sz="1800">
                <a:latin typeface="Times New Roman"/>
                <a:ea typeface="Times New Roman"/>
                <a:cs typeface="Times New Roman"/>
                <a:sym typeface="Times New Roman"/>
              </a:rPr>
              <a:t>SRM INSTITUTE OF SCIENCE AND TECHNOLOGY</a:t>
            </a:r>
            <a:br>
              <a:rPr b="1" lang="en-US" sz="1800">
                <a:latin typeface="Times New Roman"/>
                <a:ea typeface="Times New Roman"/>
                <a:cs typeface="Times New Roman"/>
                <a:sym typeface="Times New Roman"/>
              </a:rPr>
            </a:br>
            <a:r>
              <a:rPr b="1" lang="en-US" sz="1800">
                <a:latin typeface="Times New Roman"/>
                <a:ea typeface="Times New Roman"/>
                <a:cs typeface="Times New Roman"/>
                <a:sym typeface="Times New Roman"/>
              </a:rPr>
              <a:t>Ramapuram, Chennai – 600 089</a:t>
            </a:r>
            <a:br>
              <a:rPr b="1" lang="en-US" sz="1800">
                <a:latin typeface="Times New Roman"/>
                <a:ea typeface="Times New Roman"/>
                <a:cs typeface="Times New Roman"/>
                <a:sym typeface="Times New Roman"/>
              </a:rPr>
            </a:br>
            <a:r>
              <a:rPr b="1" lang="en-US" sz="1600">
                <a:latin typeface="Times New Roman"/>
                <a:ea typeface="Times New Roman"/>
                <a:cs typeface="Times New Roman"/>
                <a:sym typeface="Times New Roman"/>
              </a:rPr>
              <a:t>DEPARTMENT OF COMPUTER SCIENCE AND ENGINEERING</a:t>
            </a:r>
            <a:endParaRPr sz="1800"/>
          </a:p>
        </p:txBody>
      </p:sp>
      <p:sp>
        <p:nvSpPr>
          <p:cNvPr id="89" name="Google Shape;89;p1"/>
          <p:cNvSpPr txBox="1"/>
          <p:nvPr>
            <p:ph idx="1" type="subTitle"/>
          </p:nvPr>
        </p:nvSpPr>
        <p:spPr>
          <a:xfrm>
            <a:off x="795528" y="1638480"/>
            <a:ext cx="8077200" cy="914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None/>
            </a:pPr>
            <a:r>
              <a:rPr lang="en-US">
                <a:solidFill>
                  <a:schemeClr val="dk1"/>
                </a:solidFill>
              </a:rPr>
              <a:t>18CSP107L-MINOR PROJECT </a:t>
            </a:r>
            <a:endParaRPr>
              <a:solidFill>
                <a:schemeClr val="dk1"/>
              </a:solidFill>
            </a:endParaRPr>
          </a:p>
          <a:p>
            <a:pPr indent="0" lvl="0" marL="0" rtl="0" algn="ctr">
              <a:lnSpc>
                <a:spcPct val="100000"/>
              </a:lnSpc>
              <a:spcBef>
                <a:spcPts val="640"/>
              </a:spcBef>
              <a:spcAft>
                <a:spcPts val="0"/>
              </a:spcAft>
              <a:buClr>
                <a:schemeClr val="dk1"/>
              </a:buClr>
              <a:buSzPts val="3200"/>
              <a:buNone/>
            </a:pPr>
            <a:r>
              <a:rPr lang="en-US">
                <a:solidFill>
                  <a:schemeClr val="dk1"/>
                </a:solidFill>
              </a:rPr>
              <a:t>Resume Screening using Machine Learning and Natural Language Processing</a:t>
            </a:r>
            <a:endParaRPr/>
          </a:p>
          <a:p>
            <a:pPr indent="0" lvl="0" marL="0" rtl="0" algn="ctr">
              <a:lnSpc>
                <a:spcPct val="100000"/>
              </a:lnSpc>
              <a:spcBef>
                <a:spcPts val="640"/>
              </a:spcBef>
              <a:spcAft>
                <a:spcPts val="0"/>
              </a:spcAft>
              <a:buClr>
                <a:srgbClr val="888888"/>
              </a:buClr>
              <a:buSzPts val="3200"/>
              <a:buNone/>
            </a:pPr>
            <a:r>
              <a:t/>
            </a:r>
            <a:endParaRPr>
              <a:solidFill>
                <a:schemeClr val="dk1"/>
              </a:solidFill>
            </a:endParaRPr>
          </a:p>
        </p:txBody>
      </p:sp>
      <p:sp>
        <p:nvSpPr>
          <p:cNvPr id="90" name="Google Shape;90;p1"/>
          <p:cNvSpPr txBox="1"/>
          <p:nvPr/>
        </p:nvSpPr>
        <p:spPr>
          <a:xfrm>
            <a:off x="1633728" y="3276600"/>
            <a:ext cx="6400800" cy="83820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BATCH NUMBER :AI_A2</a:t>
            </a:r>
            <a:endParaRPr b="0" i="0" sz="1400" u="none" cap="none" strike="noStrike">
              <a:solidFill>
                <a:srgbClr val="000000"/>
              </a:solidFill>
              <a:latin typeface="Arial"/>
              <a:ea typeface="Arial"/>
              <a:cs typeface="Arial"/>
              <a:sym typeface="Arial"/>
            </a:endParaRPr>
          </a:p>
        </p:txBody>
      </p:sp>
      <p:graphicFrame>
        <p:nvGraphicFramePr>
          <p:cNvPr id="91" name="Google Shape;91;p1"/>
          <p:cNvGraphicFramePr/>
          <p:nvPr/>
        </p:nvGraphicFramePr>
        <p:xfrm>
          <a:off x="304800" y="4114800"/>
          <a:ext cx="3000000" cy="3000000"/>
        </p:xfrm>
        <a:graphic>
          <a:graphicData uri="http://schemas.openxmlformats.org/drawingml/2006/table">
            <a:tbl>
              <a:tblPr bandRow="1" firstRow="1">
                <a:noFill/>
                <a:tableStyleId>{56187B71-C7DA-414F-AADB-0990E7EC7E3E}</a:tableStyleId>
              </a:tblPr>
              <a:tblGrid>
                <a:gridCol w="4152900"/>
                <a:gridCol w="4152900"/>
              </a:tblGrid>
              <a:tr h="3837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Team Members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Supervisor</a:t>
                      </a:r>
                      <a:endParaRPr sz="1400" u="none" cap="none" strike="noStrike"/>
                    </a:p>
                  </a:txBody>
                  <a:tcPr marT="45725" marB="45725" marR="91450" marL="91450"/>
                </a:tc>
              </a:tr>
              <a:tr h="1749850">
                <a:tc>
                  <a:txBody>
                    <a:bodyPr/>
                    <a:lstStyle/>
                    <a:p>
                      <a:pPr indent="-285750" lvl="0" marL="285750" marR="0" rtl="0" algn="l">
                        <a:lnSpc>
                          <a:spcPct val="100000"/>
                        </a:lnSpc>
                        <a:spcBef>
                          <a:spcPts val="0"/>
                        </a:spcBef>
                        <a:spcAft>
                          <a:spcPts val="0"/>
                        </a:spcAft>
                        <a:buClr>
                          <a:schemeClr val="dk1"/>
                        </a:buClr>
                        <a:buSzPts val="1800"/>
                        <a:buFont typeface="Arial"/>
                        <a:buChar char="•"/>
                      </a:pPr>
                      <a:r>
                        <a:rPr lang="en-US" sz="1800" u="none" cap="none" strike="noStrike"/>
                        <a:t>Konduru Sri Abhinaya (RA2111026020030)</a:t>
                      </a:r>
                      <a:endParaRPr sz="1400" u="none" cap="none" strike="noStrike"/>
                    </a:p>
                    <a:p>
                      <a:pPr indent="-285750" lvl="0" marL="285750" marR="0" rtl="0" algn="l">
                        <a:lnSpc>
                          <a:spcPct val="100000"/>
                        </a:lnSpc>
                        <a:spcBef>
                          <a:spcPts val="0"/>
                        </a:spcBef>
                        <a:spcAft>
                          <a:spcPts val="0"/>
                        </a:spcAft>
                        <a:buClr>
                          <a:schemeClr val="dk1"/>
                        </a:buClr>
                        <a:buSzPts val="1800"/>
                        <a:buFont typeface="Arial"/>
                        <a:buChar char="•"/>
                      </a:pPr>
                      <a:r>
                        <a:rPr lang="en-US" sz="1800" u="none" cap="none" strike="noStrike"/>
                        <a:t>L Shasank Chowdary (RA2111026020036)</a:t>
                      </a:r>
                      <a:endParaRPr sz="1400" u="none" cap="none" strike="noStrike"/>
                    </a:p>
                    <a:p>
                      <a:pPr indent="-285750" lvl="0" marL="285750" marR="0" rtl="0" algn="l">
                        <a:lnSpc>
                          <a:spcPct val="100000"/>
                        </a:lnSpc>
                        <a:spcBef>
                          <a:spcPts val="0"/>
                        </a:spcBef>
                        <a:spcAft>
                          <a:spcPts val="0"/>
                        </a:spcAft>
                        <a:buClr>
                          <a:schemeClr val="dk1"/>
                        </a:buClr>
                        <a:buSzPts val="1800"/>
                        <a:buFont typeface="Arial"/>
                        <a:buChar char="•"/>
                      </a:pPr>
                      <a:r>
                        <a:rPr lang="en-US" sz="1800" u="none" cap="none" strike="noStrike"/>
                        <a:t>Charanya R</a:t>
                      </a:r>
                      <a:endParaRPr sz="1400" u="none" cap="none" strike="noStrike"/>
                    </a:p>
                    <a:p>
                      <a:pPr indent="0" lvl="0" marL="0" marR="0" rtl="0" algn="l">
                        <a:lnSpc>
                          <a:spcPct val="100000"/>
                        </a:lnSpc>
                        <a:spcBef>
                          <a:spcPts val="0"/>
                        </a:spcBef>
                        <a:spcAft>
                          <a:spcPts val="0"/>
                        </a:spcAft>
                        <a:buClr>
                          <a:schemeClr val="dk1"/>
                        </a:buClr>
                        <a:buSzPts val="1800"/>
                        <a:buFont typeface="Arial"/>
                        <a:buNone/>
                      </a:pPr>
                      <a:r>
                        <a:rPr lang="en-US" sz="1800" u="none" cap="none" strike="noStrike"/>
                        <a:t>     (RA2111026020047)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Ms. Angeline R, AP/CSE</a:t>
                      </a:r>
                      <a:endParaRPr sz="1400" u="none" cap="none" strike="noStrike"/>
                    </a:p>
                  </a:txBody>
                  <a:tcPr marT="45725" marB="45725" marR="91450" marL="91450"/>
                </a:tc>
              </a:tr>
            </a:tbl>
          </a:graphicData>
        </a:graphic>
      </p:graphicFrame>
      <p:sp>
        <p:nvSpPr>
          <p:cNvPr id="92" name="Google Shape;92;p1"/>
          <p:cNvSpPr txBox="1"/>
          <p:nvPr>
            <p:ph idx="11" type="ftr"/>
          </p:nvPr>
        </p:nvSpPr>
        <p:spPr>
          <a:xfrm>
            <a:off x="533400" y="6464119"/>
            <a:ext cx="8077200" cy="27304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Date:03/06/2024						Slide Number:01</a:t>
            </a:r>
            <a:endParaRPr/>
          </a:p>
          <a:p>
            <a:pPr indent="0" lvl="0" marL="0" rtl="0" algn="ctr">
              <a:lnSpc>
                <a:spcPct val="100000"/>
              </a:lnSpc>
              <a:spcBef>
                <a:spcPts val="0"/>
              </a:spcBef>
              <a:spcAft>
                <a:spcPts val="0"/>
              </a:spcAft>
              <a:buSzPts val="1400"/>
              <a:buNone/>
            </a:pPr>
            <a:r>
              <a:t/>
            </a:r>
            <a:endParaRPr/>
          </a:p>
        </p:txBody>
      </p:sp>
      <p:pic>
        <p:nvPicPr>
          <p:cNvPr id="93" name="Google Shape;93;p1"/>
          <p:cNvPicPr preferRelativeResize="0"/>
          <p:nvPr/>
        </p:nvPicPr>
        <p:blipFill rotWithShape="1">
          <a:blip r:embed="rId3">
            <a:alphaModFix/>
          </a:blip>
          <a:srcRect b="0" l="0" r="0" t="0"/>
          <a:stretch/>
        </p:blipFill>
        <p:spPr>
          <a:xfrm>
            <a:off x="152400" y="452618"/>
            <a:ext cx="2457450" cy="116275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txBox="1"/>
          <p:nvPr>
            <p:ph idx="11" type="ftr"/>
          </p:nvPr>
        </p:nvSpPr>
        <p:spPr>
          <a:xfrm>
            <a:off x="1219200" y="6356350"/>
            <a:ext cx="7010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
        <p:nvSpPr>
          <p:cNvPr id="155" name="Google Shape;155;p31"/>
          <p:cNvSpPr txBox="1"/>
          <p:nvPr>
            <p:ph idx="4294967295" type="title"/>
          </p:nvPr>
        </p:nvSpPr>
        <p:spPr>
          <a:xfrm>
            <a:off x="-42531" y="-21438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200"/>
              <a:t>        LITERATURE SURVEY</a:t>
            </a:r>
            <a:endParaRPr sz="4200"/>
          </a:p>
        </p:txBody>
      </p:sp>
      <p:graphicFrame>
        <p:nvGraphicFramePr>
          <p:cNvPr id="156" name="Google Shape;156;p31"/>
          <p:cNvGraphicFramePr/>
          <p:nvPr/>
        </p:nvGraphicFramePr>
        <p:xfrm>
          <a:off x="499730" y="790353"/>
          <a:ext cx="3000000" cy="3000000"/>
        </p:xfrm>
        <a:graphic>
          <a:graphicData uri="http://schemas.openxmlformats.org/drawingml/2006/table">
            <a:tbl>
              <a:tblPr bandRow="1" firstRow="1">
                <a:noFill/>
                <a:tableStyleId>{C224C4F2-9888-425C-A148-CC7ED365A55C}</a:tableStyleId>
              </a:tblPr>
              <a:tblGrid>
                <a:gridCol w="2057400"/>
                <a:gridCol w="2057400"/>
                <a:gridCol w="2057400"/>
                <a:gridCol w="2057400"/>
              </a:tblGrid>
              <a:tr h="42727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TITLE &amp; YEAR</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AUTHOR</a:t>
                      </a:r>
                      <a:endParaRPr sz="1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METHODOLOGY</a:t>
                      </a:r>
                      <a:endParaRPr sz="1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CONCLUSION</a:t>
                      </a:r>
                      <a:endParaRPr sz="1600" u="none" cap="none" strike="noStrike"/>
                    </a:p>
                  </a:txBody>
                  <a:tcPr marT="45725" marB="45725" marR="91450" marL="91450"/>
                </a:tc>
              </a:tr>
              <a:tr h="2327275">
                <a:tc>
                  <a:txBody>
                    <a:bodyPr/>
                    <a:lstStyle/>
                    <a:p>
                      <a:pPr indent="0" lvl="0" marL="0" marR="0" rtl="0" algn="l">
                        <a:lnSpc>
                          <a:spcPct val="100000"/>
                        </a:lnSpc>
                        <a:spcBef>
                          <a:spcPts val="0"/>
                        </a:spcBef>
                        <a:spcAft>
                          <a:spcPts val="0"/>
                        </a:spcAft>
                        <a:buClr>
                          <a:schemeClr val="dk1"/>
                        </a:buClr>
                        <a:buSzPts val="1100"/>
                        <a:buFont typeface="Arial"/>
                        <a:buNone/>
                      </a:pPr>
                      <a:r>
                        <a:rPr lang="en-US" sz="1600" u="none" cap="none" strike="noStrike"/>
                        <a:t>Screening and Ranking Resumes using Stacked Model(2021)</a:t>
                      </a:r>
                      <a:endParaRPr sz="16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Rasika Ransing, Akshaya Mohan</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lang="en-US" sz="1600" u="none" cap="none" strike="noStrike"/>
                        <a:t>This system</a:t>
                      </a:r>
                      <a:endParaRPr sz="1600" u="none" cap="none" strike="noStrike"/>
                    </a:p>
                    <a:p>
                      <a:pPr indent="0" lvl="0" marL="0" marR="0" rtl="0" algn="l">
                        <a:lnSpc>
                          <a:spcPct val="100000"/>
                        </a:lnSpc>
                        <a:spcBef>
                          <a:spcPts val="0"/>
                        </a:spcBef>
                        <a:spcAft>
                          <a:spcPts val="0"/>
                        </a:spcAft>
                        <a:buClr>
                          <a:schemeClr val="dk1"/>
                        </a:buClr>
                        <a:buSzPts val="1100"/>
                        <a:buFont typeface="Arial"/>
                        <a:buNone/>
                      </a:pPr>
                      <a:r>
                        <a:rPr lang="en-US" sz="1600" u="none" cap="none" strike="noStrike"/>
                        <a:t>makes use of Machine Learning algorithms such as KNN, Linear</a:t>
                      </a:r>
                      <a:endParaRPr sz="1600" u="none" cap="none" strike="noStrike"/>
                    </a:p>
                    <a:p>
                      <a:pPr indent="0" lvl="0" marL="0" marR="0" rtl="0" algn="l">
                        <a:lnSpc>
                          <a:spcPct val="100000"/>
                        </a:lnSpc>
                        <a:spcBef>
                          <a:spcPts val="0"/>
                        </a:spcBef>
                        <a:spcAft>
                          <a:spcPts val="0"/>
                        </a:spcAft>
                        <a:buClr>
                          <a:schemeClr val="dk1"/>
                        </a:buClr>
                        <a:buSzPts val="1100"/>
                        <a:buFont typeface="Arial"/>
                        <a:buNone/>
                      </a:pPr>
                      <a:r>
                        <a:rPr lang="en-US" sz="1600" u="none" cap="none" strike="noStrike"/>
                        <a:t>SVC, and XGBoost.</a:t>
                      </a:r>
                      <a:endParaRPr sz="16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t>Accuracy:</a:t>
                      </a:r>
                      <a:endParaRPr sz="1400" u="none" cap="none" strike="noStrike"/>
                    </a:p>
                    <a:p>
                      <a:pPr indent="0" lvl="0" marL="0" marR="0" rtl="0" algn="l">
                        <a:lnSpc>
                          <a:spcPct val="100000"/>
                        </a:lnSpc>
                        <a:spcBef>
                          <a:spcPts val="0"/>
                        </a:spcBef>
                        <a:spcAft>
                          <a:spcPts val="0"/>
                        </a:spcAft>
                        <a:buClr>
                          <a:schemeClr val="dk1"/>
                        </a:buClr>
                        <a:buSzPts val="1600"/>
                        <a:buFont typeface="Arial"/>
                        <a:buNone/>
                      </a:pPr>
                      <a:r>
                        <a:rPr lang="en-US" sz="1600" u="none" cap="none" strike="noStrike"/>
                        <a:t>Linear SVC: 83%</a:t>
                      </a:r>
                      <a:endParaRPr sz="1600" u="none" cap="none" strike="noStrike"/>
                    </a:p>
                    <a:p>
                      <a:pPr indent="0" lvl="0" marL="0" marR="0" rtl="0" algn="l">
                        <a:lnSpc>
                          <a:spcPct val="100000"/>
                        </a:lnSpc>
                        <a:spcBef>
                          <a:spcPts val="0"/>
                        </a:spcBef>
                        <a:spcAft>
                          <a:spcPts val="0"/>
                        </a:spcAft>
                        <a:buClr>
                          <a:schemeClr val="dk1"/>
                        </a:buClr>
                        <a:buSzPts val="1600"/>
                        <a:buFont typeface="Arial"/>
                        <a:buNone/>
                      </a:pPr>
                      <a:r>
                        <a:rPr lang="en-US" sz="1600" u="none" cap="none" strike="noStrike"/>
                        <a:t>KNN : 72%</a:t>
                      </a:r>
                      <a:endParaRPr sz="1600" u="none" cap="none" strike="noStrike"/>
                    </a:p>
                    <a:p>
                      <a:pPr indent="0" lvl="0" marL="0" marR="0" rtl="0" algn="l">
                        <a:lnSpc>
                          <a:spcPct val="100000"/>
                        </a:lnSpc>
                        <a:spcBef>
                          <a:spcPts val="0"/>
                        </a:spcBef>
                        <a:spcAft>
                          <a:spcPts val="0"/>
                        </a:spcAft>
                        <a:buClr>
                          <a:schemeClr val="dk1"/>
                        </a:buClr>
                        <a:buSzPts val="1600"/>
                        <a:buFont typeface="Arial"/>
                        <a:buNone/>
                      </a:pPr>
                      <a:r>
                        <a:rPr lang="en-US" sz="1600" u="none" cap="none" strike="noStrike"/>
                        <a:t>XG Boost: 85%</a:t>
                      </a:r>
                      <a:endParaRPr sz="1600" u="none" cap="none" strike="noStrike"/>
                    </a:p>
                  </a:txBody>
                  <a:tcPr marT="45725" marB="45725" marR="91450" marL="91450"/>
                </a:tc>
              </a:tr>
              <a:tr h="23272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Resume Scanning and Emotion Recognition System based on Machine Learning Algorithms(2020)</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Vishruth R G, Sunitha R, Varuna K S, Varshini N, Prasad B Honnavalli </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This project comprises three modules: Resume scanning, Chatbot implementation, and Emotion Recognition</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t>66% accuracy of prediction efficiency was accomplished.</a:t>
                      </a:r>
                      <a:endParaRPr sz="1600" u="none" cap="none" strike="noStrike"/>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OBJECTIVES</a:t>
            </a:r>
            <a:endParaRPr/>
          </a:p>
        </p:txBody>
      </p:sp>
      <p:sp>
        <p:nvSpPr>
          <p:cNvPr id="162" name="Google Shape;162;p10"/>
          <p:cNvSpPr txBox="1"/>
          <p:nvPr>
            <p:ph idx="1" type="body"/>
          </p:nvPr>
        </p:nvSpPr>
        <p:spPr>
          <a:xfrm>
            <a:off x="457200" y="1192212"/>
            <a:ext cx="8229600" cy="5029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2200"/>
              <a:buNone/>
            </a:pPr>
            <a:r>
              <a:rPr lang="en-US" sz="2200"/>
              <a:t>The primary objective of this project is to develop an automated resume screening system using machine learning and natural language processing (NLP) techniques.</a:t>
            </a:r>
            <a:endParaRPr/>
          </a:p>
          <a:p>
            <a:pPr indent="0" lvl="0" marL="0" rtl="0" algn="just">
              <a:lnSpc>
                <a:spcPct val="100000"/>
              </a:lnSpc>
              <a:spcBef>
                <a:spcPts val="440"/>
              </a:spcBef>
              <a:spcAft>
                <a:spcPts val="0"/>
              </a:spcAft>
              <a:buClr>
                <a:schemeClr val="dk1"/>
              </a:buClr>
              <a:buSzPts val="2200"/>
              <a:buNone/>
            </a:pPr>
            <a:r>
              <a:rPr lang="en-US" sz="2200"/>
              <a:t>The system aims to streamline the recruitment process by:</a:t>
            </a:r>
            <a:endParaRPr/>
          </a:p>
          <a:p>
            <a:pPr indent="-342900" lvl="0" marL="342900" rtl="0" algn="just">
              <a:lnSpc>
                <a:spcPct val="100000"/>
              </a:lnSpc>
              <a:spcBef>
                <a:spcPts val="440"/>
              </a:spcBef>
              <a:spcAft>
                <a:spcPts val="0"/>
              </a:spcAft>
              <a:buClr>
                <a:schemeClr val="dk1"/>
              </a:buClr>
              <a:buSzPts val="2200"/>
              <a:buChar char="•"/>
            </a:pPr>
            <a:r>
              <a:rPr lang="en-US" sz="2200"/>
              <a:t>Automating the screening of resumes submitted for job openings.</a:t>
            </a:r>
            <a:endParaRPr/>
          </a:p>
          <a:p>
            <a:pPr indent="-342900" lvl="0" marL="342900" rtl="0" algn="just">
              <a:lnSpc>
                <a:spcPct val="100000"/>
              </a:lnSpc>
              <a:spcBef>
                <a:spcPts val="440"/>
              </a:spcBef>
              <a:spcAft>
                <a:spcPts val="0"/>
              </a:spcAft>
              <a:buClr>
                <a:schemeClr val="dk1"/>
              </a:buClr>
              <a:buSzPts val="2200"/>
              <a:buChar char="•"/>
            </a:pPr>
            <a:r>
              <a:rPr lang="en-US" sz="2200"/>
              <a:t>Extracting relevant features from resumes, such as skills and experience.</a:t>
            </a:r>
            <a:endParaRPr/>
          </a:p>
          <a:p>
            <a:pPr indent="-342900" lvl="0" marL="342900" rtl="0" algn="just">
              <a:lnSpc>
                <a:spcPct val="100000"/>
              </a:lnSpc>
              <a:spcBef>
                <a:spcPts val="440"/>
              </a:spcBef>
              <a:spcAft>
                <a:spcPts val="0"/>
              </a:spcAft>
              <a:buClr>
                <a:schemeClr val="dk1"/>
              </a:buClr>
              <a:buSzPts val="2200"/>
              <a:buChar char="•"/>
            </a:pPr>
            <a:r>
              <a:rPr lang="en-US" sz="2200"/>
              <a:t>Categorizing resumes into predefined classes or categories based on extracted features.</a:t>
            </a:r>
            <a:endParaRPr/>
          </a:p>
          <a:p>
            <a:pPr indent="-342900" lvl="0" marL="342900" rtl="0" algn="just">
              <a:lnSpc>
                <a:spcPct val="100000"/>
              </a:lnSpc>
              <a:spcBef>
                <a:spcPts val="440"/>
              </a:spcBef>
              <a:spcAft>
                <a:spcPts val="0"/>
              </a:spcAft>
              <a:buClr>
                <a:schemeClr val="dk1"/>
              </a:buClr>
              <a:buSzPts val="2200"/>
              <a:buChar char="•"/>
            </a:pPr>
            <a:r>
              <a:rPr lang="en-US" sz="2200"/>
              <a:t>Providing an intuitive user interface for recruiters to interact with the system.</a:t>
            </a:r>
            <a:endParaRPr/>
          </a:p>
          <a:p>
            <a:pPr indent="-215900" lvl="0" marL="342900" rtl="0" algn="just">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163" name="Google Shape;163;p10"/>
          <p:cNvSpPr txBox="1"/>
          <p:nvPr>
            <p:ph idx="11" type="ftr"/>
          </p:nvPr>
        </p:nvSpPr>
        <p:spPr>
          <a:xfrm>
            <a:off x="381000" y="6356351"/>
            <a:ext cx="8305800" cy="27304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e7a8674e7e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PROBLEM STATEMENT</a:t>
            </a:r>
            <a:endParaRPr/>
          </a:p>
        </p:txBody>
      </p:sp>
      <p:sp>
        <p:nvSpPr>
          <p:cNvPr id="170" name="Google Shape;170;g2e7a8674e7e_0_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70000" lnSpcReduction="20000"/>
          </a:bodyPr>
          <a:lstStyle/>
          <a:p>
            <a:pPr indent="-350585" lvl="0" marL="457200" rtl="0" algn="just">
              <a:lnSpc>
                <a:spcPct val="115000"/>
              </a:lnSpc>
              <a:spcBef>
                <a:spcPts val="1200"/>
              </a:spcBef>
              <a:spcAft>
                <a:spcPts val="0"/>
              </a:spcAft>
              <a:buSzPct val="100000"/>
              <a:buFont typeface="Times New Roman"/>
              <a:buChar char="•"/>
            </a:pPr>
            <a:r>
              <a:rPr lang="en-US" sz="2744">
                <a:latin typeface="Times New Roman"/>
                <a:ea typeface="Times New Roman"/>
                <a:cs typeface="Times New Roman"/>
                <a:sym typeface="Times New Roman"/>
              </a:rPr>
              <a:t>The employment procedure that is too labor-intensive and prone to mistakes due to the volume of resumes it cannot process. </a:t>
            </a:r>
            <a:endParaRPr sz="2744">
              <a:latin typeface="Times New Roman"/>
              <a:ea typeface="Times New Roman"/>
              <a:cs typeface="Times New Roman"/>
              <a:sym typeface="Times New Roman"/>
            </a:endParaRPr>
          </a:p>
          <a:p>
            <a:pPr indent="-350585" lvl="0" marL="457200" rtl="0" algn="just">
              <a:lnSpc>
                <a:spcPct val="115000"/>
              </a:lnSpc>
              <a:spcBef>
                <a:spcPts val="0"/>
              </a:spcBef>
              <a:spcAft>
                <a:spcPts val="0"/>
              </a:spcAft>
              <a:buSzPct val="100000"/>
              <a:buFont typeface="Times New Roman"/>
              <a:buChar char="•"/>
            </a:pPr>
            <a:r>
              <a:rPr lang="en-US" sz="2744">
                <a:latin typeface="Times New Roman"/>
                <a:ea typeface="Times New Roman"/>
                <a:cs typeface="Times New Roman"/>
                <a:sym typeface="Times New Roman"/>
              </a:rPr>
              <a:t>For businesses looking for effective candidate selection procedures in the cutthroat job market of today, the amount of incoming resumes presents a major obstacle. </a:t>
            </a:r>
            <a:endParaRPr sz="2744">
              <a:latin typeface="Times New Roman"/>
              <a:ea typeface="Times New Roman"/>
              <a:cs typeface="Times New Roman"/>
              <a:sym typeface="Times New Roman"/>
            </a:endParaRPr>
          </a:p>
          <a:p>
            <a:pPr indent="-350585" lvl="0" marL="457200" rtl="0" algn="just">
              <a:lnSpc>
                <a:spcPct val="115000"/>
              </a:lnSpc>
              <a:spcBef>
                <a:spcPts val="0"/>
              </a:spcBef>
              <a:spcAft>
                <a:spcPts val="0"/>
              </a:spcAft>
              <a:buSzPct val="100000"/>
              <a:buFont typeface="Times New Roman"/>
              <a:buChar char="•"/>
            </a:pPr>
            <a:r>
              <a:rPr lang="en-US" sz="2744">
                <a:latin typeface="Times New Roman"/>
                <a:ea typeface="Times New Roman"/>
                <a:cs typeface="Times New Roman"/>
                <a:sym typeface="Times New Roman"/>
              </a:rPr>
              <a:t>Conventional manual resume screening techniques are frequently time-consuming, biased, and difficult. However, there is a potential chance to efficiently streamline this procedure with the advent of Natural Language Processing (NLP) techniques and machine learning algorithms.</a:t>
            </a:r>
            <a:endParaRPr sz="2744">
              <a:latin typeface="Times New Roman"/>
              <a:ea typeface="Times New Roman"/>
              <a:cs typeface="Times New Roman"/>
              <a:sym typeface="Times New Roman"/>
            </a:endParaRPr>
          </a:p>
          <a:p>
            <a:pPr indent="-350585" lvl="0" marL="457200" rtl="0" algn="just">
              <a:lnSpc>
                <a:spcPct val="115000"/>
              </a:lnSpc>
              <a:spcBef>
                <a:spcPts val="0"/>
              </a:spcBef>
              <a:spcAft>
                <a:spcPts val="0"/>
              </a:spcAft>
              <a:buSzPct val="100000"/>
              <a:buFont typeface="Times New Roman"/>
              <a:buChar char="•"/>
            </a:pPr>
            <a:r>
              <a:rPr lang="en-US" sz="2744">
                <a:latin typeface="Times New Roman"/>
                <a:ea typeface="Times New Roman"/>
                <a:cs typeface="Times New Roman"/>
                <a:sym typeface="Times New Roman"/>
              </a:rPr>
              <a:t>Some of the problems that have arisen include the challenges of extracting relevant profiles from a large number of resumes, the requirement for a more efficient and standardized screening process, and the need for a solution that minimizes manual processing while ensuring accurate candidate selection based on job descriptions.</a:t>
            </a:r>
            <a:endParaRPr sz="2744">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ctrTitle"/>
          </p:nvPr>
        </p:nvSpPr>
        <p:spPr>
          <a:xfrm>
            <a:off x="573375" y="691350"/>
            <a:ext cx="7772400" cy="1470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t>PROPOSED WORK</a:t>
            </a:r>
            <a:endParaRPr/>
          </a:p>
        </p:txBody>
      </p:sp>
      <p:sp>
        <p:nvSpPr>
          <p:cNvPr id="176" name="Google Shape;176;p29"/>
          <p:cNvSpPr txBox="1"/>
          <p:nvPr>
            <p:ph idx="1" type="subTitle"/>
          </p:nvPr>
        </p:nvSpPr>
        <p:spPr>
          <a:xfrm>
            <a:off x="2729000" y="2337150"/>
            <a:ext cx="4474500" cy="2716200"/>
          </a:xfrm>
          <a:prstGeom prst="rect">
            <a:avLst/>
          </a:prstGeom>
          <a:noFill/>
          <a:ln>
            <a:noFill/>
          </a:ln>
        </p:spPr>
        <p:txBody>
          <a:bodyPr anchorCtr="0" anchor="t" bIns="45700" lIns="91425" spcFirstLastPara="1" rIns="91425" wrap="square" tIns="45700">
            <a:noAutofit/>
          </a:bodyPr>
          <a:lstStyle/>
          <a:p>
            <a:pPr indent="-336550" lvl="0" marL="311150" rtl="0" algn="l">
              <a:lnSpc>
                <a:spcPct val="100000"/>
              </a:lnSpc>
              <a:spcBef>
                <a:spcPts val="640"/>
              </a:spcBef>
              <a:spcAft>
                <a:spcPts val="0"/>
              </a:spcAft>
              <a:buClr>
                <a:schemeClr val="dk1"/>
              </a:buClr>
              <a:buSzPts val="4000"/>
              <a:buChar char="•"/>
            </a:pPr>
            <a:r>
              <a:rPr b="1" lang="en-US" sz="2400">
                <a:solidFill>
                  <a:schemeClr val="dk1"/>
                </a:solidFill>
              </a:rPr>
              <a:t>Block Diagram</a:t>
            </a:r>
            <a:endParaRPr b="1" sz="4000">
              <a:solidFill>
                <a:schemeClr val="dk1"/>
              </a:solidFill>
            </a:endParaRPr>
          </a:p>
          <a:p>
            <a:pPr indent="-336550" lvl="0" marL="311150" rtl="0" algn="l">
              <a:lnSpc>
                <a:spcPct val="100000"/>
              </a:lnSpc>
              <a:spcBef>
                <a:spcPts val="640"/>
              </a:spcBef>
              <a:spcAft>
                <a:spcPts val="0"/>
              </a:spcAft>
              <a:buClr>
                <a:schemeClr val="dk1"/>
              </a:buClr>
              <a:buSzPts val="4000"/>
              <a:buChar char="•"/>
            </a:pPr>
            <a:r>
              <a:rPr b="1" lang="en-US" sz="2400">
                <a:solidFill>
                  <a:schemeClr val="dk1"/>
                </a:solidFill>
              </a:rPr>
              <a:t>Novel Idea</a:t>
            </a:r>
            <a:endParaRPr b="1" sz="4000">
              <a:solidFill>
                <a:schemeClr val="dk1"/>
              </a:solidFill>
            </a:endParaRPr>
          </a:p>
          <a:p>
            <a:pPr indent="-336550" lvl="0" marL="311150" rtl="0" algn="l">
              <a:lnSpc>
                <a:spcPct val="100000"/>
              </a:lnSpc>
              <a:spcBef>
                <a:spcPts val="640"/>
              </a:spcBef>
              <a:spcAft>
                <a:spcPts val="0"/>
              </a:spcAft>
              <a:buClr>
                <a:schemeClr val="dk1"/>
              </a:buClr>
              <a:buSzPts val="4000"/>
              <a:buChar char="•"/>
            </a:pPr>
            <a:r>
              <a:rPr b="1" lang="en-US" sz="2400">
                <a:solidFill>
                  <a:schemeClr val="dk1"/>
                </a:solidFill>
              </a:rPr>
              <a:t>Modules</a:t>
            </a:r>
            <a:endParaRPr b="1" sz="4000">
              <a:solidFill>
                <a:schemeClr val="dk1"/>
              </a:solidFill>
            </a:endParaRPr>
          </a:p>
          <a:p>
            <a:pPr indent="-336550" lvl="0" marL="311150" rtl="0" algn="l">
              <a:lnSpc>
                <a:spcPct val="100000"/>
              </a:lnSpc>
              <a:spcBef>
                <a:spcPts val="640"/>
              </a:spcBef>
              <a:spcAft>
                <a:spcPts val="0"/>
              </a:spcAft>
              <a:buClr>
                <a:schemeClr val="dk1"/>
              </a:buClr>
              <a:buSzPts val="4000"/>
              <a:buChar char="•"/>
            </a:pPr>
            <a:r>
              <a:rPr b="1" lang="en-US" sz="2400">
                <a:solidFill>
                  <a:schemeClr val="dk1"/>
                </a:solidFill>
              </a:rPr>
              <a:t>Module description</a:t>
            </a:r>
            <a:endParaRPr b="1" sz="4000">
              <a:solidFill>
                <a:schemeClr val="dk1"/>
              </a:solidFill>
            </a:endParaRPr>
          </a:p>
          <a:p>
            <a:pPr indent="-254000" lvl="0" marL="482600" rtl="0" algn="ctr">
              <a:lnSpc>
                <a:spcPct val="100000"/>
              </a:lnSpc>
              <a:spcBef>
                <a:spcPts val="640"/>
              </a:spcBef>
              <a:spcAft>
                <a:spcPts val="0"/>
              </a:spcAft>
              <a:buSzPts val="3200"/>
              <a:buFont typeface="Arial"/>
              <a:buNone/>
            </a:pPr>
            <a:r>
              <a:t/>
            </a:r>
            <a:endParaRPr b="1"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2"/>
          <p:cNvSpPr txBox="1"/>
          <p:nvPr>
            <p:ph idx="11" type="ftr"/>
          </p:nvPr>
        </p:nvSpPr>
        <p:spPr>
          <a:xfrm>
            <a:off x="914400" y="6356350"/>
            <a:ext cx="7543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
        <p:nvSpPr>
          <p:cNvPr id="182" name="Google Shape;182;p12"/>
          <p:cNvSpPr txBox="1"/>
          <p:nvPr>
            <p:ph idx="4294967295" type="title"/>
          </p:nvPr>
        </p:nvSpPr>
        <p:spPr>
          <a:xfrm>
            <a:off x="441960" y="136525"/>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237035"/>
              <a:buFont typeface="Calibri"/>
              <a:buNone/>
            </a:pPr>
            <a:r>
              <a:rPr lang="en-US"/>
              <a:t>    </a:t>
            </a:r>
            <a:r>
              <a:rPr lang="en-US" sz="3300"/>
              <a:t>BLOCK DIAGRAM OF THE PROPOSED SYSTEM</a:t>
            </a:r>
            <a:endParaRPr sz="3300"/>
          </a:p>
        </p:txBody>
      </p:sp>
      <p:pic>
        <p:nvPicPr>
          <p:cNvPr descr="Architecture Diagram (2).jpeg" id="183" name="Google Shape;183;p12"/>
          <p:cNvPicPr preferRelativeResize="0"/>
          <p:nvPr/>
        </p:nvPicPr>
        <p:blipFill rotWithShape="1">
          <a:blip r:embed="rId3">
            <a:alphaModFix/>
          </a:blip>
          <a:srcRect b="0" l="0" r="0" t="0"/>
          <a:stretch/>
        </p:blipFill>
        <p:spPr>
          <a:xfrm>
            <a:off x="1412240" y="1064525"/>
            <a:ext cx="6461760" cy="50633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1"/>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NOVEL IDEA</a:t>
            </a:r>
            <a:endParaRPr/>
          </a:p>
        </p:txBody>
      </p:sp>
      <p:sp>
        <p:nvSpPr>
          <p:cNvPr id="189" name="Google Shape;189;p11"/>
          <p:cNvSpPr txBox="1"/>
          <p:nvPr>
            <p:ph idx="1" type="body"/>
          </p:nvPr>
        </p:nvSpPr>
        <p:spPr>
          <a:xfrm>
            <a:off x="609600" y="990600"/>
            <a:ext cx="8229600" cy="50292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200"/>
              <a:buChar char="•"/>
            </a:pPr>
            <a:r>
              <a:rPr lang="en-US" sz="2200"/>
              <a:t>The goal of the project is to incorporate a self-learning mechanism into the automated resume screening system.</a:t>
            </a:r>
            <a:endParaRPr/>
          </a:p>
          <a:p>
            <a:pPr indent="-342900" lvl="0" marL="342900" rtl="0" algn="just">
              <a:lnSpc>
                <a:spcPct val="100000"/>
              </a:lnSpc>
              <a:spcBef>
                <a:spcPts val="440"/>
              </a:spcBef>
              <a:spcAft>
                <a:spcPts val="0"/>
              </a:spcAft>
              <a:buClr>
                <a:schemeClr val="dk1"/>
              </a:buClr>
              <a:buSzPts val="2200"/>
              <a:buChar char="•"/>
            </a:pPr>
            <a:r>
              <a:rPr lang="en-US" sz="2200"/>
              <a:t>The aim of this project is to address the limitations of the existing system by automating the resume screening process using machine learning and NLP techniques.</a:t>
            </a:r>
            <a:endParaRPr/>
          </a:p>
          <a:p>
            <a:pPr indent="-342900" lvl="0" marL="342900" rtl="0" algn="just">
              <a:lnSpc>
                <a:spcPct val="100000"/>
              </a:lnSpc>
              <a:spcBef>
                <a:spcPts val="440"/>
              </a:spcBef>
              <a:spcAft>
                <a:spcPts val="0"/>
              </a:spcAft>
              <a:buClr>
                <a:schemeClr val="dk1"/>
              </a:buClr>
              <a:buSzPts val="2200"/>
              <a:buChar char="•"/>
            </a:pPr>
            <a:r>
              <a:rPr lang="en-US" sz="2200"/>
              <a:t>By leveraging advanced algorithms and models, the system will analyze and classify resumes accurately, enabling recruiters to focus their efforts on evaluating top candidates.</a:t>
            </a:r>
            <a:endParaRPr/>
          </a:p>
          <a:p>
            <a:pPr indent="0" lvl="0" marL="0" rtl="0" algn="just">
              <a:lnSpc>
                <a:spcPct val="100000"/>
              </a:lnSpc>
              <a:spcBef>
                <a:spcPts val="440"/>
              </a:spcBef>
              <a:spcAft>
                <a:spcPts val="0"/>
              </a:spcAft>
              <a:buClr>
                <a:schemeClr val="dk1"/>
              </a:buClr>
              <a:buSzPts val="2200"/>
              <a:buNone/>
            </a:pPr>
            <a:r>
              <a:rPr lang="en-US" sz="2200">
                <a:latin typeface="Times New Roman"/>
                <a:ea typeface="Times New Roman"/>
                <a:cs typeface="Times New Roman"/>
                <a:sym typeface="Times New Roman"/>
              </a:rPr>
              <a:t>Advantages:</a:t>
            </a:r>
            <a:endParaRPr/>
          </a:p>
          <a:p>
            <a:pPr indent="-342900" lvl="0" marL="342900" rtl="0" algn="just">
              <a:lnSpc>
                <a:spcPct val="100000"/>
              </a:lnSpc>
              <a:spcBef>
                <a:spcPts val="440"/>
              </a:spcBef>
              <a:spcAft>
                <a:spcPts val="0"/>
              </a:spcAft>
              <a:buClr>
                <a:schemeClr val="dk1"/>
              </a:buClr>
              <a:buSzPts val="2200"/>
              <a:buChar char="•"/>
            </a:pPr>
            <a:r>
              <a:rPr lang="en-US" sz="2200"/>
              <a:t>Improved recruitment efficiency</a:t>
            </a:r>
            <a:endParaRPr sz="2200">
              <a:latin typeface="Times New Roman"/>
              <a:ea typeface="Times New Roman"/>
              <a:cs typeface="Times New Roman"/>
              <a:sym typeface="Times New Roman"/>
            </a:endParaRPr>
          </a:p>
          <a:p>
            <a:pPr indent="-342900" lvl="0" marL="342900" rtl="0" algn="just">
              <a:lnSpc>
                <a:spcPct val="100000"/>
              </a:lnSpc>
              <a:spcBef>
                <a:spcPts val="440"/>
              </a:spcBef>
              <a:spcAft>
                <a:spcPts val="0"/>
              </a:spcAft>
              <a:buClr>
                <a:schemeClr val="dk1"/>
              </a:buClr>
              <a:buSzPts val="2200"/>
              <a:buChar char="•"/>
            </a:pPr>
            <a:r>
              <a:rPr lang="en-US" sz="2200"/>
              <a:t>Reduced manual effort and labor costs</a:t>
            </a:r>
            <a:endParaRPr sz="2200">
              <a:latin typeface="Times New Roman"/>
              <a:ea typeface="Times New Roman"/>
              <a:cs typeface="Times New Roman"/>
              <a:sym typeface="Times New Roman"/>
            </a:endParaRPr>
          </a:p>
          <a:p>
            <a:pPr indent="-342900" lvl="0" marL="342900" rtl="0" algn="just">
              <a:lnSpc>
                <a:spcPct val="100000"/>
              </a:lnSpc>
              <a:spcBef>
                <a:spcPts val="440"/>
              </a:spcBef>
              <a:spcAft>
                <a:spcPts val="0"/>
              </a:spcAft>
              <a:buClr>
                <a:schemeClr val="dk1"/>
              </a:buClr>
              <a:buSzPts val="2200"/>
              <a:buChar char="•"/>
            </a:pPr>
            <a:r>
              <a:rPr lang="en-US" sz="2200"/>
              <a:t>Objective and consistent screening process</a:t>
            </a:r>
            <a:endParaRPr sz="2200">
              <a:latin typeface="Times New Roman"/>
              <a:ea typeface="Times New Roman"/>
              <a:cs typeface="Times New Roman"/>
              <a:sym typeface="Times New Roman"/>
            </a:endParaRPr>
          </a:p>
          <a:p>
            <a:pPr indent="-342900" lvl="0" marL="342900" rtl="0" algn="just">
              <a:lnSpc>
                <a:spcPct val="100000"/>
              </a:lnSpc>
              <a:spcBef>
                <a:spcPts val="440"/>
              </a:spcBef>
              <a:spcAft>
                <a:spcPts val="0"/>
              </a:spcAft>
              <a:buClr>
                <a:schemeClr val="dk1"/>
              </a:buClr>
              <a:buSzPts val="2200"/>
              <a:buChar char="•"/>
            </a:pPr>
            <a:r>
              <a:rPr lang="en-US" sz="2200"/>
              <a:t>Scalable and capable of handling large volumes of resumes</a:t>
            </a:r>
            <a:endParaRPr sz="2200">
              <a:latin typeface="Times New Roman"/>
              <a:ea typeface="Times New Roman"/>
              <a:cs typeface="Times New Roman"/>
              <a:sym typeface="Times New Roman"/>
            </a:endParaRPr>
          </a:p>
          <a:p>
            <a:pPr indent="-342900" lvl="0" marL="342900" rtl="0" algn="just">
              <a:lnSpc>
                <a:spcPct val="100000"/>
              </a:lnSpc>
              <a:spcBef>
                <a:spcPts val="440"/>
              </a:spcBef>
              <a:spcAft>
                <a:spcPts val="0"/>
              </a:spcAft>
              <a:buClr>
                <a:schemeClr val="dk1"/>
              </a:buClr>
              <a:buSzPts val="2200"/>
              <a:buChar char="•"/>
            </a:pPr>
            <a:r>
              <a:rPr lang="en-US" sz="2200"/>
              <a:t>Enhanced candidate selection based on predefined criteria</a:t>
            </a:r>
            <a:endParaRPr sz="2200">
              <a:latin typeface="Times New Roman"/>
              <a:ea typeface="Times New Roman"/>
              <a:cs typeface="Times New Roman"/>
              <a:sym typeface="Times New Roman"/>
            </a:endParaRPr>
          </a:p>
        </p:txBody>
      </p:sp>
      <p:sp>
        <p:nvSpPr>
          <p:cNvPr id="190" name="Google Shape;190;p11"/>
          <p:cNvSpPr txBox="1"/>
          <p:nvPr>
            <p:ph idx="11" type="ftr"/>
          </p:nvPr>
        </p:nvSpPr>
        <p:spPr>
          <a:xfrm>
            <a:off x="381000" y="6356351"/>
            <a:ext cx="8305800" cy="27304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MODULES</a:t>
            </a:r>
            <a:endParaRPr/>
          </a:p>
        </p:txBody>
      </p:sp>
      <p:sp>
        <p:nvSpPr>
          <p:cNvPr id="196" name="Google Shape;196;p32"/>
          <p:cNvSpPr txBox="1"/>
          <p:nvPr>
            <p:ph idx="1" type="body"/>
          </p:nvPr>
        </p:nvSpPr>
        <p:spPr>
          <a:xfrm>
            <a:off x="609600" y="990600"/>
            <a:ext cx="8229600" cy="50292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Data Loading</a:t>
            </a:r>
            <a:endParaRPr/>
          </a:p>
          <a:p>
            <a:pPr indent="-342900" lvl="0" marL="342900" rtl="0" algn="just">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Data Visualization</a:t>
            </a:r>
            <a:endParaRPr/>
          </a:p>
          <a:p>
            <a:pPr indent="-342900" lvl="0" marL="342900" rtl="0" algn="just">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Exploratory Data Analysis</a:t>
            </a:r>
            <a:endParaRPr/>
          </a:p>
          <a:p>
            <a:pPr indent="-342900" lvl="0" marL="342900" rtl="0" algn="just">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Data Preprocessing</a:t>
            </a:r>
            <a:endParaRPr/>
          </a:p>
          <a:p>
            <a:pPr indent="-342900" lvl="0" marL="342900" rtl="0" algn="just">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Encoding labels</a:t>
            </a:r>
            <a:endParaRPr/>
          </a:p>
          <a:p>
            <a:pPr indent="-342900" lvl="0" marL="342900" rtl="0" algn="just">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TF-IDF vectorization</a:t>
            </a:r>
            <a:endParaRPr/>
          </a:p>
          <a:p>
            <a:pPr indent="-342900" lvl="0" marL="342900" rtl="0" algn="just">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Splitting the dataset</a:t>
            </a:r>
            <a:endParaRPr/>
          </a:p>
          <a:p>
            <a:pPr indent="-342900" lvl="0" marL="342900" rtl="0" algn="just">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Model Selection</a:t>
            </a:r>
            <a:endParaRPr/>
          </a:p>
          <a:p>
            <a:pPr indent="-342900" lvl="0" marL="342900" rtl="0" algn="just">
              <a:lnSpc>
                <a:spcPct val="100000"/>
              </a:lnSpc>
              <a:spcBef>
                <a:spcPts val="0"/>
              </a:spcBef>
              <a:spcAft>
                <a:spcPts val="0"/>
              </a:spcAft>
              <a:buClr>
                <a:schemeClr val="dk1"/>
              </a:buClr>
              <a:buSzPts val="2200"/>
              <a:buChar char="•"/>
            </a:pPr>
            <a:r>
              <a:rPr lang="en-US" sz="2800">
                <a:latin typeface="Times New Roman"/>
                <a:ea typeface="Times New Roman"/>
                <a:cs typeface="Times New Roman"/>
                <a:sym typeface="Times New Roman"/>
              </a:rPr>
              <a:t>Model Deployment</a:t>
            </a:r>
            <a:endParaRPr sz="2800">
              <a:latin typeface="Times New Roman"/>
              <a:ea typeface="Times New Roman"/>
              <a:cs typeface="Times New Roman"/>
              <a:sym typeface="Times New Roman"/>
            </a:endParaRPr>
          </a:p>
        </p:txBody>
      </p:sp>
      <p:sp>
        <p:nvSpPr>
          <p:cNvPr id="197" name="Google Shape;197;p32"/>
          <p:cNvSpPr txBox="1"/>
          <p:nvPr>
            <p:ph idx="11" type="ftr"/>
          </p:nvPr>
        </p:nvSpPr>
        <p:spPr>
          <a:xfrm>
            <a:off x="381000" y="6356351"/>
            <a:ext cx="8305800" cy="27304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MODULE DESCRIPTION</a:t>
            </a:r>
            <a:endParaRPr/>
          </a:p>
        </p:txBody>
      </p:sp>
      <p:sp>
        <p:nvSpPr>
          <p:cNvPr id="203" name="Google Shape;203;p33"/>
          <p:cNvSpPr txBox="1"/>
          <p:nvPr>
            <p:ph idx="1" type="body"/>
          </p:nvPr>
        </p:nvSpPr>
        <p:spPr>
          <a:xfrm>
            <a:off x="609600" y="990600"/>
            <a:ext cx="8229600" cy="50292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200"/>
              <a:buChar char="•"/>
            </a:pPr>
            <a:r>
              <a:rPr lang="en-US" sz="1800">
                <a:latin typeface="Times New Roman"/>
                <a:ea typeface="Times New Roman"/>
                <a:cs typeface="Times New Roman"/>
                <a:sym typeface="Times New Roman"/>
              </a:rPr>
              <a:t>Data Loading: This is the first step where the text data is loaded from its source. This could be from a file, database, or API.</a:t>
            </a:r>
            <a:endParaRPr sz="1800">
              <a:latin typeface="Times New Roman"/>
              <a:ea typeface="Times New Roman"/>
              <a:cs typeface="Times New Roman"/>
              <a:sym typeface="Times New Roman"/>
            </a:endParaRPr>
          </a:p>
          <a:p>
            <a:pPr indent="-342900" lvl="0" marL="342900" rtl="0" algn="just">
              <a:lnSpc>
                <a:spcPct val="100000"/>
              </a:lnSpc>
              <a:spcBef>
                <a:spcPts val="0"/>
              </a:spcBef>
              <a:spcAft>
                <a:spcPts val="0"/>
              </a:spcAft>
              <a:buClr>
                <a:schemeClr val="dk1"/>
              </a:buClr>
              <a:buSzPts val="2200"/>
              <a:buChar char="•"/>
            </a:pPr>
            <a:r>
              <a:rPr lang="en-US" sz="1800">
                <a:latin typeface="Times New Roman"/>
                <a:ea typeface="Times New Roman"/>
                <a:cs typeface="Times New Roman"/>
                <a:sym typeface="Times New Roman"/>
              </a:rPr>
              <a:t>Data Visualization: This step involves creating visualizations of the data to help explore and understand the data. This could be helpful in identifying patterns or trends.</a:t>
            </a:r>
            <a:endParaRPr sz="1800">
              <a:latin typeface="Times New Roman"/>
              <a:ea typeface="Times New Roman"/>
              <a:cs typeface="Times New Roman"/>
              <a:sym typeface="Times New Roman"/>
            </a:endParaRPr>
          </a:p>
          <a:p>
            <a:pPr indent="-342900" lvl="0" marL="342900" rtl="0" algn="just">
              <a:lnSpc>
                <a:spcPct val="100000"/>
              </a:lnSpc>
              <a:spcBef>
                <a:spcPts val="0"/>
              </a:spcBef>
              <a:spcAft>
                <a:spcPts val="0"/>
              </a:spcAft>
              <a:buClr>
                <a:schemeClr val="dk1"/>
              </a:buClr>
              <a:buSzPts val="2200"/>
              <a:buChar char="•"/>
            </a:pPr>
            <a:r>
              <a:rPr lang="en-US" sz="1800">
                <a:latin typeface="Times New Roman"/>
                <a:ea typeface="Times New Roman"/>
                <a:cs typeface="Times New Roman"/>
                <a:sym typeface="Times New Roman"/>
              </a:rPr>
              <a:t>Exploratory Data Analysis: This is a data analysis technique that involves investigating the characteristics of the data. This can help in understanding the data better and making informed decisions about the next steps in the text processing pipeline.</a:t>
            </a:r>
            <a:endParaRPr sz="1800">
              <a:latin typeface="Times New Roman"/>
              <a:ea typeface="Times New Roman"/>
              <a:cs typeface="Times New Roman"/>
              <a:sym typeface="Times New Roman"/>
            </a:endParaRPr>
          </a:p>
          <a:p>
            <a:pPr indent="-342900" lvl="0" marL="342900" rtl="0" algn="just">
              <a:lnSpc>
                <a:spcPct val="100000"/>
              </a:lnSpc>
              <a:spcBef>
                <a:spcPts val="0"/>
              </a:spcBef>
              <a:spcAft>
                <a:spcPts val="0"/>
              </a:spcAft>
              <a:buClr>
                <a:schemeClr val="dk1"/>
              </a:buClr>
              <a:buSzPts val="2200"/>
              <a:buChar char="•"/>
            </a:pPr>
            <a:r>
              <a:rPr lang="en-US" sz="1800">
                <a:latin typeface="Times New Roman"/>
                <a:ea typeface="Times New Roman"/>
                <a:cs typeface="Times New Roman"/>
                <a:sym typeface="Times New Roman"/>
              </a:rPr>
              <a:t>Data Preprocessing:</a:t>
            </a:r>
            <a:r>
              <a:rPr b="0" i="0" lang="en-US" sz="1800" u="none" strike="noStrike">
                <a:solidFill>
                  <a:srgbClr val="000000"/>
                </a:solidFill>
                <a:latin typeface="Times New Roman"/>
                <a:ea typeface="Times New Roman"/>
                <a:cs typeface="Times New Roman"/>
                <a:sym typeface="Times New Roman"/>
              </a:rPr>
              <a:t>The process begins by defining a function cleanResume that utilizes regular expressions to systematically eliminate various types of unwanted text. Specifically, the function removes URLs, occurrences of "RT" and "cc", hashtags, and mentions (indicated by '@'). Additionally, it strips away all punctuation marks and non-ASCII characters, ensuring that only standard textual content remains. Furthermore, the function condenses multiple spaces into a single space to maintain uniform spacing.</a:t>
            </a:r>
            <a:endParaRPr sz="1800">
              <a:latin typeface="Times New Roman"/>
              <a:ea typeface="Times New Roman"/>
              <a:cs typeface="Times New Roman"/>
              <a:sym typeface="Times New Roman"/>
            </a:endParaRPr>
          </a:p>
        </p:txBody>
      </p:sp>
      <p:sp>
        <p:nvSpPr>
          <p:cNvPr id="204" name="Google Shape;204;p33"/>
          <p:cNvSpPr txBox="1"/>
          <p:nvPr>
            <p:ph idx="11" type="ftr"/>
          </p:nvPr>
        </p:nvSpPr>
        <p:spPr>
          <a:xfrm>
            <a:off x="381000" y="6356351"/>
            <a:ext cx="8305800" cy="27304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MODULE DESCRIPTION</a:t>
            </a:r>
            <a:endParaRPr/>
          </a:p>
        </p:txBody>
      </p:sp>
      <p:sp>
        <p:nvSpPr>
          <p:cNvPr id="210" name="Google Shape;210;p34"/>
          <p:cNvSpPr txBox="1"/>
          <p:nvPr>
            <p:ph idx="1" type="body"/>
          </p:nvPr>
        </p:nvSpPr>
        <p:spPr>
          <a:xfrm>
            <a:off x="609600" y="990600"/>
            <a:ext cx="8229600" cy="50292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200"/>
              <a:buChar char="•"/>
            </a:pPr>
            <a:r>
              <a:rPr lang="en-US" sz="2000">
                <a:latin typeface="Times New Roman"/>
                <a:ea typeface="Times New Roman"/>
                <a:cs typeface="Times New Roman"/>
                <a:sym typeface="Times New Roman"/>
              </a:rPr>
              <a:t>Encoding Labels: This converts the textual tokens into numerical representation. This is a crucial step for machine learning models as they can only process numerical data. There are various encoding techniques, such as one-hot encoding or word embedding.</a:t>
            </a:r>
            <a:endParaRPr sz="2000">
              <a:latin typeface="Times New Roman"/>
              <a:ea typeface="Times New Roman"/>
              <a:cs typeface="Times New Roman"/>
              <a:sym typeface="Times New Roman"/>
            </a:endParaRPr>
          </a:p>
          <a:p>
            <a:pPr indent="-342900" lvl="0" marL="342900" rtl="0" algn="just">
              <a:lnSpc>
                <a:spcPct val="100000"/>
              </a:lnSpc>
              <a:spcBef>
                <a:spcPts val="0"/>
              </a:spcBef>
              <a:spcAft>
                <a:spcPts val="0"/>
              </a:spcAft>
              <a:buClr>
                <a:schemeClr val="dk1"/>
              </a:buClr>
              <a:buSzPts val="2200"/>
              <a:buChar char="•"/>
            </a:pPr>
            <a:r>
              <a:rPr lang="en-US" sz="2000">
                <a:latin typeface="Times New Roman"/>
                <a:ea typeface="Times New Roman"/>
                <a:cs typeface="Times New Roman"/>
                <a:sym typeface="Times New Roman"/>
              </a:rPr>
              <a:t>TF-IDF Vectorization: </a:t>
            </a:r>
            <a:r>
              <a:rPr b="0" i="0" lang="en-US" sz="2000" u="none" strike="noStrike">
                <a:solidFill>
                  <a:srgbClr val="000000"/>
                </a:solidFill>
                <a:latin typeface="Times New Roman"/>
                <a:ea typeface="Times New Roman"/>
                <a:cs typeface="Times New Roman"/>
                <a:sym typeface="Times New Roman"/>
              </a:rPr>
              <a:t>TF-IDF is used for featurization.The acronym TF-IDF stands for Term Frequency - Inverse Document Frequency, wherein we create a word frequency map or dictionary where each word is mapped to its corresponding frequency, and multiply this frequency by a weight that represents how rare this keyword is across all documents. TF-IDF is a modified version of the original Term Frequency (TF) wherein, in addition to the basic functionalities of the TF an added benefit is there - it aims to focus more on those frequently occurring keywords that do not occur commonly in all documents. </a:t>
            </a:r>
            <a:endParaRPr sz="2000">
              <a:latin typeface="Times New Roman"/>
              <a:ea typeface="Times New Roman"/>
              <a:cs typeface="Times New Roman"/>
              <a:sym typeface="Times New Roman"/>
            </a:endParaRPr>
          </a:p>
          <a:p>
            <a:pPr indent="-342900" lvl="0" marL="342900" rtl="0" algn="just">
              <a:lnSpc>
                <a:spcPct val="100000"/>
              </a:lnSpc>
              <a:spcBef>
                <a:spcPts val="0"/>
              </a:spcBef>
              <a:spcAft>
                <a:spcPts val="0"/>
              </a:spcAft>
              <a:buClr>
                <a:schemeClr val="dk1"/>
              </a:buClr>
              <a:buSzPts val="2200"/>
              <a:buChar char="•"/>
            </a:pPr>
            <a:r>
              <a:rPr lang="en-US" sz="2000">
                <a:latin typeface="Times New Roman"/>
                <a:ea typeface="Times New Roman"/>
                <a:cs typeface="Times New Roman"/>
                <a:sym typeface="Times New Roman"/>
              </a:rPr>
              <a:t>Splitting the dataset: This step involves splitting the data into training and testing sets. The training set is used to train the machine learning model, and the testing set is used to evaluate the performance of the model.</a:t>
            </a:r>
            <a:endParaRPr sz="2000">
              <a:latin typeface="Times New Roman"/>
              <a:ea typeface="Times New Roman"/>
              <a:cs typeface="Times New Roman"/>
              <a:sym typeface="Times New Roman"/>
            </a:endParaRPr>
          </a:p>
        </p:txBody>
      </p:sp>
      <p:sp>
        <p:nvSpPr>
          <p:cNvPr id="211" name="Google Shape;211;p34"/>
          <p:cNvSpPr txBox="1"/>
          <p:nvPr>
            <p:ph idx="11" type="ftr"/>
          </p:nvPr>
        </p:nvSpPr>
        <p:spPr>
          <a:xfrm>
            <a:off x="381000" y="6356351"/>
            <a:ext cx="8305800" cy="27304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457200" y="274638"/>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MODULE DESCRIPTION</a:t>
            </a:r>
            <a:endParaRPr/>
          </a:p>
        </p:txBody>
      </p:sp>
      <p:sp>
        <p:nvSpPr>
          <p:cNvPr id="217" name="Google Shape;217;p35"/>
          <p:cNvSpPr txBox="1"/>
          <p:nvPr>
            <p:ph idx="1" type="body"/>
          </p:nvPr>
        </p:nvSpPr>
        <p:spPr>
          <a:xfrm>
            <a:off x="381000" y="847061"/>
            <a:ext cx="8229600" cy="5029200"/>
          </a:xfrm>
          <a:prstGeom prst="rect">
            <a:avLst/>
          </a:prstGeom>
          <a:noFill/>
          <a:ln>
            <a:noFill/>
          </a:ln>
        </p:spPr>
        <p:txBody>
          <a:bodyPr anchorCtr="0" anchor="t" bIns="45700" lIns="91425" spcFirstLastPara="1" rIns="91425" wrap="square" tIns="45700">
            <a:noAutofit/>
          </a:bodyPr>
          <a:lstStyle/>
          <a:p>
            <a:pPr indent="-342900" lvl="0" marL="457200" rtl="0" algn="just">
              <a:lnSpc>
                <a:spcPct val="100000"/>
              </a:lnSpc>
              <a:spcBef>
                <a:spcPts val="1200"/>
              </a:spcBef>
              <a:spcAft>
                <a:spcPts val="0"/>
              </a:spcAft>
              <a:buSzPts val="1800"/>
              <a:buChar char="•"/>
            </a:pPr>
            <a:r>
              <a:rPr lang="en-US" sz="2000">
                <a:latin typeface="Times New Roman"/>
                <a:ea typeface="Times New Roman"/>
                <a:cs typeface="Times New Roman"/>
                <a:sym typeface="Times New Roman"/>
              </a:rPr>
              <a:t>Model Selection: This step involves choosing a machine learning model that is suitable for the text processing task. There are various machine learning models that can be used for text processing tasks, such as sentiment analysis, topic modeling, or machine translation.</a:t>
            </a:r>
            <a:r>
              <a:rPr b="0" i="0" lang="en-US" sz="2000" u="none" strike="noStrike">
                <a:solidFill>
                  <a:srgbClr val="000000"/>
                </a:solidFill>
                <a:latin typeface="Times New Roman"/>
                <a:ea typeface="Times New Roman"/>
                <a:cs typeface="Times New Roman"/>
                <a:sym typeface="Times New Roman"/>
              </a:rPr>
              <a:t> The OneVsRestClassifier with K-Nearest Neighbours (KNN) is a multiclass classification approach that trains KNN classifiers separately for each class. In this technique, each classifier separates one class from all others, presenting the issue as binary classification. During prediction, the classifiers work together to identify the class of a new data point by choosing the class with the greatest confidence score from each binary classifier. This approach takes use of the simplicity of KNN and extends it to multiclass classification by successfully merging several binary judgements.</a:t>
            </a:r>
            <a:endParaRPr b="0" i="0" sz="2000" u="none" strike="noStrike">
              <a:solidFill>
                <a:srgbClr val="000000"/>
              </a:solidFill>
              <a:latin typeface="Times New Roman"/>
              <a:ea typeface="Times New Roman"/>
              <a:cs typeface="Times New Roman"/>
              <a:sym typeface="Times New Roman"/>
            </a:endParaRPr>
          </a:p>
          <a:p>
            <a:pPr indent="-342900" lvl="0" marL="457200" rtl="0" algn="just">
              <a:lnSpc>
                <a:spcPct val="100000"/>
              </a:lnSpc>
              <a:spcBef>
                <a:spcPts val="2400"/>
              </a:spcBef>
              <a:spcAft>
                <a:spcPts val="1200"/>
              </a:spcAft>
              <a:buSzPts val="1800"/>
              <a:buChar char="•"/>
            </a:pPr>
            <a:r>
              <a:rPr lang="en-US" sz="2000">
                <a:latin typeface="Times New Roman"/>
                <a:ea typeface="Times New Roman"/>
                <a:cs typeface="Times New Roman"/>
                <a:sym typeface="Times New Roman"/>
              </a:rPr>
              <a:t>Model Deployment: This step involves deploying the trained model to production. This means making the model available to use for real-world tasks.</a:t>
            </a:r>
            <a:endParaRPr sz="2000">
              <a:latin typeface="Times New Roman"/>
              <a:ea typeface="Times New Roman"/>
              <a:cs typeface="Times New Roman"/>
              <a:sym typeface="Times New Roman"/>
            </a:endParaRPr>
          </a:p>
        </p:txBody>
      </p:sp>
      <p:sp>
        <p:nvSpPr>
          <p:cNvPr id="218" name="Google Shape;218;p35"/>
          <p:cNvSpPr txBox="1"/>
          <p:nvPr>
            <p:ph idx="11" type="ftr"/>
          </p:nvPr>
        </p:nvSpPr>
        <p:spPr>
          <a:xfrm>
            <a:off x="381000" y="6356351"/>
            <a:ext cx="8305800" cy="27304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t>Agenda</a:t>
            </a:r>
            <a:endParaRPr/>
          </a:p>
        </p:txBody>
      </p:sp>
      <p:sp>
        <p:nvSpPr>
          <p:cNvPr id="99" name="Google Shape;99;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457200" rtl="0" algn="l">
              <a:lnSpc>
                <a:spcPct val="100000"/>
              </a:lnSpc>
              <a:spcBef>
                <a:spcPts val="0"/>
              </a:spcBef>
              <a:spcAft>
                <a:spcPts val="0"/>
              </a:spcAft>
              <a:buSzPct val="108108"/>
              <a:buFont typeface="Arial"/>
              <a:buChar char="•"/>
            </a:pPr>
            <a:r>
              <a:rPr b="0" i="0" lang="en-US" sz="1800" u="none" strike="noStrike">
                <a:solidFill>
                  <a:srgbClr val="000000"/>
                </a:solidFill>
                <a:latin typeface="Calibri"/>
                <a:ea typeface="Calibri"/>
                <a:cs typeface="Calibri"/>
                <a:sym typeface="Calibri"/>
              </a:rPr>
              <a:t>Abstract</a:t>
            </a:r>
            <a:endParaRPr b="0" i="0" sz="1800" u="none" strike="noStrike">
              <a:solidFill>
                <a:srgbClr val="000000"/>
              </a:solidFill>
              <a:latin typeface="Arial"/>
              <a:ea typeface="Arial"/>
              <a:cs typeface="Arial"/>
              <a:sym typeface="Arial"/>
            </a:endParaRPr>
          </a:p>
          <a:p>
            <a:pPr indent="-342900" lvl="0" marL="457200" rtl="0" algn="l">
              <a:lnSpc>
                <a:spcPct val="100000"/>
              </a:lnSpc>
              <a:spcBef>
                <a:spcPts val="1000"/>
              </a:spcBef>
              <a:spcAft>
                <a:spcPts val="0"/>
              </a:spcAft>
              <a:buSzPct val="108108"/>
              <a:buFont typeface="Arial"/>
              <a:buChar char="•"/>
            </a:pPr>
            <a:r>
              <a:rPr b="0" i="0" lang="en-US" sz="1800" u="none" strike="noStrike">
                <a:solidFill>
                  <a:srgbClr val="000000"/>
                </a:solidFill>
                <a:latin typeface="Calibri"/>
                <a:ea typeface="Calibri"/>
                <a:cs typeface="Calibri"/>
                <a:sym typeface="Calibri"/>
              </a:rPr>
              <a:t>Scope and Motivation</a:t>
            </a:r>
            <a:endParaRPr b="0" i="0" sz="1800" u="none" strike="noStrike">
              <a:solidFill>
                <a:srgbClr val="000000"/>
              </a:solidFill>
              <a:latin typeface="Arial"/>
              <a:ea typeface="Arial"/>
              <a:cs typeface="Arial"/>
              <a:sym typeface="Arial"/>
            </a:endParaRPr>
          </a:p>
          <a:p>
            <a:pPr indent="-342900" lvl="0" marL="457200" rtl="0" algn="l">
              <a:lnSpc>
                <a:spcPct val="100000"/>
              </a:lnSpc>
              <a:spcBef>
                <a:spcPts val="1000"/>
              </a:spcBef>
              <a:spcAft>
                <a:spcPts val="0"/>
              </a:spcAft>
              <a:buSzPct val="108108"/>
              <a:buFont typeface="Arial"/>
              <a:buChar char="•"/>
            </a:pPr>
            <a:r>
              <a:rPr lang="en-US" sz="1800">
                <a:solidFill>
                  <a:srgbClr val="000000"/>
                </a:solidFill>
                <a:latin typeface="Calibri"/>
                <a:ea typeface="Calibri"/>
                <a:cs typeface="Calibri"/>
                <a:sym typeface="Calibri"/>
              </a:rPr>
              <a:t>Introduction</a:t>
            </a:r>
            <a:endParaRPr/>
          </a:p>
          <a:p>
            <a:pPr indent="-342900" lvl="0" marL="457200" rtl="0" algn="l">
              <a:lnSpc>
                <a:spcPct val="100000"/>
              </a:lnSpc>
              <a:spcBef>
                <a:spcPts val="1000"/>
              </a:spcBef>
              <a:spcAft>
                <a:spcPts val="0"/>
              </a:spcAft>
              <a:buSzPct val="108108"/>
              <a:buFont typeface="Arial"/>
              <a:buChar char="•"/>
            </a:pPr>
            <a:r>
              <a:rPr b="0" i="0" lang="en-US" sz="1800" u="none" strike="noStrike">
                <a:solidFill>
                  <a:srgbClr val="000000"/>
                </a:solidFill>
                <a:latin typeface="Calibri"/>
                <a:ea typeface="Calibri"/>
                <a:cs typeface="Calibri"/>
                <a:sym typeface="Calibri"/>
              </a:rPr>
              <a:t>Literature Survey </a:t>
            </a:r>
            <a:endParaRPr/>
          </a:p>
          <a:p>
            <a:pPr indent="-342900" lvl="0" marL="457200" rtl="0" algn="l">
              <a:lnSpc>
                <a:spcPct val="100000"/>
              </a:lnSpc>
              <a:spcBef>
                <a:spcPts val="1000"/>
              </a:spcBef>
              <a:spcAft>
                <a:spcPts val="0"/>
              </a:spcAft>
              <a:buSzPct val="108108"/>
              <a:buFont typeface="Arial"/>
              <a:buChar char="•"/>
            </a:pPr>
            <a:r>
              <a:rPr lang="en-US" sz="1800">
                <a:solidFill>
                  <a:srgbClr val="000000"/>
                </a:solidFill>
                <a:latin typeface="Calibri"/>
                <a:ea typeface="Calibri"/>
                <a:cs typeface="Calibri"/>
                <a:sym typeface="Calibri"/>
              </a:rPr>
              <a:t>Objectives</a:t>
            </a:r>
            <a:endParaRPr b="0" i="0" sz="1800" u="none" strike="noStrike">
              <a:solidFill>
                <a:srgbClr val="000000"/>
              </a:solidFill>
              <a:latin typeface="Calibri"/>
              <a:ea typeface="Calibri"/>
              <a:cs typeface="Calibri"/>
              <a:sym typeface="Calibri"/>
            </a:endParaRPr>
          </a:p>
          <a:p>
            <a:pPr indent="-342900" lvl="0" marL="457200" rtl="0" algn="l">
              <a:lnSpc>
                <a:spcPct val="100000"/>
              </a:lnSpc>
              <a:spcBef>
                <a:spcPts val="1000"/>
              </a:spcBef>
              <a:spcAft>
                <a:spcPts val="0"/>
              </a:spcAft>
              <a:buSzPct val="108108"/>
              <a:buFont typeface="Arial"/>
              <a:buChar char="•"/>
            </a:pPr>
            <a:r>
              <a:rPr lang="en-US" sz="1800">
                <a:solidFill>
                  <a:srgbClr val="000000"/>
                </a:solidFill>
                <a:latin typeface="Calibri"/>
                <a:ea typeface="Calibri"/>
                <a:cs typeface="Calibri"/>
                <a:sym typeface="Calibri"/>
              </a:rPr>
              <a:t>Problem Statement</a:t>
            </a:r>
            <a:endParaRPr/>
          </a:p>
          <a:p>
            <a:pPr indent="-342900" lvl="0" marL="457200" rtl="0" algn="l">
              <a:lnSpc>
                <a:spcPct val="100000"/>
              </a:lnSpc>
              <a:spcBef>
                <a:spcPts val="1000"/>
              </a:spcBef>
              <a:spcAft>
                <a:spcPts val="0"/>
              </a:spcAft>
              <a:buSzPct val="108108"/>
              <a:buFont typeface="Arial"/>
              <a:buChar char="•"/>
            </a:pPr>
            <a:r>
              <a:rPr lang="en-US" sz="1800">
                <a:solidFill>
                  <a:srgbClr val="000000"/>
                </a:solidFill>
                <a:latin typeface="Calibri"/>
                <a:ea typeface="Calibri"/>
                <a:cs typeface="Calibri"/>
                <a:sym typeface="Calibri"/>
              </a:rPr>
              <a:t>Proposed Work</a:t>
            </a:r>
            <a:endParaRPr/>
          </a:p>
          <a:p>
            <a:pPr indent="-342900" lvl="1" marL="914400" rtl="0" algn="l">
              <a:lnSpc>
                <a:spcPct val="100000"/>
              </a:lnSpc>
              <a:spcBef>
                <a:spcPts val="1000"/>
              </a:spcBef>
              <a:spcAft>
                <a:spcPts val="0"/>
              </a:spcAft>
              <a:buSzPct val="138996"/>
              <a:buFont typeface="Arial"/>
              <a:buChar char="•"/>
            </a:pPr>
            <a:r>
              <a:rPr b="0" i="0" lang="en-US" sz="1400" u="none" strike="noStrike">
                <a:solidFill>
                  <a:srgbClr val="000000"/>
                </a:solidFill>
                <a:latin typeface="Calibri"/>
                <a:ea typeface="Calibri"/>
                <a:cs typeface="Calibri"/>
                <a:sym typeface="Calibri"/>
              </a:rPr>
              <a:t>Architecture Diagram</a:t>
            </a:r>
            <a:endParaRPr/>
          </a:p>
          <a:p>
            <a:pPr indent="-342900" lvl="1" marL="914400" rtl="0" algn="l">
              <a:lnSpc>
                <a:spcPct val="100000"/>
              </a:lnSpc>
              <a:spcBef>
                <a:spcPts val="1000"/>
              </a:spcBef>
              <a:spcAft>
                <a:spcPts val="0"/>
              </a:spcAft>
              <a:buSzPct val="138996"/>
              <a:buFont typeface="Arial"/>
              <a:buChar char="•"/>
            </a:pPr>
            <a:r>
              <a:rPr lang="en-US" sz="1400">
                <a:solidFill>
                  <a:srgbClr val="000000"/>
                </a:solidFill>
                <a:latin typeface="Calibri"/>
                <a:ea typeface="Calibri"/>
                <a:cs typeface="Calibri"/>
                <a:sym typeface="Calibri"/>
              </a:rPr>
              <a:t>Novel idea</a:t>
            </a:r>
            <a:endParaRPr/>
          </a:p>
          <a:p>
            <a:pPr indent="-342900" lvl="1" marL="914400" rtl="0" algn="l">
              <a:lnSpc>
                <a:spcPct val="100000"/>
              </a:lnSpc>
              <a:spcBef>
                <a:spcPts val="1000"/>
              </a:spcBef>
              <a:spcAft>
                <a:spcPts val="0"/>
              </a:spcAft>
              <a:buSzPct val="138996"/>
              <a:buFont typeface="Arial"/>
              <a:buChar char="•"/>
            </a:pPr>
            <a:r>
              <a:rPr lang="en-US" sz="1400">
                <a:solidFill>
                  <a:srgbClr val="000000"/>
                </a:solidFill>
                <a:latin typeface="Calibri"/>
                <a:ea typeface="Calibri"/>
                <a:cs typeface="Calibri"/>
                <a:sym typeface="Calibri"/>
              </a:rPr>
              <a:t>Modules</a:t>
            </a:r>
            <a:endParaRPr/>
          </a:p>
          <a:p>
            <a:pPr indent="-342900" lvl="1" marL="914400" rtl="0" algn="l">
              <a:lnSpc>
                <a:spcPct val="100000"/>
              </a:lnSpc>
              <a:spcBef>
                <a:spcPts val="1000"/>
              </a:spcBef>
              <a:spcAft>
                <a:spcPts val="0"/>
              </a:spcAft>
              <a:buSzPct val="138996"/>
              <a:buFont typeface="Arial"/>
              <a:buChar char="•"/>
            </a:pPr>
            <a:r>
              <a:rPr lang="en-US" sz="1400">
                <a:solidFill>
                  <a:srgbClr val="000000"/>
                </a:solidFill>
                <a:latin typeface="Calibri"/>
                <a:ea typeface="Calibri"/>
                <a:cs typeface="Calibri"/>
                <a:sym typeface="Calibri"/>
              </a:rPr>
              <a:t>Module Description</a:t>
            </a:r>
            <a:endParaRPr/>
          </a:p>
          <a:p>
            <a:pPr indent="-342900" lvl="0" marL="457200" rtl="0" algn="l">
              <a:lnSpc>
                <a:spcPct val="100000"/>
              </a:lnSpc>
              <a:spcBef>
                <a:spcPts val="1000"/>
              </a:spcBef>
              <a:spcAft>
                <a:spcPts val="0"/>
              </a:spcAft>
              <a:buSzPct val="108108"/>
              <a:buFont typeface="Arial"/>
              <a:buChar char="•"/>
            </a:pPr>
            <a:r>
              <a:rPr b="0" i="0" lang="en-US" sz="1800" u="none" strike="noStrike">
                <a:solidFill>
                  <a:srgbClr val="000000"/>
                </a:solidFill>
                <a:latin typeface="Calibri"/>
                <a:ea typeface="Calibri"/>
                <a:cs typeface="Calibri"/>
                <a:sym typeface="Calibri"/>
              </a:rPr>
              <a:t>Software &amp; Hardware Requirements</a:t>
            </a:r>
            <a:endParaRPr/>
          </a:p>
          <a:p>
            <a:pPr indent="-342900" lvl="0" marL="457200" rtl="0" algn="l">
              <a:lnSpc>
                <a:spcPct val="100000"/>
              </a:lnSpc>
              <a:spcBef>
                <a:spcPts val="1000"/>
              </a:spcBef>
              <a:spcAft>
                <a:spcPts val="0"/>
              </a:spcAft>
              <a:buSzPct val="108108"/>
              <a:buFont typeface="Arial"/>
              <a:buChar char="•"/>
            </a:pPr>
            <a:r>
              <a:rPr b="0" i="0" lang="en-US" sz="1800" u="none" strike="noStrike">
                <a:solidFill>
                  <a:srgbClr val="000000"/>
                </a:solidFill>
                <a:latin typeface="Calibri"/>
                <a:ea typeface="Calibri"/>
                <a:cs typeface="Calibri"/>
                <a:sym typeface="Calibri"/>
              </a:rPr>
              <a:t>References </a:t>
            </a:r>
            <a:endParaRPr/>
          </a:p>
          <a:p>
            <a:pPr indent="0" lvl="0" marL="114300" rtl="0" algn="l">
              <a:lnSpc>
                <a:spcPct val="100000"/>
              </a:lnSpc>
              <a:spcBef>
                <a:spcPts val="1000"/>
              </a:spcBef>
              <a:spcAft>
                <a:spcPts val="0"/>
              </a:spcAft>
              <a:buSzPct val="108108"/>
              <a:buNone/>
            </a:pPr>
            <a:r>
              <a:t/>
            </a:r>
            <a:endParaRPr b="0" i="0" sz="1800" u="none" strike="noStrike">
              <a:solidFill>
                <a:srgbClr val="000000"/>
              </a:solidFill>
              <a:latin typeface="Arial"/>
              <a:ea typeface="Arial"/>
              <a:cs typeface="Arial"/>
              <a:sym typeface="Arial"/>
            </a:endParaRPr>
          </a:p>
          <a:p>
            <a:pPr indent="-228600" lvl="0" marL="457200" rtl="0" algn="l">
              <a:lnSpc>
                <a:spcPct val="100000"/>
              </a:lnSpc>
              <a:spcBef>
                <a:spcPts val="360"/>
              </a:spcBef>
              <a:spcAft>
                <a:spcPts val="0"/>
              </a:spcAft>
              <a:buClr>
                <a:schemeClr val="dk1"/>
              </a:buClr>
              <a:buSzPct val="60810"/>
              <a:buNone/>
            </a:pPr>
            <a:r>
              <a:t/>
            </a:r>
            <a:endParaRPr/>
          </a:p>
        </p:txBody>
      </p:sp>
      <p:sp>
        <p:nvSpPr>
          <p:cNvPr id="100" name="Google Shape;100;p6"/>
          <p:cNvSpPr txBox="1"/>
          <p:nvPr>
            <p:ph idx="11" type="ftr"/>
          </p:nvPr>
        </p:nvSpPr>
        <p:spPr>
          <a:xfrm>
            <a:off x="457200" y="6356350"/>
            <a:ext cx="8229600" cy="4254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494414" y="535135"/>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100000"/>
              <a:buNone/>
            </a:pPr>
            <a:r>
              <a:rPr b="0" i="0" lang="en-US" sz="4000" u="none" strike="noStrike">
                <a:solidFill>
                  <a:srgbClr val="000000"/>
                </a:solidFill>
                <a:latin typeface="Calibri"/>
                <a:ea typeface="Calibri"/>
                <a:cs typeface="Calibri"/>
                <a:sym typeface="Calibri"/>
              </a:rPr>
              <a:t>SOFTWARE &amp; HARDWARE REQUIREMENTS</a:t>
            </a:r>
            <a:br>
              <a:rPr b="0" i="0" lang="en-US" sz="4400" u="none" strike="noStrike">
                <a:solidFill>
                  <a:srgbClr val="000000"/>
                </a:solidFill>
                <a:latin typeface="Calibri"/>
                <a:ea typeface="Calibri"/>
                <a:cs typeface="Calibri"/>
                <a:sym typeface="Calibri"/>
              </a:rPr>
            </a:br>
            <a:endParaRPr/>
          </a:p>
        </p:txBody>
      </p:sp>
      <p:sp>
        <p:nvSpPr>
          <p:cNvPr id="224" name="Google Shape;224;p36"/>
          <p:cNvSpPr txBox="1"/>
          <p:nvPr>
            <p:ph idx="1" type="body"/>
          </p:nvPr>
        </p:nvSpPr>
        <p:spPr>
          <a:xfrm>
            <a:off x="494414" y="1192619"/>
            <a:ext cx="8229600" cy="50292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200"/>
              <a:buChar char="•"/>
            </a:pPr>
            <a:r>
              <a:rPr b="1" lang="en-US" sz="2800">
                <a:latin typeface="Times New Roman"/>
                <a:ea typeface="Times New Roman"/>
                <a:cs typeface="Times New Roman"/>
                <a:sym typeface="Times New Roman"/>
              </a:rPr>
              <a:t>Software Requirements:</a:t>
            </a:r>
            <a:endParaRPr/>
          </a:p>
          <a:p>
            <a:pPr indent="-342900" lvl="1" marL="800100" rtl="0" algn="just">
              <a:lnSpc>
                <a:spcPct val="100000"/>
              </a:lnSpc>
              <a:spcBef>
                <a:spcPts val="0"/>
              </a:spcBef>
              <a:spcAft>
                <a:spcPts val="0"/>
              </a:spcAft>
              <a:buSzPts val="2200"/>
              <a:buChar char="•"/>
            </a:pPr>
            <a:r>
              <a:rPr lang="en-US" sz="2400">
                <a:latin typeface="Times New Roman"/>
                <a:ea typeface="Times New Roman"/>
                <a:cs typeface="Times New Roman"/>
                <a:sym typeface="Times New Roman"/>
              </a:rPr>
              <a:t>Programming Language: Python</a:t>
            </a:r>
            <a:endParaRPr/>
          </a:p>
          <a:p>
            <a:pPr indent="-342900" lvl="1" marL="800100" rtl="0" algn="just">
              <a:lnSpc>
                <a:spcPct val="100000"/>
              </a:lnSpc>
              <a:spcBef>
                <a:spcPts val="0"/>
              </a:spcBef>
              <a:spcAft>
                <a:spcPts val="0"/>
              </a:spcAft>
              <a:buSzPts val="2200"/>
              <a:buChar char="•"/>
            </a:pPr>
            <a:r>
              <a:rPr lang="en-US" sz="2400">
                <a:latin typeface="Times New Roman"/>
                <a:ea typeface="Times New Roman"/>
                <a:cs typeface="Times New Roman"/>
                <a:sym typeface="Times New Roman"/>
              </a:rPr>
              <a:t>Development  Environment: Juypter Notebook or Juypterlab</a:t>
            </a:r>
            <a:endParaRPr sz="2400">
              <a:latin typeface="Times New Roman"/>
              <a:ea typeface="Times New Roman"/>
              <a:cs typeface="Times New Roman"/>
              <a:sym typeface="Times New Roman"/>
            </a:endParaRPr>
          </a:p>
          <a:p>
            <a:pPr indent="-342900" lvl="1" marL="800100" rtl="0" algn="just">
              <a:lnSpc>
                <a:spcPct val="100000"/>
              </a:lnSpc>
              <a:spcBef>
                <a:spcPts val="0"/>
              </a:spcBef>
              <a:spcAft>
                <a:spcPts val="0"/>
              </a:spcAft>
              <a:buSzPts val="2200"/>
              <a:buChar char="•"/>
            </a:pPr>
            <a:r>
              <a:rPr lang="en-US" sz="2400">
                <a:latin typeface="Times New Roman"/>
                <a:ea typeface="Times New Roman"/>
                <a:cs typeface="Times New Roman"/>
                <a:sym typeface="Times New Roman"/>
              </a:rPr>
              <a:t>Python Libraries: pandas, numpy, string, nltk, matplotlib, seaborn, sklearn, re, wordcloud.</a:t>
            </a:r>
            <a:endParaRPr/>
          </a:p>
          <a:p>
            <a:pPr indent="-342900" lvl="0" marL="342900" rtl="0" algn="just">
              <a:lnSpc>
                <a:spcPct val="100000"/>
              </a:lnSpc>
              <a:spcBef>
                <a:spcPts val="0"/>
              </a:spcBef>
              <a:spcAft>
                <a:spcPts val="0"/>
              </a:spcAft>
              <a:buClr>
                <a:schemeClr val="dk1"/>
              </a:buClr>
              <a:buSzPts val="2200"/>
              <a:buChar char="•"/>
            </a:pPr>
            <a:r>
              <a:rPr b="1" lang="en-US" sz="2800">
                <a:latin typeface="Times New Roman"/>
                <a:ea typeface="Times New Roman"/>
                <a:cs typeface="Times New Roman"/>
                <a:sym typeface="Times New Roman"/>
              </a:rPr>
              <a:t>Hardware Requirements:</a:t>
            </a:r>
            <a:endParaRPr/>
          </a:p>
          <a:p>
            <a:pPr indent="-342900" lvl="1" marL="800100" rtl="0" algn="just">
              <a:lnSpc>
                <a:spcPct val="100000"/>
              </a:lnSpc>
              <a:spcBef>
                <a:spcPts val="0"/>
              </a:spcBef>
              <a:spcAft>
                <a:spcPts val="0"/>
              </a:spcAft>
              <a:buSzPts val="2200"/>
              <a:buChar char="•"/>
            </a:pPr>
            <a:r>
              <a:rPr lang="en-US" sz="2400">
                <a:latin typeface="Times New Roman"/>
                <a:ea typeface="Times New Roman"/>
                <a:cs typeface="Times New Roman"/>
                <a:sym typeface="Times New Roman"/>
              </a:rPr>
              <a:t>Processor: 11th Gen Intel(R) Core(TM) i5-1135G7 @ 2.40GHz 2.42 GHz</a:t>
            </a:r>
            <a:endParaRPr/>
          </a:p>
          <a:p>
            <a:pPr indent="-342900" lvl="1" marL="800100" rtl="0" algn="just">
              <a:lnSpc>
                <a:spcPct val="100000"/>
              </a:lnSpc>
              <a:spcBef>
                <a:spcPts val="0"/>
              </a:spcBef>
              <a:spcAft>
                <a:spcPts val="0"/>
              </a:spcAft>
              <a:buSzPts val="2200"/>
              <a:buChar char="•"/>
            </a:pPr>
            <a:r>
              <a:rPr lang="en-US" sz="2400">
                <a:latin typeface="Times New Roman"/>
                <a:ea typeface="Times New Roman"/>
                <a:cs typeface="Times New Roman"/>
                <a:sym typeface="Times New Roman"/>
              </a:rPr>
              <a:t>Installed RAM: 8.00 GB (7.74 GB usable)</a:t>
            </a:r>
            <a:endParaRPr/>
          </a:p>
          <a:p>
            <a:pPr indent="-342900" lvl="1" marL="800100" rtl="0" algn="just">
              <a:lnSpc>
                <a:spcPct val="100000"/>
              </a:lnSpc>
              <a:spcBef>
                <a:spcPts val="0"/>
              </a:spcBef>
              <a:spcAft>
                <a:spcPts val="0"/>
              </a:spcAft>
              <a:buSzPts val="2200"/>
              <a:buChar char="•"/>
            </a:pPr>
            <a:r>
              <a:rPr lang="en-US" sz="2400">
                <a:latin typeface="Times New Roman"/>
                <a:ea typeface="Times New Roman"/>
                <a:cs typeface="Times New Roman"/>
                <a:sym typeface="Times New Roman"/>
              </a:rPr>
              <a:t>System type: 64-bit operating system, x64-based processor 3.3.2</a:t>
            </a:r>
            <a:endParaRPr sz="2400">
              <a:latin typeface="Times New Roman"/>
              <a:ea typeface="Times New Roman"/>
              <a:cs typeface="Times New Roman"/>
              <a:sym typeface="Times New Roman"/>
            </a:endParaRPr>
          </a:p>
        </p:txBody>
      </p:sp>
      <p:sp>
        <p:nvSpPr>
          <p:cNvPr id="225" name="Google Shape;225;p36"/>
          <p:cNvSpPr txBox="1"/>
          <p:nvPr>
            <p:ph idx="11" type="ftr"/>
          </p:nvPr>
        </p:nvSpPr>
        <p:spPr>
          <a:xfrm>
            <a:off x="381000" y="6356351"/>
            <a:ext cx="8305800" cy="27304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6"/>
          <p:cNvSpPr txBox="1"/>
          <p:nvPr>
            <p:ph type="title"/>
          </p:nvPr>
        </p:nvSpPr>
        <p:spPr>
          <a:xfrm>
            <a:off x="518337" y="124425"/>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References</a:t>
            </a:r>
            <a:endParaRPr/>
          </a:p>
        </p:txBody>
      </p:sp>
      <p:sp>
        <p:nvSpPr>
          <p:cNvPr id="231" name="Google Shape;231;p16"/>
          <p:cNvSpPr txBox="1"/>
          <p:nvPr>
            <p:ph idx="1" type="body"/>
          </p:nvPr>
        </p:nvSpPr>
        <p:spPr>
          <a:xfrm>
            <a:off x="457200" y="938212"/>
            <a:ext cx="8229600" cy="5059363"/>
          </a:xfrm>
          <a:prstGeom prst="rect">
            <a:avLst/>
          </a:prstGeom>
          <a:noFill/>
          <a:ln>
            <a:noFill/>
          </a:ln>
        </p:spPr>
        <p:txBody>
          <a:bodyPr anchorCtr="0" anchor="t" bIns="45700" lIns="91425" spcFirstLastPara="1" rIns="91425" wrap="square" tIns="45700">
            <a:noAutofit/>
          </a:bodyPr>
          <a:lstStyle/>
          <a:p>
            <a:pPr indent="-215900" lvl="0" marL="342900" rtl="0" algn="l">
              <a:lnSpc>
                <a:spcPct val="100000"/>
              </a:lnSpc>
              <a:spcBef>
                <a:spcPts val="400"/>
              </a:spcBef>
              <a:spcAft>
                <a:spcPts val="0"/>
              </a:spcAft>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232" name="Google Shape;232;p16"/>
          <p:cNvSpPr txBox="1"/>
          <p:nvPr>
            <p:ph idx="11" type="ftr"/>
          </p:nvPr>
        </p:nvSpPr>
        <p:spPr>
          <a:xfrm>
            <a:off x="685800" y="6356351"/>
            <a:ext cx="7620000" cy="27304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
        <p:nvSpPr>
          <p:cNvPr id="233" name="Google Shape;233;p16"/>
          <p:cNvSpPr txBox="1"/>
          <p:nvPr/>
        </p:nvSpPr>
        <p:spPr>
          <a:xfrm>
            <a:off x="396063" y="767153"/>
            <a:ext cx="8351874" cy="540147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[1] B.Surendiran, Tejus Paturu, Harsha Vardhan Chirumamilla, Maruprolu Naga Raju Reddy. Resume Classification Using ML Techniques, 2023.</a:t>
            </a:r>
            <a:endParaRPr b="0" i="0" sz="15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[2] Anuska Mukherjee, Umme Salma M. Resume Ranking and Shortlisting with DistilBERT and XLM, 2024.</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[3] Asim Wahedna, Adit Vakil, Somil Shah, Vishakha V. Kelkar and Ishan Shrivastava. Resume Screening–Testing For Data Stability, 2024.</a:t>
            </a:r>
            <a:endParaRPr b="0" i="0" sz="15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[4] Dr. Ambareesh S, Nikhil Kumar Thakur, Ujjwal Bhattarai, Saurav Kumar Yadav, Jay Nath Thakur, Amrit Kumar Mahato. Resume Shortlisting Using NLP, 2024.</a:t>
            </a:r>
            <a:endParaRPr b="0" i="0" sz="15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[5] Muskan Sharma, Gargi Choudhary, Seba Susan. Resume Classification using Elite Bag-of-Words Approach, 2023.</a:t>
            </a:r>
            <a:endParaRPr b="0" i="0" sz="15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[6] Bhoomika SP, Likhitha S, Chandana H S, Kavya S A, Bhargavi K. 2Q-Learning Scheme for Resume Screening, 2023.</a:t>
            </a:r>
            <a:endParaRPr b="0" i="0" sz="15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[7] </a:t>
            </a:r>
            <a:r>
              <a:rPr b="0" i="0" lang="en-US" sz="1500" u="none" cap="none" strike="noStrike">
                <a:solidFill>
                  <a:schemeClr val="dk1"/>
                </a:solidFill>
                <a:latin typeface="Calibri"/>
                <a:ea typeface="Calibri"/>
                <a:cs typeface="Calibri"/>
                <a:sym typeface="Calibri"/>
              </a:rPr>
              <a:t>Tumula Mani Harsha,Gangaraju Sai Moukthika, Dudipalli Siva Sai, Mannuru Naga Rajeswari Pravallika, Satish Anamalamudi, MuraliKrishna Enduri. </a:t>
            </a:r>
            <a:r>
              <a:rPr b="0" i="0" lang="en-US" sz="1500" u="none" cap="none" strike="noStrike">
                <a:solidFill>
                  <a:srgbClr val="000000"/>
                </a:solidFill>
                <a:latin typeface="Arial"/>
                <a:ea typeface="Arial"/>
                <a:cs typeface="Arial"/>
                <a:sym typeface="Arial"/>
              </a:rPr>
              <a:t>Automated Resume Screener using Natural Language Processing(NLP), 2022.</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[8] S Bharadwaj, Rudra Varun2, Potukuchi Sreeram Aditya, Macherla Nikhil, G.Charles Babu. Resume Screening using NLP and LSTM, 2022.</a:t>
            </a:r>
            <a:endParaRPr b="0" i="0" sz="15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[9] Rasika Ransing, Akshaya Mohan. Screening and Ranking Resumes using Stacked Model, 2021.</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[10] Vishruth R G, Sunitha R, Varuna K S, Varshini N, Prasad B Honnavalli. Resume Scanning and Emotion Recognition System based on Machine Learning Algorithms, 2020.</a:t>
            </a:r>
            <a:endParaRPr b="0" i="0" sz="15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[11] Sujit Amin, Nikita Jayakar, Sonia Sunny, Pheba Babu, M.Kiruthika, Ambarish Gurjar. Web Application for Screening Resume, 2019.</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5"/>
          <p:cNvSpPr txBox="1"/>
          <p:nvPr>
            <p:ph type="title"/>
          </p:nvPr>
        </p:nvSpPr>
        <p:spPr>
          <a:xfrm>
            <a:off x="518337" y="124425"/>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References</a:t>
            </a:r>
            <a:endParaRPr/>
          </a:p>
        </p:txBody>
      </p:sp>
      <p:sp>
        <p:nvSpPr>
          <p:cNvPr id="239" name="Google Shape;239;p5"/>
          <p:cNvSpPr txBox="1"/>
          <p:nvPr>
            <p:ph idx="1" type="body"/>
          </p:nvPr>
        </p:nvSpPr>
        <p:spPr>
          <a:xfrm>
            <a:off x="457200" y="938212"/>
            <a:ext cx="8229600" cy="5059363"/>
          </a:xfrm>
          <a:prstGeom prst="rect">
            <a:avLst/>
          </a:prstGeom>
          <a:noFill/>
          <a:ln>
            <a:noFill/>
          </a:ln>
        </p:spPr>
        <p:txBody>
          <a:bodyPr anchorCtr="0" anchor="t" bIns="45700" lIns="91425" spcFirstLastPara="1" rIns="91425" wrap="square" tIns="45700">
            <a:noAutofit/>
          </a:bodyPr>
          <a:lstStyle/>
          <a:p>
            <a:pPr indent="-215900" lvl="0" marL="342900" rtl="0" algn="l">
              <a:lnSpc>
                <a:spcPct val="100000"/>
              </a:lnSpc>
              <a:spcBef>
                <a:spcPts val="400"/>
              </a:spcBef>
              <a:spcAft>
                <a:spcPts val="0"/>
              </a:spcAft>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240" name="Google Shape;240;p5"/>
          <p:cNvSpPr txBox="1"/>
          <p:nvPr>
            <p:ph idx="11" type="ftr"/>
          </p:nvPr>
        </p:nvSpPr>
        <p:spPr>
          <a:xfrm>
            <a:off x="685800" y="6356351"/>
            <a:ext cx="7620000" cy="27304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
        <p:nvSpPr>
          <p:cNvPr id="241" name="Google Shape;241;p5"/>
          <p:cNvSpPr txBox="1"/>
          <p:nvPr/>
        </p:nvSpPr>
        <p:spPr>
          <a:xfrm>
            <a:off x="457200" y="1048916"/>
            <a:ext cx="8351874" cy="401648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[12]</a:t>
            </a:r>
            <a:r>
              <a:rPr b="0" i="0" lang="en-US" sz="1500" u="none" cap="none" strike="noStrike">
                <a:solidFill>
                  <a:srgbClr val="000000"/>
                </a:solidFill>
                <a:latin typeface="TimesNewRoman"/>
                <a:ea typeface="TimesNewRoman"/>
                <a:cs typeface="TimesNewRoman"/>
                <a:sym typeface="TimesNewRoman"/>
              </a:rPr>
              <a:t> Rishabh Bathija et al. SVM, Weighted KNN, and KNN are compared for resume screening, 2023.</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TimesNewRoman"/>
                <a:ea typeface="TimesNewRoman"/>
                <a:cs typeface="TimesNewRoman"/>
                <a:sym typeface="TimesNewRoman"/>
              </a:rPr>
              <a:t>[13] M.F.Mridha, et al. Evaluation Job Overviews: Using CNN and ML, 2021.</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TimesNewRoman"/>
                <a:ea typeface="TimesNewRoman"/>
                <a:cs typeface="TimesNewRoman"/>
                <a:sym typeface="TimesNewRoman"/>
              </a:rPr>
              <a:t>[14] Rajath V , Riza Tanaz Fareed , Sharadadevi Kaganurmath. Resume Classification and Ranking using KNN and Cosine Similarity, 2021.</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TimesNewRoman"/>
                <a:ea typeface="TimesNewRoman"/>
                <a:cs typeface="TimesNewRoman"/>
                <a:sym typeface="TimesNewRoman"/>
              </a:rPr>
              <a:t>[15] Tejaswini K, Umadevi V, Shashank M Kadiwal, Sanjay Revanna. Design and development of machine learning based resume ranking system, 2022.</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TimesNewRoman"/>
                <a:ea typeface="TimesNewRoman"/>
                <a:cs typeface="TimesNewRoman"/>
                <a:sym typeface="TimesNewRoman"/>
              </a:rPr>
              <a:t>[16] Prasanna Parasurama and João Sedoc. Gendered Information in Resumes and its Role in Algorithmic and Human Hiring Bias. Proceedings, 2022.</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TimesNewRoman"/>
                <a:ea typeface="TimesNewRoman"/>
                <a:cs typeface="TimesNewRoman"/>
                <a:sym typeface="TimesNewRoman"/>
              </a:rPr>
              <a:t>[17] Suhas. H. E and Manjunath. A E. Differential Hiring using a Combination of NER and Word Embedding, 2020.</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TimesNewRoman"/>
                <a:ea typeface="TimesNewRoman"/>
                <a:cs typeface="TimesNewRoman"/>
                <a:sym typeface="TimesNewRoman"/>
              </a:rPr>
              <a:t>[18] Pradeep Kumar Roy, Sarabjeet Singh Chowdhary, Rocky Bhatia. A Machine Learning approach for automation of Resume Recommendation system, 2020.</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TimesNewRoman"/>
                <a:ea typeface="TimesNewRoman"/>
                <a:cs typeface="TimesNewRoman"/>
                <a:sym typeface="TimesNewRoman"/>
              </a:rPr>
              <a:t>[19] Bhushan Kinge, Shrinivas Mandhare, Pranali Chavan, S. M. Chaware, Resume Screening using Machine Learning and NLP: A proposed System, 2022.</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TimesNewRoman"/>
                <a:ea typeface="TimesNewRoman"/>
                <a:cs typeface="TimesNewRoman"/>
                <a:sym typeface="TimesNewRoman"/>
              </a:rPr>
              <a:t>[20] D. Jagan Mohan Reddy, S. Regella and S. R. Seelam. Recruitment Prediction using Machine Learning, 2020.</a:t>
            </a:r>
            <a:endParaRPr b="0" i="0" sz="1500" u="none" cap="none" strike="noStrike">
              <a:solidFill>
                <a:srgbClr val="000000"/>
              </a:solidFill>
              <a:latin typeface="TimesNewRoman"/>
              <a:ea typeface="TimesNewRoman"/>
              <a:cs typeface="TimesNewRoman"/>
              <a:sym typeface="TimesNewRoman"/>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ABSTRACT</a:t>
            </a:r>
            <a:endParaRPr/>
          </a:p>
        </p:txBody>
      </p:sp>
      <p:sp>
        <p:nvSpPr>
          <p:cNvPr id="106" name="Google Shape;106;p3"/>
          <p:cNvSpPr txBox="1"/>
          <p:nvPr>
            <p:ph idx="1" type="body"/>
          </p:nvPr>
        </p:nvSpPr>
        <p:spPr>
          <a:xfrm>
            <a:off x="461962" y="1452563"/>
            <a:ext cx="8229600" cy="48307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lnSpc>
                <a:spcPct val="100000"/>
              </a:lnSpc>
              <a:spcBef>
                <a:spcPts val="0"/>
              </a:spcBef>
              <a:spcAft>
                <a:spcPts val="0"/>
              </a:spcAft>
              <a:buClr>
                <a:schemeClr val="dk1"/>
              </a:buClr>
              <a:buSzPct val="100000"/>
              <a:buChar char="•"/>
            </a:pPr>
            <a:r>
              <a:rPr lang="en-US"/>
              <a:t>In today's competitive job market, organizations face the challenge of efficiently screening a large volume of resumes to identify the most qualified candidates for job openings.</a:t>
            </a:r>
            <a:endParaRPr/>
          </a:p>
          <a:p>
            <a:pPr indent="-342900" lvl="0" marL="342900" rtl="0" algn="l">
              <a:lnSpc>
                <a:spcPct val="100000"/>
              </a:lnSpc>
              <a:spcBef>
                <a:spcPts val="448"/>
              </a:spcBef>
              <a:spcAft>
                <a:spcPts val="0"/>
              </a:spcAft>
              <a:buClr>
                <a:schemeClr val="dk1"/>
              </a:buClr>
              <a:buSzPct val="100000"/>
              <a:buChar char="•"/>
            </a:pPr>
            <a:r>
              <a:rPr lang="en-US"/>
              <a:t>Manual screening of resumes is a laborious and time-consuming process that often leads to inefficiencies and biases in candidate selection.</a:t>
            </a:r>
            <a:endParaRPr/>
          </a:p>
          <a:p>
            <a:pPr indent="-342900" lvl="0" marL="342900" rtl="0" algn="l">
              <a:lnSpc>
                <a:spcPct val="100000"/>
              </a:lnSpc>
              <a:spcBef>
                <a:spcPts val="448"/>
              </a:spcBef>
              <a:spcAft>
                <a:spcPts val="0"/>
              </a:spcAft>
              <a:buClr>
                <a:schemeClr val="dk1"/>
              </a:buClr>
              <a:buSzPct val="100000"/>
              <a:buChar char="•"/>
            </a:pPr>
            <a:r>
              <a:rPr lang="en-US"/>
              <a:t>This project addresses these challenges by leveraging machine learning and natural language processing techniques to develop an automated resume screening system.</a:t>
            </a:r>
            <a:endParaRPr/>
          </a:p>
          <a:p>
            <a:pPr indent="-342900" lvl="0" marL="342900" rtl="0" algn="l">
              <a:lnSpc>
                <a:spcPct val="100000"/>
              </a:lnSpc>
              <a:spcBef>
                <a:spcPts val="448"/>
              </a:spcBef>
              <a:spcAft>
                <a:spcPts val="0"/>
              </a:spcAft>
              <a:buClr>
                <a:schemeClr val="dk1"/>
              </a:buClr>
              <a:buSzPct val="100000"/>
              <a:buChar char="•"/>
            </a:pPr>
            <a:r>
              <a:rPr lang="en-US"/>
              <a:t>The significance of the project lies in its potential to revolutionize the recruitment process, making it more efficient, objective, and scalable.</a:t>
            </a:r>
            <a:endParaRPr/>
          </a:p>
          <a:p>
            <a:pPr indent="-342900" lvl="0" marL="342900" rtl="0" algn="l">
              <a:lnSpc>
                <a:spcPct val="100000"/>
              </a:lnSpc>
              <a:spcBef>
                <a:spcPts val="448"/>
              </a:spcBef>
              <a:spcAft>
                <a:spcPts val="0"/>
              </a:spcAft>
              <a:buClr>
                <a:schemeClr val="dk1"/>
              </a:buClr>
              <a:buSzPct val="100000"/>
              <a:buChar char="•"/>
            </a:pPr>
            <a:r>
              <a:rPr lang="en-US"/>
              <a:t>By automating tedious tasks associated with resume screening, organizations can focus their resources on evaluating top candidates, leading to better hiring decisions and improved organizational performance.</a:t>
            </a:r>
            <a:endParaRPr/>
          </a:p>
        </p:txBody>
      </p:sp>
      <p:sp>
        <p:nvSpPr>
          <p:cNvPr id="107" name="Google Shape;107;p3"/>
          <p:cNvSpPr txBox="1"/>
          <p:nvPr>
            <p:ph idx="11" type="ftr"/>
          </p:nvPr>
        </p:nvSpPr>
        <p:spPr>
          <a:xfrm>
            <a:off x="457200" y="6356351"/>
            <a:ext cx="8229600" cy="34924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SCOPE AND MOTIVATION</a:t>
            </a:r>
            <a:endParaRPr/>
          </a:p>
        </p:txBody>
      </p:sp>
      <p:sp>
        <p:nvSpPr>
          <p:cNvPr id="113" name="Google Shape;113;p9"/>
          <p:cNvSpPr txBox="1"/>
          <p:nvPr>
            <p:ph idx="1" type="body"/>
          </p:nvPr>
        </p:nvSpPr>
        <p:spPr>
          <a:xfrm>
            <a:off x="457200" y="1624012"/>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The scope of this project includes the development of a scalable and robust resume screening system capable of handling diverse resume formats and categories.</a:t>
            </a:r>
            <a:endParaRPr/>
          </a:p>
          <a:p>
            <a:pPr indent="-342900" lvl="0" marL="342900" rtl="0" algn="l">
              <a:lnSpc>
                <a:spcPct val="100000"/>
              </a:lnSpc>
              <a:spcBef>
                <a:spcPts val="480"/>
              </a:spcBef>
              <a:spcAft>
                <a:spcPts val="0"/>
              </a:spcAft>
              <a:buClr>
                <a:schemeClr val="dk1"/>
              </a:buClr>
              <a:buSzPts val="2400"/>
              <a:buChar char="•"/>
            </a:pPr>
            <a:r>
              <a:rPr lang="en-US" sz="2400"/>
              <a:t>The system will utilize state-of-the-art machine learning models trained on a labeled dataset of resumes to perform accurate classification. </a:t>
            </a:r>
            <a:endParaRPr b="1" sz="2400"/>
          </a:p>
          <a:p>
            <a:pPr indent="-342900" lvl="0" marL="342900" rtl="0" algn="l">
              <a:lnSpc>
                <a:spcPct val="100000"/>
              </a:lnSpc>
              <a:spcBef>
                <a:spcPts val="480"/>
              </a:spcBef>
              <a:spcAft>
                <a:spcPts val="0"/>
              </a:spcAft>
              <a:buClr>
                <a:schemeClr val="dk1"/>
              </a:buClr>
              <a:buSzPts val="2400"/>
              <a:buChar char="•"/>
            </a:pPr>
            <a:r>
              <a:rPr lang="en-US" sz="2400"/>
              <a:t>The system will be designed to process and analyze resumes submitted for job openings, categorizing them based on predefined criteria such as skills, experience, and qualifications</a:t>
            </a:r>
            <a:r>
              <a:rPr lang="en-US" sz="2200"/>
              <a:t>.</a:t>
            </a:r>
            <a:endParaRPr/>
          </a:p>
        </p:txBody>
      </p:sp>
      <p:sp>
        <p:nvSpPr>
          <p:cNvPr id="114" name="Google Shape;114;p9"/>
          <p:cNvSpPr txBox="1"/>
          <p:nvPr>
            <p:ph idx="11" type="ftr"/>
          </p:nvPr>
        </p:nvSpPr>
        <p:spPr>
          <a:xfrm>
            <a:off x="1143000" y="6356350"/>
            <a:ext cx="7086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INTRODUCTION</a:t>
            </a:r>
            <a:endParaRPr/>
          </a:p>
        </p:txBody>
      </p:sp>
      <p:sp>
        <p:nvSpPr>
          <p:cNvPr id="120" name="Google Shape;120;p7"/>
          <p:cNvSpPr txBox="1"/>
          <p:nvPr>
            <p:ph idx="1" type="body"/>
          </p:nvPr>
        </p:nvSpPr>
        <p:spPr>
          <a:xfrm>
            <a:off x="457200" y="1452083"/>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400"/>
              <a:buChar char="•"/>
            </a:pPr>
            <a:r>
              <a:rPr b="0" i="0" lang="en-US" sz="1800" u="none" strike="noStrike">
                <a:solidFill>
                  <a:srgbClr val="000000"/>
                </a:solidFill>
                <a:latin typeface="Times New Roman"/>
                <a:ea typeface="Times New Roman"/>
                <a:cs typeface="Times New Roman"/>
                <a:sym typeface="Times New Roman"/>
              </a:rPr>
              <a:t>Companies employ resume screening, which is similar to a preliminary review of job applications, to sift through a large number of resumes and identify the top candidates for their open positions. </a:t>
            </a:r>
            <a:endParaRPr/>
          </a:p>
          <a:p>
            <a:pPr indent="-342900" lvl="0" marL="342900" rtl="0" algn="just">
              <a:lnSpc>
                <a:spcPct val="100000"/>
              </a:lnSpc>
              <a:spcBef>
                <a:spcPts val="0"/>
              </a:spcBef>
              <a:spcAft>
                <a:spcPts val="0"/>
              </a:spcAft>
              <a:buClr>
                <a:schemeClr val="dk1"/>
              </a:buClr>
              <a:buSzPts val="2400"/>
              <a:buChar char="•"/>
            </a:pPr>
            <a:r>
              <a:rPr b="0" i="0" lang="en-US" sz="1800" u="none" strike="noStrike">
                <a:solidFill>
                  <a:srgbClr val="000000"/>
                </a:solidFill>
                <a:latin typeface="Times New Roman"/>
                <a:ea typeface="Times New Roman"/>
                <a:cs typeface="Times New Roman"/>
                <a:sym typeface="Times New Roman"/>
              </a:rPr>
              <a:t>By doing this, they ensure that the correct personnel are chosen for the task and save time. Resume screening, whether carried out by humans or algorithms, is crucial for locating the most eligible applicants as soon as possible.</a:t>
            </a:r>
            <a:endParaRPr/>
          </a:p>
          <a:p>
            <a:pPr indent="-342900" lvl="0" marL="342900" rtl="0" algn="just">
              <a:lnSpc>
                <a:spcPct val="100000"/>
              </a:lnSpc>
              <a:spcBef>
                <a:spcPts val="0"/>
              </a:spcBef>
              <a:spcAft>
                <a:spcPts val="0"/>
              </a:spcAft>
              <a:buClr>
                <a:schemeClr val="dk1"/>
              </a:buClr>
              <a:buSzPts val="2400"/>
              <a:buChar char="•"/>
            </a:pPr>
            <a:r>
              <a:rPr b="0" i="0" lang="en-US" sz="1800" u="none" strike="noStrike">
                <a:solidFill>
                  <a:srgbClr val="000000"/>
                </a:solidFill>
                <a:latin typeface="Times New Roman"/>
                <a:ea typeface="Times New Roman"/>
                <a:cs typeface="Times New Roman"/>
                <a:sym typeface="Times New Roman"/>
              </a:rPr>
              <a:t>a novel resume screening method based on TF-IDF word representation and K-Nearest Neighbors (KNN) One-vs-Rest classification. </a:t>
            </a:r>
            <a:endParaRPr/>
          </a:p>
          <a:p>
            <a:pPr indent="-342900" lvl="0" marL="342900" rtl="0" algn="just">
              <a:lnSpc>
                <a:spcPct val="100000"/>
              </a:lnSpc>
              <a:spcBef>
                <a:spcPts val="0"/>
              </a:spcBef>
              <a:spcAft>
                <a:spcPts val="0"/>
              </a:spcAft>
              <a:buClr>
                <a:schemeClr val="dk1"/>
              </a:buClr>
              <a:buSzPts val="2400"/>
              <a:buChar char="•"/>
            </a:pPr>
            <a:r>
              <a:rPr b="0" i="0" lang="en-US" sz="1800" u="none" strike="noStrike">
                <a:solidFill>
                  <a:srgbClr val="000000"/>
                </a:solidFill>
                <a:latin typeface="Times New Roman"/>
                <a:ea typeface="Times New Roman"/>
                <a:cs typeface="Times New Roman"/>
                <a:sym typeface="Times New Roman"/>
              </a:rPr>
              <a:t>Our approach uses natural language processing (NLP) to extract valuable information from unstructured resume text, and the KNN One-vs-Rest classifier uses job eligibility criteria to classify resumes into predetermined groups. </a:t>
            </a:r>
            <a:endParaRPr/>
          </a:p>
          <a:p>
            <a:pPr indent="-342900" lvl="0" marL="342900" rtl="0" algn="just">
              <a:lnSpc>
                <a:spcPct val="100000"/>
              </a:lnSpc>
              <a:spcBef>
                <a:spcPts val="0"/>
              </a:spcBef>
              <a:spcAft>
                <a:spcPts val="0"/>
              </a:spcAft>
              <a:buClr>
                <a:schemeClr val="dk1"/>
              </a:buClr>
              <a:buSzPts val="2400"/>
              <a:buChar char="•"/>
            </a:pPr>
            <a:r>
              <a:rPr b="0" i="0" lang="en-US" sz="1800" u="none" strike="noStrike">
                <a:solidFill>
                  <a:srgbClr val="000000"/>
                </a:solidFill>
                <a:latin typeface="Times New Roman"/>
                <a:ea typeface="Times New Roman"/>
                <a:cs typeface="Times New Roman"/>
                <a:sym typeface="Times New Roman"/>
              </a:rPr>
              <a:t>Furthermore, by measuring a word's significance in a resume in relation to the entire corpus, TF-IDF word representation improves feature extraction and increases classification accuracy.</a:t>
            </a:r>
            <a:endParaRPr sz="1800"/>
          </a:p>
        </p:txBody>
      </p:sp>
      <p:sp>
        <p:nvSpPr>
          <p:cNvPr id="121" name="Google Shape;121;p7"/>
          <p:cNvSpPr txBox="1"/>
          <p:nvPr>
            <p:ph idx="11" type="ftr"/>
          </p:nvPr>
        </p:nvSpPr>
        <p:spPr>
          <a:xfrm>
            <a:off x="1143000" y="6356350"/>
            <a:ext cx="7086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idx="11" type="ftr"/>
          </p:nvPr>
        </p:nvSpPr>
        <p:spPr>
          <a:xfrm>
            <a:off x="1219200" y="6356350"/>
            <a:ext cx="70104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
        <p:nvSpPr>
          <p:cNvPr id="127" name="Google Shape;127;p4"/>
          <p:cNvSpPr txBox="1"/>
          <p:nvPr>
            <p:ph idx="4294967295" type="title"/>
          </p:nvPr>
        </p:nvSpPr>
        <p:spPr>
          <a:xfrm>
            <a:off x="0" y="30163"/>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LITERATURE SURVEY</a:t>
            </a:r>
            <a:endParaRPr/>
          </a:p>
        </p:txBody>
      </p:sp>
      <p:graphicFrame>
        <p:nvGraphicFramePr>
          <p:cNvPr id="128" name="Google Shape;128;p4"/>
          <p:cNvGraphicFramePr/>
          <p:nvPr/>
        </p:nvGraphicFramePr>
        <p:xfrm>
          <a:off x="457200" y="961361"/>
          <a:ext cx="3000000" cy="3000000"/>
        </p:xfrm>
        <a:graphic>
          <a:graphicData uri="http://schemas.openxmlformats.org/drawingml/2006/table">
            <a:tbl>
              <a:tblPr bandRow="1" firstRow="1">
                <a:noFill/>
                <a:tableStyleId>{C224C4F2-9888-425C-A148-CC7ED365A55C}</a:tableStyleId>
              </a:tblPr>
              <a:tblGrid>
                <a:gridCol w="2057400"/>
                <a:gridCol w="2046775"/>
                <a:gridCol w="2068025"/>
                <a:gridCol w="2057400"/>
              </a:tblGrid>
              <a:tr h="3532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TITLE &amp; YEAR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AUTHOR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400" u="none" cap="none" strike="noStrike"/>
                        <a:t>METHODOLOGY</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CONCLUSION</a:t>
                      </a:r>
                      <a:endParaRPr sz="1800" u="none" cap="none" strike="noStrike"/>
                    </a:p>
                  </a:txBody>
                  <a:tcPr marT="45725" marB="45725" marR="91450" marL="91450"/>
                </a:tc>
              </a:tr>
              <a:tr h="24079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Resume Shortlisting Using NLP(2024)</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Dr. Ambareesh S, Nikhil Kumar Thakur, Ujjwal Bhattarai, Saurav Kumar Yadav, Jay Nath Thakur, Amrit Kumar Mahato</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US" sz="1400" u="none" cap="none" strike="noStrike"/>
                        <a:t>The core steps in the</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rPr lang="en-US" sz="1400" u="none" cap="none" strike="noStrike"/>
                        <a:t>system include parsing resume to text, performing NLP  creating a NER model and using NER model to calculate P, R and F score to generate final score to sort resume based on final score.</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Natural Language processing (NLP) based resume shortlisting</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lang="en-US" sz="1600" u="none" cap="none" strike="noStrike"/>
                        <a:t>research has shown great potential for accelerating the hiring</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lang="en-US" sz="1600" u="none" cap="none" strike="noStrike"/>
                        <a:t>process.</a:t>
                      </a:r>
                      <a:endParaRPr sz="1600" u="none" cap="none" strike="noStrike"/>
                    </a:p>
                  </a:txBody>
                  <a:tcPr marT="45725" marB="45725" marR="91450" marL="91450"/>
                </a:tc>
              </a:tr>
              <a:tr h="25612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Resume Ranking and Shortlisting with DistilBERT and XLM(2024)</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Anuska Mukherjee, Umme Salma M</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400" u="none" cap="none" strike="noStrike"/>
                        <a:t>It utilizes distilBERT model and the XLM (Cross-lingual Language Model). To refine our approach further, two types of metrics for resume ranking, such as Cosine similarity score and Spatial Euclidean distance, are used, and the results are compared</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It has a test accuracy of 95%</a:t>
                      </a:r>
                      <a:endParaRPr sz="16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idx="11" type="ftr"/>
          </p:nvPr>
        </p:nvSpPr>
        <p:spPr>
          <a:xfrm>
            <a:off x="1219200" y="6356350"/>
            <a:ext cx="70104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
        <p:nvSpPr>
          <p:cNvPr id="134" name="Google Shape;134;p8"/>
          <p:cNvSpPr txBox="1"/>
          <p:nvPr>
            <p:ph idx="4294967295" type="title"/>
          </p:nvPr>
        </p:nvSpPr>
        <p:spPr>
          <a:xfrm>
            <a:off x="0" y="-18907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LITERATURE SURVEY</a:t>
            </a:r>
            <a:endParaRPr/>
          </a:p>
        </p:txBody>
      </p:sp>
      <p:graphicFrame>
        <p:nvGraphicFramePr>
          <p:cNvPr id="135" name="Google Shape;135;p8"/>
          <p:cNvGraphicFramePr/>
          <p:nvPr/>
        </p:nvGraphicFramePr>
        <p:xfrm>
          <a:off x="457200" y="839622"/>
          <a:ext cx="3000000" cy="3000000"/>
        </p:xfrm>
        <a:graphic>
          <a:graphicData uri="http://schemas.openxmlformats.org/drawingml/2006/table">
            <a:tbl>
              <a:tblPr bandRow="1" firstRow="1">
                <a:noFill/>
                <a:tableStyleId>{C224C4F2-9888-425C-A148-CC7ED365A55C}</a:tableStyleId>
              </a:tblPr>
              <a:tblGrid>
                <a:gridCol w="2057400"/>
                <a:gridCol w="2057400"/>
                <a:gridCol w="2057400"/>
                <a:gridCol w="2057400"/>
              </a:tblGrid>
              <a:tr h="3350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TITLE &amp; YEAR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AUTHOR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METHODOLOGY</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CONCLUSION</a:t>
                      </a:r>
                      <a:endParaRPr sz="1800" u="none" cap="none" strike="noStrike"/>
                    </a:p>
                  </a:txBody>
                  <a:tcPr marT="45725" marB="45725" marR="91450" marL="91450"/>
                </a:tc>
              </a:tr>
              <a:tr h="2255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Resume Screening–Testing For Data Stability(2024)</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Asim Wahedna, Adit Vakil, Somil Shah, Vishakha V. Kelkar and Ishan Shrivastava</a:t>
                      </a:r>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NLP techniques used for resume parsing, such as Named</a:t>
                      </a:r>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t>Entity Recognition, along with the various machine learning</a:t>
                      </a:r>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t>algorithms used for screening resumes, such as cosine</a:t>
                      </a:r>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t>Similarity.</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This model provides upto 74%.</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r>
              <a:tr h="24285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Resume Classification Using ML Techniques(2023)</a:t>
                      </a:r>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B.Surendiran, Tejus Paturu, Harsha Vardhan Chirumamilla, Maruprolu Naga Raju Reddy</a:t>
                      </a:r>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US" sz="1400" u="none" cap="none" strike="noStrike"/>
                        <a:t>To find the best possible</a:t>
                      </a:r>
                      <a:endParaRPr/>
                    </a:p>
                    <a:p>
                      <a:pPr indent="0" lvl="0" marL="0" marR="0" rtl="0" algn="l">
                        <a:lnSpc>
                          <a:spcPct val="100000"/>
                        </a:lnSpc>
                        <a:spcBef>
                          <a:spcPts val="0"/>
                        </a:spcBef>
                        <a:spcAft>
                          <a:spcPts val="0"/>
                        </a:spcAft>
                        <a:buClr>
                          <a:srgbClr val="000000"/>
                        </a:buClr>
                        <a:buSzPts val="1500"/>
                        <a:buFont typeface="Arial"/>
                        <a:buNone/>
                      </a:pPr>
                      <a:r>
                        <a:rPr lang="en-US" sz="1400" u="none" cap="none" strike="noStrike"/>
                        <a:t>solution, different ML techniques like Decision Tree, Random</a:t>
                      </a:r>
                      <a:endParaRPr/>
                    </a:p>
                    <a:p>
                      <a:pPr indent="0" lvl="0" marL="0" marR="0" rtl="0" algn="l">
                        <a:lnSpc>
                          <a:spcPct val="100000"/>
                        </a:lnSpc>
                        <a:spcBef>
                          <a:spcPts val="0"/>
                        </a:spcBef>
                        <a:spcAft>
                          <a:spcPts val="0"/>
                        </a:spcAft>
                        <a:buClr>
                          <a:srgbClr val="000000"/>
                        </a:buClr>
                        <a:buSzPts val="1500"/>
                        <a:buFont typeface="Arial"/>
                        <a:buNone/>
                      </a:pPr>
                      <a:r>
                        <a:rPr lang="en-US" sz="1400" u="none" cap="none" strike="noStrike"/>
                        <a:t>Forest, KNN, Support Vector are researched and the most</a:t>
                      </a:r>
                      <a:endParaRPr/>
                    </a:p>
                    <a:p>
                      <a:pPr indent="0" lvl="0" marL="0" marR="0" rtl="0" algn="l">
                        <a:lnSpc>
                          <a:spcPct val="100000"/>
                        </a:lnSpc>
                        <a:spcBef>
                          <a:spcPts val="0"/>
                        </a:spcBef>
                        <a:spcAft>
                          <a:spcPts val="0"/>
                        </a:spcAft>
                        <a:buClr>
                          <a:srgbClr val="000000"/>
                        </a:buClr>
                        <a:buSzPts val="1500"/>
                        <a:buFont typeface="Arial"/>
                        <a:buNone/>
                      </a:pPr>
                      <a:r>
                        <a:rPr lang="en-US" sz="1400" u="none" cap="none" strike="noStrike"/>
                        <a:t>accurate one is chosen.</a:t>
                      </a:r>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Random forest classifiers</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gave the highest accuracy</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(91%).</a:t>
                      </a:r>
                      <a:endParaRPr sz="1600" u="none" cap="none" strike="noStrike"/>
                    </a:p>
                    <a:p>
                      <a:pPr indent="0" lvl="0" marL="0" marR="0" rtl="0" algn="ctr">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ph idx="11" type="ftr"/>
          </p:nvPr>
        </p:nvSpPr>
        <p:spPr>
          <a:xfrm>
            <a:off x="1219200" y="6356350"/>
            <a:ext cx="70104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
        <p:nvSpPr>
          <p:cNvPr id="141" name="Google Shape;141;p30"/>
          <p:cNvSpPr txBox="1"/>
          <p:nvPr>
            <p:ph idx="4294967295" type="title"/>
          </p:nvPr>
        </p:nvSpPr>
        <p:spPr>
          <a:xfrm>
            <a:off x="0" y="-228245"/>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LITERATURE SURVEY</a:t>
            </a:r>
            <a:endParaRPr/>
          </a:p>
        </p:txBody>
      </p:sp>
      <p:graphicFrame>
        <p:nvGraphicFramePr>
          <p:cNvPr id="142" name="Google Shape;142;p30"/>
          <p:cNvGraphicFramePr/>
          <p:nvPr/>
        </p:nvGraphicFramePr>
        <p:xfrm>
          <a:off x="609600" y="687040"/>
          <a:ext cx="3000000" cy="3000000"/>
        </p:xfrm>
        <a:graphic>
          <a:graphicData uri="http://schemas.openxmlformats.org/drawingml/2006/table">
            <a:tbl>
              <a:tblPr bandRow="1" firstRow="1">
                <a:noFill/>
                <a:tableStyleId>{C224C4F2-9888-425C-A148-CC7ED365A55C}</a:tableStyleId>
              </a:tblPr>
              <a:tblGrid>
                <a:gridCol w="2057400"/>
                <a:gridCol w="2057400"/>
                <a:gridCol w="2057400"/>
                <a:gridCol w="2057400"/>
              </a:tblGrid>
              <a:tr h="26242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TITLE &amp; YEAR</a:t>
                      </a:r>
                      <a:endParaRPr sz="15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AUTHOR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METHODOLOGY</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CONCLUSION</a:t>
                      </a:r>
                      <a:endParaRPr sz="1800" u="none" cap="none" strike="noStrike"/>
                    </a:p>
                  </a:txBody>
                  <a:tcPr marT="45725" marB="45725" marR="91450" marL="91450"/>
                </a:tc>
              </a:tr>
              <a:tr h="2361775">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Resume Classification using Elite Bag-of-Words Approach(2023)</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Muskan Sharma, Gargi Choudhary, Seba Susan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It utilizes</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en-US" sz="1200" u="none" cap="none" strike="noStrike"/>
                        <a:t>a recently introduced text vectorization  technique called Elite</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en-US" sz="1200" u="none" cap="none" strike="noStrike"/>
                        <a:t>bag-of-words for the vectorization of resumes. To implement this method, words in each class are ranked based on their occurring frequency and then applied max entropy partitioning (MEP) to derive the top-ranked significant</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en-US" sz="1200" u="none" cap="none" strike="noStrike"/>
                        <a:t>keywords in each class.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The best performing was observed to be the elite key words which gave highest test accuracy of 62.6%.</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r>
              <a:tr h="23617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2Q-Learning Scheme for Resume Screening(2023)</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Bhoomika SP, Likhitha S, Chandana H S, Kavya S A, Bhargavi K</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This paper uses a 2Q-Learning-based approach enriched with natural language processing capability to accurately evaluate resumes. The 2Q-Learning approach involves the selection or rejection of resumes by comparing the resume with the skills or requirements mentioned in the job description by recruiter.</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Accuracy: 72%</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e2894e2257_0_16"/>
          <p:cNvSpPr txBox="1"/>
          <p:nvPr>
            <p:ph idx="11" type="ftr"/>
          </p:nvPr>
        </p:nvSpPr>
        <p:spPr>
          <a:xfrm>
            <a:off x="1219200" y="6356350"/>
            <a:ext cx="70104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DEPARTMENT OF COMPUTER SCIENCE AND ENGINEERING - Artificial Intelligence and Machine Learning</a:t>
            </a:r>
            <a:endParaRPr/>
          </a:p>
          <a:p>
            <a:pPr indent="0" lvl="0" marL="0" rtl="0" algn="ctr">
              <a:lnSpc>
                <a:spcPct val="100000"/>
              </a:lnSpc>
              <a:spcBef>
                <a:spcPts val="0"/>
              </a:spcBef>
              <a:spcAft>
                <a:spcPts val="0"/>
              </a:spcAft>
              <a:buSzPts val="1400"/>
              <a:buNone/>
            </a:pPr>
            <a:r>
              <a:t/>
            </a:r>
            <a:endParaRPr/>
          </a:p>
        </p:txBody>
      </p:sp>
      <p:sp>
        <p:nvSpPr>
          <p:cNvPr id="148" name="Google Shape;148;g2e2894e2257_0_16"/>
          <p:cNvSpPr txBox="1"/>
          <p:nvPr>
            <p:ph idx="4294967295" type="title"/>
          </p:nvPr>
        </p:nvSpPr>
        <p:spPr>
          <a:xfrm>
            <a:off x="-42531" y="-21438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200"/>
              <a:t>        LITERATURE SURVEY</a:t>
            </a:r>
            <a:endParaRPr sz="4200"/>
          </a:p>
        </p:txBody>
      </p:sp>
      <p:graphicFrame>
        <p:nvGraphicFramePr>
          <p:cNvPr id="149" name="Google Shape;149;g2e2894e2257_0_16"/>
          <p:cNvGraphicFramePr/>
          <p:nvPr/>
        </p:nvGraphicFramePr>
        <p:xfrm>
          <a:off x="499730" y="790354"/>
          <a:ext cx="3000000" cy="3000000"/>
        </p:xfrm>
        <a:graphic>
          <a:graphicData uri="http://schemas.openxmlformats.org/drawingml/2006/table">
            <a:tbl>
              <a:tblPr bandRow="1" firstRow="1">
                <a:noFill/>
                <a:tableStyleId>{C224C4F2-9888-425C-A148-CC7ED365A55C}</a:tableStyleId>
              </a:tblPr>
              <a:tblGrid>
                <a:gridCol w="2057400"/>
                <a:gridCol w="2057400"/>
                <a:gridCol w="2057400"/>
                <a:gridCol w="2057400"/>
              </a:tblGrid>
              <a:tr h="28135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TITLE &amp; YEAR</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AUTHOR</a:t>
                      </a:r>
                      <a:endParaRPr sz="16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METHODOLOGY</a:t>
                      </a:r>
                      <a:endParaRPr sz="15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CONCLUSION</a:t>
                      </a:r>
                      <a:endParaRPr sz="1600" u="none" cap="none" strike="noStrike"/>
                    </a:p>
                  </a:txBody>
                  <a:tcPr marT="45725" marB="45725" marR="91450" marL="91450"/>
                </a:tc>
              </a:tr>
              <a:tr h="2508675">
                <a:tc>
                  <a:txBody>
                    <a:bodyPr/>
                    <a:lstStyle/>
                    <a:p>
                      <a:pPr indent="0" lvl="0" marL="0" marR="0" rtl="0" algn="l">
                        <a:lnSpc>
                          <a:spcPct val="100000"/>
                        </a:lnSpc>
                        <a:spcBef>
                          <a:spcPts val="0"/>
                        </a:spcBef>
                        <a:spcAft>
                          <a:spcPts val="0"/>
                        </a:spcAft>
                        <a:buClr>
                          <a:schemeClr val="dk1"/>
                        </a:buClr>
                        <a:buSzPts val="1100"/>
                        <a:buFont typeface="Arial"/>
                        <a:buNone/>
                      </a:pPr>
                      <a:r>
                        <a:rPr lang="en-US" sz="1600" u="none" cap="none" strike="noStrike"/>
                        <a:t>Automated Resume Screener using Natural Language Processing(NLP)(2022)</a:t>
                      </a:r>
                      <a:endParaRPr sz="16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Tumula Mani Harsha,Gangaraju Sai Moukthika, Dudipalli Siva Sai, Mannuru Naga Rajeswari Pravallika, Satish Anamalamudi, MuraliKrishna Enduri</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This paper discusses about one such process</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rPr lang="en-US" sz="1500" u="none" cap="none" strike="noStrike"/>
                        <a:t>which is very efficient in performing Resume screening. It</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rPr lang="en-US" sz="1500" u="none" cap="none" strike="noStrike"/>
                        <a:t>includes Natural Language Processing (NLP), an automated</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rPr lang="en-US" sz="1500" u="none" cap="none" strike="noStrike"/>
                        <a:t>Machine Learning Algorithm for screening the resumes.</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A user interface was developed.</a:t>
                      </a:r>
                      <a:endParaRPr sz="1600" u="none" cap="none" strike="noStrike"/>
                    </a:p>
                  </a:txBody>
                  <a:tcPr marT="45725" marB="45725" marR="91450" marL="91450"/>
                </a:tc>
              </a:tr>
              <a:tr h="18262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Resume Screening using NLP and LSTM(2022)</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S Bharadwaj, Rudra Varun2, Potukuchi Sreeram Aditya, Macherla Nikhil, G.Charles Babu</a:t>
                      </a:r>
                      <a:endParaRPr sz="1400" u="none" cap="none" strike="noStrike"/>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This project intends to develop an</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rPr lang="en-US" sz="1500" u="none" cap="none" strike="noStrike"/>
                        <a:t>application that will categorize CVs according to the skills</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rPr lang="en-US" sz="1500" u="none" cap="none" strike="noStrike"/>
                        <a:t>they contain into various job options. This system worked on NLP and LSTM.</a:t>
                      </a:r>
                      <a:endParaRPr sz="1400" u="none" cap="none" strike="noStrike"/>
                    </a:p>
                    <a:p>
                      <a:pPr indent="0" lvl="0" marL="0" marR="0" rtl="0" algn="l">
                        <a:lnSpc>
                          <a:spcPct val="100000"/>
                        </a:lnSpc>
                        <a:spcBef>
                          <a:spcPts val="0"/>
                        </a:spcBef>
                        <a:spcAft>
                          <a:spcPts val="0"/>
                        </a:spcAft>
                        <a:buClr>
                          <a:srgbClr val="000000"/>
                        </a:buClr>
                        <a:buSzPts val="1500"/>
                        <a:buFont typeface="Arial"/>
                        <a:buNone/>
                      </a:pPr>
                      <a:r>
                        <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u="none" cap="none" strike="noStrike"/>
                        <a:t>In the future, it can be upgraded such that the system does 90% of the selection process of resumes.</a:t>
                      </a:r>
                      <a:endParaRPr sz="1600" u="none" cap="none" strike="noStrike"/>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2023-07-26T03:49:14Z</dcterms:created>
  <dc:creator>DELL</dc:creator>
</cp:coreProperties>
</file>