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 id="277" r:id="rId24"/>
    <p:sldId id="279"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jZoFkSGuN8I+sLyKuqt5H0GxQtk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187B71-C7DA-414F-AADB-0990E7EC7E3E}">
  <a:tblStyle styleId="{56187B71-C7DA-414F-AADB-0990E7EC7E3E}" styleName="Table_0">
    <a:wholeTbl>
      <a:tcTxStyle b="off" i="off">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5">
              <a:alpha val="20000"/>
            </a:schemeClr>
          </a:solidFill>
        </a:fill>
      </a:tcStyle>
    </a:band1H>
    <a:band2H>
      <a:tcTxStyle b="off" i="off"/>
      <a:tcStyle>
        <a:tcBdr/>
      </a:tcStyle>
    </a:band2H>
    <a:band1V>
      <a:tcTxStyle b="off" i="off"/>
      <a:tcStyle>
        <a:tcBdr/>
        <a:fill>
          <a:solidFill>
            <a:schemeClr val="accent5">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C224C4F2-9888-425C-A148-CC7ED365A55C}"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666"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customschemas.google.com/relationships/presentationmetadata" Target="meta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3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e7a8674e7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e7a8674e7e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e7a8674e7e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e2894e2257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2e2894e2257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4" name="Google Shape;3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2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2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9" name="Google Shape;49;p2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0" name="Google Shape;5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2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6"/>
          <p:cNvSpPr>
            <a:spLocks noGrp="1"/>
          </p:cNvSpPr>
          <p:nvPr>
            <p:ph type="pic" idx="2"/>
          </p:nvPr>
        </p:nvSpPr>
        <p:spPr>
          <a:xfrm>
            <a:off x="1792288" y="612775"/>
            <a:ext cx="5486400" cy="4114800"/>
          </a:xfrm>
          <a:prstGeom prst="rect">
            <a:avLst/>
          </a:prstGeom>
          <a:noFill/>
          <a:ln>
            <a:noFill/>
          </a:ln>
        </p:spPr>
      </p:sp>
      <p:sp>
        <p:nvSpPr>
          <p:cNvPr id="68" name="Google Shape;68;p2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2514600" y="469900"/>
            <a:ext cx="6248400" cy="133032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Times New Roman"/>
              <a:buNone/>
            </a:pPr>
            <a:r>
              <a:rPr lang="en-US" sz="1800" b="1">
                <a:latin typeface="Times New Roman"/>
                <a:ea typeface="Times New Roman"/>
                <a:cs typeface="Times New Roman"/>
                <a:sym typeface="Times New Roman"/>
              </a:rPr>
              <a:t>SRM INSTITUTE OF SCIENCE AND TECHNOLOGY</a:t>
            </a:r>
            <a:br>
              <a:rPr lang="en-US" sz="1800" b="1">
                <a:latin typeface="Times New Roman"/>
                <a:ea typeface="Times New Roman"/>
                <a:cs typeface="Times New Roman"/>
                <a:sym typeface="Times New Roman"/>
              </a:rPr>
            </a:br>
            <a:r>
              <a:rPr lang="en-US" sz="1800" b="1">
                <a:latin typeface="Times New Roman"/>
                <a:ea typeface="Times New Roman"/>
                <a:cs typeface="Times New Roman"/>
                <a:sym typeface="Times New Roman"/>
              </a:rPr>
              <a:t>Ramapuram, Chennai – 600 089</a:t>
            </a:r>
            <a:br>
              <a:rPr lang="en-US" sz="1800" b="1">
                <a:latin typeface="Times New Roman"/>
                <a:ea typeface="Times New Roman"/>
                <a:cs typeface="Times New Roman"/>
                <a:sym typeface="Times New Roman"/>
              </a:rPr>
            </a:br>
            <a:r>
              <a:rPr lang="en-US" sz="1600" b="1">
                <a:latin typeface="Times New Roman"/>
                <a:ea typeface="Times New Roman"/>
                <a:cs typeface="Times New Roman"/>
                <a:sym typeface="Times New Roman"/>
              </a:rPr>
              <a:t>DEPARTMENT OF COMPUTER SCIENCE AND ENGINEERING</a:t>
            </a:r>
            <a:endParaRPr sz="1800"/>
          </a:p>
        </p:txBody>
      </p:sp>
      <p:sp>
        <p:nvSpPr>
          <p:cNvPr id="89" name="Google Shape;89;p1"/>
          <p:cNvSpPr txBox="1">
            <a:spLocks noGrp="1"/>
          </p:cNvSpPr>
          <p:nvPr>
            <p:ph type="subTitle" idx="1"/>
          </p:nvPr>
        </p:nvSpPr>
        <p:spPr>
          <a:xfrm>
            <a:off x="795528" y="1638480"/>
            <a:ext cx="8077200" cy="914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None/>
            </a:pPr>
            <a:r>
              <a:rPr lang="en-US">
                <a:solidFill>
                  <a:schemeClr val="dk1"/>
                </a:solidFill>
              </a:rPr>
              <a:t>18CSP107L-MINOR PROJECT </a:t>
            </a:r>
            <a:endParaRPr>
              <a:solidFill>
                <a:schemeClr val="dk1"/>
              </a:solidFill>
            </a:endParaRPr>
          </a:p>
          <a:p>
            <a:pPr marL="0" lvl="0" indent="0" algn="ctr" rtl="0">
              <a:lnSpc>
                <a:spcPct val="100000"/>
              </a:lnSpc>
              <a:spcBef>
                <a:spcPts val="640"/>
              </a:spcBef>
              <a:spcAft>
                <a:spcPts val="0"/>
              </a:spcAft>
              <a:buClr>
                <a:schemeClr val="dk1"/>
              </a:buClr>
              <a:buSzPts val="3200"/>
              <a:buNone/>
            </a:pPr>
            <a:r>
              <a:rPr lang="en-US">
                <a:solidFill>
                  <a:schemeClr val="dk1"/>
                </a:solidFill>
              </a:rPr>
              <a:t>Resume Screening using Machine Learning and Natural Language Processing</a:t>
            </a:r>
            <a:endParaRPr/>
          </a:p>
          <a:p>
            <a:pPr marL="0" lvl="0" indent="0" algn="ctr" rtl="0">
              <a:lnSpc>
                <a:spcPct val="100000"/>
              </a:lnSpc>
              <a:spcBef>
                <a:spcPts val="640"/>
              </a:spcBef>
              <a:spcAft>
                <a:spcPts val="0"/>
              </a:spcAft>
              <a:buClr>
                <a:srgbClr val="888888"/>
              </a:buClr>
              <a:buSzPts val="3200"/>
              <a:buNone/>
            </a:pPr>
            <a:endParaRPr>
              <a:solidFill>
                <a:schemeClr val="dk1"/>
              </a:solidFill>
            </a:endParaRPr>
          </a:p>
        </p:txBody>
      </p:sp>
      <p:sp>
        <p:nvSpPr>
          <p:cNvPr id="90" name="Google Shape;90;p1"/>
          <p:cNvSpPr txBox="1"/>
          <p:nvPr/>
        </p:nvSpPr>
        <p:spPr>
          <a:xfrm>
            <a:off x="1633728" y="3276600"/>
            <a:ext cx="6400800" cy="8382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Calibri"/>
                <a:ea typeface="Calibri"/>
                <a:cs typeface="Calibri"/>
                <a:sym typeface="Calibri"/>
              </a:rPr>
              <a:t>BATCH NUMBER :AI_A2</a:t>
            </a:r>
            <a:endParaRPr sz="1400" b="0" i="0" u="none" strike="noStrike" cap="none">
              <a:solidFill>
                <a:srgbClr val="000000"/>
              </a:solidFill>
              <a:latin typeface="Arial"/>
              <a:ea typeface="Arial"/>
              <a:cs typeface="Arial"/>
              <a:sym typeface="Arial"/>
            </a:endParaRPr>
          </a:p>
        </p:txBody>
      </p:sp>
      <p:graphicFrame>
        <p:nvGraphicFramePr>
          <p:cNvPr id="91" name="Google Shape;91;p1"/>
          <p:cNvGraphicFramePr/>
          <p:nvPr/>
        </p:nvGraphicFramePr>
        <p:xfrm>
          <a:off x="304800" y="4114800"/>
          <a:ext cx="8305800" cy="2133600"/>
        </p:xfrm>
        <a:graphic>
          <a:graphicData uri="http://schemas.openxmlformats.org/drawingml/2006/table">
            <a:tbl>
              <a:tblPr firstRow="1" bandRow="1">
                <a:noFill/>
                <a:tableStyleId>{56187B71-C7DA-414F-AADB-0990E7EC7E3E}</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837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Team Members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Supervisor</a:t>
                      </a:r>
                      <a:endParaRPr sz="1400" u="none" strike="noStrike" cap="none"/>
                    </a:p>
                  </a:txBody>
                  <a:tcPr marL="91450" marR="91450" marT="45725" marB="45725"/>
                </a:tc>
                <a:extLst>
                  <a:ext uri="{0D108BD9-81ED-4DB2-BD59-A6C34878D82A}">
                    <a16:rowId xmlns:a16="http://schemas.microsoft.com/office/drawing/2014/main" val="10000"/>
                  </a:ext>
                </a:extLst>
              </a:tr>
              <a:tr h="1749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Konduru Sri Abhinaya (RA2111026020030)</a:t>
                      </a:r>
                      <a:endParaRPr sz="1400" u="none" strike="noStrike" cap="none"/>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L Shasank Chowdary (RA2111026020036)</a:t>
                      </a:r>
                      <a:endParaRPr sz="1400" u="none" strike="noStrike" cap="none"/>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Charanya R</a:t>
                      </a:r>
                      <a:endParaRPr sz="1400" u="none" strike="noStrike" cap="none"/>
                    </a:p>
                    <a:p>
                      <a:pPr marL="0" marR="0" lvl="0" indent="0" algn="l" rtl="0">
                        <a:lnSpc>
                          <a:spcPct val="100000"/>
                        </a:lnSpc>
                        <a:spcBef>
                          <a:spcPts val="0"/>
                        </a:spcBef>
                        <a:spcAft>
                          <a:spcPts val="0"/>
                        </a:spcAft>
                        <a:buClr>
                          <a:schemeClr val="dk1"/>
                        </a:buClr>
                        <a:buSzPts val="1800"/>
                        <a:buFont typeface="Arial"/>
                        <a:buNone/>
                      </a:pPr>
                      <a:r>
                        <a:rPr lang="en-US" sz="1800" u="none" strike="noStrike" cap="none"/>
                        <a:t>     (RA2111026020047)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Ms. Angeline R, AP/CSE</a:t>
                      </a:r>
                      <a:endParaRPr sz="1400" u="none" strike="noStrike" cap="none"/>
                    </a:p>
                  </a:txBody>
                  <a:tcPr marL="91450" marR="91450" marT="45725" marB="45725"/>
                </a:tc>
                <a:extLst>
                  <a:ext uri="{0D108BD9-81ED-4DB2-BD59-A6C34878D82A}">
                    <a16:rowId xmlns:a16="http://schemas.microsoft.com/office/drawing/2014/main" val="10001"/>
                  </a:ext>
                </a:extLst>
              </a:tr>
            </a:tbl>
          </a:graphicData>
        </a:graphic>
      </p:graphicFrame>
      <p:sp>
        <p:nvSpPr>
          <p:cNvPr id="92" name="Google Shape;92;p1"/>
          <p:cNvSpPr txBox="1">
            <a:spLocks noGrp="1"/>
          </p:cNvSpPr>
          <p:nvPr>
            <p:ph type="ftr" idx="11"/>
          </p:nvPr>
        </p:nvSpPr>
        <p:spPr>
          <a:xfrm>
            <a:off x="533400" y="6464119"/>
            <a:ext cx="80772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Date:03/06/2024						Slide Number:01</a:t>
            </a:r>
            <a:endParaRPr/>
          </a:p>
          <a:p>
            <a:pPr marL="0" lvl="0" indent="0" algn="ctr" rtl="0">
              <a:lnSpc>
                <a:spcPct val="100000"/>
              </a:lnSpc>
              <a:spcBef>
                <a:spcPts val="0"/>
              </a:spcBef>
              <a:spcAft>
                <a:spcPts val="0"/>
              </a:spcAft>
              <a:buSzPts val="1400"/>
              <a:buNone/>
            </a:pPr>
            <a:endParaRPr/>
          </a:p>
        </p:txBody>
      </p:sp>
      <p:pic>
        <p:nvPicPr>
          <p:cNvPr id="93" name="Google Shape;93;p1"/>
          <p:cNvPicPr preferRelativeResize="0"/>
          <p:nvPr/>
        </p:nvPicPr>
        <p:blipFill rotWithShape="1">
          <a:blip r:embed="rId3">
            <a:alphaModFix/>
          </a:blip>
          <a:srcRect/>
          <a:stretch/>
        </p:blipFill>
        <p:spPr>
          <a:xfrm>
            <a:off x="152400" y="452618"/>
            <a:ext cx="2457450" cy="116275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1"/>
          <p:cNvSpPr txBox="1">
            <a:spLocks noGrp="1"/>
          </p:cNvSpPr>
          <p:nvPr>
            <p:ph type="ftr" idx="11"/>
          </p:nvPr>
        </p:nvSpPr>
        <p:spPr>
          <a:xfrm>
            <a:off x="1219200" y="6356350"/>
            <a:ext cx="70104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
        <p:nvSpPr>
          <p:cNvPr id="155" name="Google Shape;155;p31"/>
          <p:cNvSpPr txBox="1">
            <a:spLocks noGrp="1"/>
          </p:cNvSpPr>
          <p:nvPr>
            <p:ph type="title" idx="4294967295"/>
          </p:nvPr>
        </p:nvSpPr>
        <p:spPr>
          <a:xfrm>
            <a:off x="-42531" y="-214386"/>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sz="4200"/>
              <a:t>        LITERATURE SURVEY</a:t>
            </a:r>
            <a:endParaRPr sz="4200"/>
          </a:p>
        </p:txBody>
      </p:sp>
      <p:graphicFrame>
        <p:nvGraphicFramePr>
          <p:cNvPr id="156" name="Google Shape;156;p31"/>
          <p:cNvGraphicFramePr/>
          <p:nvPr/>
        </p:nvGraphicFramePr>
        <p:xfrm>
          <a:off x="499730" y="790353"/>
          <a:ext cx="8229600" cy="5081825"/>
        </p:xfrm>
        <a:graphic>
          <a:graphicData uri="http://schemas.openxmlformats.org/drawingml/2006/table">
            <a:tbl>
              <a:tblPr firstRow="1" bandRow="1">
                <a:noFill/>
                <a:tableStyleId>{C224C4F2-9888-425C-A148-CC7ED365A55C}</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427275">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TITLE &amp; YEAR</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AUTHOR</a:t>
                      </a:r>
                      <a:endParaRPr sz="16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METHODOLOGY</a:t>
                      </a:r>
                      <a:endParaRPr sz="16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CONCLUSION</a:t>
                      </a:r>
                      <a:endParaRPr sz="1600" u="none" strike="noStrike" cap="none"/>
                    </a:p>
                  </a:txBody>
                  <a:tcPr marL="91450" marR="91450" marT="45725" marB="45725"/>
                </a:tc>
                <a:extLst>
                  <a:ext uri="{0D108BD9-81ED-4DB2-BD59-A6C34878D82A}">
                    <a16:rowId xmlns:a16="http://schemas.microsoft.com/office/drawing/2014/main" val="10000"/>
                  </a:ext>
                </a:extLst>
              </a:tr>
              <a:tr h="2327275">
                <a:tc>
                  <a:txBody>
                    <a:bodyPr/>
                    <a:lstStyle/>
                    <a:p>
                      <a:pPr marL="0" marR="0" lvl="0" indent="0" algn="l" rtl="0">
                        <a:lnSpc>
                          <a:spcPct val="100000"/>
                        </a:lnSpc>
                        <a:spcBef>
                          <a:spcPts val="0"/>
                        </a:spcBef>
                        <a:spcAft>
                          <a:spcPts val="0"/>
                        </a:spcAft>
                        <a:buClr>
                          <a:schemeClr val="dk1"/>
                        </a:buClr>
                        <a:buSzPts val="1100"/>
                        <a:buFont typeface="Arial"/>
                        <a:buNone/>
                      </a:pPr>
                      <a:r>
                        <a:rPr lang="en-US" sz="1600" u="none" strike="noStrike" cap="none"/>
                        <a:t>Screening and Ranking Resumes using Stacked Model(2021)</a:t>
                      </a:r>
                      <a:endParaRPr sz="16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Rasika Ransing, Akshaya Mohan</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Arial"/>
                        <a:buNone/>
                      </a:pPr>
                      <a:r>
                        <a:rPr lang="en-US" sz="1600" u="none" strike="noStrike" cap="none"/>
                        <a:t>This system</a:t>
                      </a:r>
                      <a:endParaRPr sz="1600" u="none" strike="noStrike" cap="none"/>
                    </a:p>
                    <a:p>
                      <a:pPr marL="0" marR="0" lvl="0" indent="0" algn="l" rtl="0">
                        <a:lnSpc>
                          <a:spcPct val="100000"/>
                        </a:lnSpc>
                        <a:spcBef>
                          <a:spcPts val="0"/>
                        </a:spcBef>
                        <a:spcAft>
                          <a:spcPts val="0"/>
                        </a:spcAft>
                        <a:buClr>
                          <a:schemeClr val="dk1"/>
                        </a:buClr>
                        <a:buSzPts val="1100"/>
                        <a:buFont typeface="Arial"/>
                        <a:buNone/>
                      </a:pPr>
                      <a:r>
                        <a:rPr lang="en-US" sz="1600" u="none" strike="noStrike" cap="none"/>
                        <a:t>makes use of Machine Learning algorithms such as KNN, Linear</a:t>
                      </a:r>
                      <a:endParaRPr sz="1600" u="none" strike="noStrike" cap="none"/>
                    </a:p>
                    <a:p>
                      <a:pPr marL="0" marR="0" lvl="0" indent="0" algn="l" rtl="0">
                        <a:lnSpc>
                          <a:spcPct val="100000"/>
                        </a:lnSpc>
                        <a:spcBef>
                          <a:spcPts val="0"/>
                        </a:spcBef>
                        <a:spcAft>
                          <a:spcPts val="0"/>
                        </a:spcAft>
                        <a:buClr>
                          <a:schemeClr val="dk1"/>
                        </a:buClr>
                        <a:buSzPts val="1100"/>
                        <a:buFont typeface="Arial"/>
                        <a:buNone/>
                      </a:pPr>
                      <a:r>
                        <a:rPr lang="en-US" sz="1600" u="none" strike="noStrike" cap="none"/>
                        <a:t>SVC, and XGBoost.</a:t>
                      </a:r>
                      <a:endParaRPr sz="16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u="none" strike="noStrike" cap="none"/>
                        <a:t>Accuracy:</a:t>
                      </a:r>
                      <a:endParaRPr sz="1400" u="none" strike="noStrike" cap="none"/>
                    </a:p>
                    <a:p>
                      <a:pPr marL="0" marR="0" lvl="0" indent="0" algn="l" rtl="0">
                        <a:lnSpc>
                          <a:spcPct val="100000"/>
                        </a:lnSpc>
                        <a:spcBef>
                          <a:spcPts val="0"/>
                        </a:spcBef>
                        <a:spcAft>
                          <a:spcPts val="0"/>
                        </a:spcAft>
                        <a:buClr>
                          <a:schemeClr val="dk1"/>
                        </a:buClr>
                        <a:buSzPts val="1600"/>
                        <a:buFont typeface="Arial"/>
                        <a:buNone/>
                      </a:pPr>
                      <a:r>
                        <a:rPr lang="en-US" sz="1600" u="none" strike="noStrike" cap="none"/>
                        <a:t>Linear SVC: 83%</a:t>
                      </a:r>
                      <a:endParaRPr sz="1600" u="none" strike="noStrike" cap="none"/>
                    </a:p>
                    <a:p>
                      <a:pPr marL="0" marR="0" lvl="0" indent="0" algn="l" rtl="0">
                        <a:lnSpc>
                          <a:spcPct val="100000"/>
                        </a:lnSpc>
                        <a:spcBef>
                          <a:spcPts val="0"/>
                        </a:spcBef>
                        <a:spcAft>
                          <a:spcPts val="0"/>
                        </a:spcAft>
                        <a:buClr>
                          <a:schemeClr val="dk1"/>
                        </a:buClr>
                        <a:buSzPts val="1600"/>
                        <a:buFont typeface="Arial"/>
                        <a:buNone/>
                      </a:pPr>
                      <a:r>
                        <a:rPr lang="en-US" sz="1600" u="none" strike="noStrike" cap="none"/>
                        <a:t>KNN : 72%</a:t>
                      </a:r>
                      <a:endParaRPr sz="1600" u="none" strike="noStrike" cap="none"/>
                    </a:p>
                    <a:p>
                      <a:pPr marL="0" marR="0" lvl="0" indent="0" algn="l" rtl="0">
                        <a:lnSpc>
                          <a:spcPct val="100000"/>
                        </a:lnSpc>
                        <a:spcBef>
                          <a:spcPts val="0"/>
                        </a:spcBef>
                        <a:spcAft>
                          <a:spcPts val="0"/>
                        </a:spcAft>
                        <a:buClr>
                          <a:schemeClr val="dk1"/>
                        </a:buClr>
                        <a:buSzPts val="1600"/>
                        <a:buFont typeface="Arial"/>
                        <a:buNone/>
                      </a:pPr>
                      <a:r>
                        <a:rPr lang="en-US" sz="1600" u="none" strike="noStrike" cap="none"/>
                        <a:t>XG Boost: 85%</a:t>
                      </a:r>
                      <a:endParaRPr sz="1600" u="none" strike="noStrike" cap="none"/>
                    </a:p>
                  </a:txBody>
                  <a:tcPr marL="91450" marR="91450" marT="45725" marB="45725"/>
                </a:tc>
                <a:extLst>
                  <a:ext uri="{0D108BD9-81ED-4DB2-BD59-A6C34878D82A}">
                    <a16:rowId xmlns:a16="http://schemas.microsoft.com/office/drawing/2014/main" val="10001"/>
                  </a:ext>
                </a:extLst>
              </a:tr>
              <a:tr h="232727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Resume Scanning and Emotion Recognition System based on Machine Learning Algorithms(2020)</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Vishruth R G, Sunitha R, Varuna K S, Varshini N, Prasad B Honnavalli </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This project comprises three modules: Resume scanning, Chatbot implementation, and Emotion Recognition</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u="none" strike="noStrike" cap="none"/>
                        <a:t>66% accuracy of prediction efficiency was accomplished.</a:t>
                      </a:r>
                      <a:endParaRPr sz="1600" u="none" strike="noStrike" cap="none"/>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OBJECTIVES</a:t>
            </a:r>
            <a:endParaRPr/>
          </a:p>
        </p:txBody>
      </p:sp>
      <p:sp>
        <p:nvSpPr>
          <p:cNvPr id="162" name="Google Shape;162;p10"/>
          <p:cNvSpPr txBox="1">
            <a:spLocks noGrp="1"/>
          </p:cNvSpPr>
          <p:nvPr>
            <p:ph type="body" idx="1"/>
          </p:nvPr>
        </p:nvSpPr>
        <p:spPr>
          <a:xfrm>
            <a:off x="457200" y="1192212"/>
            <a:ext cx="8229600" cy="5029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2200"/>
              <a:buNone/>
            </a:pPr>
            <a:r>
              <a:rPr lang="en-US" sz="2200"/>
              <a:t>The primary objective of this project is to develop an automated resume screening system using machine learning and natural language processing (NLP) techniques.</a:t>
            </a:r>
            <a:endParaRPr/>
          </a:p>
          <a:p>
            <a:pPr marL="0" lvl="0" indent="0" algn="just" rtl="0">
              <a:lnSpc>
                <a:spcPct val="100000"/>
              </a:lnSpc>
              <a:spcBef>
                <a:spcPts val="440"/>
              </a:spcBef>
              <a:spcAft>
                <a:spcPts val="0"/>
              </a:spcAft>
              <a:buClr>
                <a:schemeClr val="dk1"/>
              </a:buClr>
              <a:buSzPts val="2200"/>
              <a:buNone/>
            </a:pPr>
            <a:r>
              <a:rPr lang="en-US" sz="2200"/>
              <a:t>The system aims to streamline the recruitment process by:</a:t>
            </a:r>
            <a:endParaRPr/>
          </a:p>
          <a:p>
            <a:pPr marL="342900" lvl="0" indent="-342900" algn="just" rtl="0">
              <a:lnSpc>
                <a:spcPct val="100000"/>
              </a:lnSpc>
              <a:spcBef>
                <a:spcPts val="440"/>
              </a:spcBef>
              <a:spcAft>
                <a:spcPts val="0"/>
              </a:spcAft>
              <a:buClr>
                <a:schemeClr val="dk1"/>
              </a:buClr>
              <a:buSzPts val="2200"/>
              <a:buChar char="•"/>
            </a:pPr>
            <a:r>
              <a:rPr lang="en-US" sz="2200"/>
              <a:t>Automating the screening of resumes submitted for job openings.</a:t>
            </a:r>
            <a:endParaRPr/>
          </a:p>
          <a:p>
            <a:pPr marL="342900" lvl="0" indent="-342900" algn="just" rtl="0">
              <a:lnSpc>
                <a:spcPct val="100000"/>
              </a:lnSpc>
              <a:spcBef>
                <a:spcPts val="440"/>
              </a:spcBef>
              <a:spcAft>
                <a:spcPts val="0"/>
              </a:spcAft>
              <a:buClr>
                <a:schemeClr val="dk1"/>
              </a:buClr>
              <a:buSzPts val="2200"/>
              <a:buChar char="•"/>
            </a:pPr>
            <a:r>
              <a:rPr lang="en-US" sz="2200"/>
              <a:t>Extracting relevant features from resumes, such as skills and experience.</a:t>
            </a:r>
            <a:endParaRPr/>
          </a:p>
          <a:p>
            <a:pPr marL="342900" lvl="0" indent="-342900" algn="just" rtl="0">
              <a:lnSpc>
                <a:spcPct val="100000"/>
              </a:lnSpc>
              <a:spcBef>
                <a:spcPts val="440"/>
              </a:spcBef>
              <a:spcAft>
                <a:spcPts val="0"/>
              </a:spcAft>
              <a:buClr>
                <a:schemeClr val="dk1"/>
              </a:buClr>
              <a:buSzPts val="2200"/>
              <a:buChar char="•"/>
            </a:pPr>
            <a:r>
              <a:rPr lang="en-US" sz="2200"/>
              <a:t>Categorizing resumes into predefined classes or categories based on extracted features.</a:t>
            </a:r>
            <a:endParaRPr/>
          </a:p>
          <a:p>
            <a:pPr marL="342900" lvl="0" indent="-342900" algn="just" rtl="0">
              <a:lnSpc>
                <a:spcPct val="100000"/>
              </a:lnSpc>
              <a:spcBef>
                <a:spcPts val="440"/>
              </a:spcBef>
              <a:spcAft>
                <a:spcPts val="0"/>
              </a:spcAft>
              <a:buClr>
                <a:schemeClr val="dk1"/>
              </a:buClr>
              <a:buSzPts val="2200"/>
              <a:buChar char="•"/>
            </a:pPr>
            <a:r>
              <a:rPr lang="en-US" sz="2200"/>
              <a:t>Providing an intuitive user interface for recruiters to interact with the system.</a:t>
            </a:r>
            <a:endParaRPr/>
          </a:p>
          <a:p>
            <a:pPr marL="342900" lvl="0" indent="-215900" algn="just" rtl="0">
              <a:lnSpc>
                <a:spcPct val="100000"/>
              </a:lnSpc>
              <a:spcBef>
                <a:spcPts val="400"/>
              </a:spcBef>
              <a:spcAft>
                <a:spcPts val="0"/>
              </a:spcAft>
              <a:buClr>
                <a:schemeClr val="dk1"/>
              </a:buClr>
              <a:buSzPts val="2000"/>
              <a:buNone/>
            </a:pPr>
            <a:endParaRPr sz="2000">
              <a:latin typeface="Times New Roman"/>
              <a:ea typeface="Times New Roman"/>
              <a:cs typeface="Times New Roman"/>
              <a:sym typeface="Times New Roman"/>
            </a:endParaRPr>
          </a:p>
        </p:txBody>
      </p:sp>
      <p:sp>
        <p:nvSpPr>
          <p:cNvPr id="163" name="Google Shape;163;p10"/>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e7a8674e7e_0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PROBLEM STATEMENT</a:t>
            </a:r>
            <a:endParaRPr/>
          </a:p>
        </p:txBody>
      </p:sp>
      <p:sp>
        <p:nvSpPr>
          <p:cNvPr id="170" name="Google Shape;170;g2e7a8674e7e_0_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fontScale="70000" lnSpcReduction="20000"/>
          </a:bodyPr>
          <a:lstStyle/>
          <a:p>
            <a:pPr marL="457200" lvl="0" indent="-350585" algn="just" rtl="0">
              <a:lnSpc>
                <a:spcPct val="115000"/>
              </a:lnSpc>
              <a:spcBef>
                <a:spcPts val="1200"/>
              </a:spcBef>
              <a:spcAft>
                <a:spcPts val="0"/>
              </a:spcAft>
              <a:buSzPct val="100000"/>
              <a:buFont typeface="Times New Roman"/>
              <a:buChar char="•"/>
            </a:pPr>
            <a:r>
              <a:rPr lang="en-US" sz="2744">
                <a:latin typeface="Times New Roman"/>
                <a:ea typeface="Times New Roman"/>
                <a:cs typeface="Times New Roman"/>
                <a:sym typeface="Times New Roman"/>
              </a:rPr>
              <a:t>The employment procedure that is too labor-intensive and prone to mistakes due to the volume of resumes it cannot process. </a:t>
            </a:r>
            <a:endParaRPr sz="2744">
              <a:latin typeface="Times New Roman"/>
              <a:ea typeface="Times New Roman"/>
              <a:cs typeface="Times New Roman"/>
              <a:sym typeface="Times New Roman"/>
            </a:endParaRPr>
          </a:p>
          <a:p>
            <a:pPr marL="457200" lvl="0" indent="-350585" algn="just" rtl="0">
              <a:lnSpc>
                <a:spcPct val="115000"/>
              </a:lnSpc>
              <a:spcBef>
                <a:spcPts val="0"/>
              </a:spcBef>
              <a:spcAft>
                <a:spcPts val="0"/>
              </a:spcAft>
              <a:buSzPct val="100000"/>
              <a:buFont typeface="Times New Roman"/>
              <a:buChar char="•"/>
            </a:pPr>
            <a:r>
              <a:rPr lang="en-US" sz="2744">
                <a:latin typeface="Times New Roman"/>
                <a:ea typeface="Times New Roman"/>
                <a:cs typeface="Times New Roman"/>
                <a:sym typeface="Times New Roman"/>
              </a:rPr>
              <a:t>For businesses looking for effective candidate selection procedures in the cutthroat job market of today, the amount of incoming resumes presents a major obstacle. </a:t>
            </a:r>
            <a:endParaRPr sz="2744">
              <a:latin typeface="Times New Roman"/>
              <a:ea typeface="Times New Roman"/>
              <a:cs typeface="Times New Roman"/>
              <a:sym typeface="Times New Roman"/>
            </a:endParaRPr>
          </a:p>
          <a:p>
            <a:pPr marL="457200" lvl="0" indent="-350585" algn="just" rtl="0">
              <a:lnSpc>
                <a:spcPct val="115000"/>
              </a:lnSpc>
              <a:spcBef>
                <a:spcPts val="0"/>
              </a:spcBef>
              <a:spcAft>
                <a:spcPts val="0"/>
              </a:spcAft>
              <a:buSzPct val="100000"/>
              <a:buFont typeface="Times New Roman"/>
              <a:buChar char="•"/>
            </a:pPr>
            <a:r>
              <a:rPr lang="en-US" sz="2744">
                <a:latin typeface="Times New Roman"/>
                <a:ea typeface="Times New Roman"/>
                <a:cs typeface="Times New Roman"/>
                <a:sym typeface="Times New Roman"/>
              </a:rPr>
              <a:t>Conventional manual resume screening techniques are frequently time-consuming, biased, and difficult. However, there is a potential chance to efficiently streamline this procedure with the advent of Natural Language Processing (NLP) techniques and machine learning algorithms.</a:t>
            </a:r>
            <a:endParaRPr sz="2744">
              <a:latin typeface="Times New Roman"/>
              <a:ea typeface="Times New Roman"/>
              <a:cs typeface="Times New Roman"/>
              <a:sym typeface="Times New Roman"/>
            </a:endParaRPr>
          </a:p>
          <a:p>
            <a:pPr marL="457200" lvl="0" indent="-350585" algn="just" rtl="0">
              <a:lnSpc>
                <a:spcPct val="115000"/>
              </a:lnSpc>
              <a:spcBef>
                <a:spcPts val="0"/>
              </a:spcBef>
              <a:spcAft>
                <a:spcPts val="0"/>
              </a:spcAft>
              <a:buSzPct val="100000"/>
              <a:buFont typeface="Times New Roman"/>
              <a:buChar char="•"/>
            </a:pPr>
            <a:r>
              <a:rPr lang="en-US" sz="2744">
                <a:latin typeface="Times New Roman"/>
                <a:ea typeface="Times New Roman"/>
                <a:cs typeface="Times New Roman"/>
                <a:sym typeface="Times New Roman"/>
              </a:rPr>
              <a:t>Some of the problems that have arisen include the challenges of extracting relevant profiles from a large number of resumes, the requirement for a more efficient and standardized screening process, and the need for a solution that minimizes manual processing while ensuring accurate candidate selection based on job descriptions.</a:t>
            </a:r>
            <a:endParaRPr sz="2744">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ctrTitle"/>
          </p:nvPr>
        </p:nvSpPr>
        <p:spPr>
          <a:xfrm>
            <a:off x="573375" y="691350"/>
            <a:ext cx="7772400" cy="1470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PROPOSED WORK</a:t>
            </a:r>
            <a:endParaRPr/>
          </a:p>
        </p:txBody>
      </p:sp>
      <p:sp>
        <p:nvSpPr>
          <p:cNvPr id="176" name="Google Shape;176;p29"/>
          <p:cNvSpPr txBox="1">
            <a:spLocks noGrp="1"/>
          </p:cNvSpPr>
          <p:nvPr>
            <p:ph type="subTitle" idx="1"/>
          </p:nvPr>
        </p:nvSpPr>
        <p:spPr>
          <a:xfrm>
            <a:off x="2729000" y="2337150"/>
            <a:ext cx="4474500" cy="2716200"/>
          </a:xfrm>
          <a:prstGeom prst="rect">
            <a:avLst/>
          </a:prstGeom>
          <a:noFill/>
          <a:ln>
            <a:noFill/>
          </a:ln>
        </p:spPr>
        <p:txBody>
          <a:bodyPr spcFirstLastPara="1" wrap="square" lIns="91425" tIns="45700" rIns="91425" bIns="45700" anchor="t" anchorCtr="0">
            <a:noAutofit/>
          </a:bodyPr>
          <a:lstStyle/>
          <a:p>
            <a:pPr marL="311150" lvl="0" indent="-336550" algn="l" rtl="0">
              <a:lnSpc>
                <a:spcPct val="100000"/>
              </a:lnSpc>
              <a:spcBef>
                <a:spcPts val="640"/>
              </a:spcBef>
              <a:spcAft>
                <a:spcPts val="0"/>
              </a:spcAft>
              <a:buClr>
                <a:schemeClr val="dk1"/>
              </a:buClr>
              <a:buSzPts val="4000"/>
              <a:buChar char="•"/>
            </a:pPr>
            <a:r>
              <a:rPr lang="en-US" sz="2400" b="1">
                <a:solidFill>
                  <a:schemeClr val="dk1"/>
                </a:solidFill>
              </a:rPr>
              <a:t>Block Diagram</a:t>
            </a:r>
            <a:endParaRPr sz="4000" b="1">
              <a:solidFill>
                <a:schemeClr val="dk1"/>
              </a:solidFill>
            </a:endParaRPr>
          </a:p>
          <a:p>
            <a:pPr marL="311150" lvl="0" indent="-336550" algn="l" rtl="0">
              <a:lnSpc>
                <a:spcPct val="100000"/>
              </a:lnSpc>
              <a:spcBef>
                <a:spcPts val="640"/>
              </a:spcBef>
              <a:spcAft>
                <a:spcPts val="0"/>
              </a:spcAft>
              <a:buClr>
                <a:schemeClr val="dk1"/>
              </a:buClr>
              <a:buSzPts val="4000"/>
              <a:buChar char="•"/>
            </a:pPr>
            <a:r>
              <a:rPr lang="en-US" sz="2400" b="1">
                <a:solidFill>
                  <a:schemeClr val="dk1"/>
                </a:solidFill>
              </a:rPr>
              <a:t>Novel Idea</a:t>
            </a:r>
            <a:endParaRPr sz="4000" b="1">
              <a:solidFill>
                <a:schemeClr val="dk1"/>
              </a:solidFill>
            </a:endParaRPr>
          </a:p>
          <a:p>
            <a:pPr marL="311150" lvl="0" indent="-336550" algn="l" rtl="0">
              <a:lnSpc>
                <a:spcPct val="100000"/>
              </a:lnSpc>
              <a:spcBef>
                <a:spcPts val="640"/>
              </a:spcBef>
              <a:spcAft>
                <a:spcPts val="0"/>
              </a:spcAft>
              <a:buClr>
                <a:schemeClr val="dk1"/>
              </a:buClr>
              <a:buSzPts val="4000"/>
              <a:buChar char="•"/>
            </a:pPr>
            <a:r>
              <a:rPr lang="en-US" sz="2400" b="1">
                <a:solidFill>
                  <a:schemeClr val="dk1"/>
                </a:solidFill>
              </a:rPr>
              <a:t>Modules</a:t>
            </a:r>
            <a:endParaRPr sz="4000" b="1">
              <a:solidFill>
                <a:schemeClr val="dk1"/>
              </a:solidFill>
            </a:endParaRPr>
          </a:p>
          <a:p>
            <a:pPr marL="311150" lvl="0" indent="-336550" algn="l" rtl="0">
              <a:lnSpc>
                <a:spcPct val="100000"/>
              </a:lnSpc>
              <a:spcBef>
                <a:spcPts val="640"/>
              </a:spcBef>
              <a:spcAft>
                <a:spcPts val="0"/>
              </a:spcAft>
              <a:buClr>
                <a:schemeClr val="dk1"/>
              </a:buClr>
              <a:buSzPts val="4000"/>
              <a:buChar char="•"/>
            </a:pPr>
            <a:r>
              <a:rPr lang="en-US" sz="2400" b="1">
                <a:solidFill>
                  <a:schemeClr val="dk1"/>
                </a:solidFill>
              </a:rPr>
              <a:t>Module description</a:t>
            </a:r>
            <a:endParaRPr sz="4000" b="1">
              <a:solidFill>
                <a:schemeClr val="dk1"/>
              </a:solidFill>
            </a:endParaRPr>
          </a:p>
          <a:p>
            <a:pPr marL="482600" lvl="0" indent="-254000" algn="ctr" rtl="0">
              <a:lnSpc>
                <a:spcPct val="100000"/>
              </a:lnSpc>
              <a:spcBef>
                <a:spcPts val="640"/>
              </a:spcBef>
              <a:spcAft>
                <a:spcPts val="0"/>
              </a:spcAft>
              <a:buSzPts val="3200"/>
              <a:buFont typeface="Arial"/>
              <a:buNone/>
            </a:pPr>
            <a:endParaRPr sz="1600"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a:spLocks noGrp="1"/>
          </p:cNvSpPr>
          <p:nvPr>
            <p:ph type="ftr" idx="11"/>
          </p:nvPr>
        </p:nvSpPr>
        <p:spPr>
          <a:xfrm>
            <a:off x="914400" y="6356350"/>
            <a:ext cx="7543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
        <p:nvSpPr>
          <p:cNvPr id="182" name="Google Shape;182;p12"/>
          <p:cNvSpPr txBox="1">
            <a:spLocks noGrp="1"/>
          </p:cNvSpPr>
          <p:nvPr>
            <p:ph type="title" idx="4294967295"/>
          </p:nvPr>
        </p:nvSpPr>
        <p:spPr>
          <a:xfrm>
            <a:off x="441960" y="136525"/>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237035"/>
              <a:buFont typeface="Calibri"/>
              <a:buNone/>
            </a:pPr>
            <a:r>
              <a:rPr lang="en-US"/>
              <a:t>    </a:t>
            </a:r>
            <a:r>
              <a:rPr lang="en-US" sz="3300"/>
              <a:t>BLOCK DIAGRAM OF THE PROPOSED SYSTEM</a:t>
            </a:r>
            <a:endParaRPr sz="3300"/>
          </a:p>
        </p:txBody>
      </p:sp>
      <p:pic>
        <p:nvPicPr>
          <p:cNvPr id="183" name="Google Shape;183;p12" descr="Architecture Diagram (2).jpeg"/>
          <p:cNvPicPr preferRelativeResize="0"/>
          <p:nvPr/>
        </p:nvPicPr>
        <p:blipFill rotWithShape="1">
          <a:blip r:embed="rId3">
            <a:alphaModFix/>
          </a:blip>
          <a:srcRect/>
          <a:stretch/>
        </p:blipFill>
        <p:spPr>
          <a:xfrm>
            <a:off x="1412240" y="1064525"/>
            <a:ext cx="6461760" cy="50633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1"/>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NOVEL IDEA</a:t>
            </a:r>
            <a:endParaRPr/>
          </a:p>
        </p:txBody>
      </p:sp>
      <p:sp>
        <p:nvSpPr>
          <p:cNvPr id="189" name="Google Shape;189;p11"/>
          <p:cNvSpPr txBox="1">
            <a:spLocks noGrp="1"/>
          </p:cNvSpPr>
          <p:nvPr>
            <p:ph type="body" idx="1"/>
          </p:nvPr>
        </p:nvSpPr>
        <p:spPr>
          <a:xfrm>
            <a:off x="609600" y="990600"/>
            <a:ext cx="8229600" cy="50292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200"/>
              <a:buChar char="•"/>
            </a:pPr>
            <a:r>
              <a:rPr lang="en-US" sz="2200"/>
              <a:t>The goal of the project is to incorporate a self-learning mechanism into the automated resume screening system.</a:t>
            </a:r>
            <a:endParaRPr/>
          </a:p>
          <a:p>
            <a:pPr marL="342900" lvl="0" indent="-342900" algn="just" rtl="0">
              <a:lnSpc>
                <a:spcPct val="100000"/>
              </a:lnSpc>
              <a:spcBef>
                <a:spcPts val="440"/>
              </a:spcBef>
              <a:spcAft>
                <a:spcPts val="0"/>
              </a:spcAft>
              <a:buClr>
                <a:schemeClr val="dk1"/>
              </a:buClr>
              <a:buSzPts val="2200"/>
              <a:buChar char="•"/>
            </a:pPr>
            <a:r>
              <a:rPr lang="en-US" sz="2200"/>
              <a:t>The aim of this project is to address the limitations of the existing system by automating the resume screening process using machine learning and NLP techniques.</a:t>
            </a:r>
            <a:endParaRPr/>
          </a:p>
          <a:p>
            <a:pPr marL="342900" lvl="0" indent="-342900" algn="just" rtl="0">
              <a:lnSpc>
                <a:spcPct val="100000"/>
              </a:lnSpc>
              <a:spcBef>
                <a:spcPts val="440"/>
              </a:spcBef>
              <a:spcAft>
                <a:spcPts val="0"/>
              </a:spcAft>
              <a:buClr>
                <a:schemeClr val="dk1"/>
              </a:buClr>
              <a:buSzPts val="2200"/>
              <a:buChar char="•"/>
            </a:pPr>
            <a:r>
              <a:rPr lang="en-US" sz="2200"/>
              <a:t>By leveraging advanced algorithms and models, the system will analyze and classify resumes accurately, enabling recruiters to focus their efforts on evaluating top candidates.</a:t>
            </a:r>
            <a:endParaRPr/>
          </a:p>
          <a:p>
            <a:pPr marL="0" lvl="0" indent="0" algn="just" rtl="0">
              <a:lnSpc>
                <a:spcPct val="100000"/>
              </a:lnSpc>
              <a:spcBef>
                <a:spcPts val="440"/>
              </a:spcBef>
              <a:spcAft>
                <a:spcPts val="0"/>
              </a:spcAft>
              <a:buClr>
                <a:schemeClr val="dk1"/>
              </a:buClr>
              <a:buSzPts val="2200"/>
              <a:buNone/>
            </a:pPr>
            <a:r>
              <a:rPr lang="en-US" sz="2200">
                <a:latin typeface="Times New Roman"/>
                <a:ea typeface="Times New Roman"/>
                <a:cs typeface="Times New Roman"/>
                <a:sym typeface="Times New Roman"/>
              </a:rPr>
              <a:t>Advantages:</a:t>
            </a:r>
            <a:endParaRPr/>
          </a:p>
          <a:p>
            <a:pPr marL="342900" lvl="0" indent="-342900" algn="just" rtl="0">
              <a:lnSpc>
                <a:spcPct val="100000"/>
              </a:lnSpc>
              <a:spcBef>
                <a:spcPts val="440"/>
              </a:spcBef>
              <a:spcAft>
                <a:spcPts val="0"/>
              </a:spcAft>
              <a:buClr>
                <a:schemeClr val="dk1"/>
              </a:buClr>
              <a:buSzPts val="2200"/>
              <a:buChar char="•"/>
            </a:pPr>
            <a:r>
              <a:rPr lang="en-US" sz="2200"/>
              <a:t>Improved recruitment efficiency</a:t>
            </a:r>
            <a:endParaRPr sz="2200">
              <a:latin typeface="Times New Roman"/>
              <a:ea typeface="Times New Roman"/>
              <a:cs typeface="Times New Roman"/>
              <a:sym typeface="Times New Roman"/>
            </a:endParaRPr>
          </a:p>
          <a:p>
            <a:pPr marL="342900" lvl="0" indent="-342900" algn="just" rtl="0">
              <a:lnSpc>
                <a:spcPct val="100000"/>
              </a:lnSpc>
              <a:spcBef>
                <a:spcPts val="440"/>
              </a:spcBef>
              <a:spcAft>
                <a:spcPts val="0"/>
              </a:spcAft>
              <a:buClr>
                <a:schemeClr val="dk1"/>
              </a:buClr>
              <a:buSzPts val="2200"/>
              <a:buChar char="•"/>
            </a:pPr>
            <a:r>
              <a:rPr lang="en-US" sz="2200"/>
              <a:t>Reduced manual effort and labor costs</a:t>
            </a:r>
            <a:endParaRPr sz="2200">
              <a:latin typeface="Times New Roman"/>
              <a:ea typeface="Times New Roman"/>
              <a:cs typeface="Times New Roman"/>
              <a:sym typeface="Times New Roman"/>
            </a:endParaRPr>
          </a:p>
          <a:p>
            <a:pPr marL="342900" lvl="0" indent="-342900" algn="just" rtl="0">
              <a:lnSpc>
                <a:spcPct val="100000"/>
              </a:lnSpc>
              <a:spcBef>
                <a:spcPts val="440"/>
              </a:spcBef>
              <a:spcAft>
                <a:spcPts val="0"/>
              </a:spcAft>
              <a:buClr>
                <a:schemeClr val="dk1"/>
              </a:buClr>
              <a:buSzPts val="2200"/>
              <a:buChar char="•"/>
            </a:pPr>
            <a:r>
              <a:rPr lang="en-US" sz="2200"/>
              <a:t>Objective and consistent screening process</a:t>
            </a:r>
            <a:endParaRPr sz="2200">
              <a:latin typeface="Times New Roman"/>
              <a:ea typeface="Times New Roman"/>
              <a:cs typeface="Times New Roman"/>
              <a:sym typeface="Times New Roman"/>
            </a:endParaRPr>
          </a:p>
          <a:p>
            <a:pPr marL="342900" lvl="0" indent="-342900" algn="just" rtl="0">
              <a:lnSpc>
                <a:spcPct val="100000"/>
              </a:lnSpc>
              <a:spcBef>
                <a:spcPts val="440"/>
              </a:spcBef>
              <a:spcAft>
                <a:spcPts val="0"/>
              </a:spcAft>
              <a:buClr>
                <a:schemeClr val="dk1"/>
              </a:buClr>
              <a:buSzPts val="2200"/>
              <a:buChar char="•"/>
            </a:pPr>
            <a:r>
              <a:rPr lang="en-US" sz="2200"/>
              <a:t>Scalable and capable of handling large volumes of resumes</a:t>
            </a:r>
            <a:endParaRPr sz="2200">
              <a:latin typeface="Times New Roman"/>
              <a:ea typeface="Times New Roman"/>
              <a:cs typeface="Times New Roman"/>
              <a:sym typeface="Times New Roman"/>
            </a:endParaRPr>
          </a:p>
          <a:p>
            <a:pPr marL="342900" lvl="0" indent="-342900" algn="just" rtl="0">
              <a:lnSpc>
                <a:spcPct val="100000"/>
              </a:lnSpc>
              <a:spcBef>
                <a:spcPts val="440"/>
              </a:spcBef>
              <a:spcAft>
                <a:spcPts val="0"/>
              </a:spcAft>
              <a:buClr>
                <a:schemeClr val="dk1"/>
              </a:buClr>
              <a:buSzPts val="2200"/>
              <a:buChar char="•"/>
            </a:pPr>
            <a:r>
              <a:rPr lang="en-US" sz="2200"/>
              <a:t>Enhanced candidate selection based on predefined criteria</a:t>
            </a:r>
            <a:endParaRPr sz="2200">
              <a:latin typeface="Times New Roman"/>
              <a:ea typeface="Times New Roman"/>
              <a:cs typeface="Times New Roman"/>
              <a:sym typeface="Times New Roman"/>
            </a:endParaRPr>
          </a:p>
        </p:txBody>
      </p:sp>
      <p:sp>
        <p:nvSpPr>
          <p:cNvPr id="190" name="Google Shape;190;p11"/>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MODULES</a:t>
            </a:r>
            <a:endParaRPr/>
          </a:p>
        </p:txBody>
      </p:sp>
      <p:sp>
        <p:nvSpPr>
          <p:cNvPr id="196" name="Google Shape;196;p32"/>
          <p:cNvSpPr txBox="1">
            <a:spLocks noGrp="1"/>
          </p:cNvSpPr>
          <p:nvPr>
            <p:ph type="body" idx="1"/>
          </p:nvPr>
        </p:nvSpPr>
        <p:spPr>
          <a:xfrm>
            <a:off x="609600" y="990600"/>
            <a:ext cx="8229600" cy="50292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Data Loading</a:t>
            </a:r>
            <a:endParaRPr/>
          </a:p>
          <a:p>
            <a:pPr marL="342900" lvl="0" indent="-342900" algn="just" rtl="0">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Data Visualization</a:t>
            </a:r>
            <a:endParaRPr/>
          </a:p>
          <a:p>
            <a:pPr marL="342900" lvl="0" indent="-342900" algn="just" rtl="0">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Exploratory Data Analysis</a:t>
            </a:r>
            <a:endParaRPr/>
          </a:p>
          <a:p>
            <a:pPr marL="342900" lvl="0" indent="-342900" algn="just" rtl="0">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Data Preprocessing</a:t>
            </a:r>
            <a:endParaRPr/>
          </a:p>
          <a:p>
            <a:pPr marL="342900" lvl="0" indent="-342900" algn="just" rtl="0">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Encoding labels</a:t>
            </a:r>
            <a:endParaRPr/>
          </a:p>
          <a:p>
            <a:pPr marL="342900" lvl="0" indent="-342900" algn="just" rtl="0">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TF-IDF vectorization</a:t>
            </a:r>
            <a:endParaRPr/>
          </a:p>
          <a:p>
            <a:pPr marL="342900" lvl="0" indent="-342900" algn="just" rtl="0">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Splitting the dataset</a:t>
            </a:r>
            <a:endParaRPr/>
          </a:p>
          <a:p>
            <a:pPr marL="342900" lvl="0" indent="-342900" algn="just" rtl="0">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Model Selection</a:t>
            </a:r>
            <a:endParaRPr/>
          </a:p>
          <a:p>
            <a:pPr marL="342900" lvl="0" indent="-342900" algn="just" rtl="0">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Model Deployment</a:t>
            </a:r>
            <a:endParaRPr sz="2800">
              <a:latin typeface="Times New Roman"/>
              <a:ea typeface="Times New Roman"/>
              <a:cs typeface="Times New Roman"/>
              <a:sym typeface="Times New Roman"/>
            </a:endParaRPr>
          </a:p>
        </p:txBody>
      </p:sp>
      <p:sp>
        <p:nvSpPr>
          <p:cNvPr id="197" name="Google Shape;197;p32"/>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MODULE DESCRIPTION</a:t>
            </a:r>
            <a:endParaRPr/>
          </a:p>
        </p:txBody>
      </p:sp>
      <p:sp>
        <p:nvSpPr>
          <p:cNvPr id="203" name="Google Shape;203;p33"/>
          <p:cNvSpPr txBox="1">
            <a:spLocks noGrp="1"/>
          </p:cNvSpPr>
          <p:nvPr>
            <p:ph type="body" idx="1"/>
          </p:nvPr>
        </p:nvSpPr>
        <p:spPr>
          <a:xfrm>
            <a:off x="609600" y="990600"/>
            <a:ext cx="8229600" cy="50292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200"/>
              <a:buChar char="•"/>
            </a:pPr>
            <a:r>
              <a:rPr lang="en-US" sz="1800">
                <a:latin typeface="Times New Roman"/>
                <a:ea typeface="Times New Roman"/>
                <a:cs typeface="Times New Roman"/>
                <a:sym typeface="Times New Roman"/>
              </a:rPr>
              <a:t>Data Loading: This is the first step where the text data is loaded from its source. This could be from a file, database, or API.</a:t>
            </a:r>
            <a:endParaRPr sz="1800">
              <a:latin typeface="Times New Roman"/>
              <a:ea typeface="Times New Roman"/>
              <a:cs typeface="Times New Roman"/>
              <a:sym typeface="Times New Roman"/>
            </a:endParaRPr>
          </a:p>
          <a:p>
            <a:pPr marL="342900" lvl="0" indent="-342900" algn="just" rtl="0">
              <a:lnSpc>
                <a:spcPct val="100000"/>
              </a:lnSpc>
              <a:spcBef>
                <a:spcPts val="0"/>
              </a:spcBef>
              <a:spcAft>
                <a:spcPts val="0"/>
              </a:spcAft>
              <a:buClr>
                <a:schemeClr val="dk1"/>
              </a:buClr>
              <a:buSzPts val="2200"/>
              <a:buChar char="•"/>
            </a:pPr>
            <a:r>
              <a:rPr lang="en-US" sz="1800">
                <a:latin typeface="Times New Roman"/>
                <a:ea typeface="Times New Roman"/>
                <a:cs typeface="Times New Roman"/>
                <a:sym typeface="Times New Roman"/>
              </a:rPr>
              <a:t>Data Visualization: This step involves creating visualizations of the data to help explore and understand the data. This could be helpful in identifying patterns or trends.</a:t>
            </a:r>
            <a:endParaRPr sz="1800">
              <a:latin typeface="Times New Roman"/>
              <a:ea typeface="Times New Roman"/>
              <a:cs typeface="Times New Roman"/>
              <a:sym typeface="Times New Roman"/>
            </a:endParaRPr>
          </a:p>
          <a:p>
            <a:pPr marL="342900" lvl="0" indent="-342900" algn="just" rtl="0">
              <a:lnSpc>
                <a:spcPct val="100000"/>
              </a:lnSpc>
              <a:spcBef>
                <a:spcPts val="0"/>
              </a:spcBef>
              <a:spcAft>
                <a:spcPts val="0"/>
              </a:spcAft>
              <a:buClr>
                <a:schemeClr val="dk1"/>
              </a:buClr>
              <a:buSzPts val="2200"/>
              <a:buChar char="•"/>
            </a:pPr>
            <a:r>
              <a:rPr lang="en-US" sz="1800">
                <a:latin typeface="Times New Roman"/>
                <a:ea typeface="Times New Roman"/>
                <a:cs typeface="Times New Roman"/>
                <a:sym typeface="Times New Roman"/>
              </a:rPr>
              <a:t>Exploratory Data Analysis: This is a data analysis technique that involves investigating the characteristics of the data. This can help in understanding the data better and making informed decisions about the next steps in the text processing pipeline.</a:t>
            </a:r>
            <a:endParaRPr sz="1800">
              <a:latin typeface="Times New Roman"/>
              <a:ea typeface="Times New Roman"/>
              <a:cs typeface="Times New Roman"/>
              <a:sym typeface="Times New Roman"/>
            </a:endParaRPr>
          </a:p>
          <a:p>
            <a:pPr marL="342900" lvl="0" indent="-342900" algn="just" rtl="0">
              <a:lnSpc>
                <a:spcPct val="100000"/>
              </a:lnSpc>
              <a:spcBef>
                <a:spcPts val="0"/>
              </a:spcBef>
              <a:spcAft>
                <a:spcPts val="0"/>
              </a:spcAft>
              <a:buClr>
                <a:schemeClr val="dk1"/>
              </a:buClr>
              <a:buSzPts val="2200"/>
              <a:buChar char="•"/>
            </a:pPr>
            <a:r>
              <a:rPr lang="en-US" sz="1800">
                <a:latin typeface="Times New Roman"/>
                <a:ea typeface="Times New Roman"/>
                <a:cs typeface="Times New Roman"/>
                <a:sym typeface="Times New Roman"/>
              </a:rPr>
              <a:t>Data Preprocessing:</a:t>
            </a:r>
            <a:r>
              <a:rPr lang="en-US" sz="1800" b="0" i="0" u="none" strike="noStrike">
                <a:solidFill>
                  <a:srgbClr val="000000"/>
                </a:solidFill>
                <a:latin typeface="Times New Roman"/>
                <a:ea typeface="Times New Roman"/>
                <a:cs typeface="Times New Roman"/>
                <a:sym typeface="Times New Roman"/>
              </a:rPr>
              <a:t>The process begins by defining a function cleanResume that utilizes regular expressions to systematically eliminate various types of unwanted text. Specifically, the function removes URLs, occurrences of "RT" and "cc", hashtags, and mentions (indicated by '@'). Additionally, it strips away all punctuation marks and non-ASCII characters, ensuring that only standard textual content remains. Furthermore, the function condenses multiple spaces into a single space to maintain uniform spacing.</a:t>
            </a:r>
            <a:endParaRPr sz="1800">
              <a:latin typeface="Times New Roman"/>
              <a:ea typeface="Times New Roman"/>
              <a:cs typeface="Times New Roman"/>
              <a:sym typeface="Times New Roman"/>
            </a:endParaRPr>
          </a:p>
        </p:txBody>
      </p:sp>
      <p:sp>
        <p:nvSpPr>
          <p:cNvPr id="204" name="Google Shape;204;p33"/>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MODULE DESCRIPTION</a:t>
            </a:r>
            <a:endParaRPr/>
          </a:p>
        </p:txBody>
      </p:sp>
      <p:sp>
        <p:nvSpPr>
          <p:cNvPr id="210" name="Google Shape;210;p34"/>
          <p:cNvSpPr txBox="1">
            <a:spLocks noGrp="1"/>
          </p:cNvSpPr>
          <p:nvPr>
            <p:ph type="body" idx="1"/>
          </p:nvPr>
        </p:nvSpPr>
        <p:spPr>
          <a:xfrm>
            <a:off x="609600" y="990600"/>
            <a:ext cx="8229600" cy="50292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200"/>
              <a:buChar char="•"/>
            </a:pPr>
            <a:r>
              <a:rPr lang="en-US" sz="2000">
                <a:latin typeface="Times New Roman"/>
                <a:ea typeface="Times New Roman"/>
                <a:cs typeface="Times New Roman"/>
                <a:sym typeface="Times New Roman"/>
              </a:rPr>
              <a:t>Encoding Labels: This converts the textual tokens into numerical representation. This is a crucial step for machine learning models as they can only process numerical data. There are various encoding techniques, such as one-hot encoding or word embedding.</a:t>
            </a:r>
            <a:endParaRPr sz="2000">
              <a:latin typeface="Times New Roman"/>
              <a:ea typeface="Times New Roman"/>
              <a:cs typeface="Times New Roman"/>
              <a:sym typeface="Times New Roman"/>
            </a:endParaRPr>
          </a:p>
          <a:p>
            <a:pPr marL="342900" lvl="0" indent="-342900" algn="just" rtl="0">
              <a:lnSpc>
                <a:spcPct val="100000"/>
              </a:lnSpc>
              <a:spcBef>
                <a:spcPts val="0"/>
              </a:spcBef>
              <a:spcAft>
                <a:spcPts val="0"/>
              </a:spcAft>
              <a:buClr>
                <a:schemeClr val="dk1"/>
              </a:buClr>
              <a:buSzPts val="2200"/>
              <a:buChar char="•"/>
            </a:pPr>
            <a:r>
              <a:rPr lang="en-US" sz="2000">
                <a:latin typeface="Times New Roman"/>
                <a:ea typeface="Times New Roman"/>
                <a:cs typeface="Times New Roman"/>
                <a:sym typeface="Times New Roman"/>
              </a:rPr>
              <a:t>TF-IDF Vectorization: </a:t>
            </a:r>
            <a:r>
              <a:rPr lang="en-US" sz="2000" b="0" i="0" u="none" strike="noStrike">
                <a:solidFill>
                  <a:srgbClr val="000000"/>
                </a:solidFill>
                <a:latin typeface="Times New Roman"/>
                <a:ea typeface="Times New Roman"/>
                <a:cs typeface="Times New Roman"/>
                <a:sym typeface="Times New Roman"/>
              </a:rPr>
              <a:t>TF-IDF is used for featurization.The acronym TF-IDF stands for Term Frequency - Inverse Document Frequency, wherein we create a word frequency map or dictionary where each word is mapped to its corresponding frequency, and multiply this frequency by a weight that represents how rare this keyword is across all documents. TF-IDF is a modified version of the original Term Frequency (TF) wherein, in addition to the basic functionalities of the TF an added benefit is there - it aims to focus more on those frequently occurring keywords that do not occur commonly in all documents. </a:t>
            </a:r>
            <a:endParaRPr sz="2000">
              <a:latin typeface="Times New Roman"/>
              <a:ea typeface="Times New Roman"/>
              <a:cs typeface="Times New Roman"/>
              <a:sym typeface="Times New Roman"/>
            </a:endParaRPr>
          </a:p>
          <a:p>
            <a:pPr marL="342900" lvl="0" indent="-342900" algn="just" rtl="0">
              <a:lnSpc>
                <a:spcPct val="100000"/>
              </a:lnSpc>
              <a:spcBef>
                <a:spcPts val="0"/>
              </a:spcBef>
              <a:spcAft>
                <a:spcPts val="0"/>
              </a:spcAft>
              <a:buClr>
                <a:schemeClr val="dk1"/>
              </a:buClr>
              <a:buSzPts val="2200"/>
              <a:buChar char="•"/>
            </a:pPr>
            <a:r>
              <a:rPr lang="en-US" sz="2000">
                <a:latin typeface="Times New Roman"/>
                <a:ea typeface="Times New Roman"/>
                <a:cs typeface="Times New Roman"/>
                <a:sym typeface="Times New Roman"/>
              </a:rPr>
              <a:t>Splitting the dataset: This step involves splitting the data into training and testing sets. The training set is used to train the machine learning model, and the testing set is used to evaluate the performance of the model.</a:t>
            </a:r>
            <a:endParaRPr sz="2000">
              <a:latin typeface="Times New Roman"/>
              <a:ea typeface="Times New Roman"/>
              <a:cs typeface="Times New Roman"/>
              <a:sym typeface="Times New Roman"/>
            </a:endParaRPr>
          </a:p>
        </p:txBody>
      </p:sp>
      <p:sp>
        <p:nvSpPr>
          <p:cNvPr id="211" name="Google Shape;211;p34"/>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MODULE DESCRIPTION</a:t>
            </a:r>
            <a:endParaRPr/>
          </a:p>
        </p:txBody>
      </p:sp>
      <p:sp>
        <p:nvSpPr>
          <p:cNvPr id="217" name="Google Shape;217;p35"/>
          <p:cNvSpPr txBox="1">
            <a:spLocks noGrp="1"/>
          </p:cNvSpPr>
          <p:nvPr>
            <p:ph type="body" idx="1"/>
          </p:nvPr>
        </p:nvSpPr>
        <p:spPr>
          <a:xfrm>
            <a:off x="381000" y="847061"/>
            <a:ext cx="8229600" cy="5029200"/>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1200"/>
              </a:spcBef>
              <a:spcAft>
                <a:spcPts val="0"/>
              </a:spcAft>
              <a:buSzPts val="1800"/>
              <a:buChar char="•"/>
            </a:pPr>
            <a:r>
              <a:rPr lang="en-US" sz="2000" dirty="0">
                <a:latin typeface="Times New Roman"/>
                <a:ea typeface="Times New Roman"/>
                <a:cs typeface="Times New Roman"/>
                <a:sym typeface="Times New Roman"/>
              </a:rPr>
              <a:t>Model Selection: This step involves choosing a machine learning model that is suitable for the text processing task. There are various machine learning models that can be used for text processing tasks, such as sentiment analysis, topic modeling, or machine translation.</a:t>
            </a:r>
            <a:r>
              <a:rPr lang="en-US" sz="2000" b="0" i="0" u="none" strike="noStrike" dirty="0">
                <a:solidFill>
                  <a:srgbClr val="000000"/>
                </a:solidFill>
                <a:latin typeface="Times New Roman"/>
                <a:ea typeface="Times New Roman"/>
                <a:cs typeface="Times New Roman"/>
                <a:sym typeface="Times New Roman"/>
              </a:rPr>
              <a:t> The OneVsRestClassifier with K-Nearest </a:t>
            </a:r>
            <a:r>
              <a:rPr lang="en-US" sz="2000" b="0" i="0" u="none" strike="noStrike" dirty="0" err="1">
                <a:solidFill>
                  <a:srgbClr val="000000"/>
                </a:solidFill>
                <a:latin typeface="Times New Roman"/>
                <a:ea typeface="Times New Roman"/>
                <a:cs typeface="Times New Roman"/>
                <a:sym typeface="Times New Roman"/>
              </a:rPr>
              <a:t>Neighbours</a:t>
            </a:r>
            <a:r>
              <a:rPr lang="en-US" sz="2000" b="0" i="0" u="none" strike="noStrike" dirty="0">
                <a:solidFill>
                  <a:srgbClr val="000000"/>
                </a:solidFill>
                <a:latin typeface="Times New Roman"/>
                <a:ea typeface="Times New Roman"/>
                <a:cs typeface="Times New Roman"/>
                <a:sym typeface="Times New Roman"/>
              </a:rPr>
              <a:t> (KNN) is a multiclass classification approach that trains KNN classifiers separately for each class. In this technique, each classifier separates one class from all others, presenting the issue as binary classification. During prediction, the classifiers work together to identify the class of a new data point by choosing the class with the greatest confidence score from each binary classifier. This approach takes use of the simplicity of KNN and extends it to multiclass classification by successfully merging several binary </a:t>
            </a:r>
            <a:r>
              <a:rPr lang="en-US" sz="2000" b="0" i="0" u="none" strike="noStrike" dirty="0" err="1">
                <a:solidFill>
                  <a:srgbClr val="000000"/>
                </a:solidFill>
                <a:latin typeface="Times New Roman"/>
                <a:ea typeface="Times New Roman"/>
                <a:cs typeface="Times New Roman"/>
                <a:sym typeface="Times New Roman"/>
              </a:rPr>
              <a:t>judgements</a:t>
            </a:r>
            <a:r>
              <a:rPr lang="en-US" sz="2000" b="0" i="0" u="none" strike="noStrike" dirty="0">
                <a:solidFill>
                  <a:srgbClr val="000000"/>
                </a:solidFill>
                <a:latin typeface="Times New Roman"/>
                <a:ea typeface="Times New Roman"/>
                <a:cs typeface="Times New Roman"/>
                <a:sym typeface="Times New Roman"/>
              </a:rPr>
              <a:t>.</a:t>
            </a:r>
            <a:endParaRPr sz="2000" b="0" i="0" u="none" strike="noStrike">
              <a:solidFill>
                <a:srgbClr val="000000"/>
              </a:solidFill>
              <a:latin typeface="Times New Roman"/>
              <a:ea typeface="Times New Roman"/>
              <a:cs typeface="Times New Roman"/>
              <a:sym typeface="Times New Roman"/>
            </a:endParaRPr>
          </a:p>
          <a:p>
            <a:pPr marL="457200" lvl="0" indent="-342900" algn="just" rtl="0">
              <a:lnSpc>
                <a:spcPct val="100000"/>
              </a:lnSpc>
              <a:spcBef>
                <a:spcPts val="2400"/>
              </a:spcBef>
              <a:spcAft>
                <a:spcPts val="1200"/>
              </a:spcAft>
              <a:buSzPts val="1800"/>
              <a:buChar char="•"/>
            </a:pPr>
            <a:r>
              <a:rPr lang="en-US" sz="2000" dirty="0">
                <a:latin typeface="Times New Roman"/>
                <a:ea typeface="Times New Roman"/>
                <a:cs typeface="Times New Roman"/>
                <a:sym typeface="Times New Roman"/>
              </a:rPr>
              <a:t>Model Deployment: This step involves deploying the trained model to production. This means making the model available to use for real-world tasks.</a:t>
            </a:r>
            <a:endParaRPr sz="2000">
              <a:latin typeface="Times New Roman"/>
              <a:ea typeface="Times New Roman"/>
              <a:cs typeface="Times New Roman"/>
              <a:sym typeface="Times New Roman"/>
            </a:endParaRPr>
          </a:p>
        </p:txBody>
      </p:sp>
      <p:sp>
        <p:nvSpPr>
          <p:cNvPr id="218" name="Google Shape;218;p35"/>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Agenda</a:t>
            </a:r>
            <a:endParaRPr/>
          </a:p>
        </p:txBody>
      </p:sp>
      <p:sp>
        <p:nvSpPr>
          <p:cNvPr id="100" name="Google Shape;100;p6"/>
          <p:cNvSpPr txBox="1">
            <a:spLocks noGrp="1"/>
          </p:cNvSpPr>
          <p:nvPr>
            <p:ph type="ftr" idx="11"/>
          </p:nvPr>
        </p:nvSpPr>
        <p:spPr>
          <a:xfrm>
            <a:off x="457200" y="6356350"/>
            <a:ext cx="8229600" cy="4254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a:t>
            </a:r>
            <a:endParaRPr/>
          </a:p>
        </p:txBody>
      </p:sp>
      <p:sp>
        <p:nvSpPr>
          <p:cNvPr id="7" name="Content Placeholder 2"/>
          <p:cNvSpPr>
            <a:spLocks noGrp="1"/>
          </p:cNvSpPr>
          <p:nvPr>
            <p:ph type="body" idx="1"/>
          </p:nvPr>
        </p:nvSpPr>
        <p:spPr/>
        <p:txBody>
          <a:bodyPr>
            <a:normAutofit fontScale="70000" lnSpcReduction="20000"/>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Abstract</a:t>
            </a:r>
            <a:endParaRPr lang="en-US" sz="1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Scope and Motivation</a:t>
            </a:r>
            <a:endParaRPr lang="en-US" sz="1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800" dirty="0">
                <a:solidFill>
                  <a:srgbClr val="000000"/>
                </a:solidFill>
                <a:latin typeface="Calibri" panose="020F0502020204030204" pitchFamily="34" charset="0"/>
              </a:rPr>
              <a:t>Introduction</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Literature Survey</a:t>
            </a:r>
          </a:p>
          <a:p>
            <a:pPr rtl="0" fontAlgn="base">
              <a:spcBef>
                <a:spcPts val="1000"/>
              </a:spcBef>
              <a:spcAft>
                <a:spcPts val="0"/>
              </a:spcAft>
              <a:buFont typeface="Arial" panose="020B0604020202020204" pitchFamily="34" charset="0"/>
              <a:buChar char="•"/>
            </a:pPr>
            <a:r>
              <a:rPr lang="en-US" sz="1800" dirty="0">
                <a:solidFill>
                  <a:srgbClr val="000000"/>
                </a:solidFill>
                <a:latin typeface="Calibri" panose="020F0502020204030204" pitchFamily="34" charset="0"/>
              </a:rPr>
              <a:t>Objective</a:t>
            </a:r>
            <a:endParaRPr lang="en-US" sz="1800" b="0" i="0" u="none" strike="noStrike" dirty="0">
              <a:solidFill>
                <a:srgbClr val="000000"/>
              </a:solidFill>
              <a:effectLst/>
              <a:latin typeface="Calibri" panose="020F0502020204030204" pitchFamily="34" charset="0"/>
            </a:endParaRPr>
          </a:p>
          <a:p>
            <a:pPr rtl="0" fontAlgn="base">
              <a:spcBef>
                <a:spcPts val="1000"/>
              </a:spcBef>
              <a:spcAft>
                <a:spcPts val="0"/>
              </a:spcAft>
              <a:buFont typeface="Arial" panose="020B0604020202020204" pitchFamily="34" charset="0"/>
              <a:buChar char="•"/>
            </a:pPr>
            <a:r>
              <a:rPr lang="en-US" sz="1800" dirty="0">
                <a:solidFill>
                  <a:srgbClr val="000000"/>
                </a:solidFill>
                <a:latin typeface="Calibri" panose="020F0502020204030204" pitchFamily="34" charset="0"/>
              </a:rPr>
              <a:t>Problem Statement</a:t>
            </a:r>
          </a:p>
          <a:p>
            <a:pPr rtl="0" fontAlgn="base">
              <a:spcBef>
                <a:spcPts val="1000"/>
              </a:spcBef>
              <a:spcAft>
                <a:spcPts val="0"/>
              </a:spcAft>
              <a:buFont typeface="Arial" panose="020B0604020202020204" pitchFamily="34" charset="0"/>
              <a:buChar char="•"/>
            </a:pPr>
            <a:r>
              <a:rPr lang="en-US" sz="1800" dirty="0">
                <a:solidFill>
                  <a:srgbClr val="000000"/>
                </a:solidFill>
                <a:latin typeface="Calibri" panose="020F0502020204030204" pitchFamily="34" charset="0"/>
              </a:rPr>
              <a:t>Proposed Work</a:t>
            </a:r>
          </a:p>
          <a:p>
            <a:pPr lvl="1" fontAlgn="base">
              <a:spcBef>
                <a:spcPts val="1000"/>
              </a:spcBef>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Work Flow Diagram</a:t>
            </a:r>
          </a:p>
          <a:p>
            <a:pPr lvl="1" fontAlgn="base">
              <a:spcBef>
                <a:spcPts val="1000"/>
              </a:spcBef>
              <a:buFont typeface="Arial" panose="020B0604020202020204" pitchFamily="34" charset="0"/>
              <a:buChar char="•"/>
            </a:pPr>
            <a:r>
              <a:rPr lang="en-US" sz="1400" dirty="0">
                <a:solidFill>
                  <a:srgbClr val="000000"/>
                </a:solidFill>
                <a:latin typeface="Calibri" panose="020F0502020204030204" pitchFamily="34" charset="0"/>
              </a:rPr>
              <a:t>Novel idea</a:t>
            </a:r>
          </a:p>
          <a:p>
            <a:pPr lvl="1" fontAlgn="base">
              <a:spcBef>
                <a:spcPts val="1000"/>
              </a:spcBef>
              <a:buFont typeface="Arial" panose="020B0604020202020204" pitchFamily="34" charset="0"/>
              <a:buChar char="•"/>
            </a:pPr>
            <a:r>
              <a:rPr lang="en-US" sz="1400" dirty="0">
                <a:solidFill>
                  <a:srgbClr val="000000"/>
                </a:solidFill>
                <a:latin typeface="Calibri" panose="020F0502020204030204" pitchFamily="34" charset="0"/>
              </a:rPr>
              <a:t>Modules</a:t>
            </a:r>
          </a:p>
          <a:p>
            <a:pPr lvl="1" fontAlgn="base">
              <a:spcBef>
                <a:spcPts val="1000"/>
              </a:spcBef>
              <a:buFont typeface="Arial" panose="020B0604020202020204" pitchFamily="34" charset="0"/>
              <a:buChar char="•"/>
            </a:pPr>
            <a:r>
              <a:rPr lang="en-US" sz="1400" dirty="0">
                <a:solidFill>
                  <a:srgbClr val="000000"/>
                </a:solidFill>
                <a:latin typeface="Calibri" panose="020F0502020204030204" pitchFamily="34" charset="0"/>
              </a:rPr>
              <a:t>Module Description</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Software &amp; Hardware Requirements</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Implementation </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Results</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References</a:t>
            </a:r>
          </a:p>
          <a:p>
            <a:pPr rtl="0" fontAlgn="base">
              <a:spcBef>
                <a:spcPts val="1000"/>
              </a:spcBef>
              <a:spcAft>
                <a:spcPts val="0"/>
              </a:spcAft>
              <a:buFont typeface="Arial" panose="020B0604020202020204" pitchFamily="34" charset="0"/>
              <a:buChar char="•"/>
            </a:pPr>
            <a:r>
              <a:rPr lang="en-IN" sz="1800" dirty="0">
                <a:solidFill>
                  <a:srgbClr val="000000"/>
                </a:solidFill>
                <a:latin typeface="Calibri" panose="020F0502020204030204" pitchFamily="34" charset="0"/>
              </a:rPr>
              <a:t>Status of Paper Submissions</a:t>
            </a:r>
            <a:endParaRPr lang="en-US" sz="1800" b="0" i="0" u="none" strike="noStrike" dirty="0">
              <a:solidFill>
                <a:srgbClr val="000000"/>
              </a:solidFill>
              <a:effectLst/>
              <a:latin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494414" y="535135"/>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100000"/>
              <a:buNone/>
            </a:pPr>
            <a:r>
              <a:rPr lang="en-US" sz="4000" b="0" i="0" u="none" strike="noStrike">
                <a:solidFill>
                  <a:srgbClr val="000000"/>
                </a:solidFill>
                <a:latin typeface="Calibri"/>
                <a:ea typeface="Calibri"/>
                <a:cs typeface="Calibri"/>
                <a:sym typeface="Calibri"/>
              </a:rPr>
              <a:t>SOFTWARE &amp; HARDWARE REQUIREMENTS</a:t>
            </a:r>
            <a:br>
              <a:rPr lang="en-US" sz="4400" b="0" i="0" u="none" strike="noStrike">
                <a:solidFill>
                  <a:srgbClr val="000000"/>
                </a:solidFill>
                <a:latin typeface="Calibri"/>
                <a:ea typeface="Calibri"/>
                <a:cs typeface="Calibri"/>
                <a:sym typeface="Calibri"/>
              </a:rPr>
            </a:br>
            <a:endParaRPr/>
          </a:p>
        </p:txBody>
      </p:sp>
      <p:sp>
        <p:nvSpPr>
          <p:cNvPr id="224" name="Google Shape;224;p36"/>
          <p:cNvSpPr txBox="1">
            <a:spLocks noGrp="1"/>
          </p:cNvSpPr>
          <p:nvPr>
            <p:ph type="body" idx="1"/>
          </p:nvPr>
        </p:nvSpPr>
        <p:spPr>
          <a:xfrm>
            <a:off x="494414" y="1192619"/>
            <a:ext cx="8229600" cy="50292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200"/>
              <a:buChar char="•"/>
            </a:pPr>
            <a:r>
              <a:rPr lang="en-US" sz="2800" b="1">
                <a:latin typeface="Times New Roman"/>
                <a:ea typeface="Times New Roman"/>
                <a:cs typeface="Times New Roman"/>
                <a:sym typeface="Times New Roman"/>
              </a:rPr>
              <a:t>Software Requirements:</a:t>
            </a:r>
            <a:endParaRPr/>
          </a:p>
          <a:p>
            <a:pPr marL="800100" lvl="1" indent="-342900" algn="just" rtl="0">
              <a:lnSpc>
                <a:spcPct val="100000"/>
              </a:lnSpc>
              <a:spcBef>
                <a:spcPts val="0"/>
              </a:spcBef>
              <a:spcAft>
                <a:spcPts val="0"/>
              </a:spcAft>
              <a:buSzPts val="2200"/>
              <a:buChar char="•"/>
            </a:pPr>
            <a:r>
              <a:rPr lang="en-US" sz="2400">
                <a:latin typeface="Times New Roman"/>
                <a:ea typeface="Times New Roman"/>
                <a:cs typeface="Times New Roman"/>
                <a:sym typeface="Times New Roman"/>
              </a:rPr>
              <a:t>Programming Language: Python</a:t>
            </a:r>
            <a:endParaRPr/>
          </a:p>
          <a:p>
            <a:pPr marL="800100" lvl="1" indent="-342900" algn="just" rtl="0">
              <a:lnSpc>
                <a:spcPct val="100000"/>
              </a:lnSpc>
              <a:spcBef>
                <a:spcPts val="0"/>
              </a:spcBef>
              <a:spcAft>
                <a:spcPts val="0"/>
              </a:spcAft>
              <a:buSzPts val="2200"/>
              <a:buChar char="•"/>
            </a:pPr>
            <a:r>
              <a:rPr lang="en-US" sz="2400">
                <a:latin typeface="Times New Roman"/>
                <a:ea typeface="Times New Roman"/>
                <a:cs typeface="Times New Roman"/>
                <a:sym typeface="Times New Roman"/>
              </a:rPr>
              <a:t>Development  Environment: Juypter Notebook or Juypterlab</a:t>
            </a:r>
            <a:endParaRPr sz="2400">
              <a:latin typeface="Times New Roman"/>
              <a:ea typeface="Times New Roman"/>
              <a:cs typeface="Times New Roman"/>
              <a:sym typeface="Times New Roman"/>
            </a:endParaRPr>
          </a:p>
          <a:p>
            <a:pPr marL="800100" lvl="1" indent="-342900" algn="just" rtl="0">
              <a:lnSpc>
                <a:spcPct val="100000"/>
              </a:lnSpc>
              <a:spcBef>
                <a:spcPts val="0"/>
              </a:spcBef>
              <a:spcAft>
                <a:spcPts val="0"/>
              </a:spcAft>
              <a:buSzPts val="2200"/>
              <a:buChar char="•"/>
            </a:pPr>
            <a:r>
              <a:rPr lang="en-US" sz="2400">
                <a:latin typeface="Times New Roman"/>
                <a:ea typeface="Times New Roman"/>
                <a:cs typeface="Times New Roman"/>
                <a:sym typeface="Times New Roman"/>
              </a:rPr>
              <a:t>Python Libraries: pandas, numpy, string, nltk, matplotlib, seaborn, sklearn, re, wordcloud.</a:t>
            </a:r>
            <a:endParaRPr/>
          </a:p>
          <a:p>
            <a:pPr marL="342900" lvl="0" indent="-342900" algn="just" rtl="0">
              <a:lnSpc>
                <a:spcPct val="100000"/>
              </a:lnSpc>
              <a:spcBef>
                <a:spcPts val="0"/>
              </a:spcBef>
              <a:spcAft>
                <a:spcPts val="0"/>
              </a:spcAft>
              <a:buClr>
                <a:schemeClr val="dk1"/>
              </a:buClr>
              <a:buSzPts val="2200"/>
              <a:buChar char="•"/>
            </a:pPr>
            <a:r>
              <a:rPr lang="en-US" sz="2800" b="1">
                <a:latin typeface="Times New Roman"/>
                <a:ea typeface="Times New Roman"/>
                <a:cs typeface="Times New Roman"/>
                <a:sym typeface="Times New Roman"/>
              </a:rPr>
              <a:t>Hardware Requirements:</a:t>
            </a:r>
            <a:endParaRPr/>
          </a:p>
          <a:p>
            <a:pPr marL="800100" lvl="1" indent="-342900" algn="just" rtl="0">
              <a:lnSpc>
                <a:spcPct val="100000"/>
              </a:lnSpc>
              <a:spcBef>
                <a:spcPts val="0"/>
              </a:spcBef>
              <a:spcAft>
                <a:spcPts val="0"/>
              </a:spcAft>
              <a:buSzPts val="2200"/>
              <a:buChar char="•"/>
            </a:pPr>
            <a:r>
              <a:rPr lang="en-US" sz="2400">
                <a:latin typeface="Times New Roman"/>
                <a:ea typeface="Times New Roman"/>
                <a:cs typeface="Times New Roman"/>
                <a:sym typeface="Times New Roman"/>
              </a:rPr>
              <a:t>Processor: 11th Gen Intel(R) Core(TM) i5-1135G7 @ 2.40GHz 2.42 GHz</a:t>
            </a:r>
            <a:endParaRPr/>
          </a:p>
          <a:p>
            <a:pPr marL="800100" lvl="1" indent="-342900" algn="just" rtl="0">
              <a:lnSpc>
                <a:spcPct val="100000"/>
              </a:lnSpc>
              <a:spcBef>
                <a:spcPts val="0"/>
              </a:spcBef>
              <a:spcAft>
                <a:spcPts val="0"/>
              </a:spcAft>
              <a:buSzPts val="2200"/>
              <a:buChar char="•"/>
            </a:pPr>
            <a:r>
              <a:rPr lang="en-US" sz="2400">
                <a:latin typeface="Times New Roman"/>
                <a:ea typeface="Times New Roman"/>
                <a:cs typeface="Times New Roman"/>
                <a:sym typeface="Times New Roman"/>
              </a:rPr>
              <a:t>Installed RAM: 8.00 GB (7.74 GB usable)</a:t>
            </a:r>
            <a:endParaRPr/>
          </a:p>
          <a:p>
            <a:pPr marL="800100" lvl="1" indent="-342900" algn="just" rtl="0">
              <a:lnSpc>
                <a:spcPct val="100000"/>
              </a:lnSpc>
              <a:spcBef>
                <a:spcPts val="0"/>
              </a:spcBef>
              <a:spcAft>
                <a:spcPts val="0"/>
              </a:spcAft>
              <a:buSzPts val="2200"/>
              <a:buChar char="•"/>
            </a:pPr>
            <a:r>
              <a:rPr lang="en-US" sz="2400">
                <a:latin typeface="Times New Roman"/>
                <a:ea typeface="Times New Roman"/>
                <a:cs typeface="Times New Roman"/>
                <a:sym typeface="Times New Roman"/>
              </a:rPr>
              <a:t>System type: 64-bit operating system, x64-based processor 3.3.2</a:t>
            </a:r>
            <a:endParaRPr sz="2400">
              <a:latin typeface="Times New Roman"/>
              <a:ea typeface="Times New Roman"/>
              <a:cs typeface="Times New Roman"/>
              <a:sym typeface="Times New Roman"/>
            </a:endParaRPr>
          </a:p>
        </p:txBody>
      </p:sp>
      <p:sp>
        <p:nvSpPr>
          <p:cNvPr id="225" name="Google Shape;225;p36"/>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endParaRPr lang="en-US" dirty="0"/>
          </a:p>
        </p:txBody>
      </p:sp>
      <p:sp>
        <p:nvSpPr>
          <p:cNvPr id="3" name="Text Placeholder 2"/>
          <p:cNvSpPr>
            <a:spLocks noGrp="1"/>
          </p:cNvSpPr>
          <p:nvPr>
            <p:ph type="body" idx="1"/>
          </p:nvPr>
        </p:nvSpPr>
        <p:spPr>
          <a:xfrm>
            <a:off x="4500880" y="1564640"/>
            <a:ext cx="4185920" cy="4561523"/>
          </a:xfrm>
        </p:spPr>
        <p:txBody>
          <a:bodyPr>
            <a:normAutofit fontScale="62500" lnSpcReduction="20000"/>
          </a:bodyPr>
          <a:lstStyle/>
          <a:p>
            <a:pPr>
              <a:buNone/>
            </a:pPr>
            <a:r>
              <a:rPr lang="en-US" dirty="0"/>
              <a:t>	The performance metrics for a K-Neighbors Classifier utilizing the OneVsRestClassifier approach, in Fig 5., as measured for a resume screening assignment achieves an astounding 99% accuracy, demonstrating outstanding generalization. The complete classification report contains precision, recall, and F1-scores for each of the 25 resume categories, with the majority of categories receiving perfect scores (1.00) on all metrics. Categories with minor variances, such as category 2 (precision: 1.00)</a:t>
            </a:r>
          </a:p>
          <a:p>
            <a:endParaRPr lang="en-US" dirty="0"/>
          </a:p>
        </p:txBody>
      </p:sp>
      <p:pic>
        <p:nvPicPr>
          <p:cNvPr id="4" name="image1.png"/>
          <p:cNvPicPr/>
          <p:nvPr/>
        </p:nvPicPr>
        <p:blipFill>
          <a:blip r:embed="rId2"/>
          <a:srcRect/>
          <a:stretch>
            <a:fillRect/>
          </a:stretch>
        </p:blipFill>
        <p:spPr>
          <a:xfrm>
            <a:off x="466580" y="1569688"/>
            <a:ext cx="3790459" cy="4770151"/>
          </a:xfrm>
          <a:prstGeom prst="rect">
            <a:avLst/>
          </a:prstGeom>
          <a:ln w="9525">
            <a:solidFill>
              <a:srgbClr val="000000"/>
            </a:solidFill>
            <a:prstDash val="soli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6"/>
          <p:cNvSpPr txBox="1">
            <a:spLocks noGrp="1"/>
          </p:cNvSpPr>
          <p:nvPr>
            <p:ph type="title"/>
          </p:nvPr>
        </p:nvSpPr>
        <p:spPr>
          <a:xfrm>
            <a:off x="518337" y="124425"/>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References</a:t>
            </a:r>
            <a:endParaRPr/>
          </a:p>
        </p:txBody>
      </p:sp>
      <p:sp>
        <p:nvSpPr>
          <p:cNvPr id="231" name="Google Shape;231;p16"/>
          <p:cNvSpPr txBox="1">
            <a:spLocks noGrp="1"/>
          </p:cNvSpPr>
          <p:nvPr>
            <p:ph type="body" idx="1"/>
          </p:nvPr>
        </p:nvSpPr>
        <p:spPr>
          <a:xfrm>
            <a:off x="457200" y="938212"/>
            <a:ext cx="8229600" cy="5059363"/>
          </a:xfrm>
          <a:prstGeom prst="rect">
            <a:avLst/>
          </a:prstGeom>
          <a:noFill/>
          <a:ln>
            <a:noFill/>
          </a:ln>
        </p:spPr>
        <p:txBody>
          <a:bodyPr spcFirstLastPara="1" wrap="square" lIns="91425" tIns="45700" rIns="91425" bIns="45700" anchor="t" anchorCtr="0">
            <a:noAutofit/>
          </a:bodyPr>
          <a:lstStyle/>
          <a:p>
            <a:pPr marL="342900" lvl="0" indent="-215900" algn="l" rtl="0">
              <a:lnSpc>
                <a:spcPct val="100000"/>
              </a:lnSpc>
              <a:spcBef>
                <a:spcPts val="400"/>
              </a:spcBef>
              <a:spcAft>
                <a:spcPts val="0"/>
              </a:spcAft>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latin typeface="Times New Roman"/>
              <a:ea typeface="Times New Roman"/>
              <a:cs typeface="Times New Roman"/>
              <a:sym typeface="Times New Roman"/>
            </a:endParaRPr>
          </a:p>
        </p:txBody>
      </p:sp>
      <p:sp>
        <p:nvSpPr>
          <p:cNvPr id="232" name="Google Shape;232;p16"/>
          <p:cNvSpPr txBox="1">
            <a:spLocks noGrp="1"/>
          </p:cNvSpPr>
          <p:nvPr>
            <p:ph type="ftr" idx="11"/>
          </p:nvPr>
        </p:nvSpPr>
        <p:spPr>
          <a:xfrm>
            <a:off x="685800" y="6356351"/>
            <a:ext cx="76200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
        <p:nvSpPr>
          <p:cNvPr id="233" name="Google Shape;233;p16"/>
          <p:cNvSpPr txBox="1"/>
          <p:nvPr/>
        </p:nvSpPr>
        <p:spPr>
          <a:xfrm>
            <a:off x="396063" y="767153"/>
            <a:ext cx="8351874" cy="540147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[1] B.Surendiran, Tejus Paturu, Harsha Vardhan Chirumamilla, Maruprolu Naga Raju Reddy. Resume Classification Using ML Techniques, 2023.</a:t>
            </a:r>
            <a:endParaRPr sz="15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[2] Anuska Mukherjee, Umme Salma M. Resume Ranking and Shortlisting with DistilBERT and XLM, 2024.</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[3] Asim Wahedna, Adit Vakil, Somil Shah, Vishakha V. Kelkar and Ishan Shrivastava. Resume Screening–Testing For Data Stability, 2024.</a:t>
            </a:r>
            <a:endParaRPr sz="15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[4] Dr. Ambareesh S, Nikhil Kumar Thakur, Ujjwal Bhattarai, Saurav Kumar Yadav, Jay Nath Thakur, Amrit Kumar Mahato. Resume Shortlisting Using NLP, 2024.</a:t>
            </a:r>
            <a:endParaRPr sz="15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[5] Muskan Sharma, Gargi Choudhary, Seba Susan. Resume Classification using Elite Bag-of-Words Approach, 2023.</a:t>
            </a:r>
            <a:endParaRPr sz="15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[6] Bhoomika SP, Likhitha S, Chandana H S, Kavya S A, Bhargavi K. 2Q-Learning Scheme for Resume Screening, 2023.</a:t>
            </a:r>
            <a:endParaRPr sz="15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[7] </a:t>
            </a:r>
            <a:r>
              <a:rPr lang="en-US" sz="1500" b="0" i="0" u="none" strike="noStrike" cap="none">
                <a:solidFill>
                  <a:schemeClr val="dk1"/>
                </a:solidFill>
                <a:latin typeface="Calibri"/>
                <a:ea typeface="Calibri"/>
                <a:cs typeface="Calibri"/>
                <a:sym typeface="Calibri"/>
              </a:rPr>
              <a:t>Tumula Mani Harsha,Gangaraju Sai Moukthika, Dudipalli Siva Sai, Mannuru Naga Rajeswari Pravallika, Satish Anamalamudi, MuraliKrishna Enduri. </a:t>
            </a:r>
            <a:r>
              <a:rPr lang="en-US" sz="1500" b="0" i="0" u="none" strike="noStrike" cap="none">
                <a:solidFill>
                  <a:srgbClr val="000000"/>
                </a:solidFill>
                <a:latin typeface="Arial"/>
                <a:ea typeface="Arial"/>
                <a:cs typeface="Arial"/>
                <a:sym typeface="Arial"/>
              </a:rPr>
              <a:t>Automated Resume Screener using Natural Language Processing(NLP), 2022.</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[8] S Bharadwaj, Rudra Varun2, Potukuchi Sreeram Aditya, Macherla Nikhil, G.Charles Babu. Resume Screening using NLP and LSTM, 2022.</a:t>
            </a:r>
            <a:endParaRPr sz="15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[9] Rasika Ransing, Akshaya Mohan. Screening and Ranking Resumes using Stacked Model, 2021.</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[10] Vishruth R G, Sunitha R, Varuna K S, Varshini N, Prasad B Honnavalli. Resume Scanning and Emotion Recognition System based on Machine Learning Algorithms, 2020.</a:t>
            </a:r>
            <a:endParaRPr sz="15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[11] Sujit Amin, Nikita Jayakar, Sonia Sunny, Pheba Babu, M.Kiruthika, Ambarish Gurjar. Web Application for Screening Resume, 2019.</a:t>
            </a: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5"/>
          <p:cNvSpPr txBox="1">
            <a:spLocks noGrp="1"/>
          </p:cNvSpPr>
          <p:nvPr>
            <p:ph type="title"/>
          </p:nvPr>
        </p:nvSpPr>
        <p:spPr>
          <a:xfrm>
            <a:off x="518337" y="124425"/>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References</a:t>
            </a:r>
            <a:endParaRPr/>
          </a:p>
        </p:txBody>
      </p:sp>
      <p:sp>
        <p:nvSpPr>
          <p:cNvPr id="239" name="Google Shape;239;p5"/>
          <p:cNvSpPr txBox="1">
            <a:spLocks noGrp="1"/>
          </p:cNvSpPr>
          <p:nvPr>
            <p:ph type="body" idx="1"/>
          </p:nvPr>
        </p:nvSpPr>
        <p:spPr>
          <a:xfrm>
            <a:off x="457200" y="938212"/>
            <a:ext cx="8229600" cy="5059363"/>
          </a:xfrm>
          <a:prstGeom prst="rect">
            <a:avLst/>
          </a:prstGeom>
          <a:noFill/>
          <a:ln>
            <a:noFill/>
          </a:ln>
        </p:spPr>
        <p:txBody>
          <a:bodyPr spcFirstLastPara="1" wrap="square" lIns="91425" tIns="45700" rIns="91425" bIns="45700" anchor="t" anchorCtr="0">
            <a:noAutofit/>
          </a:bodyPr>
          <a:lstStyle/>
          <a:p>
            <a:pPr marL="342900" lvl="0" indent="-215900" algn="l" rtl="0">
              <a:lnSpc>
                <a:spcPct val="100000"/>
              </a:lnSpc>
              <a:spcBef>
                <a:spcPts val="400"/>
              </a:spcBef>
              <a:spcAft>
                <a:spcPts val="0"/>
              </a:spcAft>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latin typeface="Times New Roman"/>
              <a:ea typeface="Times New Roman"/>
              <a:cs typeface="Times New Roman"/>
              <a:sym typeface="Times New Roman"/>
            </a:endParaRPr>
          </a:p>
        </p:txBody>
      </p:sp>
      <p:sp>
        <p:nvSpPr>
          <p:cNvPr id="240" name="Google Shape;240;p5"/>
          <p:cNvSpPr txBox="1">
            <a:spLocks noGrp="1"/>
          </p:cNvSpPr>
          <p:nvPr>
            <p:ph type="ftr" idx="11"/>
          </p:nvPr>
        </p:nvSpPr>
        <p:spPr>
          <a:xfrm>
            <a:off x="685800" y="6356351"/>
            <a:ext cx="76200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
        <p:nvSpPr>
          <p:cNvPr id="241" name="Google Shape;241;p5"/>
          <p:cNvSpPr txBox="1"/>
          <p:nvPr/>
        </p:nvSpPr>
        <p:spPr>
          <a:xfrm>
            <a:off x="457200" y="1048916"/>
            <a:ext cx="8351874" cy="401648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[12]</a:t>
            </a:r>
            <a:r>
              <a:rPr lang="en-US" sz="1500" b="0" i="0" u="none" strike="noStrike" cap="none">
                <a:solidFill>
                  <a:srgbClr val="000000"/>
                </a:solidFill>
                <a:latin typeface="TimesNewRoman"/>
                <a:ea typeface="TimesNewRoman"/>
                <a:cs typeface="TimesNewRoman"/>
                <a:sym typeface="TimesNewRoman"/>
              </a:rPr>
              <a:t> Rishabh Bathija et al. SVM, Weighted KNN, and KNN are compared for resume screening, 2023.</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TimesNewRoman"/>
                <a:ea typeface="TimesNewRoman"/>
                <a:cs typeface="TimesNewRoman"/>
                <a:sym typeface="TimesNewRoman"/>
              </a:rPr>
              <a:t>[13] M.F.Mridha, et al. Evaluation Job Overviews: Using CNN and ML, 2021.</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TimesNewRoman"/>
                <a:ea typeface="TimesNewRoman"/>
                <a:cs typeface="TimesNewRoman"/>
                <a:sym typeface="TimesNewRoman"/>
              </a:rPr>
              <a:t>[14] Rajath V , Riza Tanaz Fareed , Sharadadevi Kaganurmath. Resume Classification and Ranking using KNN and Cosine Similarity, 2021.</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TimesNewRoman"/>
                <a:ea typeface="TimesNewRoman"/>
                <a:cs typeface="TimesNewRoman"/>
                <a:sym typeface="TimesNewRoman"/>
              </a:rPr>
              <a:t>[15] Tejaswini K, Umadevi V, Shashank M Kadiwal, Sanjay Revanna. Design and development of machine learning based resume ranking system, 2022.</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TimesNewRoman"/>
                <a:ea typeface="TimesNewRoman"/>
                <a:cs typeface="TimesNewRoman"/>
                <a:sym typeface="TimesNewRoman"/>
              </a:rPr>
              <a:t>[16] Prasanna Parasurama and João Sedoc. Gendered Information in Resumes and its Role in Algorithmic and Human Hiring Bias. Proceedings, 2022.</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TimesNewRoman"/>
                <a:ea typeface="TimesNewRoman"/>
                <a:cs typeface="TimesNewRoman"/>
                <a:sym typeface="TimesNewRoman"/>
              </a:rPr>
              <a:t>[17] Suhas. H. E and Manjunath. A E. Differential Hiring using a Combination of NER and Word Embedding, 2020.</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TimesNewRoman"/>
                <a:ea typeface="TimesNewRoman"/>
                <a:cs typeface="TimesNewRoman"/>
                <a:sym typeface="TimesNewRoman"/>
              </a:rPr>
              <a:t>[18] Pradeep Kumar Roy, Sarabjeet Singh Chowdhary, Rocky Bhatia. A Machine Learning approach for automation of Resume Recommendation system, 2020.</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TimesNewRoman"/>
                <a:ea typeface="TimesNewRoman"/>
                <a:cs typeface="TimesNewRoman"/>
                <a:sym typeface="TimesNewRoman"/>
              </a:rPr>
              <a:t>[19] Bhushan Kinge, Shrinivas Mandhare, Pranali Chavan, S. M. Chaware, Resume Screening using Machine Learning and NLP: A proposed System, 2022.</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TimesNewRoman"/>
                <a:ea typeface="TimesNewRoman"/>
                <a:cs typeface="TimesNewRoman"/>
                <a:sym typeface="TimesNewRoman"/>
              </a:rPr>
              <a:t>[20] D. Jagan Mohan Reddy, S. Regella and S. R. Seelam. Recruitment Prediction using Machine Learning, 2020.</a:t>
            </a:r>
            <a:endParaRPr sz="1500" b="0" i="0" u="none" strike="noStrike" cap="none">
              <a:solidFill>
                <a:srgbClr val="000000"/>
              </a:solidFill>
              <a:latin typeface="TimesNewRoman"/>
              <a:ea typeface="TimesNewRoman"/>
              <a:cs typeface="TimesNewRoman"/>
              <a:sym typeface="TimesNewRoman"/>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STATUS OF PAPER SUBMISSIONS</a:t>
            </a:r>
            <a:endParaRPr lang="en-US" dirty="0"/>
          </a:p>
        </p:txBody>
      </p:sp>
      <p:graphicFrame>
        <p:nvGraphicFramePr>
          <p:cNvPr id="4" name="Table 3"/>
          <p:cNvGraphicFramePr>
            <a:graphicFrameLocks noGrp="1"/>
          </p:cNvGraphicFramePr>
          <p:nvPr/>
        </p:nvGraphicFramePr>
        <p:xfrm>
          <a:off x="579120" y="1397000"/>
          <a:ext cx="7823200" cy="4983480"/>
        </p:xfrm>
        <a:graphic>
          <a:graphicData uri="http://schemas.openxmlformats.org/drawingml/2006/table">
            <a:tbl>
              <a:tblPr firstRow="1" bandRow="1">
                <a:tableStyleId>{C224C4F2-9888-425C-A148-CC7ED365A55C}</a:tableStyleId>
              </a:tblPr>
              <a:tblGrid>
                <a:gridCol w="3911600">
                  <a:extLst>
                    <a:ext uri="{9D8B030D-6E8A-4147-A177-3AD203B41FA5}">
                      <a16:colId xmlns:a16="http://schemas.microsoft.com/office/drawing/2014/main" val="20000"/>
                    </a:ext>
                  </a:extLst>
                </a:gridCol>
                <a:gridCol w="3911600">
                  <a:extLst>
                    <a:ext uri="{9D8B030D-6E8A-4147-A177-3AD203B41FA5}">
                      <a16:colId xmlns:a16="http://schemas.microsoft.com/office/drawing/2014/main" val="20001"/>
                    </a:ext>
                  </a:extLst>
                </a:gridCol>
              </a:tblGrid>
              <a:tr h="830580">
                <a:tc>
                  <a:txBody>
                    <a:bodyPr/>
                    <a:lstStyle/>
                    <a:p>
                      <a:r>
                        <a:rPr lang="en-IN" sz="1800" dirty="0"/>
                        <a:t>CONFERENCE TITLE</a:t>
                      </a:r>
                      <a:endParaRPr lang="en-US" sz="1800" dirty="0"/>
                    </a:p>
                  </a:txBody>
                  <a:tcPr/>
                </a:tc>
                <a:tc>
                  <a:txBody>
                    <a:bodyPr/>
                    <a:lstStyle/>
                    <a:p>
                      <a:r>
                        <a:rPr lang="en-IN" sz="1800" dirty="0"/>
                        <a:t>STATUS</a:t>
                      </a:r>
                      <a:endParaRPr lang="en-US" sz="1800" dirty="0"/>
                    </a:p>
                  </a:txBody>
                  <a:tcPr/>
                </a:tc>
                <a:extLst>
                  <a:ext uri="{0D108BD9-81ED-4DB2-BD59-A6C34878D82A}">
                    <a16:rowId xmlns:a16="http://schemas.microsoft.com/office/drawing/2014/main" val="10000"/>
                  </a:ext>
                </a:extLst>
              </a:tr>
              <a:tr h="830580">
                <a:tc>
                  <a:txBody>
                    <a:bodyPr/>
                    <a:lstStyle/>
                    <a:p>
                      <a:r>
                        <a:rPr lang="en-IN" sz="1800" dirty="0"/>
                        <a:t>ETMDIT 2024</a:t>
                      </a:r>
                      <a:endParaRPr lang="en-US" sz="1800" dirty="0"/>
                    </a:p>
                  </a:txBody>
                  <a:tcPr/>
                </a:tc>
                <a:tc>
                  <a:txBody>
                    <a:bodyPr/>
                    <a:lstStyle/>
                    <a:p>
                      <a:r>
                        <a:rPr lang="en-IN" sz="1800" dirty="0"/>
                        <a:t>SUBMITTED FOR REVIEW</a:t>
                      </a:r>
                      <a:endParaRPr lang="en-US" sz="1800" dirty="0"/>
                    </a:p>
                  </a:txBody>
                  <a:tcPr/>
                </a:tc>
                <a:extLst>
                  <a:ext uri="{0D108BD9-81ED-4DB2-BD59-A6C34878D82A}">
                    <a16:rowId xmlns:a16="http://schemas.microsoft.com/office/drawing/2014/main" val="10001"/>
                  </a:ext>
                </a:extLst>
              </a:tr>
              <a:tr h="830580">
                <a:tc>
                  <a:txBody>
                    <a:bodyPr/>
                    <a:lstStyle/>
                    <a:p>
                      <a:r>
                        <a:rPr lang="en-IN" sz="1800" dirty="0" err="1"/>
                        <a:t>SoCTA</a:t>
                      </a:r>
                      <a:endParaRPr lang="en-US" sz="1800" dirty="0"/>
                    </a:p>
                  </a:txBody>
                  <a:tcPr/>
                </a:tc>
                <a:tc>
                  <a:txBody>
                    <a:bodyPr/>
                    <a:lstStyle/>
                    <a:p>
                      <a:r>
                        <a:rPr lang="en-IN" sz="1800" dirty="0"/>
                        <a:t>SUBMITTED FOR REVIEW</a:t>
                      </a:r>
                      <a:endParaRPr lang="en-US" sz="1800" dirty="0"/>
                    </a:p>
                  </a:txBody>
                  <a:tcPr/>
                </a:tc>
                <a:extLst>
                  <a:ext uri="{0D108BD9-81ED-4DB2-BD59-A6C34878D82A}">
                    <a16:rowId xmlns:a16="http://schemas.microsoft.com/office/drawing/2014/main" val="10002"/>
                  </a:ext>
                </a:extLst>
              </a:tr>
              <a:tr h="830580">
                <a:tc>
                  <a:txBody>
                    <a:bodyPr/>
                    <a:lstStyle/>
                    <a:p>
                      <a:r>
                        <a:rPr lang="en-IN" sz="1800" dirty="0"/>
                        <a:t>Com IT Con</a:t>
                      </a:r>
                      <a:endParaRPr lang="en-US" sz="1800" dirty="0"/>
                    </a:p>
                  </a:txBody>
                  <a:tcPr/>
                </a:tc>
                <a:tc>
                  <a:txBody>
                    <a:bodyPr/>
                    <a:lstStyle/>
                    <a:p>
                      <a:r>
                        <a:rPr lang="en-IN" sz="1800" dirty="0"/>
                        <a:t>SUBMITTED</a:t>
                      </a:r>
                      <a:r>
                        <a:rPr lang="en-IN" sz="1800" baseline="0" dirty="0"/>
                        <a:t> FOR REVIEW</a:t>
                      </a:r>
                      <a:endParaRPr lang="en-US" sz="1800" dirty="0"/>
                    </a:p>
                  </a:txBody>
                  <a:tcPr/>
                </a:tc>
                <a:extLst>
                  <a:ext uri="{0D108BD9-81ED-4DB2-BD59-A6C34878D82A}">
                    <a16:rowId xmlns:a16="http://schemas.microsoft.com/office/drawing/2014/main" val="10003"/>
                  </a:ext>
                </a:extLst>
              </a:tr>
              <a:tr h="830580">
                <a:tc>
                  <a:txBody>
                    <a:bodyPr/>
                    <a:lstStyle/>
                    <a:p>
                      <a:r>
                        <a:rPr lang="en-IN" sz="1800" dirty="0" err="1"/>
                        <a:t>IcoICI</a:t>
                      </a:r>
                      <a:endParaRPr lang="en-US" sz="1800" dirty="0"/>
                    </a:p>
                  </a:txBody>
                  <a:tcPr/>
                </a:tc>
                <a:tc>
                  <a:txBody>
                    <a:bodyPr/>
                    <a:lstStyle/>
                    <a:p>
                      <a:r>
                        <a:rPr lang="en-IN" sz="1800" dirty="0"/>
                        <a:t>REJECTED</a:t>
                      </a:r>
                      <a:endParaRPr lang="en-US" sz="1800" dirty="0"/>
                    </a:p>
                  </a:txBody>
                  <a:tcPr/>
                </a:tc>
                <a:extLst>
                  <a:ext uri="{0D108BD9-81ED-4DB2-BD59-A6C34878D82A}">
                    <a16:rowId xmlns:a16="http://schemas.microsoft.com/office/drawing/2014/main" val="10004"/>
                  </a:ext>
                </a:extLst>
              </a:tr>
              <a:tr h="830580">
                <a:tc>
                  <a:txBody>
                    <a:bodyPr/>
                    <a:lstStyle/>
                    <a:p>
                      <a:r>
                        <a:rPr lang="en-IN" sz="1800" dirty="0"/>
                        <a:t>DELCON 2024</a:t>
                      </a:r>
                      <a:endParaRPr lang="en-US" sz="1800" dirty="0"/>
                    </a:p>
                  </a:txBody>
                  <a:tcPr/>
                </a:tc>
                <a:tc>
                  <a:txBody>
                    <a:bodyPr/>
                    <a:lstStyle/>
                    <a:p>
                      <a:r>
                        <a:rPr lang="en-IN" sz="1800" dirty="0"/>
                        <a:t>REJECTED</a:t>
                      </a:r>
                      <a:endParaRPr lang="en-US" sz="1800"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ABSTRACT</a:t>
            </a:r>
            <a:endParaRPr/>
          </a:p>
        </p:txBody>
      </p:sp>
      <p:sp>
        <p:nvSpPr>
          <p:cNvPr id="106" name="Google Shape;106;p3"/>
          <p:cNvSpPr txBox="1">
            <a:spLocks noGrp="1"/>
          </p:cNvSpPr>
          <p:nvPr>
            <p:ph type="body" idx="1"/>
          </p:nvPr>
        </p:nvSpPr>
        <p:spPr>
          <a:xfrm>
            <a:off x="461962" y="1452563"/>
            <a:ext cx="8229600" cy="48307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lnSpc>
                <a:spcPct val="100000"/>
              </a:lnSpc>
              <a:spcBef>
                <a:spcPts val="0"/>
              </a:spcBef>
              <a:spcAft>
                <a:spcPts val="0"/>
              </a:spcAft>
              <a:buClr>
                <a:schemeClr val="dk1"/>
              </a:buClr>
              <a:buSzPct val="100000"/>
              <a:buChar char="•"/>
            </a:pPr>
            <a:r>
              <a:rPr lang="en-US"/>
              <a:t>In today's competitive job market, organizations face the challenge of efficiently screening a large volume of resumes to identify the most qualified candidates for job openings.</a:t>
            </a:r>
            <a:endParaRPr/>
          </a:p>
          <a:p>
            <a:pPr marL="342900" lvl="0" indent="-342900" algn="l" rtl="0">
              <a:lnSpc>
                <a:spcPct val="100000"/>
              </a:lnSpc>
              <a:spcBef>
                <a:spcPts val="448"/>
              </a:spcBef>
              <a:spcAft>
                <a:spcPts val="0"/>
              </a:spcAft>
              <a:buClr>
                <a:schemeClr val="dk1"/>
              </a:buClr>
              <a:buSzPct val="100000"/>
              <a:buChar char="•"/>
            </a:pPr>
            <a:r>
              <a:rPr lang="en-US"/>
              <a:t>Manual screening of resumes is a laborious and time-consuming process that often leads to inefficiencies and biases in candidate selection.</a:t>
            </a:r>
            <a:endParaRPr/>
          </a:p>
          <a:p>
            <a:pPr marL="342900" lvl="0" indent="-342900" algn="l" rtl="0">
              <a:lnSpc>
                <a:spcPct val="100000"/>
              </a:lnSpc>
              <a:spcBef>
                <a:spcPts val="448"/>
              </a:spcBef>
              <a:spcAft>
                <a:spcPts val="0"/>
              </a:spcAft>
              <a:buClr>
                <a:schemeClr val="dk1"/>
              </a:buClr>
              <a:buSzPct val="100000"/>
              <a:buChar char="•"/>
            </a:pPr>
            <a:r>
              <a:rPr lang="en-US"/>
              <a:t>This project addresses these challenges by leveraging machine learning and natural language processing techniques to develop an automated resume screening system.</a:t>
            </a:r>
            <a:endParaRPr/>
          </a:p>
          <a:p>
            <a:pPr marL="342900" lvl="0" indent="-342900" algn="l" rtl="0">
              <a:lnSpc>
                <a:spcPct val="100000"/>
              </a:lnSpc>
              <a:spcBef>
                <a:spcPts val="448"/>
              </a:spcBef>
              <a:spcAft>
                <a:spcPts val="0"/>
              </a:spcAft>
              <a:buClr>
                <a:schemeClr val="dk1"/>
              </a:buClr>
              <a:buSzPct val="100000"/>
              <a:buChar char="•"/>
            </a:pPr>
            <a:r>
              <a:rPr lang="en-US"/>
              <a:t>The significance of the project lies in its potential to revolutionize the recruitment process, making it more efficient, objective, and scalable.</a:t>
            </a:r>
            <a:endParaRPr/>
          </a:p>
          <a:p>
            <a:pPr marL="342900" lvl="0" indent="-342900" algn="l" rtl="0">
              <a:lnSpc>
                <a:spcPct val="100000"/>
              </a:lnSpc>
              <a:spcBef>
                <a:spcPts val="448"/>
              </a:spcBef>
              <a:spcAft>
                <a:spcPts val="0"/>
              </a:spcAft>
              <a:buClr>
                <a:schemeClr val="dk1"/>
              </a:buClr>
              <a:buSzPct val="100000"/>
              <a:buChar char="•"/>
            </a:pPr>
            <a:r>
              <a:rPr lang="en-US"/>
              <a:t>By automating tedious tasks associated with resume screening, organizations can focus their resources on evaluating top candidates, leading to better hiring decisions and improved organizational performance.</a:t>
            </a:r>
            <a:endParaRPr/>
          </a:p>
        </p:txBody>
      </p:sp>
      <p:sp>
        <p:nvSpPr>
          <p:cNvPr id="107" name="Google Shape;107;p3"/>
          <p:cNvSpPr txBox="1">
            <a:spLocks noGrp="1"/>
          </p:cNvSpPr>
          <p:nvPr>
            <p:ph type="ftr" idx="11"/>
          </p:nvPr>
        </p:nvSpPr>
        <p:spPr>
          <a:xfrm>
            <a:off x="457200" y="6356351"/>
            <a:ext cx="8229600" cy="3492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SCOPE AND MOTIVATION</a:t>
            </a:r>
            <a:endParaRPr/>
          </a:p>
        </p:txBody>
      </p:sp>
      <p:sp>
        <p:nvSpPr>
          <p:cNvPr id="113" name="Google Shape;113;p9"/>
          <p:cNvSpPr txBox="1">
            <a:spLocks noGrp="1"/>
          </p:cNvSpPr>
          <p:nvPr>
            <p:ph type="body" idx="1"/>
          </p:nvPr>
        </p:nvSpPr>
        <p:spPr>
          <a:xfrm>
            <a:off x="457200" y="1624012"/>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400"/>
              <a:buChar char="•"/>
            </a:pPr>
            <a:r>
              <a:rPr lang="en-US" sz="2400"/>
              <a:t>The scope of this project includes the development of a scalable and robust resume screening system capable of handling diverse resume formats and categories.</a:t>
            </a:r>
            <a:endParaRPr/>
          </a:p>
          <a:p>
            <a:pPr marL="342900" lvl="0" indent="-342900" algn="l" rtl="0">
              <a:lnSpc>
                <a:spcPct val="100000"/>
              </a:lnSpc>
              <a:spcBef>
                <a:spcPts val="480"/>
              </a:spcBef>
              <a:spcAft>
                <a:spcPts val="0"/>
              </a:spcAft>
              <a:buClr>
                <a:schemeClr val="dk1"/>
              </a:buClr>
              <a:buSzPts val="2400"/>
              <a:buChar char="•"/>
            </a:pPr>
            <a:r>
              <a:rPr lang="en-US" sz="2400"/>
              <a:t>The system will utilize state-of-the-art machine learning models trained on a labeled dataset of resumes to perform accurate classification. </a:t>
            </a:r>
            <a:endParaRPr sz="2400" b="1"/>
          </a:p>
          <a:p>
            <a:pPr marL="342900" lvl="0" indent="-342900" algn="l" rtl="0">
              <a:lnSpc>
                <a:spcPct val="100000"/>
              </a:lnSpc>
              <a:spcBef>
                <a:spcPts val="480"/>
              </a:spcBef>
              <a:spcAft>
                <a:spcPts val="0"/>
              </a:spcAft>
              <a:buClr>
                <a:schemeClr val="dk1"/>
              </a:buClr>
              <a:buSzPts val="2400"/>
              <a:buChar char="•"/>
            </a:pPr>
            <a:r>
              <a:rPr lang="en-US" sz="2400"/>
              <a:t>The system will be designed to process and analyze resumes submitted for job openings, categorizing them based on predefined criteria such as skills, experience, and qualifications</a:t>
            </a:r>
            <a:r>
              <a:rPr lang="en-US" sz="2200"/>
              <a:t>.</a:t>
            </a:r>
            <a:endParaRPr/>
          </a:p>
        </p:txBody>
      </p:sp>
      <p:sp>
        <p:nvSpPr>
          <p:cNvPr id="114" name="Google Shape;114;p9"/>
          <p:cNvSpPr txBox="1">
            <a:spLocks noGrp="1"/>
          </p:cNvSpPr>
          <p:nvPr>
            <p:ph type="ftr" idx="11"/>
          </p:nvPr>
        </p:nvSpPr>
        <p:spPr>
          <a:xfrm>
            <a:off x="1143000" y="6356350"/>
            <a:ext cx="7086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INTRODUCTION</a:t>
            </a:r>
            <a:endParaRPr/>
          </a:p>
        </p:txBody>
      </p:sp>
      <p:sp>
        <p:nvSpPr>
          <p:cNvPr id="120" name="Google Shape;120;p7"/>
          <p:cNvSpPr txBox="1">
            <a:spLocks noGrp="1"/>
          </p:cNvSpPr>
          <p:nvPr>
            <p:ph type="body" idx="1"/>
          </p:nvPr>
        </p:nvSpPr>
        <p:spPr>
          <a:xfrm>
            <a:off x="457200" y="1452083"/>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400"/>
              <a:buChar char="•"/>
            </a:pPr>
            <a:r>
              <a:rPr lang="en-US" sz="1800" b="0" i="0" u="none" strike="noStrike">
                <a:solidFill>
                  <a:srgbClr val="000000"/>
                </a:solidFill>
                <a:latin typeface="Times New Roman"/>
                <a:ea typeface="Times New Roman"/>
                <a:cs typeface="Times New Roman"/>
                <a:sym typeface="Times New Roman"/>
              </a:rPr>
              <a:t>Companies employ resume screening, which is similar to a preliminary review of job applications, to sift through a large number of resumes and identify the top candidates for their open positions. </a:t>
            </a:r>
            <a:endParaRPr/>
          </a:p>
          <a:p>
            <a:pPr marL="342900" lvl="0" indent="-342900" algn="just" rtl="0">
              <a:lnSpc>
                <a:spcPct val="100000"/>
              </a:lnSpc>
              <a:spcBef>
                <a:spcPts val="0"/>
              </a:spcBef>
              <a:spcAft>
                <a:spcPts val="0"/>
              </a:spcAft>
              <a:buClr>
                <a:schemeClr val="dk1"/>
              </a:buClr>
              <a:buSzPts val="2400"/>
              <a:buChar char="•"/>
            </a:pPr>
            <a:r>
              <a:rPr lang="en-US" sz="1800" b="0" i="0" u="none" strike="noStrike">
                <a:solidFill>
                  <a:srgbClr val="000000"/>
                </a:solidFill>
                <a:latin typeface="Times New Roman"/>
                <a:ea typeface="Times New Roman"/>
                <a:cs typeface="Times New Roman"/>
                <a:sym typeface="Times New Roman"/>
              </a:rPr>
              <a:t>By doing this, they ensure that the correct personnel are chosen for the task and save time. Resume screening, whether carried out by humans or algorithms, is crucial for locating the most eligible applicants as soon as possible.</a:t>
            </a:r>
            <a:endParaRPr/>
          </a:p>
          <a:p>
            <a:pPr marL="342900" lvl="0" indent="-342900" algn="just" rtl="0">
              <a:lnSpc>
                <a:spcPct val="100000"/>
              </a:lnSpc>
              <a:spcBef>
                <a:spcPts val="0"/>
              </a:spcBef>
              <a:spcAft>
                <a:spcPts val="0"/>
              </a:spcAft>
              <a:buClr>
                <a:schemeClr val="dk1"/>
              </a:buClr>
              <a:buSzPts val="2400"/>
              <a:buChar char="•"/>
            </a:pPr>
            <a:r>
              <a:rPr lang="en-US" sz="1800" b="0" i="0" u="none" strike="noStrike">
                <a:solidFill>
                  <a:srgbClr val="000000"/>
                </a:solidFill>
                <a:latin typeface="Times New Roman"/>
                <a:ea typeface="Times New Roman"/>
                <a:cs typeface="Times New Roman"/>
                <a:sym typeface="Times New Roman"/>
              </a:rPr>
              <a:t>a novel resume screening method based on TF-IDF word representation and K-Nearest Neighbors (KNN) One-vs-Rest classification. </a:t>
            </a:r>
            <a:endParaRPr/>
          </a:p>
          <a:p>
            <a:pPr marL="342900" lvl="0" indent="-342900" algn="just" rtl="0">
              <a:lnSpc>
                <a:spcPct val="100000"/>
              </a:lnSpc>
              <a:spcBef>
                <a:spcPts val="0"/>
              </a:spcBef>
              <a:spcAft>
                <a:spcPts val="0"/>
              </a:spcAft>
              <a:buClr>
                <a:schemeClr val="dk1"/>
              </a:buClr>
              <a:buSzPts val="2400"/>
              <a:buChar char="•"/>
            </a:pPr>
            <a:r>
              <a:rPr lang="en-US" sz="1800" b="0" i="0" u="none" strike="noStrike">
                <a:solidFill>
                  <a:srgbClr val="000000"/>
                </a:solidFill>
                <a:latin typeface="Times New Roman"/>
                <a:ea typeface="Times New Roman"/>
                <a:cs typeface="Times New Roman"/>
                <a:sym typeface="Times New Roman"/>
              </a:rPr>
              <a:t>Our approach uses natural language processing (NLP) to extract valuable information from unstructured resume text, and the KNN One-vs-Rest classifier uses job eligibility criteria to classify resumes into predetermined groups. </a:t>
            </a:r>
            <a:endParaRPr/>
          </a:p>
          <a:p>
            <a:pPr marL="342900" lvl="0" indent="-342900" algn="just" rtl="0">
              <a:lnSpc>
                <a:spcPct val="100000"/>
              </a:lnSpc>
              <a:spcBef>
                <a:spcPts val="0"/>
              </a:spcBef>
              <a:spcAft>
                <a:spcPts val="0"/>
              </a:spcAft>
              <a:buClr>
                <a:schemeClr val="dk1"/>
              </a:buClr>
              <a:buSzPts val="2400"/>
              <a:buChar char="•"/>
            </a:pPr>
            <a:r>
              <a:rPr lang="en-US" sz="1800" b="0" i="0" u="none" strike="noStrike">
                <a:solidFill>
                  <a:srgbClr val="000000"/>
                </a:solidFill>
                <a:latin typeface="Times New Roman"/>
                <a:ea typeface="Times New Roman"/>
                <a:cs typeface="Times New Roman"/>
                <a:sym typeface="Times New Roman"/>
              </a:rPr>
              <a:t>Furthermore, by measuring a word's significance in a resume in relation to the entire corpus, TF-IDF word representation improves feature extraction and increases classification accuracy.</a:t>
            </a:r>
            <a:endParaRPr sz="1800"/>
          </a:p>
        </p:txBody>
      </p:sp>
      <p:sp>
        <p:nvSpPr>
          <p:cNvPr id="121" name="Google Shape;121;p7"/>
          <p:cNvSpPr txBox="1">
            <a:spLocks noGrp="1"/>
          </p:cNvSpPr>
          <p:nvPr>
            <p:ph type="ftr" idx="11"/>
          </p:nvPr>
        </p:nvSpPr>
        <p:spPr>
          <a:xfrm>
            <a:off x="1143000" y="6356350"/>
            <a:ext cx="7086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ftr" idx="11"/>
          </p:nvPr>
        </p:nvSpPr>
        <p:spPr>
          <a:xfrm>
            <a:off x="1219200" y="6356350"/>
            <a:ext cx="70104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
        <p:nvSpPr>
          <p:cNvPr id="127" name="Google Shape;127;p4"/>
          <p:cNvSpPr txBox="1">
            <a:spLocks noGrp="1"/>
          </p:cNvSpPr>
          <p:nvPr>
            <p:ph type="title" idx="4294967295"/>
          </p:nvPr>
        </p:nvSpPr>
        <p:spPr>
          <a:xfrm>
            <a:off x="0" y="30163"/>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        LITERATURE SURVEY</a:t>
            </a:r>
            <a:endParaRPr/>
          </a:p>
        </p:txBody>
      </p:sp>
      <p:graphicFrame>
        <p:nvGraphicFramePr>
          <p:cNvPr id="128" name="Google Shape;128;p4"/>
          <p:cNvGraphicFramePr/>
          <p:nvPr/>
        </p:nvGraphicFramePr>
        <p:xfrm>
          <a:off x="457200" y="961361"/>
          <a:ext cx="8229600" cy="5425490"/>
        </p:xfrm>
        <a:graphic>
          <a:graphicData uri="http://schemas.openxmlformats.org/drawingml/2006/table">
            <a:tbl>
              <a:tblPr firstRow="1" bandRow="1">
                <a:noFill/>
                <a:tableStyleId>{C224C4F2-9888-425C-A148-CC7ED365A55C}</a:tableStyleId>
              </a:tblPr>
              <a:tblGrid>
                <a:gridCol w="2057400">
                  <a:extLst>
                    <a:ext uri="{9D8B030D-6E8A-4147-A177-3AD203B41FA5}">
                      <a16:colId xmlns:a16="http://schemas.microsoft.com/office/drawing/2014/main" val="20000"/>
                    </a:ext>
                  </a:extLst>
                </a:gridCol>
                <a:gridCol w="2046775">
                  <a:extLst>
                    <a:ext uri="{9D8B030D-6E8A-4147-A177-3AD203B41FA5}">
                      <a16:colId xmlns:a16="http://schemas.microsoft.com/office/drawing/2014/main" val="20001"/>
                    </a:ext>
                  </a:extLst>
                </a:gridCol>
                <a:gridCol w="2068025">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532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TITLE &amp; YEAR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AUTHOR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400" u="none" strike="noStrike" cap="none"/>
                        <a:t>METHODOLOGY</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CONCLUSION</a:t>
                      </a:r>
                      <a:endParaRPr sz="1800" u="none" strike="noStrike" cap="none"/>
                    </a:p>
                  </a:txBody>
                  <a:tcPr marL="91450" marR="91450" marT="45725" marB="45725"/>
                </a:tc>
                <a:extLst>
                  <a:ext uri="{0D108BD9-81ED-4DB2-BD59-A6C34878D82A}">
                    <a16:rowId xmlns:a16="http://schemas.microsoft.com/office/drawing/2014/main" val="10000"/>
                  </a:ext>
                </a:extLst>
              </a:tr>
              <a:tr h="24079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Resume Shortlisting Using NLP(2024)</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Dr. Ambareesh S, Nikhil Kumar Thakur, Ujjwal Bhattarai, Saurav Kumar Yadav, Jay Nath Thakur, Amrit Kumar Mahato</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u="none" strike="noStrike" cap="none"/>
                        <a:t>The core steps in the</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400" u="none" strike="noStrike" cap="none"/>
                        <a:t>system include parsing resume to text, performing NLP  creating a NER model and using NER model to calculate P, R and F score to generate final score to sort resume based on final score.</a:t>
                      </a:r>
                      <a:endParaRPr sz="1400" u="none" strike="noStrike" cap="none"/>
                    </a:p>
                    <a:p>
                      <a:pPr marL="0" marR="0" lvl="0" indent="0" algn="l" rtl="0">
                        <a:lnSpc>
                          <a:spcPct val="100000"/>
                        </a:lnSpc>
                        <a:spcBef>
                          <a:spcPts val="0"/>
                        </a:spcBef>
                        <a:spcAft>
                          <a:spcPts val="0"/>
                        </a:spcAft>
                        <a:buClr>
                          <a:srgbClr val="000000"/>
                        </a:buClr>
                        <a:buSzPts val="15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Natural Language processing (NLP) based resume shortlisting</a:t>
                      </a:r>
                      <a:endParaRPr sz="1400" u="none" strike="noStrike" cap="none"/>
                    </a:p>
                    <a:p>
                      <a:pPr marL="0" marR="0" lvl="0" indent="0" algn="l" rtl="0">
                        <a:lnSpc>
                          <a:spcPct val="100000"/>
                        </a:lnSpc>
                        <a:spcBef>
                          <a:spcPts val="0"/>
                        </a:spcBef>
                        <a:spcAft>
                          <a:spcPts val="0"/>
                        </a:spcAft>
                        <a:buClr>
                          <a:srgbClr val="000000"/>
                        </a:buClr>
                        <a:buSzPts val="1600"/>
                        <a:buFont typeface="Arial"/>
                        <a:buNone/>
                      </a:pPr>
                      <a:r>
                        <a:rPr lang="en-US" sz="1600" u="none" strike="noStrike" cap="none"/>
                        <a:t>research has shown great potential for accelerating the hiring</a:t>
                      </a:r>
                      <a:endParaRPr sz="1400" u="none" strike="noStrike" cap="none"/>
                    </a:p>
                    <a:p>
                      <a:pPr marL="0" marR="0" lvl="0" indent="0" algn="l" rtl="0">
                        <a:lnSpc>
                          <a:spcPct val="100000"/>
                        </a:lnSpc>
                        <a:spcBef>
                          <a:spcPts val="0"/>
                        </a:spcBef>
                        <a:spcAft>
                          <a:spcPts val="0"/>
                        </a:spcAft>
                        <a:buClr>
                          <a:srgbClr val="000000"/>
                        </a:buClr>
                        <a:buSzPts val="1600"/>
                        <a:buFont typeface="Arial"/>
                        <a:buNone/>
                      </a:pPr>
                      <a:r>
                        <a:rPr lang="en-US" sz="1600" u="none" strike="noStrike" cap="none"/>
                        <a:t>process.</a:t>
                      </a:r>
                      <a:endParaRPr sz="1600" u="none" strike="noStrike" cap="none"/>
                    </a:p>
                  </a:txBody>
                  <a:tcPr marL="91450" marR="91450" marT="45725" marB="45725"/>
                </a:tc>
                <a:extLst>
                  <a:ext uri="{0D108BD9-81ED-4DB2-BD59-A6C34878D82A}">
                    <a16:rowId xmlns:a16="http://schemas.microsoft.com/office/drawing/2014/main" val="10001"/>
                  </a:ext>
                </a:extLst>
              </a:tr>
              <a:tr h="25612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Resume Ranking and Shortlisting with DistilBERT and XLM(2024)</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Anuska Mukherjee, Umme Salma M</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400" u="none" strike="noStrike" cap="none"/>
                        <a:t>It utilizes distilBERT model and the XLM (Cross-lingual Language Model). To refine our approach further, two types of metrics for resume ranking, such as Cosine similarity score and Spatial Euclidean distance, are used, and the results are compared</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It has a test accuracy of 95%</a:t>
                      </a:r>
                      <a:endParaRPr sz="16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txBox="1">
            <a:spLocks noGrp="1"/>
          </p:cNvSpPr>
          <p:nvPr>
            <p:ph type="ftr" idx="11"/>
          </p:nvPr>
        </p:nvSpPr>
        <p:spPr>
          <a:xfrm>
            <a:off x="1219200" y="6356350"/>
            <a:ext cx="70104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
        <p:nvSpPr>
          <p:cNvPr id="134" name="Google Shape;134;p8"/>
          <p:cNvSpPr txBox="1">
            <a:spLocks noGrp="1"/>
          </p:cNvSpPr>
          <p:nvPr>
            <p:ph type="title" idx="4294967295"/>
          </p:nvPr>
        </p:nvSpPr>
        <p:spPr>
          <a:xfrm>
            <a:off x="0" y="-18907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        LITERATURE SURVEY</a:t>
            </a:r>
            <a:endParaRPr/>
          </a:p>
        </p:txBody>
      </p:sp>
      <p:graphicFrame>
        <p:nvGraphicFramePr>
          <p:cNvPr id="135" name="Google Shape;135;p8"/>
          <p:cNvGraphicFramePr/>
          <p:nvPr/>
        </p:nvGraphicFramePr>
        <p:xfrm>
          <a:off x="457200" y="839622"/>
          <a:ext cx="8229600" cy="5049820"/>
        </p:xfrm>
        <a:graphic>
          <a:graphicData uri="http://schemas.openxmlformats.org/drawingml/2006/table">
            <a:tbl>
              <a:tblPr firstRow="1" bandRow="1">
                <a:noFill/>
                <a:tableStyleId>{C224C4F2-9888-425C-A148-CC7ED365A55C}</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350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TITLE &amp; YEAR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AUTHOR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METHODOLOGY</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CONCLUSION</a:t>
                      </a:r>
                      <a:endParaRPr sz="1800" u="none" strike="noStrike" cap="none"/>
                    </a:p>
                  </a:txBody>
                  <a:tcPr marL="91450" marR="91450" marT="45725" marB="45725"/>
                </a:tc>
                <a:extLst>
                  <a:ext uri="{0D108BD9-81ED-4DB2-BD59-A6C34878D82A}">
                    <a16:rowId xmlns:a16="http://schemas.microsoft.com/office/drawing/2014/main" val="10000"/>
                  </a:ext>
                </a:extLst>
              </a:tr>
              <a:tr h="22555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Resume Screening–Testing For Data Stability(2024)</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Asim Wahedna, Adit Vakil, Somil Shah, Vishakha V. Kelkar and Ishan Shrivastava</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NLP techniques used for resume parsing, such as Named</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Entity Recognition, along with the various machine learning</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algorithms used for screening resumes, such as cosine</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Similarity.</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This model provides upto 74%.</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extLst>
                  <a:ext uri="{0D108BD9-81ED-4DB2-BD59-A6C34878D82A}">
                    <a16:rowId xmlns:a16="http://schemas.microsoft.com/office/drawing/2014/main" val="10001"/>
                  </a:ext>
                </a:extLst>
              </a:tr>
              <a:tr h="24285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Resume Classification Using ML Techniques(2023)</a:t>
                      </a:r>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B.Surendiran, Tejus Paturu, Harsha Vardhan Chirumamilla, Maruprolu Naga Raju Reddy</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u="none" strike="noStrike" cap="none"/>
                        <a:t>To find the best possible</a:t>
                      </a:r>
                      <a:endParaRPr/>
                    </a:p>
                    <a:p>
                      <a:pPr marL="0" marR="0" lvl="0" indent="0" algn="l" rtl="0">
                        <a:lnSpc>
                          <a:spcPct val="100000"/>
                        </a:lnSpc>
                        <a:spcBef>
                          <a:spcPts val="0"/>
                        </a:spcBef>
                        <a:spcAft>
                          <a:spcPts val="0"/>
                        </a:spcAft>
                        <a:buClr>
                          <a:srgbClr val="000000"/>
                        </a:buClr>
                        <a:buSzPts val="1500"/>
                        <a:buFont typeface="Arial"/>
                        <a:buNone/>
                      </a:pPr>
                      <a:r>
                        <a:rPr lang="en-US" sz="1400" u="none" strike="noStrike" cap="none"/>
                        <a:t>solution, different ML techniques like Decision Tree, Random</a:t>
                      </a:r>
                      <a:endParaRPr/>
                    </a:p>
                    <a:p>
                      <a:pPr marL="0" marR="0" lvl="0" indent="0" algn="l" rtl="0">
                        <a:lnSpc>
                          <a:spcPct val="100000"/>
                        </a:lnSpc>
                        <a:spcBef>
                          <a:spcPts val="0"/>
                        </a:spcBef>
                        <a:spcAft>
                          <a:spcPts val="0"/>
                        </a:spcAft>
                        <a:buClr>
                          <a:srgbClr val="000000"/>
                        </a:buClr>
                        <a:buSzPts val="1500"/>
                        <a:buFont typeface="Arial"/>
                        <a:buNone/>
                      </a:pPr>
                      <a:r>
                        <a:rPr lang="en-US" sz="1400" u="none" strike="noStrike" cap="none"/>
                        <a:t>Forest, KNN, Support Vector are researched and the most</a:t>
                      </a:r>
                      <a:endParaRPr/>
                    </a:p>
                    <a:p>
                      <a:pPr marL="0" marR="0" lvl="0" indent="0" algn="l" rtl="0">
                        <a:lnSpc>
                          <a:spcPct val="100000"/>
                        </a:lnSpc>
                        <a:spcBef>
                          <a:spcPts val="0"/>
                        </a:spcBef>
                        <a:spcAft>
                          <a:spcPts val="0"/>
                        </a:spcAft>
                        <a:buClr>
                          <a:srgbClr val="000000"/>
                        </a:buClr>
                        <a:buSzPts val="1500"/>
                        <a:buFont typeface="Arial"/>
                        <a:buNone/>
                      </a:pPr>
                      <a:r>
                        <a:rPr lang="en-US" sz="1400" u="none" strike="noStrike" cap="none"/>
                        <a:t>accurate one is chosen.</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Random forest classifiers</a:t>
                      </a:r>
                      <a:endParaRPr sz="1400" u="none" strike="noStrike" cap="none"/>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gave the highest accuracy</a:t>
                      </a:r>
                      <a:endParaRPr sz="1400" u="none" strike="noStrike" cap="none"/>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(91%).</a:t>
                      </a:r>
                      <a:endParaRPr sz="1600" u="none" strike="noStrike" cap="none"/>
                    </a:p>
                    <a:p>
                      <a:pPr marL="0" marR="0" lvl="0" indent="0" algn="ctr"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txBox="1">
            <a:spLocks noGrp="1"/>
          </p:cNvSpPr>
          <p:nvPr>
            <p:ph type="ftr" idx="11"/>
          </p:nvPr>
        </p:nvSpPr>
        <p:spPr>
          <a:xfrm>
            <a:off x="1219200" y="6356350"/>
            <a:ext cx="70104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
        <p:nvSpPr>
          <p:cNvPr id="141" name="Google Shape;141;p30"/>
          <p:cNvSpPr txBox="1">
            <a:spLocks noGrp="1"/>
          </p:cNvSpPr>
          <p:nvPr>
            <p:ph type="title" idx="4294967295"/>
          </p:nvPr>
        </p:nvSpPr>
        <p:spPr>
          <a:xfrm>
            <a:off x="0" y="-228245"/>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        LITERATURE SURVEY</a:t>
            </a:r>
            <a:endParaRPr/>
          </a:p>
        </p:txBody>
      </p:sp>
      <p:graphicFrame>
        <p:nvGraphicFramePr>
          <p:cNvPr id="142" name="Google Shape;142;p30"/>
          <p:cNvGraphicFramePr/>
          <p:nvPr/>
        </p:nvGraphicFramePr>
        <p:xfrm>
          <a:off x="609600" y="687040"/>
          <a:ext cx="8229600" cy="5669310"/>
        </p:xfrm>
        <a:graphic>
          <a:graphicData uri="http://schemas.openxmlformats.org/drawingml/2006/table">
            <a:tbl>
              <a:tblPr firstRow="1" bandRow="1">
                <a:noFill/>
                <a:tableStyleId>{C224C4F2-9888-425C-A148-CC7ED365A55C}</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262425">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TITLE &amp; YEAR</a:t>
                      </a:r>
                      <a:endParaRPr sz="15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AUTHOR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METHODOLOGY</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CONCLUSION</a:t>
                      </a:r>
                      <a:endParaRPr sz="1800" u="none" strike="noStrike" cap="none"/>
                    </a:p>
                  </a:txBody>
                  <a:tcPr marL="91450" marR="91450" marT="45725" marB="45725"/>
                </a:tc>
                <a:extLst>
                  <a:ext uri="{0D108BD9-81ED-4DB2-BD59-A6C34878D82A}">
                    <a16:rowId xmlns:a16="http://schemas.microsoft.com/office/drawing/2014/main" val="10000"/>
                  </a:ext>
                </a:extLst>
              </a:tr>
              <a:tr h="2361775">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t>Resume Classification using Elite Bag-of-Words Approach(2023)</a:t>
                      </a:r>
                      <a:endParaRPr sz="1400" u="none" strike="noStrike" cap="none"/>
                    </a:p>
                    <a:p>
                      <a:pPr marL="0" marR="0" lvl="0" indent="0" algn="l" rtl="0">
                        <a:lnSpc>
                          <a:spcPct val="100000"/>
                        </a:lnSpc>
                        <a:spcBef>
                          <a:spcPts val="0"/>
                        </a:spcBef>
                        <a:spcAft>
                          <a:spcPts val="0"/>
                        </a:spcAft>
                        <a:buClr>
                          <a:srgbClr val="000000"/>
                        </a:buClr>
                        <a:buSzPts val="1500"/>
                        <a:buFont typeface="Arial"/>
                        <a:buNone/>
                      </a:pP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Muskan Sharma, Gargi Choudhary, Seba Susan</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It utilizes</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US" sz="1200" u="none" strike="noStrike" cap="none"/>
                        <a:t>a recently introduced text vectorization  technique called Elite</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US" sz="1200" u="none" strike="noStrike" cap="none"/>
                        <a:t>bag-of-words for the vectorization of resumes. To implement this method, words in each class are ranked based on their occurring frequency and then applied max entropy partitioning (MEP) to derive the top-ranked significant</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US" sz="1200" u="none" strike="noStrike" cap="none"/>
                        <a:t>keywords in each class.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The best performing was observed to be the elite key words which gave highest test accuracy of 62.6%.</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extLst>
                  <a:ext uri="{0D108BD9-81ED-4DB2-BD59-A6C34878D82A}">
                    <a16:rowId xmlns:a16="http://schemas.microsoft.com/office/drawing/2014/main" val="10001"/>
                  </a:ext>
                </a:extLst>
              </a:tr>
              <a:tr h="23617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2Q-Learning Scheme for Resume Screening(2023)</a:t>
                      </a:r>
                      <a:endParaRPr sz="1400" u="none" strike="noStrike" cap="none"/>
                    </a:p>
                    <a:p>
                      <a:pPr marL="0" marR="0" lvl="0" indent="0" algn="l" rtl="0">
                        <a:lnSpc>
                          <a:spcPct val="100000"/>
                        </a:lnSpc>
                        <a:spcBef>
                          <a:spcPts val="0"/>
                        </a:spcBef>
                        <a:spcAft>
                          <a:spcPts val="0"/>
                        </a:spcAft>
                        <a:buClr>
                          <a:srgbClr val="000000"/>
                        </a:buClr>
                        <a:buSzPts val="1500"/>
                        <a:buFont typeface="Arial"/>
                        <a:buNone/>
                      </a:pP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Bhoomika SP, Likhitha S, Chandana H S, Kavya S A, Bhargavi K</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This paper uses a 2Q-Learning-based approach enriched with natural language processing capability to accurately evaluate resumes. The 2Q-Learning approach involves the selection or rejection of resumes by comparing the resume with the skills or requirements mentioned in the job description by recruiter.</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Accuracy: 72%</a:t>
                      </a:r>
                      <a:endParaRPr sz="1400" u="none" strike="noStrike" cap="none"/>
                    </a:p>
                    <a:p>
                      <a:pPr marL="0" marR="0" lvl="0" indent="0" algn="ctr"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e2894e2257_0_16"/>
          <p:cNvSpPr txBox="1">
            <a:spLocks noGrp="1"/>
          </p:cNvSpPr>
          <p:nvPr>
            <p:ph type="ftr" idx="11"/>
          </p:nvPr>
        </p:nvSpPr>
        <p:spPr>
          <a:xfrm>
            <a:off x="1219200" y="6356350"/>
            <a:ext cx="70104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
        <p:nvSpPr>
          <p:cNvPr id="148" name="Google Shape;148;g2e2894e2257_0_16"/>
          <p:cNvSpPr txBox="1">
            <a:spLocks noGrp="1"/>
          </p:cNvSpPr>
          <p:nvPr>
            <p:ph type="title" idx="4294967295"/>
          </p:nvPr>
        </p:nvSpPr>
        <p:spPr>
          <a:xfrm>
            <a:off x="-42531" y="-214386"/>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sz="4200"/>
              <a:t>        LITERATURE SURVEY</a:t>
            </a:r>
            <a:endParaRPr sz="4200"/>
          </a:p>
        </p:txBody>
      </p:sp>
      <p:graphicFrame>
        <p:nvGraphicFramePr>
          <p:cNvPr id="149" name="Google Shape;149;g2e2894e2257_0_16"/>
          <p:cNvGraphicFramePr/>
          <p:nvPr/>
        </p:nvGraphicFramePr>
        <p:xfrm>
          <a:off x="499730" y="790354"/>
          <a:ext cx="8229600" cy="5318790"/>
        </p:xfrm>
        <a:graphic>
          <a:graphicData uri="http://schemas.openxmlformats.org/drawingml/2006/table">
            <a:tbl>
              <a:tblPr firstRow="1" bandRow="1">
                <a:noFill/>
                <a:tableStyleId>{C224C4F2-9888-425C-A148-CC7ED365A55C}</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28135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TITLE &amp; YEAR</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AUTHOR</a:t>
                      </a:r>
                      <a:endParaRPr sz="16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METHODOLOGY</a:t>
                      </a:r>
                      <a:endParaRPr sz="15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CONCLUSION</a:t>
                      </a:r>
                      <a:endParaRPr sz="1600" u="none" strike="noStrike" cap="none"/>
                    </a:p>
                  </a:txBody>
                  <a:tcPr marL="91450" marR="91450" marT="45725" marB="45725"/>
                </a:tc>
                <a:extLst>
                  <a:ext uri="{0D108BD9-81ED-4DB2-BD59-A6C34878D82A}">
                    <a16:rowId xmlns:a16="http://schemas.microsoft.com/office/drawing/2014/main" val="10000"/>
                  </a:ext>
                </a:extLst>
              </a:tr>
              <a:tr h="2508675">
                <a:tc>
                  <a:txBody>
                    <a:bodyPr/>
                    <a:lstStyle/>
                    <a:p>
                      <a:pPr marL="0" marR="0" lvl="0" indent="0" algn="l" rtl="0">
                        <a:lnSpc>
                          <a:spcPct val="100000"/>
                        </a:lnSpc>
                        <a:spcBef>
                          <a:spcPts val="0"/>
                        </a:spcBef>
                        <a:spcAft>
                          <a:spcPts val="0"/>
                        </a:spcAft>
                        <a:buClr>
                          <a:schemeClr val="dk1"/>
                        </a:buClr>
                        <a:buSzPts val="1100"/>
                        <a:buFont typeface="Arial"/>
                        <a:buNone/>
                      </a:pPr>
                      <a:r>
                        <a:rPr lang="en-US" sz="1600" u="none" strike="noStrike" cap="none"/>
                        <a:t>Automated Resume Screener using Natural Language Processing(NLP)(2022)</a:t>
                      </a:r>
                      <a:endParaRPr sz="16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Tumula Mani Harsha,Gangaraju Sai Moukthika, Dudipalli Siva Sai, Mannuru Naga Rajeswari Pravallika, Satish Anamalamudi, MuraliKrishna Enduri</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t>This paper discusses about one such process</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u="none" strike="noStrike" cap="none"/>
                        <a:t>which is very efficient in performing Resume screening. It</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u="none" strike="noStrike" cap="none"/>
                        <a:t>includes Natural Language Processing (NLP), an automated</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u="none" strike="noStrike" cap="none"/>
                        <a:t>Machine Learning Algorithm for screening the resumes.</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A user interface was developed.</a:t>
                      </a:r>
                      <a:endParaRPr sz="1600" u="none" strike="noStrike" cap="none"/>
                    </a:p>
                  </a:txBody>
                  <a:tcPr marL="91450" marR="91450" marT="45725" marB="45725"/>
                </a:tc>
                <a:extLst>
                  <a:ext uri="{0D108BD9-81ED-4DB2-BD59-A6C34878D82A}">
                    <a16:rowId xmlns:a16="http://schemas.microsoft.com/office/drawing/2014/main" val="10001"/>
                  </a:ext>
                </a:extLst>
              </a:tr>
              <a:tr h="182627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Resume Screening using NLP and LSTM(2022)</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S Bharadwaj, Rudra Varun2, Potukuchi Sreeram Aditya, Macherla Nikhil, G.Charles Babu</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t>This project intends to develop an</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u="none" strike="noStrike" cap="none"/>
                        <a:t>application that will categorize CVs according to the skills</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u="none" strike="noStrike" cap="none"/>
                        <a:t>they contain into various job options. This system worked on NLP and LSTM.</a:t>
                      </a:r>
                      <a:endParaRPr sz="1400" u="none" strike="noStrike" cap="none"/>
                    </a:p>
                    <a:p>
                      <a:pPr marL="0" marR="0" lvl="0" indent="0" algn="l" rtl="0">
                        <a:lnSpc>
                          <a:spcPct val="100000"/>
                        </a:lnSpc>
                        <a:spcBef>
                          <a:spcPts val="0"/>
                        </a:spcBef>
                        <a:spcAft>
                          <a:spcPts val="0"/>
                        </a:spcAft>
                        <a:buClr>
                          <a:srgbClr val="000000"/>
                        </a:buClr>
                        <a:buSzPts val="1500"/>
                        <a:buFont typeface="Arial"/>
                        <a:buNone/>
                      </a:pP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u="none" strike="noStrike" cap="none"/>
                        <a:t>In the future, it can be upgraded such that the system does 90% of the selection process of resumes.</a:t>
                      </a:r>
                      <a:endParaRPr sz="1600" u="none" strike="noStrike" cap="none"/>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2943</Words>
  <Application>Microsoft Office PowerPoint</Application>
  <PresentationFormat>On-screen Show (4:3)</PresentationFormat>
  <Paragraphs>262</Paragraphs>
  <Slides>24</Slides>
  <Notes>22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SRM INSTITUTE OF SCIENCE AND TECHNOLOGY Ramapuram, Chennai – 600 089 DEPARTMENT OF COMPUTER SCIENCE AND ENGINEERING</vt:lpstr>
      <vt:lpstr>Agenda</vt:lpstr>
      <vt:lpstr>ABSTRACT</vt:lpstr>
      <vt:lpstr>SCOPE AND MOTIVATION</vt:lpstr>
      <vt:lpstr>INTRODUCTION</vt:lpstr>
      <vt:lpstr>        LITERATURE SURVEY</vt:lpstr>
      <vt:lpstr>        LITERATURE SURVEY</vt:lpstr>
      <vt:lpstr>        LITERATURE SURVEY</vt:lpstr>
      <vt:lpstr>        LITERATURE SURVEY</vt:lpstr>
      <vt:lpstr>        LITERATURE SURVEY</vt:lpstr>
      <vt:lpstr>OBJECTIVES</vt:lpstr>
      <vt:lpstr>PROBLEM STATEMENT</vt:lpstr>
      <vt:lpstr>PROPOSED WORK</vt:lpstr>
      <vt:lpstr>    BLOCK DIAGRAM OF THE PROPOSED SYSTEM</vt:lpstr>
      <vt:lpstr>NOVEL IDEA</vt:lpstr>
      <vt:lpstr>MODULES</vt:lpstr>
      <vt:lpstr>MODULE DESCRIPTION</vt:lpstr>
      <vt:lpstr>MODULE DESCRIPTION</vt:lpstr>
      <vt:lpstr>MODULE DESCRIPTION</vt:lpstr>
      <vt:lpstr>SOFTWARE &amp; HARDWARE REQUIREMENTS </vt:lpstr>
      <vt:lpstr>RESULT</vt:lpstr>
      <vt:lpstr>References</vt:lpstr>
      <vt:lpstr>References</vt:lpstr>
      <vt:lpstr>STATUS OF PAPER SUBMISSIONS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Ramapuram, Chennai – 600 089 DEPARTMENT OF COMPUTER SCIENCE AND ENGINEERING</dc:title>
  <dc:creator>DELL</dc:creator>
  <cp:lastModifiedBy>RA2111026020047</cp:lastModifiedBy>
  <cp:revision>4</cp:revision>
  <dcterms:created xsi:type="dcterms:W3CDTF">2023-07-26T03:49:14Z</dcterms:created>
  <dcterms:modified xsi:type="dcterms:W3CDTF">2024-09-20T07:51:19Z</dcterms:modified>
</cp:coreProperties>
</file>