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4" roundtripDataSignature="AMtx7mh505J+HCLI2d1sWJIWo+p3Artb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5F41A8E-256C-4940-9A26-4D39F9D53D06}">
  <a:tblStyle styleId="{45F41A8E-256C-4940-9A26-4D39F9D53D06}" styleName="Table_0">
    <a:wholeTbl>
      <a:tcTxStyle b="off" i="off">
        <a:font>
          <a:latin typeface="Calibri"/>
          <a:ea typeface="Calibri"/>
          <a:cs typeface="Calibri"/>
        </a:font>
        <a:schemeClr val="dk1"/>
      </a:tcTxStyle>
      <a:tcStyle>
        <a:tcBdr>
          <a:left>
            <a:ln cap="flat" cmpd="sng" w="12700">
              <a:solidFill>
                <a:schemeClr val="accent5"/>
              </a:solidFill>
              <a:prstDash val="solid"/>
              <a:round/>
              <a:headEnd len="sm" w="sm" type="none"/>
              <a:tailEnd len="sm" w="sm" type="none"/>
            </a:ln>
          </a:left>
          <a:right>
            <a:ln cap="flat" cmpd="sng" w="12700">
              <a:solidFill>
                <a:schemeClr val="accent5"/>
              </a:solidFill>
              <a:prstDash val="solid"/>
              <a:round/>
              <a:headEnd len="sm" w="sm" type="none"/>
              <a:tailEnd len="sm" w="sm" type="none"/>
            </a:ln>
          </a:right>
          <a:top>
            <a:ln cap="flat" cmpd="sng" w="12700">
              <a:solidFill>
                <a:schemeClr val="accent5"/>
              </a:solidFill>
              <a:prstDash val="solid"/>
              <a:round/>
              <a:headEnd len="sm" w="sm" type="none"/>
              <a:tailEnd len="sm" w="sm" type="none"/>
            </a:ln>
          </a:top>
          <a:bottom>
            <a:ln cap="flat" cmpd="sng" w="12700">
              <a:solidFill>
                <a:schemeClr val="accent5"/>
              </a:solidFill>
              <a:prstDash val="solid"/>
              <a:round/>
              <a:headEnd len="sm" w="sm" type="none"/>
              <a:tailEnd len="sm" w="sm" type="none"/>
            </a:ln>
          </a:bottom>
          <a:insideH>
            <a:ln cap="flat" cmpd="sng" w="12700">
              <a:solidFill>
                <a:schemeClr val="accent5"/>
              </a:solidFill>
              <a:prstDash val="solid"/>
              <a:round/>
              <a:headEnd len="sm" w="sm" type="none"/>
              <a:tailEnd len="sm" w="sm" type="none"/>
            </a:ln>
          </a:insideH>
          <a:insideV>
            <a:ln cap="flat" cmpd="sng" w="12700">
              <a:solidFill>
                <a:schemeClr val="accent5"/>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5">
              <a:alpha val="20000"/>
            </a:schemeClr>
          </a:solidFill>
        </a:fill>
      </a:tcStyle>
    </a:band1H>
    <a:band2H>
      <a:tcTxStyle b="off" i="off"/>
    </a:band2H>
    <a:band1V>
      <a:tcTxStyle b="off" i="off"/>
      <a:tcStyle>
        <a:fill>
          <a:solidFill>
            <a:schemeClr val="accent5">
              <a:alpha val="20000"/>
            </a:schemeClr>
          </a:solidFill>
        </a:fill>
      </a:tcStyle>
    </a:band1V>
    <a:band2V>
      <a:tcTxStyle b="off" i="off"/>
    </a:band2V>
    <a:lastCol>
      <a:tcTxStyle b="on" i="off"/>
    </a:lastCol>
    <a:firstCol>
      <a:tcTxStyle b="on" i="off"/>
    </a:firstCol>
    <a:lastRow>
      <a:tcTxStyle b="on" i="off"/>
      <a:tcStyle>
        <a:tcBdr>
          <a:top>
            <a:ln cap="flat" cmpd="sng" w="50800">
              <a:solidFill>
                <a:schemeClr val="accent5"/>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25400">
              <a:solidFill>
                <a:schemeClr val="accent5"/>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 styleId="{1B442376-97AF-4475-A84F-C605DCDBB130}" styleName="Table_1">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e2894e2257_0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g2e2894e2257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2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2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2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2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2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6"/>
          <p:cNvSpPr/>
          <p:nvPr>
            <p:ph idx="2" type="pic"/>
          </p:nvPr>
        </p:nvSpPr>
        <p:spPr>
          <a:xfrm>
            <a:off x="1792288" y="612775"/>
            <a:ext cx="5486400" cy="4114800"/>
          </a:xfrm>
          <a:prstGeom prst="rect">
            <a:avLst/>
          </a:prstGeom>
          <a:noFill/>
          <a:ln>
            <a:noFill/>
          </a:ln>
        </p:spPr>
      </p:sp>
      <p:sp>
        <p:nvSpPr>
          <p:cNvPr id="68" name="Google Shape;68;p2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2514600" y="469900"/>
            <a:ext cx="6248400" cy="133032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SRM INSTITUTE OF SCIENCE AND TECHNOLOGY</a:t>
            </a:r>
            <a:br>
              <a:rPr b="1" lang="en-US" sz="1800">
                <a:latin typeface="Times New Roman"/>
                <a:ea typeface="Times New Roman"/>
                <a:cs typeface="Times New Roman"/>
                <a:sym typeface="Times New Roman"/>
              </a:rPr>
            </a:br>
            <a:r>
              <a:rPr b="1" lang="en-US" sz="1800">
                <a:latin typeface="Times New Roman"/>
                <a:ea typeface="Times New Roman"/>
                <a:cs typeface="Times New Roman"/>
                <a:sym typeface="Times New Roman"/>
              </a:rPr>
              <a:t>Ramapuram, Chennai – 600 089</a:t>
            </a:r>
            <a:br>
              <a:rPr b="1" lang="en-US" sz="1800">
                <a:latin typeface="Times New Roman"/>
                <a:ea typeface="Times New Roman"/>
                <a:cs typeface="Times New Roman"/>
                <a:sym typeface="Times New Roman"/>
              </a:rPr>
            </a:br>
            <a:r>
              <a:rPr b="1" lang="en-US" sz="1600">
                <a:latin typeface="Times New Roman"/>
                <a:ea typeface="Times New Roman"/>
                <a:cs typeface="Times New Roman"/>
                <a:sym typeface="Times New Roman"/>
              </a:rPr>
              <a:t>DEPARTMENT OF COMPUTER SCIENCE AND ENGINEERING</a:t>
            </a:r>
            <a:endParaRPr sz="1800"/>
          </a:p>
        </p:txBody>
      </p:sp>
      <p:sp>
        <p:nvSpPr>
          <p:cNvPr id="89" name="Google Shape;89;p1"/>
          <p:cNvSpPr txBox="1"/>
          <p:nvPr>
            <p:ph idx="1" type="subTitle"/>
          </p:nvPr>
        </p:nvSpPr>
        <p:spPr>
          <a:xfrm>
            <a:off x="795528" y="1638480"/>
            <a:ext cx="8077200" cy="914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None/>
            </a:pPr>
            <a:r>
              <a:rPr lang="en-US">
                <a:solidFill>
                  <a:schemeClr val="dk1"/>
                </a:solidFill>
              </a:rPr>
              <a:t>18CSP107L-MINOR PROJECT </a:t>
            </a:r>
            <a:endParaRPr>
              <a:solidFill>
                <a:schemeClr val="dk1"/>
              </a:solidFill>
            </a:endParaRPr>
          </a:p>
          <a:p>
            <a:pPr indent="0" lvl="0" marL="0" rtl="0" algn="ctr">
              <a:lnSpc>
                <a:spcPct val="100000"/>
              </a:lnSpc>
              <a:spcBef>
                <a:spcPts val="640"/>
              </a:spcBef>
              <a:spcAft>
                <a:spcPts val="0"/>
              </a:spcAft>
              <a:buClr>
                <a:schemeClr val="dk1"/>
              </a:buClr>
              <a:buSzPts val="3200"/>
              <a:buNone/>
            </a:pPr>
            <a:r>
              <a:rPr lang="en-US">
                <a:solidFill>
                  <a:schemeClr val="dk1"/>
                </a:solidFill>
              </a:rPr>
              <a:t>Resume Screening using Machine Learning and Natural Language Processing</a:t>
            </a:r>
            <a:endParaRPr/>
          </a:p>
          <a:p>
            <a:pPr indent="0" lvl="0" marL="0" rtl="0" algn="ctr">
              <a:lnSpc>
                <a:spcPct val="100000"/>
              </a:lnSpc>
              <a:spcBef>
                <a:spcPts val="640"/>
              </a:spcBef>
              <a:spcAft>
                <a:spcPts val="0"/>
              </a:spcAft>
              <a:buClr>
                <a:srgbClr val="888888"/>
              </a:buClr>
              <a:buSzPts val="3200"/>
              <a:buNone/>
            </a:pPr>
            <a:r>
              <a:t/>
            </a:r>
            <a:endParaRPr>
              <a:solidFill>
                <a:schemeClr val="dk1"/>
              </a:solidFill>
            </a:endParaRPr>
          </a:p>
        </p:txBody>
      </p:sp>
      <p:sp>
        <p:nvSpPr>
          <p:cNvPr id="90" name="Google Shape;90;p1"/>
          <p:cNvSpPr txBox="1"/>
          <p:nvPr/>
        </p:nvSpPr>
        <p:spPr>
          <a:xfrm>
            <a:off x="1633728" y="3276600"/>
            <a:ext cx="6400800" cy="838200"/>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BATCH NUMBER :AI_A2</a:t>
            </a:r>
            <a:endParaRPr b="0" i="0" sz="1400" u="none" cap="none" strike="noStrike">
              <a:solidFill>
                <a:srgbClr val="000000"/>
              </a:solidFill>
              <a:latin typeface="Arial"/>
              <a:ea typeface="Arial"/>
              <a:cs typeface="Arial"/>
              <a:sym typeface="Arial"/>
            </a:endParaRPr>
          </a:p>
        </p:txBody>
      </p:sp>
      <p:graphicFrame>
        <p:nvGraphicFramePr>
          <p:cNvPr id="91" name="Google Shape;91;p1"/>
          <p:cNvGraphicFramePr/>
          <p:nvPr/>
        </p:nvGraphicFramePr>
        <p:xfrm>
          <a:off x="304800" y="4114800"/>
          <a:ext cx="3000000" cy="3000000"/>
        </p:xfrm>
        <a:graphic>
          <a:graphicData uri="http://schemas.openxmlformats.org/drawingml/2006/table">
            <a:tbl>
              <a:tblPr bandRow="1" firstRow="1">
                <a:noFill/>
                <a:tableStyleId>{45F41A8E-256C-4940-9A26-4D39F9D53D06}</a:tableStyleId>
              </a:tblPr>
              <a:tblGrid>
                <a:gridCol w="4152900"/>
                <a:gridCol w="4152900"/>
              </a:tblGrid>
              <a:tr h="3837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Team Members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Supervisor</a:t>
                      </a:r>
                      <a:endParaRPr sz="1400" u="none" cap="none" strike="noStrike"/>
                    </a:p>
                  </a:txBody>
                  <a:tcPr marT="45725" marB="45725" marR="91450" marL="91450"/>
                </a:tc>
              </a:tr>
              <a:tr h="1749850">
                <a:tc>
                  <a:txBody>
                    <a:bodyPr/>
                    <a:lstStyle/>
                    <a:p>
                      <a:pPr indent="-285750" lvl="0" marL="285750" marR="0" rtl="0" algn="l">
                        <a:lnSpc>
                          <a:spcPct val="100000"/>
                        </a:lnSpc>
                        <a:spcBef>
                          <a:spcPts val="0"/>
                        </a:spcBef>
                        <a:spcAft>
                          <a:spcPts val="0"/>
                        </a:spcAft>
                        <a:buClr>
                          <a:schemeClr val="dk1"/>
                        </a:buClr>
                        <a:buSzPts val="1800"/>
                        <a:buFont typeface="Arial"/>
                        <a:buChar char="•"/>
                      </a:pPr>
                      <a:r>
                        <a:rPr lang="en-US" sz="1800" u="none" cap="none" strike="noStrike"/>
                        <a:t>Konduru Sri Abhinaya (RA2111026020030)</a:t>
                      </a:r>
                      <a:endParaRPr sz="1400" u="none" cap="none" strike="noStrike"/>
                    </a:p>
                    <a:p>
                      <a:pPr indent="-285750" lvl="0" marL="285750" marR="0" rtl="0" algn="l">
                        <a:lnSpc>
                          <a:spcPct val="100000"/>
                        </a:lnSpc>
                        <a:spcBef>
                          <a:spcPts val="0"/>
                        </a:spcBef>
                        <a:spcAft>
                          <a:spcPts val="0"/>
                        </a:spcAft>
                        <a:buClr>
                          <a:schemeClr val="dk1"/>
                        </a:buClr>
                        <a:buSzPts val="1800"/>
                        <a:buFont typeface="Arial"/>
                        <a:buChar char="•"/>
                      </a:pPr>
                      <a:r>
                        <a:rPr lang="en-US" sz="1800" u="none" cap="none" strike="noStrike"/>
                        <a:t>L Shasank Chowdary (RA2111026020036)</a:t>
                      </a:r>
                      <a:endParaRPr sz="1400" u="none" cap="none" strike="noStrike"/>
                    </a:p>
                    <a:p>
                      <a:pPr indent="-285750" lvl="0" marL="285750" marR="0" rtl="0" algn="l">
                        <a:lnSpc>
                          <a:spcPct val="100000"/>
                        </a:lnSpc>
                        <a:spcBef>
                          <a:spcPts val="0"/>
                        </a:spcBef>
                        <a:spcAft>
                          <a:spcPts val="0"/>
                        </a:spcAft>
                        <a:buClr>
                          <a:schemeClr val="dk1"/>
                        </a:buClr>
                        <a:buSzPts val="1800"/>
                        <a:buFont typeface="Arial"/>
                        <a:buChar char="•"/>
                      </a:pPr>
                      <a:r>
                        <a:rPr lang="en-US" sz="1800" u="none" cap="none" strike="noStrike"/>
                        <a:t>Charanya R</a:t>
                      </a:r>
                      <a:endParaRPr sz="1400" u="none" cap="none" strike="noStrike"/>
                    </a:p>
                    <a:p>
                      <a:pPr indent="0" lvl="0" marL="0" marR="0" rtl="0" algn="l">
                        <a:lnSpc>
                          <a:spcPct val="100000"/>
                        </a:lnSpc>
                        <a:spcBef>
                          <a:spcPts val="0"/>
                        </a:spcBef>
                        <a:spcAft>
                          <a:spcPts val="0"/>
                        </a:spcAft>
                        <a:buClr>
                          <a:schemeClr val="dk1"/>
                        </a:buClr>
                        <a:buSzPts val="1800"/>
                        <a:buFont typeface="Arial"/>
                        <a:buNone/>
                      </a:pPr>
                      <a:r>
                        <a:rPr lang="en-US" sz="1800" u="none" cap="none" strike="noStrike"/>
                        <a:t>     (RA2111026020047)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Ms. Angeline R, AP/CSE</a:t>
                      </a:r>
                      <a:endParaRPr sz="1400" u="none" cap="none" strike="noStrike"/>
                    </a:p>
                  </a:txBody>
                  <a:tcPr marT="45725" marB="45725" marR="91450" marL="91450"/>
                </a:tc>
              </a:tr>
            </a:tbl>
          </a:graphicData>
        </a:graphic>
      </p:graphicFrame>
      <p:sp>
        <p:nvSpPr>
          <p:cNvPr id="92" name="Google Shape;92;p1"/>
          <p:cNvSpPr txBox="1"/>
          <p:nvPr>
            <p:ph idx="11" type="ftr"/>
          </p:nvPr>
        </p:nvSpPr>
        <p:spPr>
          <a:xfrm>
            <a:off x="533400" y="6464119"/>
            <a:ext cx="8077200" cy="273049"/>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Date:03/06/2024						Slide Number:01</a:t>
            </a:r>
            <a:endParaRPr/>
          </a:p>
          <a:p>
            <a:pPr indent="0" lvl="0" marL="0" rtl="0" algn="ctr">
              <a:lnSpc>
                <a:spcPct val="100000"/>
              </a:lnSpc>
              <a:spcBef>
                <a:spcPts val="0"/>
              </a:spcBef>
              <a:spcAft>
                <a:spcPts val="0"/>
              </a:spcAft>
              <a:buSzPts val="1400"/>
              <a:buNone/>
            </a:pPr>
            <a:r>
              <a:t/>
            </a:r>
            <a:endParaRPr/>
          </a:p>
        </p:txBody>
      </p:sp>
      <p:pic>
        <p:nvPicPr>
          <p:cNvPr id="93" name="Google Shape;93;p1"/>
          <p:cNvPicPr preferRelativeResize="0"/>
          <p:nvPr/>
        </p:nvPicPr>
        <p:blipFill rotWithShape="1">
          <a:blip r:embed="rId3">
            <a:alphaModFix/>
          </a:blip>
          <a:srcRect b="0" l="0" r="0" t="0"/>
          <a:stretch/>
        </p:blipFill>
        <p:spPr>
          <a:xfrm>
            <a:off x="152400" y="452618"/>
            <a:ext cx="2457450" cy="116275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0"/>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OBJECTIVES</a:t>
            </a:r>
            <a:endParaRPr/>
          </a:p>
        </p:txBody>
      </p:sp>
      <p:sp>
        <p:nvSpPr>
          <p:cNvPr id="155" name="Google Shape;155;p10"/>
          <p:cNvSpPr txBox="1"/>
          <p:nvPr>
            <p:ph idx="1" type="body"/>
          </p:nvPr>
        </p:nvSpPr>
        <p:spPr>
          <a:xfrm>
            <a:off x="457200" y="1192212"/>
            <a:ext cx="8229600" cy="50292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2200"/>
              <a:buNone/>
            </a:pPr>
            <a:r>
              <a:rPr lang="en-US" sz="2200"/>
              <a:t>The primary objective of this project is to develop an automated resume screening system using machine learning and natural language processing (NLP) techniques.</a:t>
            </a:r>
            <a:endParaRPr/>
          </a:p>
          <a:p>
            <a:pPr indent="0" lvl="0" marL="0" rtl="0" algn="just">
              <a:lnSpc>
                <a:spcPct val="100000"/>
              </a:lnSpc>
              <a:spcBef>
                <a:spcPts val="440"/>
              </a:spcBef>
              <a:spcAft>
                <a:spcPts val="0"/>
              </a:spcAft>
              <a:buClr>
                <a:schemeClr val="dk1"/>
              </a:buClr>
              <a:buSzPts val="2200"/>
              <a:buNone/>
            </a:pPr>
            <a:r>
              <a:rPr lang="en-US" sz="2200"/>
              <a:t>The system aims to streamline the recruitment process by:</a:t>
            </a:r>
            <a:endParaRPr/>
          </a:p>
          <a:p>
            <a:pPr indent="-342900" lvl="0" marL="342900" rtl="0" algn="just">
              <a:lnSpc>
                <a:spcPct val="100000"/>
              </a:lnSpc>
              <a:spcBef>
                <a:spcPts val="440"/>
              </a:spcBef>
              <a:spcAft>
                <a:spcPts val="0"/>
              </a:spcAft>
              <a:buClr>
                <a:schemeClr val="dk1"/>
              </a:buClr>
              <a:buSzPts val="2200"/>
              <a:buChar char="•"/>
            </a:pPr>
            <a:r>
              <a:rPr lang="en-US" sz="2200"/>
              <a:t>Automating the screening of resumes submitted for job openings.</a:t>
            </a:r>
            <a:endParaRPr/>
          </a:p>
          <a:p>
            <a:pPr indent="-342900" lvl="0" marL="342900" rtl="0" algn="just">
              <a:lnSpc>
                <a:spcPct val="100000"/>
              </a:lnSpc>
              <a:spcBef>
                <a:spcPts val="440"/>
              </a:spcBef>
              <a:spcAft>
                <a:spcPts val="0"/>
              </a:spcAft>
              <a:buClr>
                <a:schemeClr val="dk1"/>
              </a:buClr>
              <a:buSzPts val="2200"/>
              <a:buChar char="•"/>
            </a:pPr>
            <a:r>
              <a:rPr lang="en-US" sz="2200"/>
              <a:t>Extracting relevant features from resumes, such as skills and experience.</a:t>
            </a:r>
            <a:endParaRPr/>
          </a:p>
          <a:p>
            <a:pPr indent="-342900" lvl="0" marL="342900" rtl="0" algn="just">
              <a:lnSpc>
                <a:spcPct val="100000"/>
              </a:lnSpc>
              <a:spcBef>
                <a:spcPts val="440"/>
              </a:spcBef>
              <a:spcAft>
                <a:spcPts val="0"/>
              </a:spcAft>
              <a:buClr>
                <a:schemeClr val="dk1"/>
              </a:buClr>
              <a:buSzPts val="2200"/>
              <a:buChar char="•"/>
            </a:pPr>
            <a:r>
              <a:rPr lang="en-US" sz="2200"/>
              <a:t>Categorizing resumes into predefined classes or categories based on extracted features.</a:t>
            </a:r>
            <a:endParaRPr/>
          </a:p>
          <a:p>
            <a:pPr indent="-342900" lvl="0" marL="342900" rtl="0" algn="just">
              <a:lnSpc>
                <a:spcPct val="100000"/>
              </a:lnSpc>
              <a:spcBef>
                <a:spcPts val="440"/>
              </a:spcBef>
              <a:spcAft>
                <a:spcPts val="0"/>
              </a:spcAft>
              <a:buClr>
                <a:schemeClr val="dk1"/>
              </a:buClr>
              <a:buSzPts val="2200"/>
              <a:buChar char="•"/>
            </a:pPr>
            <a:r>
              <a:rPr lang="en-US" sz="2200"/>
              <a:t>Providing an intuitive user interface for recruiters to interact with the system.</a:t>
            </a:r>
            <a:endParaRPr/>
          </a:p>
          <a:p>
            <a:pPr indent="-215900" lvl="0" marL="342900" rtl="0" algn="just">
              <a:lnSpc>
                <a:spcPct val="1000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156" name="Google Shape;156;p10"/>
          <p:cNvSpPr txBox="1"/>
          <p:nvPr>
            <p:ph idx="11" type="ftr"/>
          </p:nvPr>
        </p:nvSpPr>
        <p:spPr>
          <a:xfrm>
            <a:off x="381000" y="6356351"/>
            <a:ext cx="8305800" cy="273049"/>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AND ENGINEERING - Artificial Intelligence and Machine Learning</a:t>
            </a:r>
            <a:endParaRPr/>
          </a:p>
          <a:p>
            <a:pPr indent="0" lvl="0" marL="0" rtl="0" algn="ctr">
              <a:lnSpc>
                <a:spcPct val="100000"/>
              </a:lnSpc>
              <a:spcBef>
                <a:spcPts val="0"/>
              </a:spcBef>
              <a:spcAft>
                <a:spcPts val="0"/>
              </a:spcAft>
              <a:buSzPts val="14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NOVEL IDEA</a:t>
            </a:r>
            <a:endParaRPr/>
          </a:p>
        </p:txBody>
      </p:sp>
      <p:sp>
        <p:nvSpPr>
          <p:cNvPr id="162" name="Google Shape;162;p11"/>
          <p:cNvSpPr txBox="1"/>
          <p:nvPr>
            <p:ph idx="1" type="body"/>
          </p:nvPr>
        </p:nvSpPr>
        <p:spPr>
          <a:xfrm>
            <a:off x="609600" y="990600"/>
            <a:ext cx="8229600" cy="50292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200"/>
              <a:buChar char="•"/>
            </a:pPr>
            <a:r>
              <a:rPr lang="en-US" sz="2200"/>
              <a:t>A novel idea for the project could be to incorporate a self-learning mechanism into the automated resume screening system.</a:t>
            </a:r>
            <a:endParaRPr/>
          </a:p>
          <a:p>
            <a:pPr indent="-342900" lvl="0" marL="342900" rtl="0" algn="just">
              <a:lnSpc>
                <a:spcPct val="100000"/>
              </a:lnSpc>
              <a:spcBef>
                <a:spcPts val="440"/>
              </a:spcBef>
              <a:spcAft>
                <a:spcPts val="0"/>
              </a:spcAft>
              <a:buClr>
                <a:schemeClr val="dk1"/>
              </a:buClr>
              <a:buSzPts val="2200"/>
              <a:buChar char="•"/>
            </a:pPr>
            <a:r>
              <a:rPr lang="en-US" sz="2200"/>
              <a:t>The novel idea of this project is to address the limitations of the existing system by automating the resume screening process using machine learning and NLP techniques.</a:t>
            </a:r>
            <a:endParaRPr/>
          </a:p>
          <a:p>
            <a:pPr indent="-342900" lvl="0" marL="342900" rtl="0" algn="just">
              <a:lnSpc>
                <a:spcPct val="100000"/>
              </a:lnSpc>
              <a:spcBef>
                <a:spcPts val="440"/>
              </a:spcBef>
              <a:spcAft>
                <a:spcPts val="0"/>
              </a:spcAft>
              <a:buClr>
                <a:schemeClr val="dk1"/>
              </a:buClr>
              <a:buSzPts val="2200"/>
              <a:buChar char="•"/>
            </a:pPr>
            <a:r>
              <a:rPr lang="en-US" sz="2200"/>
              <a:t>By leveraging advanced algorithms and models, the system will analyze and classify resumes accurately, enabling recruiters to focus their efforts on evaluating top candidates.</a:t>
            </a:r>
            <a:endParaRPr/>
          </a:p>
          <a:p>
            <a:pPr indent="0" lvl="0" marL="0" rtl="0" algn="just">
              <a:lnSpc>
                <a:spcPct val="100000"/>
              </a:lnSpc>
              <a:spcBef>
                <a:spcPts val="440"/>
              </a:spcBef>
              <a:spcAft>
                <a:spcPts val="0"/>
              </a:spcAft>
              <a:buClr>
                <a:schemeClr val="dk1"/>
              </a:buClr>
              <a:buSzPts val="2200"/>
              <a:buNone/>
            </a:pPr>
            <a:r>
              <a:rPr lang="en-US" sz="2200">
                <a:latin typeface="Times New Roman"/>
                <a:ea typeface="Times New Roman"/>
                <a:cs typeface="Times New Roman"/>
                <a:sym typeface="Times New Roman"/>
              </a:rPr>
              <a:t>Advantages:</a:t>
            </a:r>
            <a:endParaRPr/>
          </a:p>
          <a:p>
            <a:pPr indent="-342900" lvl="0" marL="342900" rtl="0" algn="just">
              <a:lnSpc>
                <a:spcPct val="100000"/>
              </a:lnSpc>
              <a:spcBef>
                <a:spcPts val="440"/>
              </a:spcBef>
              <a:spcAft>
                <a:spcPts val="0"/>
              </a:spcAft>
              <a:buClr>
                <a:schemeClr val="dk1"/>
              </a:buClr>
              <a:buSzPts val="2200"/>
              <a:buChar char="•"/>
            </a:pPr>
            <a:r>
              <a:rPr lang="en-US" sz="2200"/>
              <a:t>Improved recruitment efficiency</a:t>
            </a:r>
            <a:endParaRPr sz="2200">
              <a:latin typeface="Times New Roman"/>
              <a:ea typeface="Times New Roman"/>
              <a:cs typeface="Times New Roman"/>
              <a:sym typeface="Times New Roman"/>
            </a:endParaRPr>
          </a:p>
          <a:p>
            <a:pPr indent="-342900" lvl="0" marL="342900" rtl="0" algn="just">
              <a:lnSpc>
                <a:spcPct val="100000"/>
              </a:lnSpc>
              <a:spcBef>
                <a:spcPts val="440"/>
              </a:spcBef>
              <a:spcAft>
                <a:spcPts val="0"/>
              </a:spcAft>
              <a:buClr>
                <a:schemeClr val="dk1"/>
              </a:buClr>
              <a:buSzPts val="2200"/>
              <a:buChar char="•"/>
            </a:pPr>
            <a:r>
              <a:rPr lang="en-US" sz="2200"/>
              <a:t>Reduced manual effort and labor costs</a:t>
            </a:r>
            <a:endParaRPr sz="2200">
              <a:latin typeface="Times New Roman"/>
              <a:ea typeface="Times New Roman"/>
              <a:cs typeface="Times New Roman"/>
              <a:sym typeface="Times New Roman"/>
            </a:endParaRPr>
          </a:p>
          <a:p>
            <a:pPr indent="-342900" lvl="0" marL="342900" rtl="0" algn="just">
              <a:lnSpc>
                <a:spcPct val="100000"/>
              </a:lnSpc>
              <a:spcBef>
                <a:spcPts val="440"/>
              </a:spcBef>
              <a:spcAft>
                <a:spcPts val="0"/>
              </a:spcAft>
              <a:buClr>
                <a:schemeClr val="dk1"/>
              </a:buClr>
              <a:buSzPts val="2200"/>
              <a:buChar char="•"/>
            </a:pPr>
            <a:r>
              <a:rPr lang="en-US" sz="2200"/>
              <a:t>Objective and consistent screening process</a:t>
            </a:r>
            <a:endParaRPr sz="2200">
              <a:latin typeface="Times New Roman"/>
              <a:ea typeface="Times New Roman"/>
              <a:cs typeface="Times New Roman"/>
              <a:sym typeface="Times New Roman"/>
            </a:endParaRPr>
          </a:p>
          <a:p>
            <a:pPr indent="-342900" lvl="0" marL="342900" rtl="0" algn="just">
              <a:lnSpc>
                <a:spcPct val="100000"/>
              </a:lnSpc>
              <a:spcBef>
                <a:spcPts val="440"/>
              </a:spcBef>
              <a:spcAft>
                <a:spcPts val="0"/>
              </a:spcAft>
              <a:buClr>
                <a:schemeClr val="dk1"/>
              </a:buClr>
              <a:buSzPts val="2200"/>
              <a:buChar char="•"/>
            </a:pPr>
            <a:r>
              <a:rPr lang="en-US" sz="2200"/>
              <a:t>Scalable and capable of handling large volumes of resumes</a:t>
            </a:r>
            <a:endParaRPr sz="2200">
              <a:latin typeface="Times New Roman"/>
              <a:ea typeface="Times New Roman"/>
              <a:cs typeface="Times New Roman"/>
              <a:sym typeface="Times New Roman"/>
            </a:endParaRPr>
          </a:p>
          <a:p>
            <a:pPr indent="-342900" lvl="0" marL="342900" rtl="0" algn="just">
              <a:lnSpc>
                <a:spcPct val="100000"/>
              </a:lnSpc>
              <a:spcBef>
                <a:spcPts val="440"/>
              </a:spcBef>
              <a:spcAft>
                <a:spcPts val="0"/>
              </a:spcAft>
              <a:buClr>
                <a:schemeClr val="dk1"/>
              </a:buClr>
              <a:buSzPts val="2200"/>
              <a:buChar char="•"/>
            </a:pPr>
            <a:r>
              <a:rPr lang="en-US" sz="2200"/>
              <a:t>Enhanced candidate selection based on predefined criteria</a:t>
            </a:r>
            <a:endParaRPr sz="2200">
              <a:latin typeface="Times New Roman"/>
              <a:ea typeface="Times New Roman"/>
              <a:cs typeface="Times New Roman"/>
              <a:sym typeface="Times New Roman"/>
            </a:endParaRPr>
          </a:p>
        </p:txBody>
      </p:sp>
      <p:sp>
        <p:nvSpPr>
          <p:cNvPr id="163" name="Google Shape;163;p11"/>
          <p:cNvSpPr txBox="1"/>
          <p:nvPr>
            <p:ph idx="11" type="ftr"/>
          </p:nvPr>
        </p:nvSpPr>
        <p:spPr>
          <a:xfrm>
            <a:off x="381000" y="6356351"/>
            <a:ext cx="8305800" cy="273049"/>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AND ENGINEERING - Artificial Intelligence and Machine Learning</a:t>
            </a:r>
            <a:endParaRPr/>
          </a:p>
          <a:p>
            <a:pPr indent="0" lvl="0" marL="0" rtl="0" algn="ctr">
              <a:lnSpc>
                <a:spcPct val="100000"/>
              </a:lnSpc>
              <a:spcBef>
                <a:spcPts val="0"/>
              </a:spcBef>
              <a:spcAft>
                <a:spcPts val="0"/>
              </a:spcAft>
              <a:buSzPts val="14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txBox="1"/>
          <p:nvPr>
            <p:ph idx="11" type="ftr"/>
          </p:nvPr>
        </p:nvSpPr>
        <p:spPr>
          <a:xfrm>
            <a:off x="914400" y="6356350"/>
            <a:ext cx="7543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AND ENGINEERING - Artificial Intelligence and Machine Learning</a:t>
            </a:r>
            <a:endParaRPr/>
          </a:p>
          <a:p>
            <a:pPr indent="0" lvl="0" marL="0" rtl="0" algn="ctr">
              <a:lnSpc>
                <a:spcPct val="100000"/>
              </a:lnSpc>
              <a:spcBef>
                <a:spcPts val="0"/>
              </a:spcBef>
              <a:spcAft>
                <a:spcPts val="0"/>
              </a:spcAft>
              <a:buSzPts val="1400"/>
              <a:buNone/>
            </a:pPr>
            <a:r>
              <a:t/>
            </a:r>
            <a:endParaRPr/>
          </a:p>
        </p:txBody>
      </p:sp>
      <p:sp>
        <p:nvSpPr>
          <p:cNvPr id="169" name="Google Shape;169;p12"/>
          <p:cNvSpPr txBox="1"/>
          <p:nvPr>
            <p:ph idx="4294967295" type="title"/>
          </p:nvPr>
        </p:nvSpPr>
        <p:spPr>
          <a:xfrm>
            <a:off x="441960" y="136525"/>
            <a:ext cx="8229600" cy="7159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77777"/>
              <a:buFont typeface="Calibri"/>
              <a:buNone/>
            </a:pPr>
            <a:r>
              <a:rPr lang="en-US"/>
              <a:t>    </a:t>
            </a:r>
            <a:r>
              <a:rPr lang="en-US" sz="3300"/>
              <a:t>BLOCK DIAGRAM OF THE PROPOSED SYSTEM</a:t>
            </a:r>
            <a:endParaRPr sz="3300"/>
          </a:p>
        </p:txBody>
      </p:sp>
      <p:pic>
        <p:nvPicPr>
          <p:cNvPr descr="Architecture Diagram (2).jpeg" id="170" name="Google Shape;170;p12"/>
          <p:cNvPicPr preferRelativeResize="0"/>
          <p:nvPr/>
        </p:nvPicPr>
        <p:blipFill rotWithShape="1">
          <a:blip r:embed="rId3">
            <a:alphaModFix/>
          </a:blip>
          <a:srcRect b="0" l="0" r="0" t="0"/>
          <a:stretch/>
        </p:blipFill>
        <p:spPr>
          <a:xfrm>
            <a:off x="1412240" y="1064525"/>
            <a:ext cx="6461760" cy="50633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3"/>
          <p:cNvSpPr txBox="1"/>
          <p:nvPr>
            <p:ph type="title"/>
          </p:nvPr>
        </p:nvSpPr>
        <p:spPr>
          <a:xfrm>
            <a:off x="457200" y="107157"/>
            <a:ext cx="8229600" cy="7159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TOOLS TO BE USED</a:t>
            </a:r>
            <a:endParaRPr/>
          </a:p>
        </p:txBody>
      </p:sp>
      <p:sp>
        <p:nvSpPr>
          <p:cNvPr id="176" name="Google Shape;176;p13"/>
          <p:cNvSpPr txBox="1"/>
          <p:nvPr>
            <p:ph idx="1" type="body"/>
          </p:nvPr>
        </p:nvSpPr>
        <p:spPr>
          <a:xfrm>
            <a:off x="457200" y="823119"/>
            <a:ext cx="8229600" cy="50593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200"/>
              <a:buChar char="•"/>
            </a:pPr>
            <a:r>
              <a:rPr b="1" lang="en-US" sz="2200"/>
              <a:t>Python:</a:t>
            </a:r>
            <a:r>
              <a:rPr lang="en-US" sz="2200"/>
              <a:t> The primary programming language used for data manipulation, analysis, and machine learning model implementation.</a:t>
            </a:r>
            <a:endParaRPr/>
          </a:p>
          <a:p>
            <a:pPr indent="0" lvl="0" marL="0" rtl="0" algn="l">
              <a:lnSpc>
                <a:spcPct val="100000"/>
              </a:lnSpc>
              <a:spcBef>
                <a:spcPts val="480"/>
              </a:spcBef>
              <a:spcAft>
                <a:spcPts val="0"/>
              </a:spcAft>
              <a:buClr>
                <a:schemeClr val="dk1"/>
              </a:buClr>
              <a:buSzPts val="2400"/>
              <a:buNone/>
            </a:pPr>
            <a:r>
              <a:rPr b="1" lang="en-US" sz="2400"/>
              <a:t>Libraries Used</a:t>
            </a:r>
            <a:r>
              <a:rPr b="1" lang="en-US" sz="2200"/>
              <a:t>:</a:t>
            </a:r>
            <a:endParaRPr sz="2200"/>
          </a:p>
          <a:p>
            <a:pPr indent="-342900" lvl="0" marL="342900" rtl="0" algn="l">
              <a:lnSpc>
                <a:spcPct val="100000"/>
              </a:lnSpc>
              <a:spcBef>
                <a:spcPts val="440"/>
              </a:spcBef>
              <a:spcAft>
                <a:spcPts val="0"/>
              </a:spcAft>
              <a:buClr>
                <a:schemeClr val="dk1"/>
              </a:buClr>
              <a:buSzPts val="2200"/>
              <a:buChar char="•"/>
            </a:pPr>
            <a:r>
              <a:rPr b="1" lang="en-US" sz="2200"/>
              <a:t>Pandas:</a:t>
            </a:r>
            <a:r>
              <a:rPr lang="en-US" sz="2200"/>
              <a:t> A Python library for data manipulation and analysis, used for loading, preprocessing, and analyzing the resume dataset.</a:t>
            </a:r>
            <a:endParaRPr/>
          </a:p>
          <a:p>
            <a:pPr indent="-342900" lvl="0" marL="342900" rtl="0" algn="l">
              <a:lnSpc>
                <a:spcPct val="100000"/>
              </a:lnSpc>
              <a:spcBef>
                <a:spcPts val="440"/>
              </a:spcBef>
              <a:spcAft>
                <a:spcPts val="0"/>
              </a:spcAft>
              <a:buClr>
                <a:schemeClr val="dk1"/>
              </a:buClr>
              <a:buSzPts val="2200"/>
              <a:buChar char="•"/>
            </a:pPr>
            <a:r>
              <a:rPr b="1" lang="en-US" sz="2200"/>
              <a:t>NumPy:</a:t>
            </a:r>
            <a:r>
              <a:rPr lang="en-US" sz="2200"/>
              <a:t> A Python library for numerical computing, used for handling arrays and matrices, particularly for operations related to machine learning models.</a:t>
            </a:r>
            <a:endParaRPr/>
          </a:p>
          <a:p>
            <a:pPr indent="-342900" lvl="0" marL="342900" rtl="0" algn="l">
              <a:lnSpc>
                <a:spcPct val="100000"/>
              </a:lnSpc>
              <a:spcBef>
                <a:spcPts val="440"/>
              </a:spcBef>
              <a:spcAft>
                <a:spcPts val="0"/>
              </a:spcAft>
              <a:buClr>
                <a:schemeClr val="dk1"/>
              </a:buClr>
              <a:buSzPts val="2200"/>
              <a:buChar char="•"/>
            </a:pPr>
            <a:r>
              <a:rPr b="1" lang="en-US" sz="2200"/>
              <a:t>Matplotlib:</a:t>
            </a:r>
            <a:r>
              <a:rPr lang="en-US" sz="2200"/>
              <a:t> A Python library for creating static, interactive, and animated visualizations, used for data visualization, such as plotting histograms and countplots.</a:t>
            </a:r>
            <a:endParaRPr/>
          </a:p>
          <a:p>
            <a:pPr indent="-342900" lvl="0" marL="342900" rtl="0" algn="l">
              <a:lnSpc>
                <a:spcPct val="100000"/>
              </a:lnSpc>
              <a:spcBef>
                <a:spcPts val="440"/>
              </a:spcBef>
              <a:spcAft>
                <a:spcPts val="0"/>
              </a:spcAft>
              <a:buClr>
                <a:schemeClr val="dk1"/>
              </a:buClr>
              <a:buSzPts val="2200"/>
              <a:buChar char="•"/>
            </a:pPr>
            <a:r>
              <a:rPr b="1" lang="en-US" sz="2200"/>
              <a:t>Scikit-learn (sklearn):</a:t>
            </a:r>
            <a:r>
              <a:rPr lang="en-US" sz="2200"/>
              <a:t> A machine learning library in Python, used for implementing various machine learning algorithms, preprocessing techniques, and model evaluation metrics.</a:t>
            </a:r>
            <a:endParaRPr/>
          </a:p>
          <a:p>
            <a:pPr indent="0" lvl="0" marL="0" rtl="0" algn="l">
              <a:lnSpc>
                <a:spcPct val="1000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177" name="Google Shape;177;p13"/>
          <p:cNvSpPr txBox="1"/>
          <p:nvPr>
            <p:ph idx="11" type="ftr"/>
          </p:nvPr>
        </p:nvSpPr>
        <p:spPr>
          <a:xfrm>
            <a:off x="685800" y="6356351"/>
            <a:ext cx="7620000" cy="273049"/>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AND ENGINEERING - Artificial Intelligence and Machine Learning</a:t>
            </a:r>
            <a:endParaRPr/>
          </a:p>
          <a:p>
            <a:pPr indent="0" lvl="0" marL="0" rtl="0" algn="ctr">
              <a:lnSpc>
                <a:spcPct val="100000"/>
              </a:lnSpc>
              <a:spcBef>
                <a:spcPts val="0"/>
              </a:spcBef>
              <a:spcAft>
                <a:spcPts val="0"/>
              </a:spcAft>
              <a:buSzPts val="14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4"/>
          <p:cNvSpPr txBox="1"/>
          <p:nvPr>
            <p:ph idx="11" type="ftr"/>
          </p:nvPr>
        </p:nvSpPr>
        <p:spPr>
          <a:xfrm>
            <a:off x="457200" y="6356350"/>
            <a:ext cx="80772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AND ENGINEERING - Artificial Intelligence and Machine Learning</a:t>
            </a:r>
            <a:endParaRPr/>
          </a:p>
          <a:p>
            <a:pPr indent="0" lvl="0" marL="0" rtl="0" algn="ctr">
              <a:lnSpc>
                <a:spcPct val="100000"/>
              </a:lnSpc>
              <a:spcBef>
                <a:spcPts val="0"/>
              </a:spcBef>
              <a:spcAft>
                <a:spcPts val="0"/>
              </a:spcAft>
              <a:buSzPts val="1400"/>
              <a:buNone/>
            </a:pPr>
            <a:r>
              <a:t/>
            </a:r>
            <a:endParaRPr/>
          </a:p>
        </p:txBody>
      </p:sp>
      <p:sp>
        <p:nvSpPr>
          <p:cNvPr id="183" name="Google Shape;183;p14"/>
          <p:cNvSpPr txBox="1"/>
          <p:nvPr/>
        </p:nvSpPr>
        <p:spPr>
          <a:xfrm>
            <a:off x="304800" y="74235"/>
            <a:ext cx="8534400" cy="670952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Regular Expressions (re):</a:t>
            </a:r>
            <a:r>
              <a:rPr b="0" i="0" lang="en-US" sz="2200" u="none" cap="none" strike="noStrike">
                <a:solidFill>
                  <a:schemeClr val="dk1"/>
                </a:solidFill>
                <a:latin typeface="Calibri"/>
                <a:ea typeface="Calibri"/>
                <a:cs typeface="Calibri"/>
                <a:sym typeface="Calibri"/>
              </a:rPr>
              <a:t>  A module in Python used for pattern matching and text manipulation, particularly for cleaning and preprocessing text data.</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TfidfVectorizer:</a:t>
            </a:r>
            <a:r>
              <a:rPr b="0" i="0" lang="en-US" sz="2200" u="none" cap="none" strike="noStrike">
                <a:solidFill>
                  <a:schemeClr val="dk1"/>
                </a:solidFill>
                <a:latin typeface="Calibri"/>
                <a:ea typeface="Calibri"/>
                <a:cs typeface="Calibri"/>
                <a:sym typeface="Calibri"/>
              </a:rPr>
              <a:t>  A class in the scikit-learn library used for converting text documents to numerical feature vectors using the TF-IDF (Term Frequency-Inverse Document Frequency) weighting scheme.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KNeighborsClassifier: </a:t>
            </a:r>
            <a:r>
              <a:rPr b="0" i="0" lang="en-US" sz="2200" u="none" cap="none" strike="noStrike">
                <a:solidFill>
                  <a:schemeClr val="dk1"/>
                </a:solidFill>
                <a:latin typeface="Calibri"/>
                <a:ea typeface="Calibri"/>
                <a:cs typeface="Calibri"/>
                <a:sym typeface="Calibri"/>
              </a:rPr>
              <a:t> A class in the scikit-learn library used for implementing the K-Nearest Neighbors algorithm, particularly for classification tasks.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Seaborn:</a:t>
            </a:r>
            <a:r>
              <a:rPr b="0" i="0" lang="en-US" sz="2200" u="none" cap="none" strike="noStrike">
                <a:solidFill>
                  <a:schemeClr val="dk1"/>
                </a:solidFill>
                <a:latin typeface="Calibri"/>
                <a:ea typeface="Calibri"/>
                <a:cs typeface="Calibri"/>
                <a:sym typeface="Calibri"/>
              </a:rPr>
              <a:t> A Python data visualization library based on Matplotlib, used for creating more visually appealing and informative statistical graphics.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NLTK:</a:t>
            </a:r>
            <a:r>
              <a:rPr b="0" i="0" lang="en-US" sz="2400" u="none" cap="none" strike="noStrike">
                <a:solidFill>
                  <a:schemeClr val="dk1"/>
                </a:solidFill>
                <a:latin typeface="Calibri"/>
                <a:ea typeface="Calibri"/>
                <a:cs typeface="Calibri"/>
                <a:sym typeface="Calibri"/>
              </a:rPr>
              <a:t> Natural Language Toolkit is a Python library used for natural language processing tasks such as tokenization, parsing, and sentiment analysis.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Wordcloud: </a:t>
            </a:r>
            <a:r>
              <a:rPr b="0" i="0" lang="en-US" sz="2400" u="none" cap="none" strike="noStrike">
                <a:solidFill>
                  <a:schemeClr val="dk1"/>
                </a:solidFill>
                <a:latin typeface="Calibri"/>
                <a:ea typeface="Calibri"/>
                <a:cs typeface="Calibri"/>
                <a:sym typeface="Calibri"/>
              </a:rPr>
              <a:t>A word cloud is a visual representation of text data where the size of each word corresponds to its frequency in the given text.</a:t>
            </a:r>
            <a:endParaRPr b="1"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5"/>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APPLICATIONS</a:t>
            </a:r>
            <a:endParaRPr/>
          </a:p>
        </p:txBody>
      </p:sp>
      <p:sp>
        <p:nvSpPr>
          <p:cNvPr id="189" name="Google Shape;189;p15"/>
          <p:cNvSpPr txBox="1"/>
          <p:nvPr>
            <p:ph idx="1" type="body"/>
          </p:nvPr>
        </p:nvSpPr>
        <p:spPr>
          <a:xfrm>
            <a:off x="457200" y="1230313"/>
            <a:ext cx="8229600" cy="50593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200"/>
              <a:buNone/>
            </a:pPr>
            <a:r>
              <a:rPr lang="en-US" sz="2200"/>
              <a:t>The automated resume screening project has several potential applications across various industries and sectors. Here are some key applications:</a:t>
            </a:r>
            <a:endParaRPr/>
          </a:p>
          <a:p>
            <a:pPr indent="-342900" lvl="0" marL="342900" rtl="0" algn="l">
              <a:lnSpc>
                <a:spcPct val="100000"/>
              </a:lnSpc>
              <a:spcBef>
                <a:spcPts val="440"/>
              </a:spcBef>
              <a:spcAft>
                <a:spcPts val="0"/>
              </a:spcAft>
              <a:buClr>
                <a:schemeClr val="dk1"/>
              </a:buClr>
              <a:buSzPts val="2200"/>
              <a:buChar char="•"/>
            </a:pPr>
            <a:r>
              <a:rPr lang="en-US" sz="2200"/>
              <a:t>Recruitment and HR Management</a:t>
            </a:r>
            <a:endParaRPr sz="2200"/>
          </a:p>
          <a:p>
            <a:pPr indent="-342900" lvl="0" marL="342900" rtl="0" algn="l">
              <a:lnSpc>
                <a:spcPct val="100000"/>
              </a:lnSpc>
              <a:spcBef>
                <a:spcPts val="440"/>
              </a:spcBef>
              <a:spcAft>
                <a:spcPts val="0"/>
              </a:spcAft>
              <a:buClr>
                <a:schemeClr val="dk1"/>
              </a:buClr>
              <a:buSzPts val="2200"/>
              <a:buChar char="•"/>
            </a:pPr>
            <a:r>
              <a:rPr lang="en-US" sz="2200"/>
              <a:t>Job Portals and Recruitment Platforms</a:t>
            </a:r>
            <a:endParaRPr/>
          </a:p>
          <a:p>
            <a:pPr indent="-342900" lvl="0" marL="342900" rtl="0" algn="l">
              <a:lnSpc>
                <a:spcPct val="100000"/>
              </a:lnSpc>
              <a:spcBef>
                <a:spcPts val="440"/>
              </a:spcBef>
              <a:spcAft>
                <a:spcPts val="0"/>
              </a:spcAft>
              <a:buClr>
                <a:schemeClr val="dk1"/>
              </a:buClr>
              <a:buSzPts val="2200"/>
              <a:buChar char="•"/>
            </a:pPr>
            <a:r>
              <a:rPr lang="en-US" sz="2200"/>
              <a:t>Talent Acquisition and Talent Management</a:t>
            </a:r>
            <a:endParaRPr sz="2200"/>
          </a:p>
          <a:p>
            <a:pPr indent="-342900" lvl="0" marL="342900" rtl="0" algn="l">
              <a:lnSpc>
                <a:spcPct val="100000"/>
              </a:lnSpc>
              <a:spcBef>
                <a:spcPts val="440"/>
              </a:spcBef>
              <a:spcAft>
                <a:spcPts val="0"/>
              </a:spcAft>
              <a:buClr>
                <a:schemeClr val="dk1"/>
              </a:buClr>
              <a:buSzPts val="2200"/>
              <a:buChar char="•"/>
            </a:pPr>
            <a:r>
              <a:rPr lang="en-US" sz="2200"/>
              <a:t>High-Volume Recruitment</a:t>
            </a:r>
            <a:endParaRPr sz="2200"/>
          </a:p>
          <a:p>
            <a:pPr indent="-342900" lvl="0" marL="342900" rtl="0" algn="l">
              <a:lnSpc>
                <a:spcPct val="100000"/>
              </a:lnSpc>
              <a:spcBef>
                <a:spcPts val="440"/>
              </a:spcBef>
              <a:spcAft>
                <a:spcPts val="0"/>
              </a:spcAft>
              <a:buClr>
                <a:schemeClr val="dk1"/>
              </a:buClr>
              <a:buSzPts val="2200"/>
              <a:buChar char="•"/>
            </a:pPr>
            <a:r>
              <a:rPr lang="en-US" sz="2200"/>
              <a:t>Internship and Entry-Level Hiring</a:t>
            </a:r>
            <a:endParaRPr sz="2200"/>
          </a:p>
          <a:p>
            <a:pPr indent="-342900" lvl="0" marL="342900" rtl="0" algn="l">
              <a:lnSpc>
                <a:spcPct val="100000"/>
              </a:lnSpc>
              <a:spcBef>
                <a:spcPts val="440"/>
              </a:spcBef>
              <a:spcAft>
                <a:spcPts val="0"/>
              </a:spcAft>
              <a:buClr>
                <a:schemeClr val="dk1"/>
              </a:buClr>
              <a:buSzPts val="2200"/>
              <a:buChar char="•"/>
            </a:pPr>
            <a:r>
              <a:rPr lang="en-US" sz="2200"/>
              <a:t>Freelance Hiring</a:t>
            </a:r>
            <a:endParaRPr sz="2200"/>
          </a:p>
          <a:p>
            <a:pPr indent="-342900" lvl="0" marL="342900" rtl="0" algn="l">
              <a:lnSpc>
                <a:spcPct val="100000"/>
              </a:lnSpc>
              <a:spcBef>
                <a:spcPts val="440"/>
              </a:spcBef>
              <a:spcAft>
                <a:spcPts val="0"/>
              </a:spcAft>
              <a:buClr>
                <a:schemeClr val="dk1"/>
              </a:buClr>
              <a:buSzPts val="2200"/>
              <a:buChar char="•"/>
            </a:pPr>
            <a:r>
              <a:rPr lang="en-US" sz="2200"/>
              <a:t>Government and Public Sector Recruitment</a:t>
            </a:r>
            <a:endParaRPr/>
          </a:p>
          <a:p>
            <a:pPr indent="-215900" lvl="0" marL="342900" rtl="0" algn="l">
              <a:lnSpc>
                <a:spcPct val="1000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190" name="Google Shape;190;p15"/>
          <p:cNvSpPr txBox="1"/>
          <p:nvPr>
            <p:ph idx="11" type="ftr"/>
          </p:nvPr>
        </p:nvSpPr>
        <p:spPr>
          <a:xfrm>
            <a:off x="685800" y="6356351"/>
            <a:ext cx="7620000" cy="273049"/>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AND ENGINEERING - Artificial Intelligence and Machine Learning</a:t>
            </a:r>
            <a:endParaRPr/>
          </a:p>
          <a:p>
            <a:pPr indent="0" lvl="0" marL="0" rtl="0" algn="ctr">
              <a:lnSpc>
                <a:spcPct val="100000"/>
              </a:lnSpc>
              <a:spcBef>
                <a:spcPts val="0"/>
              </a:spcBef>
              <a:spcAft>
                <a:spcPts val="0"/>
              </a:spcAft>
              <a:buSzPts val="14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txBox="1"/>
          <p:nvPr>
            <p:ph type="title"/>
          </p:nvPr>
        </p:nvSpPr>
        <p:spPr>
          <a:xfrm>
            <a:off x="518337" y="124425"/>
            <a:ext cx="8229600" cy="7159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References</a:t>
            </a:r>
            <a:endParaRPr/>
          </a:p>
        </p:txBody>
      </p:sp>
      <p:sp>
        <p:nvSpPr>
          <p:cNvPr id="196" name="Google Shape;196;p16"/>
          <p:cNvSpPr txBox="1"/>
          <p:nvPr>
            <p:ph idx="1" type="body"/>
          </p:nvPr>
        </p:nvSpPr>
        <p:spPr>
          <a:xfrm>
            <a:off x="457200" y="938212"/>
            <a:ext cx="8229600" cy="5059363"/>
          </a:xfrm>
          <a:prstGeom prst="rect">
            <a:avLst/>
          </a:prstGeom>
          <a:noFill/>
          <a:ln>
            <a:noFill/>
          </a:ln>
        </p:spPr>
        <p:txBody>
          <a:bodyPr anchorCtr="0" anchor="t" bIns="45700" lIns="91425" spcFirstLastPara="1" rIns="91425" wrap="square" tIns="45700">
            <a:noAutofit/>
          </a:bodyPr>
          <a:lstStyle/>
          <a:p>
            <a:pPr indent="-215900" lvl="0" marL="342900" rtl="0" algn="l">
              <a:lnSpc>
                <a:spcPct val="100000"/>
              </a:lnSpc>
              <a:spcBef>
                <a:spcPts val="400"/>
              </a:spcBef>
              <a:spcAft>
                <a:spcPts val="0"/>
              </a:spcAft>
              <a:buSzPts val="2000"/>
              <a:buNone/>
            </a:pPr>
            <a:r>
              <a:t/>
            </a:r>
            <a:endParaRPr sz="2000"/>
          </a:p>
          <a:p>
            <a:pPr indent="-215900" lvl="0" marL="342900" rtl="0" algn="l">
              <a:lnSpc>
                <a:spcPct val="100000"/>
              </a:lnSpc>
              <a:spcBef>
                <a:spcPts val="400"/>
              </a:spcBef>
              <a:spcAft>
                <a:spcPts val="0"/>
              </a:spcAft>
              <a:buClr>
                <a:schemeClr val="dk1"/>
              </a:buClr>
              <a:buSzPts val="2000"/>
              <a:buNone/>
            </a:pPr>
            <a:r>
              <a:t/>
            </a:r>
            <a:endParaRPr sz="2000"/>
          </a:p>
          <a:p>
            <a:pPr indent="-215900" lvl="0" marL="342900" rtl="0" algn="l">
              <a:lnSpc>
                <a:spcPct val="100000"/>
              </a:lnSpc>
              <a:spcBef>
                <a:spcPts val="400"/>
              </a:spcBef>
              <a:spcAft>
                <a:spcPts val="0"/>
              </a:spcAft>
              <a:buClr>
                <a:schemeClr val="dk1"/>
              </a:buClr>
              <a:buSzPts val="2000"/>
              <a:buNone/>
            </a:pPr>
            <a:r>
              <a:t/>
            </a:r>
            <a:endParaRPr sz="2000"/>
          </a:p>
          <a:p>
            <a:pPr indent="-215900" lvl="0" marL="342900" rtl="0" algn="l">
              <a:lnSpc>
                <a:spcPct val="100000"/>
              </a:lnSpc>
              <a:spcBef>
                <a:spcPts val="400"/>
              </a:spcBef>
              <a:spcAft>
                <a:spcPts val="0"/>
              </a:spcAft>
              <a:buClr>
                <a:schemeClr val="dk1"/>
              </a:buClr>
              <a:buSzPts val="2000"/>
              <a:buNone/>
            </a:pPr>
            <a:r>
              <a:t/>
            </a:r>
            <a:endParaRPr sz="2000"/>
          </a:p>
          <a:p>
            <a:pPr indent="-215900" lvl="0" marL="342900" rtl="0" algn="l">
              <a:lnSpc>
                <a:spcPct val="100000"/>
              </a:lnSpc>
              <a:spcBef>
                <a:spcPts val="400"/>
              </a:spcBef>
              <a:spcAft>
                <a:spcPts val="0"/>
              </a:spcAft>
              <a:buClr>
                <a:schemeClr val="dk1"/>
              </a:buClr>
              <a:buSzPts val="2000"/>
              <a:buNone/>
            </a:pPr>
            <a:r>
              <a:t/>
            </a:r>
            <a:endParaRPr sz="2000"/>
          </a:p>
          <a:p>
            <a:pPr indent="-215900" lvl="0" marL="342900" rtl="0" algn="l">
              <a:lnSpc>
                <a:spcPct val="100000"/>
              </a:lnSpc>
              <a:spcBef>
                <a:spcPts val="400"/>
              </a:spcBef>
              <a:spcAft>
                <a:spcPts val="0"/>
              </a:spcAft>
              <a:buClr>
                <a:schemeClr val="dk1"/>
              </a:buClr>
              <a:buSzPts val="2000"/>
              <a:buNone/>
            </a:pPr>
            <a:r>
              <a:t/>
            </a:r>
            <a:endParaRPr sz="2000"/>
          </a:p>
          <a:p>
            <a:pPr indent="-215900" lvl="0" marL="342900" rtl="0" algn="l">
              <a:lnSpc>
                <a:spcPct val="100000"/>
              </a:lnSpc>
              <a:spcBef>
                <a:spcPts val="400"/>
              </a:spcBef>
              <a:spcAft>
                <a:spcPts val="0"/>
              </a:spcAft>
              <a:buClr>
                <a:schemeClr val="dk1"/>
              </a:buClr>
              <a:buSzPts val="2000"/>
              <a:buNone/>
            </a:pPr>
            <a:r>
              <a:t/>
            </a:r>
            <a:endParaRPr sz="2000"/>
          </a:p>
          <a:p>
            <a:pPr indent="-215900" lvl="0" marL="342900" rtl="0" algn="l">
              <a:lnSpc>
                <a:spcPct val="1000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197" name="Google Shape;197;p16"/>
          <p:cNvSpPr txBox="1"/>
          <p:nvPr>
            <p:ph idx="11" type="ftr"/>
          </p:nvPr>
        </p:nvSpPr>
        <p:spPr>
          <a:xfrm>
            <a:off x="685800" y="6356351"/>
            <a:ext cx="7620000" cy="273049"/>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AND ENGINEERING - Artificial Intelligence and Machine Learning</a:t>
            </a:r>
            <a:endParaRPr/>
          </a:p>
          <a:p>
            <a:pPr indent="0" lvl="0" marL="0" rtl="0" algn="ctr">
              <a:lnSpc>
                <a:spcPct val="100000"/>
              </a:lnSpc>
              <a:spcBef>
                <a:spcPts val="0"/>
              </a:spcBef>
              <a:spcAft>
                <a:spcPts val="0"/>
              </a:spcAft>
              <a:buSzPts val="1400"/>
              <a:buNone/>
            </a:pPr>
            <a:r>
              <a:t/>
            </a:r>
            <a:endParaRPr/>
          </a:p>
        </p:txBody>
      </p:sp>
      <p:sp>
        <p:nvSpPr>
          <p:cNvPr id="198" name="Google Shape;198;p16"/>
          <p:cNvSpPr txBox="1"/>
          <p:nvPr/>
        </p:nvSpPr>
        <p:spPr>
          <a:xfrm>
            <a:off x="396063" y="767153"/>
            <a:ext cx="8351874" cy="540147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[1] B.Surendiran, Tejus Paturu, Harsha Vardhan Chirumamilla, Maruprolu Naga Raju Reddy. Resume Classification Using ML Techniques, 2023.</a:t>
            </a:r>
            <a:endParaRPr b="0" i="0" sz="15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[2] Anuska Mukherjee, Umme Salma M. Resume Ranking and Shortlisting with DistilBERT and XLM, 2024.</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[3] Asim Wahedna, Adit Vakil, Somil Shah, Vishakha V. Kelkar and Ishan Shrivastava. Resume Screening–Testing For Data Stability, 2024.</a:t>
            </a:r>
            <a:endParaRPr b="0" i="0" sz="15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[4] Dr. Ambareesh S, Nikhil Kumar Thakur, Ujjwal Bhattarai, Saurav Kumar Yadav, Jay Nath Thakur, Amrit Kumar Mahato. Resume Shortlisting Using NLP, 2024.</a:t>
            </a:r>
            <a:endParaRPr b="0" i="0" sz="15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[5] Muskan Sharma, Gargi Choudhary, Seba Susan. Resume Classification using Elite Bag-of-Words Approach, 2023.</a:t>
            </a:r>
            <a:endParaRPr b="0" i="0" sz="15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[6] Bhoomika SP, Likhitha S, Chandana H S, Kavya S A, Bhargavi K. 2Q-Learning Scheme for Resume Screening, 2023.</a:t>
            </a:r>
            <a:endParaRPr b="0" i="0" sz="15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[7] </a:t>
            </a:r>
            <a:r>
              <a:rPr b="0" i="0" lang="en-US" sz="1500" u="none" cap="none" strike="noStrike">
                <a:solidFill>
                  <a:schemeClr val="dk1"/>
                </a:solidFill>
                <a:latin typeface="Calibri"/>
                <a:ea typeface="Calibri"/>
                <a:cs typeface="Calibri"/>
                <a:sym typeface="Calibri"/>
              </a:rPr>
              <a:t>Tumula Mani Harsha,Gangaraju Sai Moukthika, Dudipalli Siva Sai, Mannuru Naga Rajeswari Pravallika, Satish Anamalamudi, MuraliKrishna Enduri. </a:t>
            </a:r>
            <a:r>
              <a:rPr b="0" i="0" lang="en-US" sz="1500" u="none" cap="none" strike="noStrike">
                <a:solidFill>
                  <a:srgbClr val="000000"/>
                </a:solidFill>
                <a:latin typeface="Arial"/>
                <a:ea typeface="Arial"/>
                <a:cs typeface="Arial"/>
                <a:sym typeface="Arial"/>
              </a:rPr>
              <a:t>Automated Resume Screener using Natural Language Processing(NLP), 2022.</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[8] S Bharadwaj, Rudra Varun2, Potukuchi Sreeram Aditya, Macherla Nikhil, G.Charles Babu. Resume Screening using NLP and LSTM, 2022.</a:t>
            </a:r>
            <a:endParaRPr b="0" i="0" sz="15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[9] Rasika Ransing, Akshaya Mohan. Screening and Ranking Resumes using Stacked Model, 2021.</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[10] Vishruth R G, Sunitha R, Varuna K S, Varshini N, Prasad B Honnavalli. Resume Scanning and Emotion Recognition System based on Machine Learning Algorithms, 2020.</a:t>
            </a:r>
            <a:endParaRPr b="0" i="0" sz="15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[11] Sujit Amin, Nikita Jayakar, Sonia Sunny, Pheba Babu, M.Kiruthika, Ambarish Gurjar. Web Application for Screening Resume, 2019.</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5"/>
          <p:cNvSpPr txBox="1"/>
          <p:nvPr>
            <p:ph type="title"/>
          </p:nvPr>
        </p:nvSpPr>
        <p:spPr>
          <a:xfrm>
            <a:off x="518337" y="124425"/>
            <a:ext cx="8229600" cy="7159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References</a:t>
            </a:r>
            <a:endParaRPr/>
          </a:p>
        </p:txBody>
      </p:sp>
      <p:sp>
        <p:nvSpPr>
          <p:cNvPr id="204" name="Google Shape;204;p5"/>
          <p:cNvSpPr txBox="1"/>
          <p:nvPr>
            <p:ph idx="1" type="body"/>
          </p:nvPr>
        </p:nvSpPr>
        <p:spPr>
          <a:xfrm>
            <a:off x="457200" y="938212"/>
            <a:ext cx="8229600" cy="5059363"/>
          </a:xfrm>
          <a:prstGeom prst="rect">
            <a:avLst/>
          </a:prstGeom>
          <a:noFill/>
          <a:ln>
            <a:noFill/>
          </a:ln>
        </p:spPr>
        <p:txBody>
          <a:bodyPr anchorCtr="0" anchor="t" bIns="45700" lIns="91425" spcFirstLastPara="1" rIns="91425" wrap="square" tIns="45700">
            <a:noAutofit/>
          </a:bodyPr>
          <a:lstStyle/>
          <a:p>
            <a:pPr indent="-215900" lvl="0" marL="342900" rtl="0" algn="l">
              <a:lnSpc>
                <a:spcPct val="100000"/>
              </a:lnSpc>
              <a:spcBef>
                <a:spcPts val="400"/>
              </a:spcBef>
              <a:spcAft>
                <a:spcPts val="0"/>
              </a:spcAft>
              <a:buSzPts val="2000"/>
              <a:buNone/>
            </a:pPr>
            <a:r>
              <a:t/>
            </a:r>
            <a:endParaRPr sz="2000"/>
          </a:p>
          <a:p>
            <a:pPr indent="-215900" lvl="0" marL="342900" rtl="0" algn="l">
              <a:lnSpc>
                <a:spcPct val="100000"/>
              </a:lnSpc>
              <a:spcBef>
                <a:spcPts val="400"/>
              </a:spcBef>
              <a:spcAft>
                <a:spcPts val="0"/>
              </a:spcAft>
              <a:buClr>
                <a:schemeClr val="dk1"/>
              </a:buClr>
              <a:buSzPts val="2000"/>
              <a:buNone/>
            </a:pPr>
            <a:r>
              <a:t/>
            </a:r>
            <a:endParaRPr sz="2000"/>
          </a:p>
          <a:p>
            <a:pPr indent="-215900" lvl="0" marL="342900" rtl="0" algn="l">
              <a:lnSpc>
                <a:spcPct val="100000"/>
              </a:lnSpc>
              <a:spcBef>
                <a:spcPts val="400"/>
              </a:spcBef>
              <a:spcAft>
                <a:spcPts val="0"/>
              </a:spcAft>
              <a:buClr>
                <a:schemeClr val="dk1"/>
              </a:buClr>
              <a:buSzPts val="2000"/>
              <a:buNone/>
            </a:pPr>
            <a:r>
              <a:t/>
            </a:r>
            <a:endParaRPr sz="2000"/>
          </a:p>
          <a:p>
            <a:pPr indent="-215900" lvl="0" marL="342900" rtl="0" algn="l">
              <a:lnSpc>
                <a:spcPct val="100000"/>
              </a:lnSpc>
              <a:spcBef>
                <a:spcPts val="400"/>
              </a:spcBef>
              <a:spcAft>
                <a:spcPts val="0"/>
              </a:spcAft>
              <a:buClr>
                <a:schemeClr val="dk1"/>
              </a:buClr>
              <a:buSzPts val="2000"/>
              <a:buNone/>
            </a:pPr>
            <a:r>
              <a:t/>
            </a:r>
            <a:endParaRPr sz="2000"/>
          </a:p>
          <a:p>
            <a:pPr indent="-215900" lvl="0" marL="342900" rtl="0" algn="l">
              <a:lnSpc>
                <a:spcPct val="100000"/>
              </a:lnSpc>
              <a:spcBef>
                <a:spcPts val="400"/>
              </a:spcBef>
              <a:spcAft>
                <a:spcPts val="0"/>
              </a:spcAft>
              <a:buClr>
                <a:schemeClr val="dk1"/>
              </a:buClr>
              <a:buSzPts val="2000"/>
              <a:buNone/>
            </a:pPr>
            <a:r>
              <a:t/>
            </a:r>
            <a:endParaRPr sz="2000"/>
          </a:p>
          <a:p>
            <a:pPr indent="-215900" lvl="0" marL="342900" rtl="0" algn="l">
              <a:lnSpc>
                <a:spcPct val="100000"/>
              </a:lnSpc>
              <a:spcBef>
                <a:spcPts val="400"/>
              </a:spcBef>
              <a:spcAft>
                <a:spcPts val="0"/>
              </a:spcAft>
              <a:buClr>
                <a:schemeClr val="dk1"/>
              </a:buClr>
              <a:buSzPts val="2000"/>
              <a:buNone/>
            </a:pPr>
            <a:r>
              <a:t/>
            </a:r>
            <a:endParaRPr sz="2000"/>
          </a:p>
          <a:p>
            <a:pPr indent="-215900" lvl="0" marL="342900" rtl="0" algn="l">
              <a:lnSpc>
                <a:spcPct val="100000"/>
              </a:lnSpc>
              <a:spcBef>
                <a:spcPts val="400"/>
              </a:spcBef>
              <a:spcAft>
                <a:spcPts val="0"/>
              </a:spcAft>
              <a:buClr>
                <a:schemeClr val="dk1"/>
              </a:buClr>
              <a:buSzPts val="2000"/>
              <a:buNone/>
            </a:pPr>
            <a:r>
              <a:t/>
            </a:r>
            <a:endParaRPr sz="2000"/>
          </a:p>
          <a:p>
            <a:pPr indent="-215900" lvl="0" marL="342900" rtl="0" algn="l">
              <a:lnSpc>
                <a:spcPct val="1000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205" name="Google Shape;205;p5"/>
          <p:cNvSpPr txBox="1"/>
          <p:nvPr>
            <p:ph idx="11" type="ftr"/>
          </p:nvPr>
        </p:nvSpPr>
        <p:spPr>
          <a:xfrm>
            <a:off x="685800" y="6356351"/>
            <a:ext cx="7620000" cy="273049"/>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AND ENGINEERING - Artificial Intelligence and Machine Learning</a:t>
            </a:r>
            <a:endParaRPr/>
          </a:p>
          <a:p>
            <a:pPr indent="0" lvl="0" marL="0" rtl="0" algn="ctr">
              <a:lnSpc>
                <a:spcPct val="100000"/>
              </a:lnSpc>
              <a:spcBef>
                <a:spcPts val="0"/>
              </a:spcBef>
              <a:spcAft>
                <a:spcPts val="0"/>
              </a:spcAft>
              <a:buSzPts val="1400"/>
              <a:buNone/>
            </a:pPr>
            <a:r>
              <a:t/>
            </a:r>
            <a:endParaRPr/>
          </a:p>
        </p:txBody>
      </p:sp>
      <p:sp>
        <p:nvSpPr>
          <p:cNvPr id="206" name="Google Shape;206;p5"/>
          <p:cNvSpPr txBox="1"/>
          <p:nvPr/>
        </p:nvSpPr>
        <p:spPr>
          <a:xfrm>
            <a:off x="457200" y="1048916"/>
            <a:ext cx="8351874" cy="401648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[12]</a:t>
            </a:r>
            <a:r>
              <a:rPr b="0" i="0" lang="en-US" sz="1500" u="none" cap="none" strike="noStrike">
                <a:solidFill>
                  <a:srgbClr val="000000"/>
                </a:solidFill>
                <a:latin typeface="TimesNewRoman"/>
                <a:ea typeface="TimesNewRoman"/>
                <a:cs typeface="TimesNewRoman"/>
                <a:sym typeface="TimesNewRoman"/>
              </a:rPr>
              <a:t> Rishabh Bathija et al. SVM, Weighted KNN, and KNN are compared for resume screening, 2023.</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TimesNewRoman"/>
                <a:ea typeface="TimesNewRoman"/>
                <a:cs typeface="TimesNewRoman"/>
                <a:sym typeface="TimesNewRoman"/>
              </a:rPr>
              <a:t>[13] M.F.Mridha, et al. Evaluation Job Overviews: Using CNN and ML, 2021.</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TimesNewRoman"/>
                <a:ea typeface="TimesNewRoman"/>
                <a:cs typeface="TimesNewRoman"/>
                <a:sym typeface="TimesNewRoman"/>
              </a:rPr>
              <a:t>[14] Rajath V , Riza Tanaz Fareed , Sharadadevi Kaganurmath. Resume Classification and Ranking using KNN and Cosine Similarity, 2021.</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TimesNewRoman"/>
                <a:ea typeface="TimesNewRoman"/>
                <a:cs typeface="TimesNewRoman"/>
                <a:sym typeface="TimesNewRoman"/>
              </a:rPr>
              <a:t>[15] Tejaswini K, Umadevi V, Shashank M Kadiwal, Sanjay Revanna. Design and development of machine learning based resume ranking system, 2022.</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TimesNewRoman"/>
                <a:ea typeface="TimesNewRoman"/>
                <a:cs typeface="TimesNewRoman"/>
                <a:sym typeface="TimesNewRoman"/>
              </a:rPr>
              <a:t>[16] Prasanna Parasurama and João Sedoc. Gendered Information in Resumes and its Role in Algorithmic and Human Hiring Bias. Proceedings, 2022.</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TimesNewRoman"/>
                <a:ea typeface="TimesNewRoman"/>
                <a:cs typeface="TimesNewRoman"/>
                <a:sym typeface="TimesNewRoman"/>
              </a:rPr>
              <a:t>[17] Suhas. H. E and Manjunath. A E. Differential Hiring using a Combination of NER and Word Embedding, 2020.</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TimesNewRoman"/>
                <a:ea typeface="TimesNewRoman"/>
                <a:cs typeface="TimesNewRoman"/>
                <a:sym typeface="TimesNewRoman"/>
              </a:rPr>
              <a:t>[18] Pradeep Kumar Roy, Sarabjeet Singh Chowdhary, Rocky Bhatia. A Machine Learning approach for automation of Resume Recommendation system, 2020.</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TimesNewRoman"/>
                <a:ea typeface="TimesNewRoman"/>
                <a:cs typeface="TimesNewRoman"/>
                <a:sym typeface="TimesNewRoman"/>
              </a:rPr>
              <a:t>[19] Bhushan Kinge, Shrinivas Mandhare, Pranali Chavan, S. M. Chaware, Resume Screening using Machine Learning and NLP: A proposed System, 2022.</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TimesNewRoman"/>
                <a:ea typeface="TimesNewRoman"/>
                <a:cs typeface="TimesNewRoman"/>
                <a:sym typeface="TimesNewRoman"/>
              </a:rPr>
              <a:t>[20] D. Jagan Mohan Reddy, S. Regella and S. R. Seelam. Recruitment Prediction using Machine Learning, 2020.</a:t>
            </a:r>
            <a:endParaRPr b="0" i="0" sz="1500" u="none" cap="none" strike="noStrike">
              <a:solidFill>
                <a:srgbClr val="000000"/>
              </a:solidFill>
              <a:latin typeface="TimesNewRoman"/>
              <a:ea typeface="TimesNewRoman"/>
              <a:cs typeface="TimesNewRoman"/>
              <a:sym typeface="TimesNewRoman"/>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Agenda</a:t>
            </a:r>
            <a:endParaRPr/>
          </a:p>
        </p:txBody>
      </p:sp>
      <p:sp>
        <p:nvSpPr>
          <p:cNvPr id="99" name="Google Shape;99;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000000"/>
              </a:buClr>
              <a:buSzPts val="1800"/>
              <a:buFont typeface="Arial"/>
              <a:buChar char="•"/>
            </a:pPr>
            <a:r>
              <a:rPr b="0" i="0" lang="en-US" sz="1800" u="none" strike="noStrike">
                <a:solidFill>
                  <a:srgbClr val="000000"/>
                </a:solidFill>
                <a:latin typeface="Calibri"/>
                <a:ea typeface="Calibri"/>
                <a:cs typeface="Calibri"/>
                <a:sym typeface="Calibri"/>
              </a:rPr>
              <a:t>Abstract</a:t>
            </a:r>
            <a:endParaRPr b="0" i="0" sz="1800" u="none" strike="noStrike">
              <a:solidFill>
                <a:srgbClr val="000000"/>
              </a:solidFill>
              <a:latin typeface="Arial"/>
              <a:ea typeface="Arial"/>
              <a:cs typeface="Arial"/>
              <a:sym typeface="Arial"/>
            </a:endParaRPr>
          </a:p>
          <a:p>
            <a:pPr indent="-342900" lvl="0" marL="342900" rtl="0" algn="l">
              <a:lnSpc>
                <a:spcPct val="100000"/>
              </a:lnSpc>
              <a:spcBef>
                <a:spcPts val="1000"/>
              </a:spcBef>
              <a:spcAft>
                <a:spcPts val="0"/>
              </a:spcAft>
              <a:buClr>
                <a:srgbClr val="000000"/>
              </a:buClr>
              <a:buSzPts val="1800"/>
              <a:buFont typeface="Arial"/>
              <a:buChar char="•"/>
            </a:pPr>
            <a:r>
              <a:rPr b="0" i="0" lang="en-US" sz="1800" u="none" strike="noStrike">
                <a:solidFill>
                  <a:srgbClr val="000000"/>
                </a:solidFill>
                <a:latin typeface="Calibri"/>
                <a:ea typeface="Calibri"/>
                <a:cs typeface="Calibri"/>
                <a:sym typeface="Calibri"/>
              </a:rPr>
              <a:t>Literature survey</a:t>
            </a:r>
            <a:endParaRPr/>
          </a:p>
          <a:p>
            <a:pPr indent="-342900" lvl="0" marL="342900" rtl="0" algn="l">
              <a:lnSpc>
                <a:spcPct val="100000"/>
              </a:lnSpc>
              <a:spcBef>
                <a:spcPts val="1000"/>
              </a:spcBef>
              <a:spcAft>
                <a:spcPts val="0"/>
              </a:spcAft>
              <a:buClr>
                <a:srgbClr val="000000"/>
              </a:buClr>
              <a:buSzPts val="1800"/>
              <a:buFont typeface="Arial"/>
              <a:buChar char="•"/>
            </a:pPr>
            <a:r>
              <a:rPr b="0" i="0" lang="en-US" sz="1800" u="none" strike="noStrike">
                <a:solidFill>
                  <a:srgbClr val="000000"/>
                </a:solidFill>
                <a:latin typeface="Calibri"/>
                <a:ea typeface="Calibri"/>
                <a:cs typeface="Calibri"/>
                <a:sym typeface="Calibri"/>
              </a:rPr>
              <a:t>Scope and Motivation</a:t>
            </a:r>
            <a:endParaRPr b="0" i="0" sz="1800" u="none" strike="noStrike">
              <a:solidFill>
                <a:srgbClr val="000000"/>
              </a:solidFill>
              <a:latin typeface="Arial"/>
              <a:ea typeface="Arial"/>
              <a:cs typeface="Arial"/>
              <a:sym typeface="Arial"/>
            </a:endParaRPr>
          </a:p>
          <a:p>
            <a:pPr indent="-342900" lvl="0" marL="342900" rtl="0" algn="l">
              <a:lnSpc>
                <a:spcPct val="100000"/>
              </a:lnSpc>
              <a:spcBef>
                <a:spcPts val="1000"/>
              </a:spcBef>
              <a:spcAft>
                <a:spcPts val="0"/>
              </a:spcAft>
              <a:buClr>
                <a:srgbClr val="000000"/>
              </a:buClr>
              <a:buSzPts val="1800"/>
              <a:buFont typeface="Arial"/>
              <a:buChar char="•"/>
            </a:pPr>
            <a:r>
              <a:rPr b="0" i="0" lang="en-US" sz="1800" u="none" strike="noStrike">
                <a:solidFill>
                  <a:srgbClr val="000000"/>
                </a:solidFill>
                <a:latin typeface="Calibri"/>
                <a:ea typeface="Calibri"/>
                <a:cs typeface="Calibri"/>
                <a:sym typeface="Calibri"/>
              </a:rPr>
              <a:t>Objectives</a:t>
            </a:r>
            <a:endParaRPr/>
          </a:p>
          <a:p>
            <a:pPr indent="-342900" lvl="0" marL="342900" rtl="0" algn="l">
              <a:lnSpc>
                <a:spcPct val="100000"/>
              </a:lnSpc>
              <a:spcBef>
                <a:spcPts val="1000"/>
              </a:spcBef>
              <a:spcAft>
                <a:spcPts val="0"/>
              </a:spcAft>
              <a:buClr>
                <a:srgbClr val="000000"/>
              </a:buClr>
              <a:buSzPts val="1800"/>
              <a:buFont typeface="Arial"/>
              <a:buChar char="•"/>
            </a:pPr>
            <a:r>
              <a:rPr lang="en-US" sz="1800">
                <a:solidFill>
                  <a:srgbClr val="000000"/>
                </a:solidFill>
                <a:latin typeface="Calibri"/>
                <a:ea typeface="Calibri"/>
                <a:cs typeface="Calibri"/>
                <a:sym typeface="Calibri"/>
              </a:rPr>
              <a:t>Novel idea</a:t>
            </a:r>
            <a:endParaRPr/>
          </a:p>
          <a:p>
            <a:pPr indent="-342900" lvl="0" marL="342900" rtl="0" algn="l">
              <a:lnSpc>
                <a:spcPct val="100000"/>
              </a:lnSpc>
              <a:spcBef>
                <a:spcPts val="1000"/>
              </a:spcBef>
              <a:spcAft>
                <a:spcPts val="0"/>
              </a:spcAft>
              <a:buClr>
                <a:srgbClr val="000000"/>
              </a:buClr>
              <a:buSzPts val="1800"/>
              <a:buFont typeface="Arial"/>
              <a:buChar char="•"/>
            </a:pPr>
            <a:r>
              <a:rPr b="0" i="0" lang="en-US" sz="1800" u="none" strike="noStrike">
                <a:solidFill>
                  <a:srgbClr val="000000"/>
                </a:solidFill>
                <a:latin typeface="Calibri"/>
                <a:ea typeface="Calibri"/>
                <a:cs typeface="Calibri"/>
                <a:sym typeface="Calibri"/>
              </a:rPr>
              <a:t>Block diagram of proposed system </a:t>
            </a:r>
            <a:endParaRPr/>
          </a:p>
          <a:p>
            <a:pPr indent="-342900" lvl="0" marL="342900" rtl="0" algn="l">
              <a:lnSpc>
                <a:spcPct val="100000"/>
              </a:lnSpc>
              <a:spcBef>
                <a:spcPts val="1000"/>
              </a:spcBef>
              <a:spcAft>
                <a:spcPts val="0"/>
              </a:spcAft>
              <a:buClr>
                <a:srgbClr val="000000"/>
              </a:buClr>
              <a:buSzPts val="1800"/>
              <a:buFont typeface="Arial"/>
              <a:buChar char="•"/>
            </a:pPr>
            <a:r>
              <a:rPr lang="en-US" sz="1800">
                <a:solidFill>
                  <a:srgbClr val="000000"/>
                </a:solidFill>
                <a:latin typeface="Calibri"/>
                <a:ea typeface="Calibri"/>
                <a:cs typeface="Calibri"/>
                <a:sym typeface="Calibri"/>
              </a:rPr>
              <a:t>Tools to be used</a:t>
            </a:r>
            <a:endParaRPr/>
          </a:p>
          <a:p>
            <a:pPr indent="-342900" lvl="0" marL="342900" rtl="0" algn="l">
              <a:lnSpc>
                <a:spcPct val="100000"/>
              </a:lnSpc>
              <a:spcBef>
                <a:spcPts val="1000"/>
              </a:spcBef>
              <a:spcAft>
                <a:spcPts val="0"/>
              </a:spcAft>
              <a:buClr>
                <a:srgbClr val="000000"/>
              </a:buClr>
              <a:buSzPts val="1800"/>
              <a:buFont typeface="Arial"/>
              <a:buChar char="•"/>
            </a:pPr>
            <a:r>
              <a:rPr b="0" i="0" lang="en-US" sz="1800" u="none" strike="noStrike">
                <a:solidFill>
                  <a:srgbClr val="000000"/>
                </a:solidFill>
                <a:latin typeface="Calibri"/>
                <a:ea typeface="Calibri"/>
                <a:cs typeface="Calibri"/>
                <a:sym typeface="Calibri"/>
              </a:rPr>
              <a:t>Applications</a:t>
            </a:r>
            <a:endParaRPr b="0" i="0" sz="1800" u="none" strike="noStrike">
              <a:solidFill>
                <a:srgbClr val="000000"/>
              </a:solidFill>
              <a:latin typeface="Arial"/>
              <a:ea typeface="Arial"/>
              <a:cs typeface="Arial"/>
              <a:sym typeface="Arial"/>
            </a:endParaRPr>
          </a:p>
          <a:p>
            <a:pPr indent="-342900" lvl="0" marL="342900" rtl="0" algn="l">
              <a:lnSpc>
                <a:spcPct val="100000"/>
              </a:lnSpc>
              <a:spcBef>
                <a:spcPts val="1000"/>
              </a:spcBef>
              <a:spcAft>
                <a:spcPts val="0"/>
              </a:spcAft>
              <a:buClr>
                <a:srgbClr val="000000"/>
              </a:buClr>
              <a:buSzPts val="1800"/>
              <a:buFont typeface="Arial"/>
              <a:buChar char="•"/>
            </a:pPr>
            <a:r>
              <a:rPr b="0" i="0" lang="en-US" sz="1800" u="none" strike="noStrike">
                <a:solidFill>
                  <a:srgbClr val="000000"/>
                </a:solidFill>
                <a:latin typeface="Calibri"/>
                <a:ea typeface="Calibri"/>
                <a:cs typeface="Calibri"/>
                <a:sym typeface="Calibri"/>
              </a:rPr>
              <a:t>References (Base paper to be included)</a:t>
            </a:r>
            <a:endParaRPr b="0" i="0" sz="1800" u="none" strike="noStrike">
              <a:solidFill>
                <a:srgbClr val="000000"/>
              </a:solidFill>
              <a:latin typeface="Arial"/>
              <a:ea typeface="Arial"/>
              <a:cs typeface="Arial"/>
              <a:sym typeface="Arial"/>
            </a:endParaRPr>
          </a:p>
          <a:p>
            <a:pPr indent="-139700" lvl="0" marL="342900" rtl="0" algn="l">
              <a:lnSpc>
                <a:spcPct val="100000"/>
              </a:lnSpc>
              <a:spcBef>
                <a:spcPts val="640"/>
              </a:spcBef>
              <a:spcAft>
                <a:spcPts val="0"/>
              </a:spcAft>
              <a:buClr>
                <a:schemeClr val="dk1"/>
              </a:buClr>
              <a:buSzPts val="3200"/>
              <a:buNone/>
            </a:pPr>
            <a:r>
              <a:t/>
            </a:r>
            <a:endParaRPr/>
          </a:p>
        </p:txBody>
      </p:sp>
      <p:sp>
        <p:nvSpPr>
          <p:cNvPr id="100" name="Google Shape;100;p2"/>
          <p:cNvSpPr txBox="1"/>
          <p:nvPr>
            <p:ph idx="11" type="ftr"/>
          </p:nvPr>
        </p:nvSpPr>
        <p:spPr>
          <a:xfrm>
            <a:off x="457200" y="6356350"/>
            <a:ext cx="8229600" cy="4254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AND ENGINEERING – Artificial Intelligence and Machine Learning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ABSTRACT</a:t>
            </a:r>
            <a:endParaRPr/>
          </a:p>
        </p:txBody>
      </p:sp>
      <p:sp>
        <p:nvSpPr>
          <p:cNvPr id="106" name="Google Shape;106;p3"/>
          <p:cNvSpPr txBox="1"/>
          <p:nvPr>
            <p:ph idx="1" type="body"/>
          </p:nvPr>
        </p:nvSpPr>
        <p:spPr>
          <a:xfrm>
            <a:off x="461962" y="1452563"/>
            <a:ext cx="8229600" cy="48307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lnSpc>
                <a:spcPct val="100000"/>
              </a:lnSpc>
              <a:spcBef>
                <a:spcPts val="0"/>
              </a:spcBef>
              <a:spcAft>
                <a:spcPts val="0"/>
              </a:spcAft>
              <a:buClr>
                <a:schemeClr val="dk1"/>
              </a:buClr>
              <a:buSzPct val="100000"/>
              <a:buChar char="•"/>
            </a:pPr>
            <a:r>
              <a:rPr lang="en-US"/>
              <a:t>In today's competitive job market, organizations face the challenge of efficiently screening a large volume of resumes to identify the most qualified candidates for job openings.</a:t>
            </a:r>
            <a:endParaRPr/>
          </a:p>
          <a:p>
            <a:pPr indent="-342900" lvl="0" marL="342900" rtl="0" algn="l">
              <a:lnSpc>
                <a:spcPct val="100000"/>
              </a:lnSpc>
              <a:spcBef>
                <a:spcPts val="448"/>
              </a:spcBef>
              <a:spcAft>
                <a:spcPts val="0"/>
              </a:spcAft>
              <a:buClr>
                <a:schemeClr val="dk1"/>
              </a:buClr>
              <a:buSzPct val="100000"/>
              <a:buChar char="•"/>
            </a:pPr>
            <a:r>
              <a:rPr lang="en-US"/>
              <a:t>Manual screening of resumes is a laborious and time-consuming process that often leads to inefficiencies and biases in candidate selection.</a:t>
            </a:r>
            <a:endParaRPr/>
          </a:p>
          <a:p>
            <a:pPr indent="-342900" lvl="0" marL="342900" rtl="0" algn="l">
              <a:lnSpc>
                <a:spcPct val="100000"/>
              </a:lnSpc>
              <a:spcBef>
                <a:spcPts val="448"/>
              </a:spcBef>
              <a:spcAft>
                <a:spcPts val="0"/>
              </a:spcAft>
              <a:buClr>
                <a:schemeClr val="dk1"/>
              </a:buClr>
              <a:buSzPct val="100000"/>
              <a:buChar char="•"/>
            </a:pPr>
            <a:r>
              <a:rPr lang="en-US"/>
              <a:t>This project addresses these challenges by leveraging machine learning and natural language processing techniques to develop an automated resume screening system.</a:t>
            </a:r>
            <a:endParaRPr/>
          </a:p>
          <a:p>
            <a:pPr indent="-342900" lvl="0" marL="342900" rtl="0" algn="l">
              <a:lnSpc>
                <a:spcPct val="100000"/>
              </a:lnSpc>
              <a:spcBef>
                <a:spcPts val="448"/>
              </a:spcBef>
              <a:spcAft>
                <a:spcPts val="0"/>
              </a:spcAft>
              <a:buClr>
                <a:schemeClr val="dk1"/>
              </a:buClr>
              <a:buSzPct val="100000"/>
              <a:buChar char="•"/>
            </a:pPr>
            <a:r>
              <a:rPr lang="en-US"/>
              <a:t>The significance of the project lies in its potential to revolutionize the recruitment process, making it more efficient, objective, and scalable.</a:t>
            </a:r>
            <a:endParaRPr/>
          </a:p>
          <a:p>
            <a:pPr indent="-342900" lvl="0" marL="342900" rtl="0" algn="l">
              <a:lnSpc>
                <a:spcPct val="100000"/>
              </a:lnSpc>
              <a:spcBef>
                <a:spcPts val="448"/>
              </a:spcBef>
              <a:spcAft>
                <a:spcPts val="0"/>
              </a:spcAft>
              <a:buClr>
                <a:schemeClr val="dk1"/>
              </a:buClr>
              <a:buSzPct val="100000"/>
              <a:buChar char="•"/>
            </a:pPr>
            <a:r>
              <a:rPr lang="en-US"/>
              <a:t>By automating tedious tasks associated with resume screening, organizations can focus their resources on evaluating top candidates, leading to better hiring decisions and improved organizational performance.</a:t>
            </a:r>
            <a:endParaRPr/>
          </a:p>
        </p:txBody>
      </p:sp>
      <p:sp>
        <p:nvSpPr>
          <p:cNvPr id="107" name="Google Shape;107;p3"/>
          <p:cNvSpPr txBox="1"/>
          <p:nvPr>
            <p:ph idx="11" type="ftr"/>
          </p:nvPr>
        </p:nvSpPr>
        <p:spPr>
          <a:xfrm>
            <a:off x="457200" y="6356351"/>
            <a:ext cx="8229600" cy="349249"/>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AND ENGINEERING - Artificial Intelligence and Machine Learning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idx="11" type="ftr"/>
          </p:nvPr>
        </p:nvSpPr>
        <p:spPr>
          <a:xfrm>
            <a:off x="1219200" y="6356350"/>
            <a:ext cx="70104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AND ENGINEERING - Artificial Intelligence and Machine Learning</a:t>
            </a:r>
            <a:endParaRPr/>
          </a:p>
          <a:p>
            <a:pPr indent="0" lvl="0" marL="0" rtl="0" algn="ctr">
              <a:lnSpc>
                <a:spcPct val="100000"/>
              </a:lnSpc>
              <a:spcBef>
                <a:spcPts val="0"/>
              </a:spcBef>
              <a:spcAft>
                <a:spcPts val="0"/>
              </a:spcAft>
              <a:buSzPts val="1400"/>
              <a:buNone/>
            </a:pPr>
            <a:r>
              <a:t/>
            </a:r>
            <a:endParaRPr/>
          </a:p>
        </p:txBody>
      </p:sp>
      <p:sp>
        <p:nvSpPr>
          <p:cNvPr id="113" name="Google Shape;113;p4"/>
          <p:cNvSpPr txBox="1"/>
          <p:nvPr>
            <p:ph idx="4294967295" type="title"/>
          </p:nvPr>
        </p:nvSpPr>
        <p:spPr>
          <a:xfrm>
            <a:off x="0" y="30163"/>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LITERATURE SURVEY</a:t>
            </a:r>
            <a:endParaRPr/>
          </a:p>
        </p:txBody>
      </p:sp>
      <p:graphicFrame>
        <p:nvGraphicFramePr>
          <p:cNvPr id="114" name="Google Shape;114;p4"/>
          <p:cNvGraphicFramePr/>
          <p:nvPr/>
        </p:nvGraphicFramePr>
        <p:xfrm>
          <a:off x="457200" y="961361"/>
          <a:ext cx="3000000" cy="3000000"/>
        </p:xfrm>
        <a:graphic>
          <a:graphicData uri="http://schemas.openxmlformats.org/drawingml/2006/table">
            <a:tbl>
              <a:tblPr bandRow="1" firstRow="1">
                <a:noFill/>
                <a:tableStyleId>{1B442376-97AF-4475-A84F-C605DCDBB130}</a:tableStyleId>
              </a:tblPr>
              <a:tblGrid>
                <a:gridCol w="2057400"/>
                <a:gridCol w="2046775"/>
                <a:gridCol w="2068025"/>
                <a:gridCol w="2057400"/>
              </a:tblGrid>
              <a:tr h="3532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TITLE &amp; YEAR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AUTHOR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400" u="none" cap="none" strike="noStrike"/>
                        <a:t>METHODOLOGY</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CONCLUSION</a:t>
                      </a:r>
                      <a:endParaRPr sz="1800" u="none" cap="none" strike="noStrike"/>
                    </a:p>
                  </a:txBody>
                  <a:tcPr marT="45725" marB="45725" marR="91450" marL="91450"/>
                </a:tc>
              </a:tr>
              <a:tr h="24079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Resume Shortlisting Using NLP(2024)</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Dr. Ambareesh S, Nikhil Kumar Thakur, Ujjwal Bhattarai, Saurav Kumar Yadav, Jay Nath Thakur, Amrit Kumar Mahato</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lang="en-US" sz="1400" u="none" cap="none" strike="noStrike"/>
                        <a:t>The core steps in the</a:t>
                      </a:r>
                      <a:endParaRPr sz="1400" u="none" cap="none" strike="noStrike"/>
                    </a:p>
                    <a:p>
                      <a:pPr indent="0" lvl="0" marL="0" marR="0" rtl="0" algn="l">
                        <a:lnSpc>
                          <a:spcPct val="100000"/>
                        </a:lnSpc>
                        <a:spcBef>
                          <a:spcPts val="0"/>
                        </a:spcBef>
                        <a:spcAft>
                          <a:spcPts val="0"/>
                        </a:spcAft>
                        <a:buClr>
                          <a:srgbClr val="000000"/>
                        </a:buClr>
                        <a:buSzPts val="1500"/>
                        <a:buFont typeface="Arial"/>
                        <a:buNone/>
                      </a:pPr>
                      <a:r>
                        <a:rPr lang="en-US" sz="1400" u="none" cap="none" strike="noStrike"/>
                        <a:t>system include parsing resume to text, performing NLP  creating a NER model and using NER model to calculate P, R and F score to generate final score to sort resume based on final score.</a:t>
                      </a:r>
                      <a:endParaRPr sz="1400" u="none" cap="none" strike="noStrike"/>
                    </a:p>
                    <a:p>
                      <a:pPr indent="0" lvl="0" marL="0" marR="0" rtl="0" algn="l">
                        <a:lnSpc>
                          <a:spcPct val="100000"/>
                        </a:lnSpc>
                        <a:spcBef>
                          <a:spcPts val="0"/>
                        </a:spcBef>
                        <a:spcAft>
                          <a:spcPts val="0"/>
                        </a:spcAft>
                        <a:buClr>
                          <a:srgbClr val="000000"/>
                        </a:buClr>
                        <a:buSzPts val="15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Natural Language processing (NLP) based resume shortlisting</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rPr lang="en-US" sz="1600" u="none" cap="none" strike="noStrike"/>
                        <a:t>research has shown great potential for accelerating the hiring</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rPr lang="en-US" sz="1600" u="none" cap="none" strike="noStrike"/>
                        <a:t>process.</a:t>
                      </a:r>
                      <a:endParaRPr sz="1600" u="none" cap="none" strike="noStrike"/>
                    </a:p>
                  </a:txBody>
                  <a:tcPr marT="45725" marB="45725" marR="91450" marL="91450"/>
                </a:tc>
              </a:tr>
              <a:tr h="25612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Resume Ranking and Shortlisting with DistilBERT and XLM(2024)</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Anuska Mukherjee, Umme Salma M</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400" u="none" cap="none" strike="noStrike"/>
                        <a:t>It utilizes distilBERT model and the XLM (Cross-lingual Language Model). To refine our approach further, two types of metrics for resume ranking, such as Cosine similarity score and Spatial Euclidean distance, are used, and the results are compared</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It has a test accuracy of 95%</a:t>
                      </a:r>
                      <a:endParaRPr sz="16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8"/>
          <p:cNvSpPr txBox="1"/>
          <p:nvPr>
            <p:ph idx="11" type="ftr"/>
          </p:nvPr>
        </p:nvSpPr>
        <p:spPr>
          <a:xfrm>
            <a:off x="1219200" y="6356350"/>
            <a:ext cx="70104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AND ENGINEERING - Artificial Intelligence and Machine Learning</a:t>
            </a:r>
            <a:endParaRPr/>
          </a:p>
          <a:p>
            <a:pPr indent="0" lvl="0" marL="0" rtl="0" algn="ctr">
              <a:lnSpc>
                <a:spcPct val="100000"/>
              </a:lnSpc>
              <a:spcBef>
                <a:spcPts val="0"/>
              </a:spcBef>
              <a:spcAft>
                <a:spcPts val="0"/>
              </a:spcAft>
              <a:buSzPts val="1400"/>
              <a:buNone/>
            </a:pPr>
            <a:r>
              <a:t/>
            </a:r>
            <a:endParaRPr/>
          </a:p>
        </p:txBody>
      </p:sp>
      <p:sp>
        <p:nvSpPr>
          <p:cNvPr id="120" name="Google Shape;120;p8"/>
          <p:cNvSpPr txBox="1"/>
          <p:nvPr>
            <p:ph idx="4294967295" type="title"/>
          </p:nvPr>
        </p:nvSpPr>
        <p:spPr>
          <a:xfrm>
            <a:off x="0" y="-18907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LITERATURE SURVEY</a:t>
            </a:r>
            <a:endParaRPr/>
          </a:p>
        </p:txBody>
      </p:sp>
      <p:graphicFrame>
        <p:nvGraphicFramePr>
          <p:cNvPr id="121" name="Google Shape;121;p8"/>
          <p:cNvGraphicFramePr/>
          <p:nvPr/>
        </p:nvGraphicFramePr>
        <p:xfrm>
          <a:off x="457200" y="839622"/>
          <a:ext cx="3000000" cy="3000000"/>
        </p:xfrm>
        <a:graphic>
          <a:graphicData uri="http://schemas.openxmlformats.org/drawingml/2006/table">
            <a:tbl>
              <a:tblPr bandRow="1" firstRow="1">
                <a:noFill/>
                <a:tableStyleId>{1B442376-97AF-4475-A84F-C605DCDBB130}</a:tableStyleId>
              </a:tblPr>
              <a:tblGrid>
                <a:gridCol w="2057400"/>
                <a:gridCol w="2057400"/>
                <a:gridCol w="2057400"/>
                <a:gridCol w="2057400"/>
              </a:tblGrid>
              <a:tr h="3350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TITLE &amp; YEAR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AUTHOR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METHODOLOGY</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CONCLUSION</a:t>
                      </a:r>
                      <a:endParaRPr sz="1800" u="none" cap="none" strike="noStrike"/>
                    </a:p>
                  </a:txBody>
                  <a:tcPr marT="45725" marB="45725" marR="91450" marL="91450"/>
                </a:tc>
              </a:tr>
              <a:tr h="25960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Resume Classification Using ML Techniques(2023)</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B.Surendiran, Tejus Paturu, Harsha Vardhan Chirumamilla, Maruprolu Naga Raju Reddy</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lang="en-US" sz="1400" u="none" cap="none" strike="noStrike"/>
                        <a:t>To find the best possible</a:t>
                      </a:r>
                      <a:endParaRPr sz="1400" u="none" cap="none" strike="noStrike"/>
                    </a:p>
                    <a:p>
                      <a:pPr indent="0" lvl="0" marL="0" marR="0" rtl="0" algn="l">
                        <a:lnSpc>
                          <a:spcPct val="100000"/>
                        </a:lnSpc>
                        <a:spcBef>
                          <a:spcPts val="0"/>
                        </a:spcBef>
                        <a:spcAft>
                          <a:spcPts val="0"/>
                        </a:spcAft>
                        <a:buClr>
                          <a:srgbClr val="000000"/>
                        </a:buClr>
                        <a:buSzPts val="1500"/>
                        <a:buFont typeface="Arial"/>
                        <a:buNone/>
                      </a:pPr>
                      <a:r>
                        <a:rPr lang="en-US" sz="1400" u="none" cap="none" strike="noStrike"/>
                        <a:t>solution, different ML techniques like Decision Tree, Random</a:t>
                      </a:r>
                      <a:endParaRPr sz="1400" u="none" cap="none" strike="noStrike"/>
                    </a:p>
                    <a:p>
                      <a:pPr indent="0" lvl="0" marL="0" marR="0" rtl="0" algn="l">
                        <a:lnSpc>
                          <a:spcPct val="100000"/>
                        </a:lnSpc>
                        <a:spcBef>
                          <a:spcPts val="0"/>
                        </a:spcBef>
                        <a:spcAft>
                          <a:spcPts val="0"/>
                        </a:spcAft>
                        <a:buClr>
                          <a:srgbClr val="000000"/>
                        </a:buClr>
                        <a:buSzPts val="1500"/>
                        <a:buFont typeface="Arial"/>
                        <a:buNone/>
                      </a:pPr>
                      <a:r>
                        <a:rPr lang="en-US" sz="1400" u="none" cap="none" strike="noStrike"/>
                        <a:t>Forest, KNN, Support Vector are researched and the most</a:t>
                      </a:r>
                      <a:endParaRPr sz="1400" u="none" cap="none" strike="noStrike"/>
                    </a:p>
                    <a:p>
                      <a:pPr indent="0" lvl="0" marL="0" marR="0" rtl="0" algn="l">
                        <a:lnSpc>
                          <a:spcPct val="100000"/>
                        </a:lnSpc>
                        <a:spcBef>
                          <a:spcPts val="0"/>
                        </a:spcBef>
                        <a:spcAft>
                          <a:spcPts val="0"/>
                        </a:spcAft>
                        <a:buClr>
                          <a:srgbClr val="000000"/>
                        </a:buClr>
                        <a:buSzPts val="1500"/>
                        <a:buFont typeface="Arial"/>
                        <a:buNone/>
                      </a:pPr>
                      <a:r>
                        <a:rPr lang="en-US" sz="1400" u="none" cap="none" strike="noStrike"/>
                        <a:t>accurate one is chosen.</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Random forest classifiers</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gave the highest accuracy</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(91%).</a:t>
                      </a:r>
                      <a:endParaRPr sz="1600" u="none" cap="none" strike="noStrike"/>
                    </a:p>
                  </a:txBody>
                  <a:tcPr marT="45725" marB="45725" marR="91450" marL="91450"/>
                </a:tc>
              </a:tr>
              <a:tr h="24285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Resume Screening–Testing For Data Stability(2024)</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Asim Wahedna, Adit Vakil, Somil Shah, Vishakha V. Kelkar and Ishan Shrivastava</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NLP techniques used for resume parsing, such as Named</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Entity Recognition, along with the various machine learning</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algorithms used for screening resumes, such as cosine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similarity.</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This model provides upto 74%.</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t/>
                      </a:r>
                      <a:endParaRPr sz="1600" u="none" cap="none" strike="noStrike"/>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0"/>
          <p:cNvSpPr txBox="1"/>
          <p:nvPr>
            <p:ph idx="11" type="ftr"/>
          </p:nvPr>
        </p:nvSpPr>
        <p:spPr>
          <a:xfrm>
            <a:off x="1219200" y="6356350"/>
            <a:ext cx="70104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AND ENGINEERING - Artificial Intelligence and Machine Learning</a:t>
            </a:r>
            <a:endParaRPr/>
          </a:p>
          <a:p>
            <a:pPr indent="0" lvl="0" marL="0" rtl="0" algn="ctr">
              <a:lnSpc>
                <a:spcPct val="100000"/>
              </a:lnSpc>
              <a:spcBef>
                <a:spcPts val="0"/>
              </a:spcBef>
              <a:spcAft>
                <a:spcPts val="0"/>
              </a:spcAft>
              <a:buSzPts val="1400"/>
              <a:buNone/>
            </a:pPr>
            <a:r>
              <a:t/>
            </a:r>
            <a:endParaRPr/>
          </a:p>
        </p:txBody>
      </p:sp>
      <p:sp>
        <p:nvSpPr>
          <p:cNvPr id="127" name="Google Shape;127;p30"/>
          <p:cNvSpPr txBox="1"/>
          <p:nvPr>
            <p:ph idx="4294967295" type="title"/>
          </p:nvPr>
        </p:nvSpPr>
        <p:spPr>
          <a:xfrm>
            <a:off x="0" y="-228245"/>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LITERATURE SURVEY</a:t>
            </a:r>
            <a:endParaRPr/>
          </a:p>
        </p:txBody>
      </p:sp>
      <p:graphicFrame>
        <p:nvGraphicFramePr>
          <p:cNvPr id="128" name="Google Shape;128;p30"/>
          <p:cNvGraphicFramePr/>
          <p:nvPr/>
        </p:nvGraphicFramePr>
        <p:xfrm>
          <a:off x="609600" y="687040"/>
          <a:ext cx="3000000" cy="3000000"/>
        </p:xfrm>
        <a:graphic>
          <a:graphicData uri="http://schemas.openxmlformats.org/drawingml/2006/table">
            <a:tbl>
              <a:tblPr bandRow="1" firstRow="1">
                <a:noFill/>
                <a:tableStyleId>{1B442376-97AF-4475-A84F-C605DCDBB130}</a:tableStyleId>
              </a:tblPr>
              <a:tblGrid>
                <a:gridCol w="2057400"/>
                <a:gridCol w="2057400"/>
                <a:gridCol w="2057400"/>
                <a:gridCol w="2057400"/>
              </a:tblGrid>
              <a:tr h="262425">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TITLE &amp; YEAR</a:t>
                      </a:r>
                      <a:endParaRPr sz="15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AUTHOR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METHODOLOGY</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CONCLUSION</a:t>
                      </a:r>
                      <a:endParaRPr sz="1800" u="none" cap="none" strike="noStrike"/>
                    </a:p>
                  </a:txBody>
                  <a:tcPr marT="45725" marB="45725" marR="91450" marL="91450"/>
                </a:tc>
              </a:tr>
              <a:tr h="2361775">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Resume Classification using Elite Bag-of-Words Approach(2023)</a:t>
                      </a:r>
                      <a:endParaRPr sz="1400" u="none" cap="none" strike="noStrike"/>
                    </a:p>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Muskan Sharma, Gargi Choudhary, Seba Susan</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It utilizes</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en-US" sz="1200" u="none" cap="none" strike="noStrike"/>
                        <a:t>a recently introduced text vectorization  technique called Elite</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en-US" sz="1200" u="none" cap="none" strike="noStrike"/>
                        <a:t>bag-of-words for the vectorization of resumes. To implement this method, words in each class are ranked based on their occurring frequency and then applied max entropy partitioning (MEP) to derive the top-ranked significant</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en-US" sz="1200" u="none" cap="none" strike="noStrike"/>
                        <a:t>keywords in each class.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The best performing was observed to be the elite key words which gave highest test accuracy of 62.6%.</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45725" marB="45725" marR="91450" marL="91450"/>
                </a:tc>
              </a:tr>
              <a:tr h="23617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2Q-Learning Scheme for Resume Screening(2023)</a:t>
                      </a:r>
                      <a:endParaRPr sz="1400" u="none" cap="none" strike="noStrike"/>
                    </a:p>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Bhoomika SP, Likhitha S, Chandana H S, Kavya S A, Bhargavi K</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This paper uses a 2Q-Learning-based approach enriched with natural language processing capability to accurately evaluate resumes. The 2Q-Learning approach involves the selection or rejection of resumes by comparing the resume with the skills or requirements mentioned in the job description by recruiter.</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Accuracy: 72%</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t/>
                      </a:r>
                      <a:endParaRPr sz="1600" u="none" cap="none" strike="noStrike"/>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e2894e2257_0_16"/>
          <p:cNvSpPr txBox="1"/>
          <p:nvPr>
            <p:ph idx="11" type="ftr"/>
          </p:nvPr>
        </p:nvSpPr>
        <p:spPr>
          <a:xfrm>
            <a:off x="1219200" y="6356350"/>
            <a:ext cx="7010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AND ENGINEERING - Artificial Intelligence and Machine Learning</a:t>
            </a:r>
            <a:endParaRPr/>
          </a:p>
          <a:p>
            <a:pPr indent="0" lvl="0" marL="0" rtl="0" algn="ctr">
              <a:lnSpc>
                <a:spcPct val="100000"/>
              </a:lnSpc>
              <a:spcBef>
                <a:spcPts val="0"/>
              </a:spcBef>
              <a:spcAft>
                <a:spcPts val="0"/>
              </a:spcAft>
              <a:buSzPts val="1400"/>
              <a:buNone/>
            </a:pPr>
            <a:r>
              <a:t/>
            </a:r>
            <a:endParaRPr/>
          </a:p>
        </p:txBody>
      </p:sp>
      <p:sp>
        <p:nvSpPr>
          <p:cNvPr id="134" name="Google Shape;134;g2e2894e2257_0_16"/>
          <p:cNvSpPr txBox="1"/>
          <p:nvPr>
            <p:ph idx="4294967295" type="title"/>
          </p:nvPr>
        </p:nvSpPr>
        <p:spPr>
          <a:xfrm>
            <a:off x="-42531" y="-214386"/>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200"/>
              <a:t>        LITERATURE SURVEY</a:t>
            </a:r>
            <a:endParaRPr sz="4200"/>
          </a:p>
        </p:txBody>
      </p:sp>
      <p:graphicFrame>
        <p:nvGraphicFramePr>
          <p:cNvPr id="135" name="Google Shape;135;g2e2894e2257_0_16"/>
          <p:cNvGraphicFramePr/>
          <p:nvPr/>
        </p:nvGraphicFramePr>
        <p:xfrm>
          <a:off x="499730" y="790354"/>
          <a:ext cx="3000000" cy="3000000"/>
        </p:xfrm>
        <a:graphic>
          <a:graphicData uri="http://schemas.openxmlformats.org/drawingml/2006/table">
            <a:tbl>
              <a:tblPr bandRow="1" firstRow="1">
                <a:noFill/>
                <a:tableStyleId>{1B442376-97AF-4475-A84F-C605DCDBB130}</a:tableStyleId>
              </a:tblPr>
              <a:tblGrid>
                <a:gridCol w="2057400"/>
                <a:gridCol w="2057400"/>
                <a:gridCol w="2057400"/>
                <a:gridCol w="2057400"/>
              </a:tblGrid>
              <a:tr h="281350">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TITLE &amp; YEAR</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AUTHOR</a:t>
                      </a:r>
                      <a:endParaRPr sz="1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METHODOLOGY</a:t>
                      </a:r>
                      <a:endParaRPr sz="15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CONCLUSION</a:t>
                      </a:r>
                      <a:endParaRPr sz="1600" u="none" cap="none" strike="noStrike"/>
                    </a:p>
                  </a:txBody>
                  <a:tcPr marT="45725" marB="45725" marR="91450" marL="91450"/>
                </a:tc>
              </a:tr>
              <a:tr h="2508675">
                <a:tc>
                  <a:txBody>
                    <a:bodyPr/>
                    <a:lstStyle/>
                    <a:p>
                      <a:pPr indent="0" lvl="0" marL="0" marR="0" rtl="0" algn="l">
                        <a:lnSpc>
                          <a:spcPct val="100000"/>
                        </a:lnSpc>
                        <a:spcBef>
                          <a:spcPts val="0"/>
                        </a:spcBef>
                        <a:spcAft>
                          <a:spcPts val="0"/>
                        </a:spcAft>
                        <a:buClr>
                          <a:schemeClr val="dk1"/>
                        </a:buClr>
                        <a:buSzPts val="1100"/>
                        <a:buFont typeface="Arial"/>
                        <a:buNone/>
                      </a:pPr>
                      <a:r>
                        <a:rPr lang="en-US" sz="1600" u="none" cap="none" strike="noStrike"/>
                        <a:t>Automated Resume Screener using Natural Language Processing(NLP)(2022)</a:t>
                      </a:r>
                      <a:endParaRPr sz="16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Tumula Mani Harsha,Gangaraju Sai Moukthika, Dudipalli Siva Sai, Mannuru Naga Rajeswari Pravallika, Satish Anamalamudi, MuraliKrishna Enduri</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This paper discusses about one such process</a:t>
                      </a:r>
                      <a:endParaRPr sz="1400" u="none" cap="none" strike="noStrike"/>
                    </a:p>
                    <a:p>
                      <a:pPr indent="0" lvl="0" marL="0" marR="0" rtl="0" algn="l">
                        <a:lnSpc>
                          <a:spcPct val="100000"/>
                        </a:lnSpc>
                        <a:spcBef>
                          <a:spcPts val="0"/>
                        </a:spcBef>
                        <a:spcAft>
                          <a:spcPts val="0"/>
                        </a:spcAft>
                        <a:buClr>
                          <a:srgbClr val="000000"/>
                        </a:buClr>
                        <a:buSzPts val="1500"/>
                        <a:buFont typeface="Arial"/>
                        <a:buNone/>
                      </a:pPr>
                      <a:r>
                        <a:rPr lang="en-US" sz="1500" u="none" cap="none" strike="noStrike"/>
                        <a:t>which is very efficient in performing Resume screening. It</a:t>
                      </a:r>
                      <a:endParaRPr sz="1400" u="none" cap="none" strike="noStrike"/>
                    </a:p>
                    <a:p>
                      <a:pPr indent="0" lvl="0" marL="0" marR="0" rtl="0" algn="l">
                        <a:lnSpc>
                          <a:spcPct val="100000"/>
                        </a:lnSpc>
                        <a:spcBef>
                          <a:spcPts val="0"/>
                        </a:spcBef>
                        <a:spcAft>
                          <a:spcPts val="0"/>
                        </a:spcAft>
                        <a:buClr>
                          <a:srgbClr val="000000"/>
                        </a:buClr>
                        <a:buSzPts val="1500"/>
                        <a:buFont typeface="Arial"/>
                        <a:buNone/>
                      </a:pPr>
                      <a:r>
                        <a:rPr lang="en-US" sz="1500" u="none" cap="none" strike="noStrike"/>
                        <a:t>includes Natural Language Processing (NLP), an automated</a:t>
                      </a:r>
                      <a:endParaRPr sz="1400" u="none" cap="none" strike="noStrike"/>
                    </a:p>
                    <a:p>
                      <a:pPr indent="0" lvl="0" marL="0" marR="0" rtl="0" algn="l">
                        <a:lnSpc>
                          <a:spcPct val="100000"/>
                        </a:lnSpc>
                        <a:spcBef>
                          <a:spcPts val="0"/>
                        </a:spcBef>
                        <a:spcAft>
                          <a:spcPts val="0"/>
                        </a:spcAft>
                        <a:buClr>
                          <a:srgbClr val="000000"/>
                        </a:buClr>
                        <a:buSzPts val="1500"/>
                        <a:buFont typeface="Arial"/>
                        <a:buNone/>
                      </a:pPr>
                      <a:r>
                        <a:rPr lang="en-US" sz="1500" u="none" cap="none" strike="noStrike"/>
                        <a:t>Machine Learning Algorithm for screening the resumes.</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 user interface was developed.</a:t>
                      </a:r>
                      <a:endParaRPr sz="1600" u="none" cap="none" strike="noStrike"/>
                    </a:p>
                  </a:txBody>
                  <a:tcPr marT="45725" marB="45725" marR="91450" marL="91450"/>
                </a:tc>
              </a:tr>
              <a:tr h="18262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Resume Screening using NLP and LSTM(2022)</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S Bharadwaj, Rudra Varun2, Potukuchi Sreeram Aditya, Macherla Nikhil, G.Charles Babu</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This project intends to develop an</a:t>
                      </a:r>
                      <a:endParaRPr sz="1400" u="none" cap="none" strike="noStrike"/>
                    </a:p>
                    <a:p>
                      <a:pPr indent="0" lvl="0" marL="0" marR="0" rtl="0" algn="l">
                        <a:lnSpc>
                          <a:spcPct val="100000"/>
                        </a:lnSpc>
                        <a:spcBef>
                          <a:spcPts val="0"/>
                        </a:spcBef>
                        <a:spcAft>
                          <a:spcPts val="0"/>
                        </a:spcAft>
                        <a:buClr>
                          <a:srgbClr val="000000"/>
                        </a:buClr>
                        <a:buSzPts val="1500"/>
                        <a:buFont typeface="Arial"/>
                        <a:buNone/>
                      </a:pPr>
                      <a:r>
                        <a:rPr lang="en-US" sz="1500" u="none" cap="none" strike="noStrike"/>
                        <a:t>application that will categorize CVs according to the skills</a:t>
                      </a:r>
                      <a:endParaRPr sz="1400" u="none" cap="none" strike="noStrike"/>
                    </a:p>
                    <a:p>
                      <a:pPr indent="0" lvl="0" marL="0" marR="0" rtl="0" algn="l">
                        <a:lnSpc>
                          <a:spcPct val="100000"/>
                        </a:lnSpc>
                        <a:spcBef>
                          <a:spcPts val="0"/>
                        </a:spcBef>
                        <a:spcAft>
                          <a:spcPts val="0"/>
                        </a:spcAft>
                        <a:buClr>
                          <a:srgbClr val="000000"/>
                        </a:buClr>
                        <a:buSzPts val="1500"/>
                        <a:buFont typeface="Arial"/>
                        <a:buNone/>
                      </a:pPr>
                      <a:r>
                        <a:rPr lang="en-US" sz="1500" u="none" cap="none" strike="noStrike"/>
                        <a:t>they contain into various job options. This system worked on NLP and LSTM.</a:t>
                      </a:r>
                      <a:endParaRPr sz="1400" u="none" cap="none" strike="noStrike"/>
                    </a:p>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t>In the future, it can be upgraded such that the system does 90% of the selection process of resumes.</a:t>
                      </a:r>
                      <a:endParaRPr sz="1600" u="none" cap="none" strike="noStrike"/>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1"/>
          <p:cNvSpPr txBox="1"/>
          <p:nvPr>
            <p:ph idx="11" type="ftr"/>
          </p:nvPr>
        </p:nvSpPr>
        <p:spPr>
          <a:xfrm>
            <a:off x="1219200" y="6356350"/>
            <a:ext cx="7010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AND ENGINEERING - Artificial Intelligence and Machine Learning</a:t>
            </a:r>
            <a:endParaRPr/>
          </a:p>
          <a:p>
            <a:pPr indent="0" lvl="0" marL="0" rtl="0" algn="ctr">
              <a:lnSpc>
                <a:spcPct val="100000"/>
              </a:lnSpc>
              <a:spcBef>
                <a:spcPts val="0"/>
              </a:spcBef>
              <a:spcAft>
                <a:spcPts val="0"/>
              </a:spcAft>
              <a:buSzPts val="1400"/>
              <a:buNone/>
            </a:pPr>
            <a:r>
              <a:t/>
            </a:r>
            <a:endParaRPr/>
          </a:p>
        </p:txBody>
      </p:sp>
      <p:sp>
        <p:nvSpPr>
          <p:cNvPr id="141" name="Google Shape;141;p31"/>
          <p:cNvSpPr txBox="1"/>
          <p:nvPr>
            <p:ph idx="4294967295" type="title"/>
          </p:nvPr>
        </p:nvSpPr>
        <p:spPr>
          <a:xfrm>
            <a:off x="-42531" y="-214386"/>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200"/>
              <a:t>        LITERATURE SURVEY</a:t>
            </a:r>
            <a:endParaRPr sz="4200"/>
          </a:p>
        </p:txBody>
      </p:sp>
      <p:graphicFrame>
        <p:nvGraphicFramePr>
          <p:cNvPr id="142" name="Google Shape;142;p31"/>
          <p:cNvGraphicFramePr/>
          <p:nvPr/>
        </p:nvGraphicFramePr>
        <p:xfrm>
          <a:off x="499730" y="790353"/>
          <a:ext cx="3000000" cy="3000000"/>
        </p:xfrm>
        <a:graphic>
          <a:graphicData uri="http://schemas.openxmlformats.org/drawingml/2006/table">
            <a:tbl>
              <a:tblPr bandRow="1" firstRow="1">
                <a:noFill/>
                <a:tableStyleId>{1B442376-97AF-4475-A84F-C605DCDBB130}</a:tableStyleId>
              </a:tblPr>
              <a:tblGrid>
                <a:gridCol w="2057400"/>
                <a:gridCol w="2057400"/>
                <a:gridCol w="2057400"/>
                <a:gridCol w="2057400"/>
              </a:tblGrid>
              <a:tr h="42727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TITLE &amp; YEAR</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AUTHOR</a:t>
                      </a:r>
                      <a:endParaRPr sz="1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METHODOLOGY</a:t>
                      </a:r>
                      <a:endParaRPr sz="1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CONCLUSION</a:t>
                      </a:r>
                      <a:endParaRPr sz="1600" u="none" cap="none" strike="noStrike"/>
                    </a:p>
                  </a:txBody>
                  <a:tcPr marT="45725" marB="45725" marR="91450" marL="91450"/>
                </a:tc>
              </a:tr>
              <a:tr h="2327275">
                <a:tc>
                  <a:txBody>
                    <a:bodyPr/>
                    <a:lstStyle/>
                    <a:p>
                      <a:pPr indent="0" lvl="0" marL="0" marR="0" rtl="0" algn="l">
                        <a:lnSpc>
                          <a:spcPct val="100000"/>
                        </a:lnSpc>
                        <a:spcBef>
                          <a:spcPts val="0"/>
                        </a:spcBef>
                        <a:spcAft>
                          <a:spcPts val="0"/>
                        </a:spcAft>
                        <a:buClr>
                          <a:schemeClr val="dk1"/>
                        </a:buClr>
                        <a:buSzPts val="1100"/>
                        <a:buFont typeface="Arial"/>
                        <a:buNone/>
                      </a:pPr>
                      <a:r>
                        <a:rPr lang="en-US" sz="1600" u="none" cap="none" strike="noStrike"/>
                        <a:t>Screening and Ranking Resumes using Stacked Model(2021)</a:t>
                      </a:r>
                      <a:endParaRPr sz="16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Rasika Ransing, Akshaya Mohan</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Arial"/>
                        <a:buNone/>
                      </a:pPr>
                      <a:r>
                        <a:rPr lang="en-US" sz="1600" u="none" cap="none" strike="noStrike"/>
                        <a:t>This system</a:t>
                      </a:r>
                      <a:endParaRPr sz="1600" u="none" cap="none" strike="noStrike"/>
                    </a:p>
                    <a:p>
                      <a:pPr indent="0" lvl="0" marL="0" marR="0" rtl="0" algn="l">
                        <a:lnSpc>
                          <a:spcPct val="100000"/>
                        </a:lnSpc>
                        <a:spcBef>
                          <a:spcPts val="0"/>
                        </a:spcBef>
                        <a:spcAft>
                          <a:spcPts val="0"/>
                        </a:spcAft>
                        <a:buClr>
                          <a:schemeClr val="dk1"/>
                        </a:buClr>
                        <a:buSzPts val="1100"/>
                        <a:buFont typeface="Arial"/>
                        <a:buNone/>
                      </a:pPr>
                      <a:r>
                        <a:rPr lang="en-US" sz="1600" u="none" cap="none" strike="noStrike"/>
                        <a:t>makes use of Machine Learning algorithms such as KNN, Linear</a:t>
                      </a:r>
                      <a:endParaRPr sz="1600" u="none" cap="none" strike="noStrike"/>
                    </a:p>
                    <a:p>
                      <a:pPr indent="0" lvl="0" marL="0" marR="0" rtl="0" algn="l">
                        <a:lnSpc>
                          <a:spcPct val="100000"/>
                        </a:lnSpc>
                        <a:spcBef>
                          <a:spcPts val="0"/>
                        </a:spcBef>
                        <a:spcAft>
                          <a:spcPts val="0"/>
                        </a:spcAft>
                        <a:buClr>
                          <a:schemeClr val="dk1"/>
                        </a:buClr>
                        <a:buSzPts val="1100"/>
                        <a:buFont typeface="Arial"/>
                        <a:buNone/>
                      </a:pPr>
                      <a:r>
                        <a:rPr lang="en-US" sz="1600" u="none" cap="none" strike="noStrike"/>
                        <a:t>SVC, and XGBoost.</a:t>
                      </a:r>
                      <a:endParaRPr sz="16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t>Accuracy:</a:t>
                      </a:r>
                      <a:endParaRPr sz="1400" u="none" cap="none" strike="noStrike"/>
                    </a:p>
                    <a:p>
                      <a:pPr indent="0" lvl="0" marL="0" marR="0" rtl="0" algn="l">
                        <a:lnSpc>
                          <a:spcPct val="100000"/>
                        </a:lnSpc>
                        <a:spcBef>
                          <a:spcPts val="0"/>
                        </a:spcBef>
                        <a:spcAft>
                          <a:spcPts val="0"/>
                        </a:spcAft>
                        <a:buClr>
                          <a:schemeClr val="dk1"/>
                        </a:buClr>
                        <a:buSzPts val="1600"/>
                        <a:buFont typeface="Arial"/>
                        <a:buNone/>
                      </a:pPr>
                      <a:r>
                        <a:rPr lang="en-US" sz="1600" u="none" cap="none" strike="noStrike"/>
                        <a:t>Linear SVC: 83%</a:t>
                      </a:r>
                      <a:endParaRPr sz="1600" u="none" cap="none" strike="noStrike"/>
                    </a:p>
                    <a:p>
                      <a:pPr indent="0" lvl="0" marL="0" marR="0" rtl="0" algn="l">
                        <a:lnSpc>
                          <a:spcPct val="100000"/>
                        </a:lnSpc>
                        <a:spcBef>
                          <a:spcPts val="0"/>
                        </a:spcBef>
                        <a:spcAft>
                          <a:spcPts val="0"/>
                        </a:spcAft>
                        <a:buClr>
                          <a:schemeClr val="dk1"/>
                        </a:buClr>
                        <a:buSzPts val="1600"/>
                        <a:buFont typeface="Arial"/>
                        <a:buNone/>
                      </a:pPr>
                      <a:r>
                        <a:rPr lang="en-US" sz="1600" u="none" cap="none" strike="noStrike"/>
                        <a:t>KNN : 72%</a:t>
                      </a:r>
                      <a:endParaRPr sz="1600" u="none" cap="none" strike="noStrike"/>
                    </a:p>
                    <a:p>
                      <a:pPr indent="0" lvl="0" marL="0" marR="0" rtl="0" algn="l">
                        <a:lnSpc>
                          <a:spcPct val="100000"/>
                        </a:lnSpc>
                        <a:spcBef>
                          <a:spcPts val="0"/>
                        </a:spcBef>
                        <a:spcAft>
                          <a:spcPts val="0"/>
                        </a:spcAft>
                        <a:buClr>
                          <a:schemeClr val="dk1"/>
                        </a:buClr>
                        <a:buSzPts val="1600"/>
                        <a:buFont typeface="Arial"/>
                        <a:buNone/>
                      </a:pPr>
                      <a:r>
                        <a:rPr lang="en-US" sz="1600" u="none" cap="none" strike="noStrike"/>
                        <a:t>XG Boost: 85%</a:t>
                      </a:r>
                      <a:endParaRPr sz="1600" u="none" cap="none" strike="noStrike"/>
                    </a:p>
                  </a:txBody>
                  <a:tcPr marT="45725" marB="45725" marR="91450" marL="91450"/>
                </a:tc>
              </a:tr>
              <a:tr h="23272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Resume Scanning and Emotion Recognition System based on Machine Learning Algorithms(2020)</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Vishruth R G, Sunitha R, Varuna K S, Varshini N, Prasad B Honnavalli </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This project comprises three modules: Resume scanning, Chatbot implementation, and Emotion Recognition</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t>66% accuracy of prediction efficiency was accomplished.</a:t>
                      </a:r>
                      <a:endParaRPr sz="1600" u="none" cap="none" strike="noStrike"/>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SCOPE AND MOTIVATION</a:t>
            </a:r>
            <a:endParaRPr/>
          </a:p>
        </p:txBody>
      </p:sp>
      <p:sp>
        <p:nvSpPr>
          <p:cNvPr id="148" name="Google Shape;148;p9"/>
          <p:cNvSpPr txBox="1"/>
          <p:nvPr>
            <p:ph idx="1" type="body"/>
          </p:nvPr>
        </p:nvSpPr>
        <p:spPr>
          <a:xfrm>
            <a:off x="457200" y="1624012"/>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The scope of this project includes the development of a scalable and robust resume screening system capable of handling diverse resume formats and categories.</a:t>
            </a:r>
            <a:endParaRPr/>
          </a:p>
          <a:p>
            <a:pPr indent="-342900" lvl="0" marL="342900" rtl="0" algn="l">
              <a:lnSpc>
                <a:spcPct val="100000"/>
              </a:lnSpc>
              <a:spcBef>
                <a:spcPts val="480"/>
              </a:spcBef>
              <a:spcAft>
                <a:spcPts val="0"/>
              </a:spcAft>
              <a:buClr>
                <a:schemeClr val="dk1"/>
              </a:buClr>
              <a:buSzPts val="2400"/>
              <a:buChar char="•"/>
            </a:pPr>
            <a:r>
              <a:rPr lang="en-US" sz="2400"/>
              <a:t>The system will utilize state-of-the-art machine learning models trained on a labeled dataset of resumes to perform accurate classification. </a:t>
            </a:r>
            <a:endParaRPr b="1" sz="2400"/>
          </a:p>
          <a:p>
            <a:pPr indent="-342900" lvl="0" marL="342900" rtl="0" algn="l">
              <a:lnSpc>
                <a:spcPct val="100000"/>
              </a:lnSpc>
              <a:spcBef>
                <a:spcPts val="480"/>
              </a:spcBef>
              <a:spcAft>
                <a:spcPts val="0"/>
              </a:spcAft>
              <a:buClr>
                <a:schemeClr val="dk1"/>
              </a:buClr>
              <a:buSzPts val="2400"/>
              <a:buChar char="•"/>
            </a:pPr>
            <a:r>
              <a:rPr lang="en-US" sz="2400"/>
              <a:t>The system will be designed to process and analyze resumes submitted for job openings, categorizing them based on predefined criteria such as skills, experience, and qualifications</a:t>
            </a:r>
            <a:r>
              <a:rPr lang="en-US" sz="2200"/>
              <a:t>.</a:t>
            </a:r>
            <a:endParaRPr/>
          </a:p>
        </p:txBody>
      </p:sp>
      <p:sp>
        <p:nvSpPr>
          <p:cNvPr id="149" name="Google Shape;149;p9"/>
          <p:cNvSpPr txBox="1"/>
          <p:nvPr>
            <p:ph idx="11" type="ftr"/>
          </p:nvPr>
        </p:nvSpPr>
        <p:spPr>
          <a:xfrm>
            <a:off x="1143000" y="6356350"/>
            <a:ext cx="7086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AND ENGINEERING - Artificial Intelligence and Machine Learning</a:t>
            </a:r>
            <a:endParaRPr/>
          </a:p>
          <a:p>
            <a:pPr indent="0" lvl="0" marL="0" rtl="0" algn="ctr">
              <a:lnSpc>
                <a:spcPct val="100000"/>
              </a:lnSpc>
              <a:spcBef>
                <a:spcPts val="0"/>
              </a:spcBef>
              <a:spcAft>
                <a:spcPts val="0"/>
              </a:spcAft>
              <a:buSzPts val="14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2023-07-26T03:49:14Z</dcterms:created>
  <dc:creator>DELL</dc:creator>
</cp:coreProperties>
</file>