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505B201-B33A-48FE-AF09-5C62E751A2F8}"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375952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05B201-B33A-48FE-AF09-5C62E751A2F8}"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108964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05B201-B33A-48FE-AF09-5C62E751A2F8}"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1994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05B201-B33A-48FE-AF09-5C62E751A2F8}"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54050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5B201-B33A-48FE-AF09-5C62E751A2F8}"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24978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505B201-B33A-48FE-AF09-5C62E751A2F8}"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11059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505B201-B33A-48FE-AF09-5C62E751A2F8}"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234866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505B201-B33A-48FE-AF09-5C62E751A2F8}"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366629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5B201-B33A-48FE-AF09-5C62E751A2F8}"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77944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5B201-B33A-48FE-AF09-5C62E751A2F8}"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157983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5B201-B33A-48FE-AF09-5C62E751A2F8}"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4CFE2-C319-4495-BF7D-EDA934402F4E}" type="slidenum">
              <a:rPr lang="en-IN" smtClean="0"/>
              <a:t>‹#›</a:t>
            </a:fld>
            <a:endParaRPr lang="en-IN"/>
          </a:p>
        </p:txBody>
      </p:sp>
    </p:spTree>
    <p:extLst>
      <p:ext uri="{BB962C8B-B14F-4D97-AF65-F5344CB8AC3E}">
        <p14:creationId xmlns:p14="http://schemas.microsoft.com/office/powerpoint/2010/main" val="322046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5B201-B33A-48FE-AF09-5C62E751A2F8}" type="datetimeFigureOut">
              <a:rPr lang="en-IN" smtClean="0"/>
              <a:t>14-01-2024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4CFE2-C319-4495-BF7D-EDA934402F4E}" type="slidenum">
              <a:rPr lang="en-IN" smtClean="0"/>
              <a:t>‹#›</a:t>
            </a:fld>
            <a:endParaRPr lang="en-IN"/>
          </a:p>
        </p:txBody>
      </p:sp>
    </p:spTree>
    <p:extLst>
      <p:ext uri="{BB962C8B-B14F-4D97-AF65-F5344CB8AC3E}">
        <p14:creationId xmlns:p14="http://schemas.microsoft.com/office/powerpoint/2010/main" val="370390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image" Target="../media/image3.png"/><Relationship Id="rId3" Type="http://schemas.openxmlformats.org/officeDocument/2006/relationships/image" Target="../media/image3.svg"/><Relationship Id="rId12" Type="http://schemas.openxmlformats.org/officeDocument/2006/relationships/image" Target="../media/image2.png"/><Relationship Id="rId7" Type="http://schemas.openxmlformats.org/officeDocument/2006/relationships/image" Target="../media/image7.sv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5.png"/><Relationship Id="rId1" Type="http://schemas.openxmlformats.org/officeDocument/2006/relationships/slideLayout" Target="../slideLayouts/slideLayout2.xml"/><Relationship Id="rId11" Type="http://schemas.openxmlformats.org/officeDocument/2006/relationships/image" Target="../media/image11.svg"/><Relationship Id="rId15" Type="http://schemas.openxmlformats.org/officeDocument/2006/relationships/image" Target="../media/image13.svg"/><Relationship Id="rId5" Type="http://schemas.openxmlformats.org/officeDocument/2006/relationships/image" Target="../media/image5.svg"/><Relationship Id="rId9" Type="http://schemas.openxmlformats.org/officeDocument/2006/relationships/image" Target="../media/image9.svg"/><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1328" y="2510287"/>
            <a:ext cx="8666672" cy="999676"/>
          </a:xfrm>
          <a:solidFill>
            <a:schemeClr val="accent1"/>
          </a:solidFill>
        </p:spPr>
        <p:txBody>
          <a:bodyPr>
            <a:normAutofit fontScale="90000"/>
          </a:bodyPr>
          <a:lstStyle/>
          <a:p>
            <a:pPr>
              <a:lnSpc>
                <a:spcPct val="107000"/>
              </a:lnSpc>
              <a:spcAft>
                <a:spcPts val="800"/>
              </a:spcAft>
            </a:pPr>
            <a:r>
              <a:rPr lang="en-US" dirty="0"/>
              <a:t> </a:t>
            </a:r>
            <a:r>
              <a:rPr lang="en-US" dirty="0" smtClean="0">
                <a:latin typeface="Script MT Bold" panose="03040602040607080904" pitchFamily="66" charset="0"/>
              </a:rPr>
              <a:t>Case Study- </a:t>
            </a:r>
            <a:r>
              <a:rPr lang="en-US" dirty="0">
                <a:latin typeface="Script MT Bold" panose="03040602040607080904" pitchFamily="66" charset="0"/>
              </a:rPr>
              <a:t>Telecom Churn </a:t>
            </a:r>
            <a:endParaRPr lang="en-IN" dirty="0">
              <a:latin typeface="Script MT Bold" panose="03040602040607080904" pitchFamily="66" charset="0"/>
            </a:endParaRPr>
          </a:p>
        </p:txBody>
      </p:sp>
      <p:sp>
        <p:nvSpPr>
          <p:cNvPr id="3" name="Subtitle 2"/>
          <p:cNvSpPr>
            <a:spLocks noGrp="1"/>
          </p:cNvSpPr>
          <p:nvPr>
            <p:ph type="subTitle" idx="1"/>
          </p:nvPr>
        </p:nvSpPr>
        <p:spPr>
          <a:xfrm>
            <a:off x="3036498" y="3623094"/>
            <a:ext cx="5702061" cy="2199736"/>
          </a:xfrm>
          <a:solidFill>
            <a:schemeClr val="tx2">
              <a:lumMod val="40000"/>
              <a:lumOff val="60000"/>
            </a:schemeClr>
          </a:solidFill>
        </p:spPr>
        <p:txBody>
          <a:bodyPr/>
          <a:lstStyle/>
          <a:p>
            <a:r>
              <a:rPr lang="en-US" b="1" dirty="0" smtClean="0">
                <a:latin typeface="Algerian" panose="04020705040A02060702" pitchFamily="82" charset="0"/>
              </a:rPr>
              <a:t>BY</a:t>
            </a:r>
          </a:p>
          <a:p>
            <a:endParaRPr lang="en-IN" dirty="0">
              <a:latin typeface="Algerian" panose="04020705040A02060702" pitchFamily="82" charset="0"/>
            </a:endParaRPr>
          </a:p>
          <a:p>
            <a:r>
              <a:rPr lang="en-US" b="1" dirty="0">
                <a:latin typeface="Algerian" panose="04020705040A02060702" pitchFamily="82" charset="0"/>
              </a:rPr>
              <a:t> </a:t>
            </a:r>
            <a:r>
              <a:rPr lang="en-US" b="1" dirty="0" smtClean="0">
                <a:latin typeface="Algerian" panose="04020705040A02060702" pitchFamily="82" charset="0"/>
              </a:rPr>
              <a:t> Shasank  </a:t>
            </a:r>
            <a:r>
              <a:rPr lang="en-US" b="1" dirty="0">
                <a:latin typeface="Algerian" panose="04020705040A02060702" pitchFamily="82" charset="0"/>
              </a:rPr>
              <a:t>Sharma</a:t>
            </a:r>
            <a:endParaRPr lang="en-IN" dirty="0">
              <a:latin typeface="Algerian" panose="04020705040A02060702" pitchFamily="82" charset="0"/>
            </a:endParaRPr>
          </a:p>
        </p:txBody>
      </p:sp>
    </p:spTree>
    <p:extLst>
      <p:ext uri="{BB962C8B-B14F-4D97-AF65-F5344CB8AC3E}">
        <p14:creationId xmlns:p14="http://schemas.microsoft.com/office/powerpoint/2010/main" val="222649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660" y="224287"/>
            <a:ext cx="11749178" cy="6259021"/>
          </a:xfrm>
          <a:prstGeom prst="rect">
            <a:avLst/>
          </a:prstGeom>
        </p:spPr>
        <p:txBody>
          <a:bodyPr wrap="square">
            <a:spAutoFit/>
          </a:bodyPr>
          <a:lstStyle/>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 Business Context:</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In the telecom industry, customers have the flexibility to choose among various service providers, often switching from one operator to another. Given the highly competitive nature of this market, the telecom sector faces an annual churn rate of 15-25%. Considering the substantial cost (5-10 times more) associated with acquiring new customers compared to retaining existing ones, prioritizing customer retention has become a paramount concern.</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 Core Problem: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The primary challenge is to diminish customer churn by identifying and predicting individuals with a high likelihood of leaving the service.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 Objective: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There are two main goals: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1. Develop a predictive model to anticipate whether a high-value customer is likely to churn in the near future.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2. Identify key factors that strongly influence churn and propose effective strategies to manage and mitigate customer attrition. These factors may also shed light on why customers opt to switch to other networks.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82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094" y="106332"/>
            <a:ext cx="8488393" cy="971969"/>
          </a:xfrm>
        </p:spPr>
        <p:txBody>
          <a:bodyPr/>
          <a:lstStyle/>
          <a:p>
            <a:r>
              <a:rPr lang="en-US" dirty="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             </a:t>
            </a:r>
            <a:r>
              <a:rPr lang="en-US" sz="5400" b="1" dirty="0" smtClean="0">
                <a:solidFill>
                  <a:srgbClr val="FF0000"/>
                </a:solidFill>
                <a:latin typeface="Brush Script MT" panose="03060802040406070304" pitchFamily="66" charset="0"/>
                <a:cs typeface="Segoe UI Light" panose="020B0502040204020203" pitchFamily="34" charset="0"/>
              </a:rPr>
              <a:t>Approach Case Study</a:t>
            </a:r>
            <a:endParaRPr lang="en-IN" sz="5400" b="1" dirty="0">
              <a:solidFill>
                <a:srgbClr val="FF0000"/>
              </a:solidFill>
              <a:latin typeface="Brush Script MT" panose="03060802040406070304" pitchFamily="66" charset="0"/>
            </a:endParaRPr>
          </a:p>
        </p:txBody>
      </p:sp>
      <p:grpSp>
        <p:nvGrpSpPr>
          <p:cNvPr id="4" name="Group 3">
            <a:extLst>
              <a:ext uri="{FF2B5EF4-FFF2-40B4-BE49-F238E27FC236}">
                <a16:creationId xmlns:a16="http://schemas.microsoft.com/office/drawing/2014/main" xmlns="" id="{125AF118-F328-A2AE-18A4-96E7C026857C}"/>
              </a:ext>
            </a:extLst>
          </p:cNvPr>
          <p:cNvGrpSpPr/>
          <p:nvPr/>
        </p:nvGrpSpPr>
        <p:grpSpPr>
          <a:xfrm>
            <a:off x="2950068" y="3079262"/>
            <a:ext cx="5637567" cy="2855333"/>
            <a:chOff x="3097213" y="398463"/>
            <a:chExt cx="5999163" cy="3038475"/>
          </a:xfrm>
        </p:grpSpPr>
        <p:sp>
          <p:nvSpPr>
            <p:cNvPr id="5" name="Freeform 5">
              <a:extLst>
                <a:ext uri="{FF2B5EF4-FFF2-40B4-BE49-F238E27FC236}">
                  <a16:creationId xmlns:a16="http://schemas.microsoft.com/office/drawing/2014/main" xmlns="" id="{327C4D27-B35C-B99A-EAB1-8EE1A621FD7A}"/>
                </a:ext>
              </a:extLst>
            </p:cNvPr>
            <p:cNvSpPr>
              <a:spLocks/>
            </p:cNvSpPr>
            <p:nvPr/>
          </p:nvSpPr>
          <p:spPr bwMode="auto">
            <a:xfrm>
              <a:off x="6467476" y="501650"/>
              <a:ext cx="1504950" cy="1638300"/>
            </a:xfrm>
            <a:custGeom>
              <a:avLst/>
              <a:gdLst>
                <a:gd name="T0" fmla="*/ 487 w 2415"/>
                <a:gd name="T1" fmla="*/ 0 h 2624"/>
                <a:gd name="T2" fmla="*/ 2415 w 2415"/>
                <a:gd name="T3" fmla="*/ 934 h 2624"/>
                <a:gd name="T4" fmla="*/ 1060 w 2415"/>
                <a:gd name="T5" fmla="*/ 2624 h 2624"/>
                <a:gd name="T6" fmla="*/ 0 w 2415"/>
                <a:gd name="T7" fmla="*/ 2111 h 2624"/>
                <a:gd name="T8" fmla="*/ 487 w 2415"/>
                <a:gd name="T9" fmla="*/ 0 h 2624"/>
              </a:gdLst>
              <a:ahLst/>
              <a:cxnLst>
                <a:cxn ang="0">
                  <a:pos x="T0" y="T1"/>
                </a:cxn>
                <a:cxn ang="0">
                  <a:pos x="T2" y="T3"/>
                </a:cxn>
                <a:cxn ang="0">
                  <a:pos x="T4" y="T5"/>
                </a:cxn>
                <a:cxn ang="0">
                  <a:pos x="T6" y="T7"/>
                </a:cxn>
                <a:cxn ang="0">
                  <a:pos x="T8" y="T9"/>
                </a:cxn>
              </a:cxnLst>
              <a:rect l="0" t="0" r="r" b="b"/>
              <a:pathLst>
                <a:path w="2415" h="2624">
                  <a:moveTo>
                    <a:pt x="487" y="0"/>
                  </a:moveTo>
                  <a:cubicBezTo>
                    <a:pt x="1192" y="163"/>
                    <a:pt x="1851" y="482"/>
                    <a:pt x="2415" y="934"/>
                  </a:cubicBezTo>
                  <a:lnTo>
                    <a:pt x="1060" y="2624"/>
                  </a:lnTo>
                  <a:cubicBezTo>
                    <a:pt x="750" y="2376"/>
                    <a:pt x="388" y="2200"/>
                    <a:pt x="0" y="2111"/>
                  </a:cubicBezTo>
                  <a:lnTo>
                    <a:pt x="487" y="0"/>
                  </a:lnTo>
                  <a:close/>
                </a:path>
              </a:pathLst>
            </a:custGeom>
            <a:solidFill>
              <a:srgbClr val="C1301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 name="Freeform 6">
              <a:extLst>
                <a:ext uri="{FF2B5EF4-FFF2-40B4-BE49-F238E27FC236}">
                  <a16:creationId xmlns:a16="http://schemas.microsoft.com/office/drawing/2014/main" xmlns="" id="{0FCF2F17-F538-6DA9-C82C-2FB6C7071CAB}"/>
                </a:ext>
              </a:extLst>
            </p:cNvPr>
            <p:cNvSpPr>
              <a:spLocks/>
            </p:cNvSpPr>
            <p:nvPr/>
          </p:nvSpPr>
          <p:spPr bwMode="auto">
            <a:xfrm>
              <a:off x="7127876" y="1084263"/>
              <a:ext cx="1673225" cy="1631950"/>
            </a:xfrm>
            <a:custGeom>
              <a:avLst/>
              <a:gdLst>
                <a:gd name="T0" fmla="*/ 1355 w 2687"/>
                <a:gd name="T1" fmla="*/ 0 h 2613"/>
                <a:gd name="T2" fmla="*/ 2687 w 2687"/>
                <a:gd name="T3" fmla="*/ 1678 h 2613"/>
                <a:gd name="T4" fmla="*/ 733 w 2687"/>
                <a:gd name="T5" fmla="*/ 2613 h 2613"/>
                <a:gd name="T6" fmla="*/ 0 w 2687"/>
                <a:gd name="T7" fmla="*/ 1690 h 2613"/>
                <a:gd name="T8" fmla="*/ 1355 w 2687"/>
                <a:gd name="T9" fmla="*/ 0 h 2613"/>
              </a:gdLst>
              <a:ahLst/>
              <a:cxnLst>
                <a:cxn ang="0">
                  <a:pos x="T0" y="T1"/>
                </a:cxn>
                <a:cxn ang="0">
                  <a:pos x="T2" y="T3"/>
                </a:cxn>
                <a:cxn ang="0">
                  <a:pos x="T4" y="T5"/>
                </a:cxn>
                <a:cxn ang="0">
                  <a:pos x="T6" y="T7"/>
                </a:cxn>
                <a:cxn ang="0">
                  <a:pos x="T8" y="T9"/>
                </a:cxn>
              </a:cxnLst>
              <a:rect l="0" t="0" r="r" b="b"/>
              <a:pathLst>
                <a:path w="2687" h="2613">
                  <a:moveTo>
                    <a:pt x="1355" y="0"/>
                  </a:moveTo>
                  <a:cubicBezTo>
                    <a:pt x="1919" y="453"/>
                    <a:pt x="2374" y="1026"/>
                    <a:pt x="2687" y="1678"/>
                  </a:cubicBezTo>
                  <a:lnTo>
                    <a:pt x="733" y="2613"/>
                  </a:lnTo>
                  <a:cubicBezTo>
                    <a:pt x="561" y="2255"/>
                    <a:pt x="311" y="1939"/>
                    <a:pt x="0" y="1690"/>
                  </a:cubicBezTo>
                  <a:lnTo>
                    <a:pt x="1355" y="0"/>
                  </a:lnTo>
                  <a:close/>
                </a:path>
              </a:pathLst>
            </a:custGeom>
            <a:solidFill>
              <a:srgbClr val="A2B969"/>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 name="Freeform 7">
              <a:extLst>
                <a:ext uri="{FF2B5EF4-FFF2-40B4-BE49-F238E27FC236}">
                  <a16:creationId xmlns:a16="http://schemas.microsoft.com/office/drawing/2014/main" xmlns="" id="{A2E768D3-DD8E-0006-0B5A-EEB14F624471}"/>
                </a:ext>
              </a:extLst>
            </p:cNvPr>
            <p:cNvSpPr>
              <a:spLocks/>
            </p:cNvSpPr>
            <p:nvPr/>
          </p:nvSpPr>
          <p:spPr bwMode="auto">
            <a:xfrm>
              <a:off x="7585076" y="2132013"/>
              <a:ext cx="1511300" cy="1304925"/>
            </a:xfrm>
            <a:custGeom>
              <a:avLst/>
              <a:gdLst>
                <a:gd name="T0" fmla="*/ 1954 w 2427"/>
                <a:gd name="T1" fmla="*/ 0 h 2090"/>
                <a:gd name="T2" fmla="*/ 2425 w 2427"/>
                <a:gd name="T3" fmla="*/ 2090 h 2090"/>
                <a:gd name="T4" fmla="*/ 259 w 2427"/>
                <a:gd name="T5" fmla="*/ 2085 h 2090"/>
                <a:gd name="T6" fmla="*/ 0 w 2427"/>
                <a:gd name="T7" fmla="*/ 935 h 2090"/>
                <a:gd name="T8" fmla="*/ 1954 w 2427"/>
                <a:gd name="T9" fmla="*/ 0 h 2090"/>
              </a:gdLst>
              <a:ahLst/>
              <a:cxnLst>
                <a:cxn ang="0">
                  <a:pos x="T0" y="T1"/>
                </a:cxn>
                <a:cxn ang="0">
                  <a:pos x="T2" y="T3"/>
                </a:cxn>
                <a:cxn ang="0">
                  <a:pos x="T4" y="T5"/>
                </a:cxn>
                <a:cxn ang="0">
                  <a:pos x="T6" y="T7"/>
                </a:cxn>
                <a:cxn ang="0">
                  <a:pos x="T8" y="T9"/>
                </a:cxn>
              </a:cxnLst>
              <a:rect l="0" t="0" r="r" b="b"/>
              <a:pathLst>
                <a:path w="2427" h="2090">
                  <a:moveTo>
                    <a:pt x="1954" y="0"/>
                  </a:moveTo>
                  <a:cubicBezTo>
                    <a:pt x="2266" y="653"/>
                    <a:pt x="2427" y="1367"/>
                    <a:pt x="2425" y="2090"/>
                  </a:cubicBezTo>
                  <a:lnTo>
                    <a:pt x="259" y="2085"/>
                  </a:lnTo>
                  <a:cubicBezTo>
                    <a:pt x="260" y="1687"/>
                    <a:pt x="171" y="1294"/>
                    <a:pt x="0" y="935"/>
                  </a:cubicBezTo>
                  <a:lnTo>
                    <a:pt x="1954" y="0"/>
                  </a:lnTo>
                  <a:close/>
                </a:path>
              </a:pathLst>
            </a:custGeom>
            <a:solidFill>
              <a:srgbClr val="3A5C8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 name="Freeform 15">
              <a:extLst>
                <a:ext uri="{FF2B5EF4-FFF2-40B4-BE49-F238E27FC236}">
                  <a16:creationId xmlns:a16="http://schemas.microsoft.com/office/drawing/2014/main" xmlns="" id="{75C099D6-1F37-A763-9E84-5BEE4A414234}"/>
                </a:ext>
              </a:extLst>
            </p:cNvPr>
            <p:cNvSpPr>
              <a:spLocks/>
            </p:cNvSpPr>
            <p:nvPr/>
          </p:nvSpPr>
          <p:spPr bwMode="auto">
            <a:xfrm>
              <a:off x="3097213" y="2119313"/>
              <a:ext cx="1514475" cy="1306513"/>
            </a:xfrm>
            <a:custGeom>
              <a:avLst/>
              <a:gdLst>
                <a:gd name="T0" fmla="*/ 0 w 2431"/>
                <a:gd name="T1" fmla="*/ 2087 h 2093"/>
                <a:gd name="T2" fmla="*/ 482 w 2431"/>
                <a:gd name="T3" fmla="*/ 0 h 2093"/>
                <a:gd name="T4" fmla="*/ 2431 w 2431"/>
                <a:gd name="T5" fmla="*/ 945 h 2093"/>
                <a:gd name="T6" fmla="*/ 2166 w 2431"/>
                <a:gd name="T7" fmla="*/ 2093 h 2093"/>
                <a:gd name="T8" fmla="*/ 0 w 2431"/>
                <a:gd name="T9" fmla="*/ 2087 h 2093"/>
              </a:gdLst>
              <a:ahLst/>
              <a:cxnLst>
                <a:cxn ang="0">
                  <a:pos x="T0" y="T1"/>
                </a:cxn>
                <a:cxn ang="0">
                  <a:pos x="T2" y="T3"/>
                </a:cxn>
                <a:cxn ang="0">
                  <a:pos x="T4" y="T5"/>
                </a:cxn>
                <a:cxn ang="0">
                  <a:pos x="T6" y="T7"/>
                </a:cxn>
                <a:cxn ang="0">
                  <a:pos x="T8" y="T9"/>
                </a:cxn>
              </a:cxnLst>
              <a:rect l="0" t="0" r="r" b="b"/>
              <a:pathLst>
                <a:path w="2431" h="2093">
                  <a:moveTo>
                    <a:pt x="0" y="2087"/>
                  </a:moveTo>
                  <a:cubicBezTo>
                    <a:pt x="2" y="1364"/>
                    <a:pt x="166" y="651"/>
                    <a:pt x="482" y="0"/>
                  </a:cubicBezTo>
                  <a:lnTo>
                    <a:pt x="2431" y="945"/>
                  </a:lnTo>
                  <a:cubicBezTo>
                    <a:pt x="2258" y="1302"/>
                    <a:pt x="2167" y="1695"/>
                    <a:pt x="2166" y="2093"/>
                  </a:cubicBezTo>
                  <a:lnTo>
                    <a:pt x="0" y="2087"/>
                  </a:lnTo>
                  <a:close/>
                </a:path>
              </a:pathLst>
            </a:custGeom>
            <a:solidFill>
              <a:srgbClr val="06395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 name="Freeform 16">
              <a:extLst>
                <a:ext uri="{FF2B5EF4-FFF2-40B4-BE49-F238E27FC236}">
                  <a16:creationId xmlns:a16="http://schemas.microsoft.com/office/drawing/2014/main" xmlns="" id="{8C982845-8854-49D3-21C3-F9D53DFFF0E1}"/>
                </a:ext>
              </a:extLst>
            </p:cNvPr>
            <p:cNvSpPr>
              <a:spLocks/>
            </p:cNvSpPr>
            <p:nvPr/>
          </p:nvSpPr>
          <p:spPr bwMode="auto">
            <a:xfrm>
              <a:off x="3397251" y="1074738"/>
              <a:ext cx="1674813" cy="1635125"/>
            </a:xfrm>
            <a:custGeom>
              <a:avLst/>
              <a:gdLst>
                <a:gd name="T0" fmla="*/ 0 w 2686"/>
                <a:gd name="T1" fmla="*/ 1672 h 2617"/>
                <a:gd name="T2" fmla="*/ 1340 w 2686"/>
                <a:gd name="T3" fmla="*/ 0 h 2617"/>
                <a:gd name="T4" fmla="*/ 2686 w 2686"/>
                <a:gd name="T5" fmla="*/ 1697 h 2617"/>
                <a:gd name="T6" fmla="*/ 1949 w 2686"/>
                <a:gd name="T7" fmla="*/ 2617 h 2617"/>
                <a:gd name="T8" fmla="*/ 0 w 2686"/>
                <a:gd name="T9" fmla="*/ 1672 h 2617"/>
              </a:gdLst>
              <a:ahLst/>
              <a:cxnLst>
                <a:cxn ang="0">
                  <a:pos x="T0" y="T1"/>
                </a:cxn>
                <a:cxn ang="0">
                  <a:pos x="T2" y="T3"/>
                </a:cxn>
                <a:cxn ang="0">
                  <a:pos x="T4" y="T5"/>
                </a:cxn>
                <a:cxn ang="0">
                  <a:pos x="T6" y="T7"/>
                </a:cxn>
                <a:cxn ang="0">
                  <a:pos x="T8" y="T9"/>
                </a:cxn>
              </a:cxnLst>
              <a:rect l="0" t="0" r="r" b="b"/>
              <a:pathLst>
                <a:path w="2686" h="2617">
                  <a:moveTo>
                    <a:pt x="0" y="1672"/>
                  </a:moveTo>
                  <a:cubicBezTo>
                    <a:pt x="315" y="1021"/>
                    <a:pt x="773" y="450"/>
                    <a:pt x="1340" y="0"/>
                  </a:cubicBezTo>
                  <a:lnTo>
                    <a:pt x="2686" y="1697"/>
                  </a:lnTo>
                  <a:cubicBezTo>
                    <a:pt x="2374" y="1944"/>
                    <a:pt x="2123" y="2259"/>
                    <a:pt x="1949" y="2617"/>
                  </a:cubicBezTo>
                  <a:lnTo>
                    <a:pt x="0" y="1672"/>
                  </a:lnTo>
                  <a:close/>
                </a:path>
              </a:pathLst>
            </a:custGeom>
            <a:solidFill>
              <a:srgbClr val="F7931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 name="Freeform 17">
              <a:extLst>
                <a:ext uri="{FF2B5EF4-FFF2-40B4-BE49-F238E27FC236}">
                  <a16:creationId xmlns:a16="http://schemas.microsoft.com/office/drawing/2014/main" xmlns="" id="{C1F294C4-F0F8-DD1E-4222-3957A420DDD3}"/>
                </a:ext>
              </a:extLst>
            </p:cNvPr>
            <p:cNvSpPr>
              <a:spLocks/>
            </p:cNvSpPr>
            <p:nvPr/>
          </p:nvSpPr>
          <p:spPr bwMode="auto">
            <a:xfrm>
              <a:off x="4232276" y="498475"/>
              <a:ext cx="1501775" cy="1636713"/>
            </a:xfrm>
            <a:custGeom>
              <a:avLst/>
              <a:gdLst>
                <a:gd name="T0" fmla="*/ 0 w 2409"/>
                <a:gd name="T1" fmla="*/ 924 h 2621"/>
                <a:gd name="T2" fmla="*/ 1932 w 2409"/>
                <a:gd name="T3" fmla="*/ 0 h 2621"/>
                <a:gd name="T4" fmla="*/ 2409 w 2409"/>
                <a:gd name="T5" fmla="*/ 2113 h 2621"/>
                <a:gd name="T6" fmla="*/ 1346 w 2409"/>
                <a:gd name="T7" fmla="*/ 2621 h 2621"/>
                <a:gd name="T8" fmla="*/ 0 w 2409"/>
                <a:gd name="T9" fmla="*/ 924 h 2621"/>
              </a:gdLst>
              <a:ahLst/>
              <a:cxnLst>
                <a:cxn ang="0">
                  <a:pos x="T0" y="T1"/>
                </a:cxn>
                <a:cxn ang="0">
                  <a:pos x="T2" y="T3"/>
                </a:cxn>
                <a:cxn ang="0">
                  <a:pos x="T4" y="T5"/>
                </a:cxn>
                <a:cxn ang="0">
                  <a:pos x="T6" y="T7"/>
                </a:cxn>
                <a:cxn ang="0">
                  <a:pos x="T8" y="T9"/>
                </a:cxn>
              </a:cxnLst>
              <a:rect l="0" t="0" r="r" b="b"/>
              <a:pathLst>
                <a:path w="2409" h="2621">
                  <a:moveTo>
                    <a:pt x="0" y="924"/>
                  </a:moveTo>
                  <a:cubicBezTo>
                    <a:pt x="566" y="475"/>
                    <a:pt x="1227" y="159"/>
                    <a:pt x="1932" y="0"/>
                  </a:cubicBezTo>
                  <a:lnTo>
                    <a:pt x="2409" y="2113"/>
                  </a:lnTo>
                  <a:cubicBezTo>
                    <a:pt x="2021" y="2200"/>
                    <a:pt x="1658" y="2374"/>
                    <a:pt x="1346" y="2621"/>
                  </a:cubicBezTo>
                  <a:lnTo>
                    <a:pt x="0" y="924"/>
                  </a:lnTo>
                  <a:close/>
                </a:path>
              </a:pathLst>
            </a:custGeom>
            <a:solidFill>
              <a:srgbClr val="4CC1E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 name="Freeform 18">
              <a:extLst>
                <a:ext uri="{FF2B5EF4-FFF2-40B4-BE49-F238E27FC236}">
                  <a16:creationId xmlns:a16="http://schemas.microsoft.com/office/drawing/2014/main" xmlns="" id="{A855E75F-1543-B4D7-9015-417F2A774801}"/>
                </a:ext>
              </a:extLst>
            </p:cNvPr>
            <p:cNvSpPr>
              <a:spLocks/>
            </p:cNvSpPr>
            <p:nvPr/>
          </p:nvSpPr>
          <p:spPr bwMode="auto">
            <a:xfrm>
              <a:off x="5435601" y="398463"/>
              <a:ext cx="1335088" cy="1420813"/>
            </a:xfrm>
            <a:custGeom>
              <a:avLst/>
              <a:gdLst>
                <a:gd name="T0" fmla="*/ 0 w 2142"/>
                <a:gd name="T1" fmla="*/ 160 h 2276"/>
                <a:gd name="T2" fmla="*/ 2142 w 2142"/>
                <a:gd name="T3" fmla="*/ 165 h 2276"/>
                <a:gd name="T4" fmla="*/ 1655 w 2142"/>
                <a:gd name="T5" fmla="*/ 2276 h 2276"/>
                <a:gd name="T6" fmla="*/ 477 w 2142"/>
                <a:gd name="T7" fmla="*/ 2273 h 2276"/>
                <a:gd name="T8" fmla="*/ 0 w 2142"/>
                <a:gd name="T9" fmla="*/ 160 h 2276"/>
              </a:gdLst>
              <a:ahLst/>
              <a:cxnLst>
                <a:cxn ang="0">
                  <a:pos x="T0" y="T1"/>
                </a:cxn>
                <a:cxn ang="0">
                  <a:pos x="T2" y="T3"/>
                </a:cxn>
                <a:cxn ang="0">
                  <a:pos x="T4" y="T5"/>
                </a:cxn>
                <a:cxn ang="0">
                  <a:pos x="T6" y="T7"/>
                </a:cxn>
                <a:cxn ang="0">
                  <a:pos x="T8" y="T9"/>
                </a:cxn>
              </a:cxnLst>
              <a:rect l="0" t="0" r="r" b="b"/>
              <a:pathLst>
                <a:path w="2142" h="2276">
                  <a:moveTo>
                    <a:pt x="0" y="160"/>
                  </a:moveTo>
                  <a:cubicBezTo>
                    <a:pt x="705" y="0"/>
                    <a:pt x="1438" y="2"/>
                    <a:pt x="2142" y="165"/>
                  </a:cubicBezTo>
                  <a:lnTo>
                    <a:pt x="1655" y="2276"/>
                  </a:lnTo>
                  <a:cubicBezTo>
                    <a:pt x="1267" y="2186"/>
                    <a:pt x="865" y="2185"/>
                    <a:pt x="477" y="2273"/>
                  </a:cubicBezTo>
                  <a:lnTo>
                    <a:pt x="0" y="160"/>
                  </a:lnTo>
                  <a:close/>
                </a:path>
              </a:pathLst>
            </a:custGeom>
            <a:solidFill>
              <a:srgbClr val="FFCC4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12" name="Graphic 77" descr="Bug under magnifying glass outline">
            <a:extLst>
              <a:ext uri="{FF2B5EF4-FFF2-40B4-BE49-F238E27FC236}">
                <a16:creationId xmlns:a16="http://schemas.microsoft.com/office/drawing/2014/main" xmlns="" id="{B2FC7CF8-CC62-5598-D0C2-59B04891E2D3}"/>
              </a:ext>
            </a:extLst>
          </p:cNvPr>
          <p:cNvPicPr>
            <a:picLocks noChangeAspect="1"/>
          </p:cNvPicPr>
          <p:nvPr/>
        </p:nvPicPr>
        <p:blipFill>
          <a:blip r:embed="rId2">
            <a:extLst>
              <a:ext uri="{96DAC541-7B7A-43D3-8B79-37D633B846F1}">
                <asvg:svgBlip xmlns:asvg="http://schemas.microsoft.com/office/drawing/2016/SVG/main" xmlns="" r:embed="rId11"/>
              </a:ext>
            </a:extLst>
          </a:blip>
          <a:stretch>
            <a:fillRect/>
          </a:stretch>
        </p:blipFill>
        <p:spPr>
          <a:xfrm>
            <a:off x="3052399" y="5009754"/>
            <a:ext cx="914400" cy="914400"/>
          </a:xfrm>
          <a:prstGeom prst="rect">
            <a:avLst/>
          </a:prstGeom>
        </p:spPr>
      </p:pic>
      <p:pic>
        <p:nvPicPr>
          <p:cNvPr id="13" name="Graphic 75" descr="Renovation (House With Sparkles) outline">
            <a:extLst>
              <a:ext uri="{FF2B5EF4-FFF2-40B4-BE49-F238E27FC236}">
                <a16:creationId xmlns:a16="http://schemas.microsoft.com/office/drawing/2014/main" xmlns="" id="{78A3E77A-326C-7D5F-352E-55CA431209FD}"/>
              </a:ext>
            </a:extLst>
          </p:cNvPr>
          <p:cNvPicPr>
            <a:picLocks noChangeAspect="1"/>
          </p:cNvPicPr>
          <p:nvPr/>
        </p:nvPicPr>
        <p:blipFill>
          <a:blip r:embed="rId12">
            <a:extLst>
              <a:ext uri="{96DAC541-7B7A-43D3-8B79-37D633B846F1}">
                <asvg:svgBlip xmlns:asvg="http://schemas.microsoft.com/office/drawing/2016/SVG/main" xmlns="" r:embed="rId9"/>
              </a:ext>
            </a:extLst>
          </a:blip>
          <a:stretch>
            <a:fillRect/>
          </a:stretch>
        </p:blipFill>
        <p:spPr>
          <a:xfrm>
            <a:off x="3439236" y="3995439"/>
            <a:ext cx="914400" cy="914400"/>
          </a:xfrm>
          <a:prstGeom prst="rect">
            <a:avLst/>
          </a:prstGeom>
        </p:spPr>
      </p:pic>
      <p:pic>
        <p:nvPicPr>
          <p:cNvPr id="14" name="Graphic 73" descr="Statistics outline">
            <a:extLst>
              <a:ext uri="{FF2B5EF4-FFF2-40B4-BE49-F238E27FC236}">
                <a16:creationId xmlns:a16="http://schemas.microsoft.com/office/drawing/2014/main" xmlns="" id="{957BE9CA-B7B1-0F65-8F0E-4553C163E07D}"/>
              </a:ext>
            </a:extLst>
          </p:cNvPr>
          <p:cNvPicPr>
            <a:picLocks noChangeAspect="1"/>
          </p:cNvPicPr>
          <p:nvPr/>
        </p:nvPicPr>
        <p:blipFill>
          <a:blip r:embed="rId13">
            <a:extLst>
              <a:ext uri="{96DAC541-7B7A-43D3-8B79-37D633B846F1}">
                <asvg:svgBlip xmlns:asvg="http://schemas.microsoft.com/office/drawing/2016/SVG/main" xmlns="" r:embed="rId7"/>
              </a:ext>
            </a:extLst>
          </a:blip>
          <a:stretch>
            <a:fillRect/>
          </a:stretch>
        </p:blipFill>
        <p:spPr>
          <a:xfrm>
            <a:off x="4258563" y="3320445"/>
            <a:ext cx="914400" cy="914400"/>
          </a:xfrm>
          <a:prstGeom prst="rect">
            <a:avLst/>
          </a:prstGeom>
        </p:spPr>
      </p:pic>
      <p:grpSp>
        <p:nvGrpSpPr>
          <p:cNvPr id="23" name="Graphic 28" descr="Gears">
            <a:extLst>
              <a:ext uri="{FF2B5EF4-FFF2-40B4-BE49-F238E27FC236}">
                <a16:creationId xmlns:a16="http://schemas.microsoft.com/office/drawing/2014/main" xmlns="" id="{182C636B-ACDD-D22C-AAD0-DAC0F04F16CA}"/>
              </a:ext>
            </a:extLst>
          </p:cNvPr>
          <p:cNvGrpSpPr/>
          <p:nvPr/>
        </p:nvGrpSpPr>
        <p:grpSpPr>
          <a:xfrm>
            <a:off x="5562555" y="3314591"/>
            <a:ext cx="433907" cy="520688"/>
            <a:chOff x="1098917" y="5898010"/>
            <a:chExt cx="619125" cy="742950"/>
          </a:xfrm>
          <a:solidFill>
            <a:sysClr val="windowText" lastClr="000000">
              <a:alpha val="60000"/>
            </a:sysClr>
          </a:solidFill>
        </p:grpSpPr>
        <p:sp>
          <p:nvSpPr>
            <p:cNvPr id="24" name="Freeform: Shape 31">
              <a:extLst>
                <a:ext uri="{FF2B5EF4-FFF2-40B4-BE49-F238E27FC236}">
                  <a16:creationId xmlns:a16="http://schemas.microsoft.com/office/drawing/2014/main" xmlns="" id="{F75345F6-89A0-E472-9F62-E5C93E896D42}"/>
                </a:ext>
              </a:extLst>
            </p:cNvPr>
            <p:cNvSpPr/>
            <p:nvPr/>
          </p:nvSpPr>
          <p:spPr>
            <a:xfrm>
              <a:off x="1314182" y="5898010"/>
              <a:ext cx="400050" cy="400050"/>
            </a:xfrm>
            <a:custGeom>
              <a:avLst/>
              <a:gdLst>
                <a:gd name="connsiteX0" fmla="*/ 202883 w 400050"/>
                <a:gd name="connsiteY0" fmla="*/ 274320 h 400050"/>
                <a:gd name="connsiteX1" fmla="*/ 131445 w 400050"/>
                <a:gd name="connsiteY1" fmla="*/ 202883 h 400050"/>
                <a:gd name="connsiteX2" fmla="*/ 202883 w 400050"/>
                <a:gd name="connsiteY2" fmla="*/ 131445 h 400050"/>
                <a:gd name="connsiteX3" fmla="*/ 274320 w 400050"/>
                <a:gd name="connsiteY3" fmla="*/ 202883 h 400050"/>
                <a:gd name="connsiteX4" fmla="*/ 202883 w 400050"/>
                <a:gd name="connsiteY4" fmla="*/ 274320 h 400050"/>
                <a:gd name="connsiteX5" fmla="*/ 363855 w 400050"/>
                <a:gd name="connsiteY5" fmla="*/ 158115 h 400050"/>
                <a:gd name="connsiteX6" fmla="*/ 348615 w 400050"/>
                <a:gd name="connsiteY6" fmla="*/ 120968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1910 w 400050"/>
                <a:gd name="connsiteY16" fmla="*/ 76200 h 400050"/>
                <a:gd name="connsiteX17" fmla="*/ 57150 w 400050"/>
                <a:gd name="connsiteY17" fmla="*/ 120968 h 400050"/>
                <a:gd name="connsiteX18" fmla="*/ 41910 w 400050"/>
                <a:gd name="connsiteY18" fmla="*/ 158115 h 400050"/>
                <a:gd name="connsiteX19" fmla="*/ 0 w 400050"/>
                <a:gd name="connsiteY19" fmla="*/ 179070 h 400050"/>
                <a:gd name="connsiteX20" fmla="*/ 0 w 400050"/>
                <a:gd name="connsiteY20" fmla="*/ 226695 h 400050"/>
                <a:gd name="connsiteX21" fmla="*/ 41910 w 400050"/>
                <a:gd name="connsiteY21" fmla="*/ 247650 h 400050"/>
                <a:gd name="connsiteX22" fmla="*/ 57150 w 400050"/>
                <a:gd name="connsiteY22" fmla="*/ 284798 h 400050"/>
                <a:gd name="connsiteX23" fmla="*/ 41910 w 400050"/>
                <a:gd name="connsiteY23" fmla="*/ 329565 h 400050"/>
                <a:gd name="connsiteX24" fmla="*/ 75248 w 400050"/>
                <a:gd name="connsiteY24" fmla="*/ 362903 h 400050"/>
                <a:gd name="connsiteX25" fmla="*/ 120015 w 400050"/>
                <a:gd name="connsiteY25" fmla="*/ 347663 h 400050"/>
                <a:gd name="connsiteX26" fmla="*/ 157163 w 400050"/>
                <a:gd name="connsiteY26" fmla="*/ 362903 h 400050"/>
                <a:gd name="connsiteX27" fmla="*/ 178118 w 400050"/>
                <a:gd name="connsiteY27" fmla="*/ 404813 h 400050"/>
                <a:gd name="connsiteX28" fmla="*/ 225743 w 400050"/>
                <a:gd name="connsiteY28" fmla="*/ 404813 h 400050"/>
                <a:gd name="connsiteX29" fmla="*/ 246698 w 400050"/>
                <a:gd name="connsiteY29" fmla="*/ 362903 h 400050"/>
                <a:gd name="connsiteX30" fmla="*/ 283845 w 400050"/>
                <a:gd name="connsiteY30" fmla="*/ 347663 h 400050"/>
                <a:gd name="connsiteX31" fmla="*/ 328613 w 400050"/>
                <a:gd name="connsiteY31" fmla="*/ 362903 h 400050"/>
                <a:gd name="connsiteX32" fmla="*/ 362903 w 400050"/>
                <a:gd name="connsiteY32" fmla="*/ 329565 h 400050"/>
                <a:gd name="connsiteX33" fmla="*/ 347663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400050">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5" name="Freeform: Shape 32">
              <a:extLst>
                <a:ext uri="{FF2B5EF4-FFF2-40B4-BE49-F238E27FC236}">
                  <a16:creationId xmlns:a16="http://schemas.microsoft.com/office/drawing/2014/main" xmlns="" id="{36264C66-5963-CC89-3ECA-2816B729D8CD}"/>
                </a:ext>
              </a:extLst>
            </p:cNvPr>
            <p:cNvSpPr/>
            <p:nvPr/>
          </p:nvSpPr>
          <p:spPr>
            <a:xfrm>
              <a:off x="1098917" y="6244720"/>
              <a:ext cx="400050" cy="400050"/>
            </a:xfrm>
            <a:custGeom>
              <a:avLst/>
              <a:gdLst>
                <a:gd name="connsiteX0" fmla="*/ 202883 w 400050"/>
                <a:gd name="connsiteY0" fmla="*/ 274320 h 400050"/>
                <a:gd name="connsiteX1" fmla="*/ 131445 w 400050"/>
                <a:gd name="connsiteY1" fmla="*/ 202882 h 400050"/>
                <a:gd name="connsiteX2" fmla="*/ 202883 w 400050"/>
                <a:gd name="connsiteY2" fmla="*/ 131445 h 400050"/>
                <a:gd name="connsiteX3" fmla="*/ 274320 w 400050"/>
                <a:gd name="connsiteY3" fmla="*/ 202882 h 400050"/>
                <a:gd name="connsiteX4" fmla="*/ 202883 w 400050"/>
                <a:gd name="connsiteY4" fmla="*/ 274320 h 400050"/>
                <a:gd name="connsiteX5" fmla="*/ 202883 w 400050"/>
                <a:gd name="connsiteY5" fmla="*/ 274320 h 400050"/>
                <a:gd name="connsiteX6" fmla="*/ 348615 w 400050"/>
                <a:gd name="connsiteY6" fmla="*/ 120967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2863 w 400050"/>
                <a:gd name="connsiteY16" fmla="*/ 75247 h 400050"/>
                <a:gd name="connsiteX17" fmla="*/ 57150 w 400050"/>
                <a:gd name="connsiteY17" fmla="*/ 120015 h 400050"/>
                <a:gd name="connsiteX18" fmla="*/ 41910 w 400050"/>
                <a:gd name="connsiteY18" fmla="*/ 157163 h 400050"/>
                <a:gd name="connsiteX19" fmla="*/ 0 w 400050"/>
                <a:gd name="connsiteY19" fmla="*/ 178117 h 400050"/>
                <a:gd name="connsiteX20" fmla="*/ 0 w 400050"/>
                <a:gd name="connsiteY20" fmla="*/ 225742 h 400050"/>
                <a:gd name="connsiteX21" fmla="*/ 41910 w 400050"/>
                <a:gd name="connsiteY21" fmla="*/ 246698 h 400050"/>
                <a:gd name="connsiteX22" fmla="*/ 57150 w 400050"/>
                <a:gd name="connsiteY22" fmla="*/ 283845 h 400050"/>
                <a:gd name="connsiteX23" fmla="*/ 42863 w 400050"/>
                <a:gd name="connsiteY23" fmla="*/ 328613 h 400050"/>
                <a:gd name="connsiteX24" fmla="*/ 76200 w 400050"/>
                <a:gd name="connsiteY24" fmla="*/ 361950 h 400050"/>
                <a:gd name="connsiteX25" fmla="*/ 120968 w 400050"/>
                <a:gd name="connsiteY25" fmla="*/ 347663 h 400050"/>
                <a:gd name="connsiteX26" fmla="*/ 158115 w 400050"/>
                <a:gd name="connsiteY26" fmla="*/ 362903 h 400050"/>
                <a:gd name="connsiteX27" fmla="*/ 179070 w 400050"/>
                <a:gd name="connsiteY27" fmla="*/ 404813 h 400050"/>
                <a:gd name="connsiteX28" fmla="*/ 226695 w 400050"/>
                <a:gd name="connsiteY28" fmla="*/ 404813 h 400050"/>
                <a:gd name="connsiteX29" fmla="*/ 247650 w 400050"/>
                <a:gd name="connsiteY29" fmla="*/ 362903 h 400050"/>
                <a:gd name="connsiteX30" fmla="*/ 284798 w 400050"/>
                <a:gd name="connsiteY30" fmla="*/ 347663 h 400050"/>
                <a:gd name="connsiteX31" fmla="*/ 329565 w 400050"/>
                <a:gd name="connsiteY31" fmla="*/ 362903 h 400050"/>
                <a:gd name="connsiteX32" fmla="*/ 362903 w 400050"/>
                <a:gd name="connsiteY32" fmla="*/ 328613 h 400050"/>
                <a:gd name="connsiteX33" fmla="*/ 348615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 name="connsiteX38" fmla="*/ 348615 w 400050"/>
                <a:gd name="connsiteY38" fmla="*/ 120967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0050" h="400050">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26" name="Graphic 79" descr="Robot Hand outline">
            <a:extLst>
              <a:ext uri="{FF2B5EF4-FFF2-40B4-BE49-F238E27FC236}">
                <a16:creationId xmlns:a16="http://schemas.microsoft.com/office/drawing/2014/main" xmlns="" id="{A2669333-032A-010A-2962-B8CB9174836C}"/>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6336741" y="3257972"/>
            <a:ext cx="914400" cy="914400"/>
          </a:xfrm>
          <a:prstGeom prst="rect">
            <a:avLst/>
          </a:prstGeom>
        </p:spPr>
      </p:pic>
      <p:pic>
        <p:nvPicPr>
          <p:cNvPr id="27" name="Graphic 71" descr="Weights Uneven outline">
            <a:extLst>
              <a:ext uri="{FF2B5EF4-FFF2-40B4-BE49-F238E27FC236}">
                <a16:creationId xmlns:a16="http://schemas.microsoft.com/office/drawing/2014/main" xmlns="" id="{1580BC3F-5F35-2E09-479E-C7FB14737F91}"/>
              </a:ext>
            </a:extLst>
          </p:cNvPr>
          <p:cNvPicPr>
            <a:picLocks noChangeAspect="1"/>
          </p:cNvPicPr>
          <p:nvPr/>
        </p:nvPicPr>
        <p:blipFill>
          <a:blip r:embed="rId16">
            <a:extLst>
              <a:ext uri="{96DAC541-7B7A-43D3-8B79-37D633B846F1}">
                <asvg:svgBlip xmlns:asvg="http://schemas.microsoft.com/office/drawing/2016/SVG/main" xmlns="" r:embed="rId5"/>
              </a:ext>
            </a:extLst>
          </a:blip>
          <a:stretch>
            <a:fillRect/>
          </a:stretch>
        </p:blipFill>
        <p:spPr>
          <a:xfrm>
            <a:off x="7225871" y="3946005"/>
            <a:ext cx="866744" cy="866744"/>
          </a:xfrm>
          <a:prstGeom prst="rect">
            <a:avLst/>
          </a:prstGeom>
        </p:spPr>
      </p:pic>
      <p:pic>
        <p:nvPicPr>
          <p:cNvPr id="28" name="Graphic 69" descr="Boardroom outline">
            <a:extLst>
              <a:ext uri="{FF2B5EF4-FFF2-40B4-BE49-F238E27FC236}">
                <a16:creationId xmlns:a16="http://schemas.microsoft.com/office/drawing/2014/main" xmlns="" id="{482D5D1A-99DE-73B9-6967-F22A9DB5D8BF}"/>
              </a:ext>
            </a:extLst>
          </p:cNvPr>
          <p:cNvPicPr>
            <a:picLocks noChangeAspect="1"/>
          </p:cNvPicPr>
          <p:nvPr/>
        </p:nvPicPr>
        <p:blipFill>
          <a:blip r:embed="rId17">
            <a:extLst>
              <a:ext uri="{96DAC541-7B7A-43D3-8B79-37D633B846F1}">
                <asvg:svgBlip xmlns:asvg="http://schemas.microsoft.com/office/drawing/2016/SVG/main" xmlns="" r:embed="rId3"/>
              </a:ext>
            </a:extLst>
          </a:blip>
          <a:stretch>
            <a:fillRect/>
          </a:stretch>
        </p:blipFill>
        <p:spPr>
          <a:xfrm>
            <a:off x="7657794" y="5057522"/>
            <a:ext cx="914400" cy="914400"/>
          </a:xfrm>
          <a:prstGeom prst="rect">
            <a:avLst/>
          </a:prstGeom>
        </p:spPr>
      </p:pic>
      <p:grpSp>
        <p:nvGrpSpPr>
          <p:cNvPr id="30" name="Group 29">
            <a:extLst>
              <a:ext uri="{FF2B5EF4-FFF2-40B4-BE49-F238E27FC236}">
                <a16:creationId xmlns:a16="http://schemas.microsoft.com/office/drawing/2014/main" xmlns="" id="{B6EDA696-CBEA-F399-5BC7-8A030C9F15E3}"/>
              </a:ext>
            </a:extLst>
          </p:cNvPr>
          <p:cNvGrpSpPr/>
          <p:nvPr/>
        </p:nvGrpSpPr>
        <p:grpSpPr>
          <a:xfrm>
            <a:off x="973073" y="4831817"/>
            <a:ext cx="1973499" cy="843752"/>
            <a:chOff x="-612812" y="2767002"/>
            <a:chExt cx="3882838" cy="803565"/>
          </a:xfrm>
        </p:grpSpPr>
        <p:sp>
          <p:nvSpPr>
            <p:cNvPr id="31" name="TextBox 30">
              <a:extLst>
                <a:ext uri="{FF2B5EF4-FFF2-40B4-BE49-F238E27FC236}">
                  <a16:creationId xmlns:a16="http://schemas.microsoft.com/office/drawing/2014/main" xmlns="" id="{F546EB75-66DF-304A-8CEB-92BD9C7B03E5}"/>
                </a:ext>
              </a:extLst>
            </p:cNvPr>
            <p:cNvSpPr txBox="1"/>
            <p:nvPr/>
          </p:nvSpPr>
          <p:spPr>
            <a:xfrm>
              <a:off x="-612812" y="2767002"/>
              <a:ext cx="3882838" cy="322429"/>
            </a:xfrm>
            <a:prstGeom prst="rect">
              <a:avLst/>
            </a:prstGeom>
            <a:noFill/>
          </p:spPr>
          <p:txBody>
            <a:bodyPr wrap="square" lIns="0" rIns="0" rtlCol="0" anchor="b">
              <a:spAutoFit/>
            </a:bodyPr>
            <a:lstStyle/>
            <a:p>
              <a:pPr algn="r"/>
              <a:r>
                <a:rPr lang="en-US" sz="1600" b="1" noProof="1" smtClean="0">
                  <a:solidFill>
                    <a:prstClr val="black"/>
                  </a:solidFill>
                  <a:latin typeface="Calibri" panose="020F0502020204030204"/>
                </a:rPr>
                <a:t>Understanding Data </a:t>
              </a:r>
              <a:endParaRPr lang="en-US" sz="1600" b="1" noProof="1">
                <a:solidFill>
                  <a:prstClr val="black"/>
                </a:solidFill>
                <a:latin typeface="Calibri" panose="020F0502020204030204"/>
              </a:endParaRPr>
            </a:p>
          </p:txBody>
        </p:sp>
        <p:sp>
          <p:nvSpPr>
            <p:cNvPr id="32" name="TextBox 31">
              <a:extLst>
                <a:ext uri="{FF2B5EF4-FFF2-40B4-BE49-F238E27FC236}">
                  <a16:creationId xmlns:a16="http://schemas.microsoft.com/office/drawing/2014/main" xmlns="" id="{B66E8767-92AD-C053-9CD2-C21FE34111E1}"/>
                </a:ext>
              </a:extLst>
            </p:cNvPr>
            <p:cNvSpPr txBox="1"/>
            <p:nvPr/>
          </p:nvSpPr>
          <p:spPr>
            <a:xfrm>
              <a:off x="30653" y="3086923"/>
              <a:ext cx="3239373" cy="483644"/>
            </a:xfrm>
            <a:prstGeom prst="rect">
              <a:avLst/>
            </a:prstGeom>
            <a:noFill/>
          </p:spPr>
          <p:txBody>
            <a:bodyPr wrap="square" lIns="0" rIns="0" rtlCol="0" anchor="t">
              <a:spAutoFit/>
            </a:bodyPr>
            <a:lstStyle/>
            <a:p>
              <a:pPr algn="just"/>
              <a:r>
                <a:rPr lang="en-US" sz="900" noProof="1">
                  <a:solidFill>
                    <a:prstClr val="black">
                      <a:lumMod val="65000"/>
                      <a:lumOff val="35000"/>
                    </a:prstClr>
                  </a:solidFill>
                </a:rPr>
                <a:t>Load the information from the file and figure out what details are there in the dataset.</a:t>
              </a:r>
              <a:endParaRPr lang="en-US" sz="900" noProof="1">
                <a:solidFill>
                  <a:prstClr val="black">
                    <a:lumMod val="65000"/>
                    <a:lumOff val="35000"/>
                  </a:prstClr>
                </a:solidFill>
                <a:latin typeface="Calibri" panose="020F0502020204030204"/>
              </a:endParaRPr>
            </a:p>
          </p:txBody>
        </p:sp>
      </p:grpSp>
      <p:sp>
        <p:nvSpPr>
          <p:cNvPr id="33"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4" name="Group 33">
            <a:extLst>
              <a:ext uri="{FF2B5EF4-FFF2-40B4-BE49-F238E27FC236}">
                <a16:creationId xmlns:a16="http://schemas.microsoft.com/office/drawing/2014/main" xmlns="" id="{35DD34B4-A86A-5318-41D2-1F20E15B8765}"/>
              </a:ext>
            </a:extLst>
          </p:cNvPr>
          <p:cNvGrpSpPr/>
          <p:nvPr/>
        </p:nvGrpSpPr>
        <p:grpSpPr>
          <a:xfrm>
            <a:off x="1120320" y="3621113"/>
            <a:ext cx="1964796" cy="844504"/>
            <a:chOff x="332936" y="2638024"/>
            <a:chExt cx="2937088" cy="1126008"/>
          </a:xfrm>
        </p:grpSpPr>
        <p:sp>
          <p:nvSpPr>
            <p:cNvPr id="35" name="TextBox 34">
              <a:extLst>
                <a:ext uri="{FF2B5EF4-FFF2-40B4-BE49-F238E27FC236}">
                  <a16:creationId xmlns:a16="http://schemas.microsoft.com/office/drawing/2014/main" xmlns="" id="{AF178AA4-F1BD-0A22-9B5B-C87519401120}"/>
                </a:ext>
              </a:extLst>
            </p:cNvPr>
            <p:cNvSpPr txBox="1"/>
            <p:nvPr/>
          </p:nvSpPr>
          <p:spPr>
            <a:xfrm>
              <a:off x="332936" y="2638024"/>
              <a:ext cx="2937088" cy="451406"/>
            </a:xfrm>
            <a:prstGeom prst="rect">
              <a:avLst/>
            </a:prstGeom>
            <a:noFill/>
          </p:spPr>
          <p:txBody>
            <a:bodyPr wrap="square" lIns="0" rIns="0" rtlCol="0" anchor="b">
              <a:spAutoFit/>
            </a:bodyPr>
            <a:lstStyle/>
            <a:p>
              <a:pPr algn="r"/>
              <a:r>
                <a:rPr lang="en-US" sz="1600" b="1" noProof="1" smtClean="0">
                  <a:solidFill>
                    <a:prstClr val="black"/>
                  </a:solidFill>
                  <a:latin typeface="Calibri" panose="020F0502020204030204"/>
                </a:rPr>
                <a:t>EDA-Data cleaning </a:t>
              </a:r>
              <a:endParaRPr lang="en-US" sz="1600" b="1" noProof="1">
                <a:solidFill>
                  <a:prstClr val="black"/>
                </a:solidFill>
                <a:latin typeface="Calibri" panose="020F0502020204030204"/>
              </a:endParaRPr>
            </a:p>
          </p:txBody>
        </p:sp>
        <p:sp>
          <p:nvSpPr>
            <p:cNvPr id="36" name="TextBox 35">
              <a:extLst>
                <a:ext uri="{FF2B5EF4-FFF2-40B4-BE49-F238E27FC236}">
                  <a16:creationId xmlns:a16="http://schemas.microsoft.com/office/drawing/2014/main" xmlns="" id="{C8291319-66D2-4B4D-E17E-EC79A5F6C541}"/>
                </a:ext>
              </a:extLst>
            </p:cNvPr>
            <p:cNvSpPr txBox="1"/>
            <p:nvPr/>
          </p:nvSpPr>
          <p:spPr>
            <a:xfrm>
              <a:off x="340732" y="3086922"/>
              <a:ext cx="2929292" cy="677110"/>
            </a:xfrm>
            <a:prstGeom prst="rect">
              <a:avLst/>
            </a:prstGeom>
            <a:noFill/>
          </p:spPr>
          <p:txBody>
            <a:bodyPr wrap="square" lIns="0" rIns="0" rtlCol="0" anchor="t">
              <a:spAutoFit/>
            </a:bodyPr>
            <a:lstStyle/>
            <a:p>
              <a:pPr algn="just"/>
              <a:r>
                <a:rPr lang="en-US" sz="900" dirty="0"/>
                <a:t>Find out where there is no information, and either remove those parts or fill in the missing details.</a:t>
              </a:r>
              <a:endParaRPr lang="en-US" sz="900" noProof="1">
                <a:solidFill>
                  <a:prstClr val="black">
                    <a:lumMod val="65000"/>
                    <a:lumOff val="35000"/>
                  </a:prstClr>
                </a:solidFill>
                <a:latin typeface="Calibri" panose="020F0502020204030204"/>
              </a:endParaRPr>
            </a:p>
          </p:txBody>
        </p:sp>
      </p:grpSp>
      <p:grpSp>
        <p:nvGrpSpPr>
          <p:cNvPr id="37" name="Group 36">
            <a:extLst>
              <a:ext uri="{FF2B5EF4-FFF2-40B4-BE49-F238E27FC236}">
                <a16:creationId xmlns:a16="http://schemas.microsoft.com/office/drawing/2014/main" xmlns="" id="{C3E2EE05-90B8-3FCE-837D-3FB0F657EF34}"/>
              </a:ext>
            </a:extLst>
          </p:cNvPr>
          <p:cNvGrpSpPr/>
          <p:nvPr/>
        </p:nvGrpSpPr>
        <p:grpSpPr>
          <a:xfrm>
            <a:off x="1103731" y="2331396"/>
            <a:ext cx="2520638" cy="1009223"/>
            <a:chOff x="332936" y="2638025"/>
            <a:chExt cx="2937088" cy="1310674"/>
          </a:xfrm>
        </p:grpSpPr>
        <p:sp>
          <p:nvSpPr>
            <p:cNvPr id="38" name="TextBox 37">
              <a:extLst>
                <a:ext uri="{FF2B5EF4-FFF2-40B4-BE49-F238E27FC236}">
                  <a16:creationId xmlns:a16="http://schemas.microsoft.com/office/drawing/2014/main" xmlns="" id="{5E0D91D0-226A-22CA-A685-C1E8DF2BB942}"/>
                </a:ext>
              </a:extLst>
            </p:cNvPr>
            <p:cNvSpPr txBox="1"/>
            <p:nvPr/>
          </p:nvSpPr>
          <p:spPr>
            <a:xfrm>
              <a:off x="332936" y="2638025"/>
              <a:ext cx="2937088" cy="451406"/>
            </a:xfrm>
            <a:prstGeom prst="rect">
              <a:avLst/>
            </a:prstGeom>
            <a:noFill/>
          </p:spPr>
          <p:txBody>
            <a:bodyPr wrap="square" lIns="0" rIns="0" rtlCol="0" anchor="b">
              <a:spAutoFit/>
            </a:bodyPr>
            <a:lstStyle/>
            <a:p>
              <a:pPr algn="r"/>
              <a:r>
                <a:rPr lang="en-US" sz="1600" b="1" noProof="1">
                  <a:solidFill>
                    <a:prstClr val="black"/>
                  </a:solidFill>
                  <a:latin typeface="Calibri" panose="020F0502020204030204"/>
                </a:rPr>
                <a:t>Data </a:t>
              </a:r>
              <a:r>
                <a:rPr lang="en-US" sz="1600" b="1" noProof="1" smtClean="0">
                  <a:solidFill>
                    <a:prstClr val="black"/>
                  </a:solidFill>
                  <a:latin typeface="Calibri" panose="020F0502020204030204"/>
                </a:rPr>
                <a:t>Preparation, </a:t>
              </a:r>
              <a:r>
                <a:rPr lang="en-US" sz="1600" b="1" noProof="1">
                  <a:solidFill>
                    <a:prstClr val="black"/>
                  </a:solidFill>
                  <a:latin typeface="Calibri" panose="020F0502020204030204"/>
                </a:rPr>
                <a:t>EDA</a:t>
              </a:r>
            </a:p>
          </p:txBody>
        </p:sp>
        <p:sp>
          <p:nvSpPr>
            <p:cNvPr id="39" name="TextBox 38">
              <a:extLst>
                <a:ext uri="{FF2B5EF4-FFF2-40B4-BE49-F238E27FC236}">
                  <a16:creationId xmlns:a16="http://schemas.microsoft.com/office/drawing/2014/main" xmlns="" id="{19703292-F983-0F7E-11D3-E1284074C867}"/>
                </a:ext>
              </a:extLst>
            </p:cNvPr>
            <p:cNvSpPr txBox="1"/>
            <p:nvPr/>
          </p:nvSpPr>
          <p:spPr>
            <a:xfrm>
              <a:off x="340733" y="3086923"/>
              <a:ext cx="2929291" cy="861776"/>
            </a:xfrm>
            <a:prstGeom prst="rect">
              <a:avLst/>
            </a:prstGeom>
            <a:noFill/>
          </p:spPr>
          <p:txBody>
            <a:bodyPr wrap="square" lIns="0" rIns="0" rtlCol="0" anchor="t">
              <a:spAutoFit/>
            </a:bodyPr>
            <a:lstStyle/>
            <a:p>
              <a:pPr algn="just"/>
              <a:r>
                <a:rPr lang="en-US" sz="900" noProof="1">
                  <a:solidFill>
                    <a:prstClr val="black">
                      <a:lumMod val="65000"/>
                      <a:lumOff val="35000"/>
                    </a:prstClr>
                  </a:solidFill>
                </a:rPr>
                <a:t>Find customers who spend more than most others (70% of customers). Mark those who have stopped using the service, and handle any unusually extreme cases.</a:t>
              </a:r>
              <a:endParaRPr lang="en-US" sz="900" noProof="1">
                <a:solidFill>
                  <a:prstClr val="black">
                    <a:lumMod val="65000"/>
                    <a:lumOff val="35000"/>
                  </a:prstClr>
                </a:solidFill>
                <a:latin typeface="Calibri" panose="020F0502020204030204"/>
              </a:endParaRPr>
            </a:p>
          </p:txBody>
        </p:sp>
      </p:grpSp>
      <p:grpSp>
        <p:nvGrpSpPr>
          <p:cNvPr id="40" name="Group 39">
            <a:extLst>
              <a:ext uri="{FF2B5EF4-FFF2-40B4-BE49-F238E27FC236}">
                <a16:creationId xmlns:a16="http://schemas.microsoft.com/office/drawing/2014/main" xmlns="" id="{890215FC-8CE0-F735-23F0-BAE9F7A13EC5}"/>
              </a:ext>
            </a:extLst>
          </p:cNvPr>
          <p:cNvGrpSpPr/>
          <p:nvPr/>
        </p:nvGrpSpPr>
        <p:grpSpPr>
          <a:xfrm>
            <a:off x="5100512" y="1572673"/>
            <a:ext cx="1336678" cy="1260003"/>
            <a:chOff x="8921977" y="1476984"/>
            <a:chExt cx="2937088" cy="1680010"/>
          </a:xfrm>
        </p:grpSpPr>
        <p:sp>
          <p:nvSpPr>
            <p:cNvPr id="41" name="TextBox 40">
              <a:extLst>
                <a:ext uri="{FF2B5EF4-FFF2-40B4-BE49-F238E27FC236}">
                  <a16:creationId xmlns:a16="http://schemas.microsoft.com/office/drawing/2014/main" xmlns="" id="{2CD8FE91-600B-AFB3-45F4-74B8B8354711}"/>
                </a:ext>
              </a:extLst>
            </p:cNvPr>
            <p:cNvSpPr txBox="1"/>
            <p:nvPr/>
          </p:nvSpPr>
          <p:spPr>
            <a:xfrm>
              <a:off x="8921977" y="1476984"/>
              <a:ext cx="2937088" cy="451406"/>
            </a:xfrm>
            <a:prstGeom prst="rect">
              <a:avLst/>
            </a:prstGeom>
            <a:noFill/>
          </p:spPr>
          <p:txBody>
            <a:bodyPr wrap="square" lIns="0" rIns="0" rtlCol="0" anchor="b">
              <a:spAutoFit/>
            </a:bodyPr>
            <a:lstStyle/>
            <a:p>
              <a:pPr algn="ctr"/>
              <a:r>
                <a:rPr lang="en-US" sz="1600" b="1" noProof="1">
                  <a:solidFill>
                    <a:prstClr val="black"/>
                  </a:solidFill>
                  <a:latin typeface="Calibri" panose="020F0502020204030204"/>
                </a:rPr>
                <a:t>PCA</a:t>
              </a:r>
            </a:p>
          </p:txBody>
        </p:sp>
        <p:sp>
          <p:nvSpPr>
            <p:cNvPr id="42" name="TextBox 41">
              <a:extLst>
                <a:ext uri="{FF2B5EF4-FFF2-40B4-BE49-F238E27FC236}">
                  <a16:creationId xmlns:a16="http://schemas.microsoft.com/office/drawing/2014/main" xmlns="" id="{68FA0112-0B48-99A7-3FED-FB434429AB7A}"/>
                </a:ext>
              </a:extLst>
            </p:cNvPr>
            <p:cNvSpPr txBox="1"/>
            <p:nvPr/>
          </p:nvSpPr>
          <p:spPr>
            <a:xfrm>
              <a:off x="8929773" y="1925883"/>
              <a:ext cx="2929292" cy="1231111"/>
            </a:xfrm>
            <a:prstGeom prst="rect">
              <a:avLst/>
            </a:prstGeom>
            <a:noFill/>
          </p:spPr>
          <p:txBody>
            <a:bodyPr wrap="square" lIns="0" rIns="0" rtlCol="0" anchor="t">
              <a:spAutoFit/>
            </a:bodyPr>
            <a:lstStyle/>
            <a:p>
              <a:pPr algn="just"/>
              <a:r>
                <a:rPr lang="en-US" sz="900" noProof="1">
                  <a:solidFill>
                    <a:prstClr val="black">
                      <a:lumMod val="65000"/>
                      <a:lumOff val="35000"/>
                    </a:prstClr>
                  </a:solidFill>
                </a:rPr>
                <a:t>To manage the issue of multiple features being strongly related, use PCA (Principal Component Analysis) to select the most important ones.</a:t>
              </a:r>
              <a:endParaRPr lang="en-US" sz="900" noProof="1">
                <a:solidFill>
                  <a:prstClr val="black">
                    <a:lumMod val="65000"/>
                    <a:lumOff val="35000"/>
                  </a:prstClr>
                </a:solidFill>
                <a:latin typeface="Calibri" panose="020F0502020204030204"/>
              </a:endParaRPr>
            </a:p>
          </p:txBody>
        </p:sp>
      </p:grpSp>
      <p:sp>
        <p:nvSpPr>
          <p:cNvPr id="44" name="Content Placeholder 43">
            <a:extLst>
              <a:ext uri="{FF2B5EF4-FFF2-40B4-BE49-F238E27FC236}">
                <a16:creationId xmlns:a16="http://schemas.microsoft.com/office/drawing/2014/main" xmlns="" id="{1D2A9BF9-92C1-9BD4-E756-D86CF7498D45}"/>
              </a:ext>
            </a:extLst>
          </p:cNvPr>
          <p:cNvSpPr>
            <a:spLocks noGrp="1"/>
          </p:cNvSpPr>
          <p:nvPr>
            <p:ph idx="1"/>
          </p:nvPr>
        </p:nvSpPr>
        <p:spPr>
          <a:xfrm>
            <a:off x="4980881" y="4954295"/>
            <a:ext cx="1511721" cy="1083102"/>
          </a:xfrm>
          <a:prstGeom prst="ellipse">
            <a:avLst/>
          </a:prstGeom>
          <a:gradFill rotWithShape="1">
            <a:gsLst>
              <a:gs pos="0">
                <a:sysClr val="window" lastClr="FFFFFF">
                  <a:lumMod val="75000"/>
                </a:sysClr>
              </a:gs>
              <a:gs pos="50000">
                <a:sysClr val="window" lastClr="FFFFFF">
                  <a:lumMod val="65000"/>
                </a:sysClr>
              </a:gs>
              <a:gs pos="100000">
                <a:sysClr val="window" lastClr="FFFFFF">
                  <a:lumMod val="50000"/>
                </a:sysClr>
              </a:gs>
            </a:gsLst>
            <a:lin ang="5400000" scaled="0"/>
          </a:gra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normalizeH="0" baseline="0" noProof="0" dirty="0">
                <a:ln w="0"/>
                <a:solidFill>
                  <a:schemeClr val="accent1"/>
                </a:solidFill>
                <a:effectLst>
                  <a:outerShdw blurRad="38100" dist="25400" dir="5400000" algn="ctr" rotWithShape="0">
                    <a:srgbClr val="6E747A">
                      <a:alpha val="43000"/>
                    </a:srgbClr>
                  </a:outerShdw>
                </a:effectLst>
                <a:uLnTx/>
                <a:uFillTx/>
                <a:latin typeface="Calibri" panose="020F0502020204030204"/>
                <a:ea typeface="+mn-ea"/>
                <a:cs typeface="+mn-cs"/>
              </a:rPr>
              <a:t>Telecom Churn</a:t>
            </a:r>
          </a:p>
        </p:txBody>
      </p:sp>
      <p:grpSp>
        <p:nvGrpSpPr>
          <p:cNvPr id="45" name="Group 44">
            <a:extLst>
              <a:ext uri="{FF2B5EF4-FFF2-40B4-BE49-F238E27FC236}">
                <a16:creationId xmlns:a16="http://schemas.microsoft.com/office/drawing/2014/main" xmlns="" id="{3D591F3E-C119-6D92-32BC-92805FBF0621}"/>
              </a:ext>
            </a:extLst>
          </p:cNvPr>
          <p:cNvGrpSpPr/>
          <p:nvPr/>
        </p:nvGrpSpPr>
        <p:grpSpPr>
          <a:xfrm>
            <a:off x="7105650" y="1930444"/>
            <a:ext cx="1804670" cy="983004"/>
            <a:chOff x="8921977" y="1476984"/>
            <a:chExt cx="2937088" cy="1310676"/>
          </a:xfrm>
        </p:grpSpPr>
        <p:sp>
          <p:nvSpPr>
            <p:cNvPr id="46" name="TextBox 45">
              <a:extLst>
                <a:ext uri="{FF2B5EF4-FFF2-40B4-BE49-F238E27FC236}">
                  <a16:creationId xmlns:a16="http://schemas.microsoft.com/office/drawing/2014/main" xmlns="" id="{BF33E235-78B1-9244-4F43-3B7603998867}"/>
                </a:ext>
              </a:extLst>
            </p:cNvPr>
            <p:cNvSpPr txBox="1"/>
            <p:nvPr/>
          </p:nvSpPr>
          <p:spPr>
            <a:xfrm>
              <a:off x="8921977" y="1476984"/>
              <a:ext cx="2937088" cy="451406"/>
            </a:xfrm>
            <a:prstGeom prst="rect">
              <a:avLst/>
            </a:prstGeom>
            <a:noFill/>
          </p:spPr>
          <p:txBody>
            <a:bodyPr wrap="square" lIns="0" rIns="0" rtlCol="0" anchor="b">
              <a:spAutoFit/>
            </a:bodyPr>
            <a:lstStyle/>
            <a:p>
              <a:r>
                <a:rPr lang="en-US" sz="1600" b="1" noProof="1">
                  <a:solidFill>
                    <a:prstClr val="black"/>
                  </a:solidFill>
                  <a:latin typeface="Calibri" panose="020F0502020204030204"/>
                </a:rPr>
                <a:t>Identify Model</a:t>
              </a:r>
            </a:p>
          </p:txBody>
        </p:sp>
        <p:sp>
          <p:nvSpPr>
            <p:cNvPr id="47" name="TextBox 46">
              <a:extLst>
                <a:ext uri="{FF2B5EF4-FFF2-40B4-BE49-F238E27FC236}">
                  <a16:creationId xmlns:a16="http://schemas.microsoft.com/office/drawing/2014/main" xmlns="" id="{C32D6869-3E79-34C8-2FEF-E7AD63779023}"/>
                </a:ext>
              </a:extLst>
            </p:cNvPr>
            <p:cNvSpPr txBox="1"/>
            <p:nvPr/>
          </p:nvSpPr>
          <p:spPr>
            <a:xfrm>
              <a:off x="8929773" y="1925883"/>
              <a:ext cx="2929292" cy="861777"/>
            </a:xfrm>
            <a:prstGeom prst="rect">
              <a:avLst/>
            </a:prstGeom>
            <a:noFill/>
          </p:spPr>
          <p:txBody>
            <a:bodyPr wrap="square" lIns="0" rIns="0" rtlCol="0" anchor="t">
              <a:spAutoFit/>
            </a:bodyPr>
            <a:lstStyle/>
            <a:p>
              <a:pPr algn="just"/>
              <a:r>
                <a:rPr lang="en-US" sz="900" noProof="1">
                  <a:solidFill>
                    <a:prstClr val="black">
                      <a:lumMod val="65000"/>
                      <a:lumOff val="35000"/>
                    </a:prstClr>
                  </a:solidFill>
                </a:rPr>
                <a:t>Using information related to customer churn, predict the outcome either through logistic regression or a tree-based model.</a:t>
              </a:r>
              <a:endParaRPr lang="en-US" sz="900" noProof="1">
                <a:solidFill>
                  <a:prstClr val="black">
                    <a:lumMod val="65000"/>
                    <a:lumOff val="35000"/>
                  </a:prstClr>
                </a:solidFill>
                <a:latin typeface="Calibri" panose="020F0502020204030204"/>
              </a:endParaRPr>
            </a:p>
          </p:txBody>
        </p:sp>
      </p:grpSp>
      <p:grpSp>
        <p:nvGrpSpPr>
          <p:cNvPr id="48" name="Group 47">
            <a:extLst>
              <a:ext uri="{FF2B5EF4-FFF2-40B4-BE49-F238E27FC236}">
                <a16:creationId xmlns:a16="http://schemas.microsoft.com/office/drawing/2014/main" xmlns="" id="{3824B2CA-132B-2296-6CB3-966BE33F81F1}"/>
              </a:ext>
            </a:extLst>
          </p:cNvPr>
          <p:cNvGrpSpPr/>
          <p:nvPr/>
        </p:nvGrpSpPr>
        <p:grpSpPr>
          <a:xfrm>
            <a:off x="8419780" y="3062257"/>
            <a:ext cx="1698385" cy="844504"/>
            <a:chOff x="8921977" y="1476984"/>
            <a:chExt cx="2937088" cy="1126009"/>
          </a:xfrm>
        </p:grpSpPr>
        <p:sp>
          <p:nvSpPr>
            <p:cNvPr id="49" name="TextBox 48">
              <a:extLst>
                <a:ext uri="{FF2B5EF4-FFF2-40B4-BE49-F238E27FC236}">
                  <a16:creationId xmlns:a16="http://schemas.microsoft.com/office/drawing/2014/main" xmlns="" id="{70E4E5B7-7C24-357D-B1CC-C0913E937422}"/>
                </a:ext>
              </a:extLst>
            </p:cNvPr>
            <p:cNvSpPr txBox="1"/>
            <p:nvPr/>
          </p:nvSpPr>
          <p:spPr>
            <a:xfrm>
              <a:off x="8921977" y="1476984"/>
              <a:ext cx="2937088" cy="451406"/>
            </a:xfrm>
            <a:prstGeom prst="rect">
              <a:avLst/>
            </a:prstGeom>
            <a:noFill/>
          </p:spPr>
          <p:txBody>
            <a:bodyPr wrap="square" lIns="0" rIns="0" rtlCol="0" anchor="b">
              <a:spAutoFit/>
            </a:bodyPr>
            <a:lstStyle/>
            <a:p>
              <a:r>
                <a:rPr lang="en-US" sz="1600" b="1" noProof="1">
                  <a:solidFill>
                    <a:prstClr val="black"/>
                  </a:solidFill>
                  <a:latin typeface="Calibri" panose="020F0502020204030204"/>
                </a:rPr>
                <a:t>Random Forest</a:t>
              </a:r>
            </a:p>
          </p:txBody>
        </p:sp>
        <p:sp>
          <p:nvSpPr>
            <p:cNvPr id="50" name="TextBox 49">
              <a:extLst>
                <a:ext uri="{FF2B5EF4-FFF2-40B4-BE49-F238E27FC236}">
                  <a16:creationId xmlns:a16="http://schemas.microsoft.com/office/drawing/2014/main" xmlns="" id="{0218E492-655C-7C61-A22E-7C76447058CE}"/>
                </a:ext>
              </a:extLst>
            </p:cNvPr>
            <p:cNvSpPr txBox="1"/>
            <p:nvPr/>
          </p:nvSpPr>
          <p:spPr>
            <a:xfrm>
              <a:off x="8929773" y="1925883"/>
              <a:ext cx="2929292" cy="677110"/>
            </a:xfrm>
            <a:prstGeom prst="rect">
              <a:avLst/>
            </a:prstGeom>
            <a:noFill/>
          </p:spPr>
          <p:txBody>
            <a:bodyPr wrap="square" lIns="0" rIns="0" rtlCol="0" anchor="t">
              <a:spAutoFit/>
            </a:bodyPr>
            <a:lstStyle/>
            <a:p>
              <a:pPr algn="just"/>
              <a:r>
                <a:rPr lang="en-US" sz="900" noProof="1">
                  <a:solidFill>
                    <a:prstClr val="black">
                      <a:lumMod val="65000"/>
                      <a:lumOff val="35000"/>
                    </a:prstClr>
                  </a:solidFill>
                </a:rPr>
                <a:t>Find out which is a better choice between the decision tree and logistic model.</a:t>
              </a:r>
              <a:endParaRPr lang="en-US" sz="900" noProof="1">
                <a:solidFill>
                  <a:prstClr val="black">
                    <a:lumMod val="65000"/>
                    <a:lumOff val="35000"/>
                  </a:prstClr>
                </a:solidFill>
                <a:latin typeface="Calibri" panose="020F0502020204030204"/>
              </a:endParaRPr>
            </a:p>
          </p:txBody>
        </p:sp>
      </p:grpSp>
      <p:grpSp>
        <p:nvGrpSpPr>
          <p:cNvPr id="51" name="Group 50">
            <a:extLst>
              <a:ext uri="{FF2B5EF4-FFF2-40B4-BE49-F238E27FC236}">
                <a16:creationId xmlns:a16="http://schemas.microsoft.com/office/drawing/2014/main" xmlns="" id="{CF597B79-FE55-64A9-1A21-20313256C6E4}"/>
              </a:ext>
            </a:extLst>
          </p:cNvPr>
          <p:cNvGrpSpPr/>
          <p:nvPr/>
        </p:nvGrpSpPr>
        <p:grpSpPr>
          <a:xfrm>
            <a:off x="8752950" y="4235981"/>
            <a:ext cx="2263547" cy="952226"/>
            <a:chOff x="8921977" y="1148689"/>
            <a:chExt cx="2937088" cy="1269637"/>
          </a:xfrm>
        </p:grpSpPr>
        <p:sp>
          <p:nvSpPr>
            <p:cNvPr id="52" name="TextBox 51">
              <a:extLst>
                <a:ext uri="{FF2B5EF4-FFF2-40B4-BE49-F238E27FC236}">
                  <a16:creationId xmlns:a16="http://schemas.microsoft.com/office/drawing/2014/main" xmlns="" id="{09B0824F-383B-6FB0-7D5F-B9D632B56988}"/>
                </a:ext>
              </a:extLst>
            </p:cNvPr>
            <p:cNvSpPr txBox="1"/>
            <p:nvPr/>
          </p:nvSpPr>
          <p:spPr>
            <a:xfrm>
              <a:off x="8921977" y="1148689"/>
              <a:ext cx="2937088" cy="779701"/>
            </a:xfrm>
            <a:prstGeom prst="rect">
              <a:avLst/>
            </a:prstGeom>
            <a:noFill/>
          </p:spPr>
          <p:txBody>
            <a:bodyPr wrap="square" lIns="0" rIns="0" rtlCol="0" anchor="b">
              <a:spAutoFit/>
            </a:bodyPr>
            <a:lstStyle/>
            <a:p>
              <a:r>
                <a:rPr lang="en-US" sz="1600" b="1" noProof="1">
                  <a:solidFill>
                    <a:prstClr val="black"/>
                  </a:solidFill>
                  <a:latin typeface="Calibri" panose="020F0502020204030204"/>
                </a:rPr>
                <a:t>Strategy to manage churn</a:t>
              </a:r>
            </a:p>
          </p:txBody>
        </p:sp>
        <p:sp>
          <p:nvSpPr>
            <p:cNvPr id="53" name="TextBox 52">
              <a:extLst>
                <a:ext uri="{FF2B5EF4-FFF2-40B4-BE49-F238E27FC236}">
                  <a16:creationId xmlns:a16="http://schemas.microsoft.com/office/drawing/2014/main" xmlns="" id="{DBC4F1E9-1B56-F4A8-0380-67A725CA6C33}"/>
                </a:ext>
              </a:extLst>
            </p:cNvPr>
            <p:cNvSpPr txBox="1"/>
            <p:nvPr/>
          </p:nvSpPr>
          <p:spPr>
            <a:xfrm>
              <a:off x="8929773" y="1925882"/>
              <a:ext cx="2929292" cy="492444"/>
            </a:xfrm>
            <a:prstGeom prst="rect">
              <a:avLst/>
            </a:prstGeom>
            <a:noFill/>
          </p:spPr>
          <p:txBody>
            <a:bodyPr wrap="square" lIns="0" rIns="0" rtlCol="0" anchor="t">
              <a:spAutoFit/>
            </a:bodyPr>
            <a:lstStyle/>
            <a:p>
              <a:pPr algn="just"/>
              <a:r>
                <a:rPr lang="en-US" sz="900" noProof="1" smtClean="0">
                  <a:solidFill>
                    <a:prstClr val="black">
                      <a:lumMod val="65000"/>
                      <a:lumOff val="35000"/>
                    </a:prstClr>
                  </a:solidFill>
                  <a:latin typeface="Calibri" panose="020F0502020204030204"/>
                </a:rPr>
                <a:t>Suggest ways to handel customers churn based on what you have observed</a:t>
              </a:r>
              <a:endParaRPr lang="en-US" sz="900" noProof="1">
                <a:solidFill>
                  <a:prstClr val="black">
                    <a:lumMod val="65000"/>
                    <a:lumOff val="35000"/>
                  </a:prstClr>
                </a:solidFill>
                <a:latin typeface="Calibri" panose="020F0502020204030204"/>
              </a:endParaRPr>
            </a:p>
          </p:txBody>
        </p:sp>
      </p:grpSp>
    </p:spTree>
    <p:extLst>
      <p:ext uri="{BB962C8B-B14F-4D97-AF65-F5344CB8AC3E}">
        <p14:creationId xmlns:p14="http://schemas.microsoft.com/office/powerpoint/2010/main" val="285289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Script MT Bold" panose="03040602040607080904" pitchFamily="66" charset="0"/>
                <a:cs typeface="Segoe UI Light" panose="020B0502040204020203" pitchFamily="34" charset="0"/>
              </a:rPr>
              <a:t>Understanding Data , Preparation &amp; EDA</a:t>
            </a:r>
            <a:endParaRPr lang="en-IN" b="1" dirty="0">
              <a:solidFill>
                <a:srgbClr val="FF0000"/>
              </a:solidFill>
              <a:latin typeface="Script MT Bold" panose="03040602040607080904" pitchFamily="66" charset="0"/>
            </a:endParaRPr>
          </a:p>
        </p:txBody>
      </p:sp>
      <p:sp>
        <p:nvSpPr>
          <p:cNvPr id="3" name="Content Placeholder 2"/>
          <p:cNvSpPr>
            <a:spLocks noGrp="1"/>
          </p:cNvSpPr>
          <p:nvPr>
            <p:ph idx="1"/>
          </p:nvPr>
        </p:nvSpPr>
        <p:spPr/>
        <p:txBody>
          <a:bodyPr>
            <a:normAutofit fontScale="55000" lnSpcReduction="20000"/>
          </a:bodyPr>
          <a:lstStyle/>
          <a:p>
            <a:r>
              <a:rPr lang="en-US" dirty="0"/>
              <a:t>Data Overview:</a:t>
            </a:r>
          </a:p>
          <a:p>
            <a:r>
              <a:rPr lang="en-US" dirty="0"/>
              <a:t>Number of unique customers: 99,999</a:t>
            </a:r>
          </a:p>
          <a:p>
            <a:r>
              <a:rPr lang="en-US" dirty="0"/>
              <a:t>Variables: 226 (12 are objects, 214 are numeric)</a:t>
            </a:r>
          </a:p>
          <a:p>
            <a:r>
              <a:rPr lang="en-US" dirty="0"/>
              <a:t>Exploratory Data Analysis (EDA):</a:t>
            </a:r>
          </a:p>
          <a:p>
            <a:r>
              <a:rPr lang="en-US" dirty="0"/>
              <a:t>Missing Values:</a:t>
            </a:r>
          </a:p>
          <a:p>
            <a:pPr lvl="1"/>
            <a:r>
              <a:rPr lang="en-US" dirty="0"/>
              <a:t>40 variables have more than 50% missing values.</a:t>
            </a:r>
          </a:p>
          <a:p>
            <a:pPr lvl="1"/>
            <a:r>
              <a:rPr lang="en-US" dirty="0"/>
              <a:t>Missing values have been replaced with 0 since these variables are crucial for analysis.</a:t>
            </a:r>
          </a:p>
          <a:p>
            <a:pPr lvl="1"/>
            <a:r>
              <a:rPr lang="en-US" dirty="0"/>
              <a:t>Missing values in the date column have been removed.</a:t>
            </a:r>
          </a:p>
          <a:p>
            <a:r>
              <a:rPr lang="en-US" dirty="0"/>
              <a:t>Filtering High-Value Customers:</a:t>
            </a:r>
          </a:p>
          <a:p>
            <a:r>
              <a:rPr lang="en-US" dirty="0"/>
              <a:t>Number of High-Value Customers: 29,906</a:t>
            </a:r>
          </a:p>
          <a:p>
            <a:r>
              <a:rPr lang="en-US" dirty="0"/>
              <a:t>Percentage of High-Value Customers: 30%</a:t>
            </a:r>
          </a:p>
          <a:p>
            <a:r>
              <a:rPr lang="en-US" dirty="0"/>
              <a:t>Churn Analysis:</a:t>
            </a:r>
          </a:p>
          <a:p>
            <a:r>
              <a:rPr lang="en-US" dirty="0"/>
              <a:t>2,418 customers out of 29,906 high-value customers are tagged as churns.</a:t>
            </a:r>
          </a:p>
          <a:p>
            <a:r>
              <a:rPr lang="en-US" dirty="0"/>
              <a:t>The churn cases account for only 8.09% of the total.</a:t>
            </a:r>
          </a:p>
          <a:p>
            <a:r>
              <a:rPr lang="en-US" dirty="0"/>
              <a:t>The dataset is highly imbalanced, with the majority (91.91%) being non-churners and the minority (8.09%) being churn instances.</a:t>
            </a:r>
          </a:p>
          <a:p>
            <a:r>
              <a:rPr lang="en-US" dirty="0"/>
              <a:t>After addressing outliers and missing values, non-churns make up 92.77%, and churns make up 7.23%.</a:t>
            </a:r>
          </a:p>
        </p:txBody>
      </p:sp>
      <p:pic>
        <p:nvPicPr>
          <p:cNvPr id="4" name="Picture 3">
            <a:extLst>
              <a:ext uri="{FF2B5EF4-FFF2-40B4-BE49-F238E27FC236}">
                <a16:creationId xmlns:a16="http://schemas.microsoft.com/office/drawing/2014/main" xmlns="" id="{5815CC7D-C617-092E-7B71-5F831F4A0B0D}"/>
              </a:ext>
            </a:extLst>
          </p:cNvPr>
          <p:cNvPicPr>
            <a:picLocks noChangeAspect="1"/>
          </p:cNvPicPr>
          <p:nvPr/>
        </p:nvPicPr>
        <p:blipFill>
          <a:blip r:embed="rId2"/>
          <a:stretch>
            <a:fillRect/>
          </a:stretch>
        </p:blipFill>
        <p:spPr>
          <a:xfrm>
            <a:off x="7496354" y="2400738"/>
            <a:ext cx="4045789" cy="2386059"/>
          </a:xfrm>
          <a:prstGeom prst="rect">
            <a:avLst/>
          </a:prstGeom>
        </p:spPr>
      </p:pic>
    </p:spTree>
    <p:extLst>
      <p:ext uri="{BB962C8B-B14F-4D97-AF65-F5344CB8AC3E}">
        <p14:creationId xmlns:p14="http://schemas.microsoft.com/office/powerpoint/2010/main" val="337552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42" y="365126"/>
            <a:ext cx="10948358" cy="480264"/>
          </a:xfrm>
        </p:spPr>
        <p:txBody>
          <a:bodyPr>
            <a:normAutofit fontScale="90000"/>
          </a:bodyPr>
          <a:lstStyle/>
          <a:p>
            <a:r>
              <a:rPr lang="en-US" dirty="0" smtClean="0"/>
              <a:t>                          Model Building</a:t>
            </a:r>
            <a:endParaRPr lang="en-IN" dirty="0"/>
          </a:p>
        </p:txBody>
      </p:sp>
      <p:sp>
        <p:nvSpPr>
          <p:cNvPr id="3" name="Content Placeholder 2"/>
          <p:cNvSpPr>
            <a:spLocks noGrp="1"/>
          </p:cNvSpPr>
          <p:nvPr>
            <p:ph idx="1"/>
          </p:nvPr>
        </p:nvSpPr>
        <p:spPr>
          <a:xfrm>
            <a:off x="405442" y="919852"/>
            <a:ext cx="10948358" cy="5463696"/>
          </a:xfrm>
        </p:spPr>
        <p:txBody>
          <a:bodyPr>
            <a:normAutofit/>
          </a:bodyPr>
          <a:lstStyle/>
          <a:p>
            <a:r>
              <a:rPr lang="en-IN" sz="1100" b="1" dirty="0" smtClean="0"/>
              <a:t>Handling Class imbalance:</a:t>
            </a:r>
          </a:p>
          <a:p>
            <a:endParaRPr lang="en-IN" sz="1100" b="1" dirty="0" smtClean="0"/>
          </a:p>
          <a:p>
            <a:r>
              <a:rPr lang="en-IN" sz="1100" dirty="0" smtClean="0"/>
              <a:t>Before handling imbalance                                                                                                                 </a:t>
            </a:r>
          </a:p>
          <a:p>
            <a:endParaRPr lang="en-IN" sz="1100" dirty="0"/>
          </a:p>
          <a:p>
            <a:endParaRPr lang="en-IN" sz="1100" dirty="0" smtClean="0"/>
          </a:p>
          <a:p>
            <a:endParaRPr lang="en-IN" sz="1100" dirty="0"/>
          </a:p>
          <a:p>
            <a:r>
              <a:rPr lang="en-US" sz="1100" dirty="0" smtClean="0"/>
              <a:t>Because there is a noticeable imbalance, the SMOTE technique is applied to reduce the class imbalance.</a:t>
            </a:r>
            <a:endParaRPr lang="en-IN" sz="1100" dirty="0" smtClean="0"/>
          </a:p>
          <a:p>
            <a:r>
              <a:rPr lang="en-IN" sz="1100" dirty="0" smtClean="0"/>
              <a:t>After handling imbalance </a:t>
            </a:r>
          </a:p>
          <a:p>
            <a:endParaRPr lang="en-IN" sz="1100" dirty="0" smtClean="0"/>
          </a:p>
          <a:p>
            <a:endParaRPr lang="en-US" sz="1100" dirty="0" smtClean="0"/>
          </a:p>
          <a:p>
            <a:pPr marL="0" indent="0">
              <a:buNone/>
            </a:pPr>
            <a:r>
              <a:rPr lang="en-US" sz="1100" dirty="0" smtClean="0"/>
              <a:t>       </a:t>
            </a:r>
          </a:p>
          <a:p>
            <a:pPr marL="0" indent="0">
              <a:buNone/>
            </a:pPr>
            <a:endParaRPr lang="en-US" sz="1100" dirty="0"/>
          </a:p>
          <a:p>
            <a:pPr marL="0" indent="0">
              <a:buNone/>
            </a:pPr>
            <a:r>
              <a:rPr lang="en-US" sz="1100" dirty="0" smtClean="0"/>
              <a:t>                            PCA                                                               It's seen that 80 parts explain 90% of the differences in the data. Because we have a lot of data, we're using Incremental PCA as model.                                                                </a:t>
            </a:r>
            <a:endParaRPr lang="en-IN" sz="1100" dirty="0"/>
          </a:p>
        </p:txBody>
      </p:sp>
      <p:pic>
        <p:nvPicPr>
          <p:cNvPr id="4" name="Picture 3">
            <a:extLst>
              <a:ext uri="{FF2B5EF4-FFF2-40B4-BE49-F238E27FC236}">
                <a16:creationId xmlns:a16="http://schemas.microsoft.com/office/drawing/2014/main" xmlns="" id="{9CA430BB-3A42-3429-AFAB-A04D437B9BB0}"/>
              </a:ext>
            </a:extLst>
          </p:cNvPr>
          <p:cNvPicPr>
            <a:picLocks noChangeAspect="1"/>
          </p:cNvPicPr>
          <p:nvPr/>
        </p:nvPicPr>
        <p:blipFill>
          <a:blip r:embed="rId2"/>
          <a:stretch>
            <a:fillRect/>
          </a:stretch>
        </p:blipFill>
        <p:spPr>
          <a:xfrm>
            <a:off x="658713" y="1788119"/>
            <a:ext cx="3225966" cy="419122"/>
          </a:xfrm>
          <a:prstGeom prst="rect">
            <a:avLst/>
          </a:prstGeom>
        </p:spPr>
      </p:pic>
      <p:pic>
        <p:nvPicPr>
          <p:cNvPr id="6" name="Picture 5">
            <a:extLst>
              <a:ext uri="{FF2B5EF4-FFF2-40B4-BE49-F238E27FC236}">
                <a16:creationId xmlns:a16="http://schemas.microsoft.com/office/drawing/2014/main" xmlns="" id="{4985CDA5-960C-4A63-F563-A7AC697937C5}"/>
              </a:ext>
            </a:extLst>
          </p:cNvPr>
          <p:cNvPicPr>
            <a:picLocks noChangeAspect="1"/>
          </p:cNvPicPr>
          <p:nvPr/>
        </p:nvPicPr>
        <p:blipFill>
          <a:blip r:embed="rId3"/>
          <a:stretch>
            <a:fillRect/>
          </a:stretch>
        </p:blipFill>
        <p:spPr>
          <a:xfrm>
            <a:off x="756919" y="3202520"/>
            <a:ext cx="3283119" cy="406421"/>
          </a:xfrm>
          <a:prstGeom prst="rect">
            <a:avLst/>
          </a:prstGeom>
        </p:spPr>
      </p:pic>
      <p:pic>
        <p:nvPicPr>
          <p:cNvPr id="7" name="Picture 6">
            <a:extLst>
              <a:ext uri="{FF2B5EF4-FFF2-40B4-BE49-F238E27FC236}">
                <a16:creationId xmlns:a16="http://schemas.microsoft.com/office/drawing/2014/main" xmlns="" id="{9CAB79AC-933A-E62F-8E5A-2E6A3E1C1097}"/>
              </a:ext>
            </a:extLst>
          </p:cNvPr>
          <p:cNvPicPr>
            <a:picLocks noChangeAspect="1"/>
          </p:cNvPicPr>
          <p:nvPr/>
        </p:nvPicPr>
        <p:blipFill>
          <a:blip r:embed="rId4"/>
          <a:stretch>
            <a:fillRect/>
          </a:stretch>
        </p:blipFill>
        <p:spPr>
          <a:xfrm>
            <a:off x="658713" y="4674767"/>
            <a:ext cx="2903996" cy="1783243"/>
          </a:xfrm>
          <a:prstGeom prst="rect">
            <a:avLst/>
          </a:prstGeom>
        </p:spPr>
      </p:pic>
      <p:pic>
        <p:nvPicPr>
          <p:cNvPr id="8" name="Picture 7">
            <a:extLst>
              <a:ext uri="{FF2B5EF4-FFF2-40B4-BE49-F238E27FC236}">
                <a16:creationId xmlns:a16="http://schemas.microsoft.com/office/drawing/2014/main" xmlns="" id="{597FF253-B6BA-EC90-A713-417D71AA848C}"/>
              </a:ext>
            </a:extLst>
          </p:cNvPr>
          <p:cNvPicPr>
            <a:picLocks noChangeAspect="1"/>
          </p:cNvPicPr>
          <p:nvPr/>
        </p:nvPicPr>
        <p:blipFill>
          <a:blip r:embed="rId5"/>
          <a:stretch>
            <a:fillRect/>
          </a:stretch>
        </p:blipFill>
        <p:spPr>
          <a:xfrm>
            <a:off x="3775065" y="4586069"/>
            <a:ext cx="3683189" cy="139707"/>
          </a:xfrm>
          <a:prstGeom prst="rect">
            <a:avLst/>
          </a:prstGeom>
        </p:spPr>
      </p:pic>
      <p:sp>
        <p:nvSpPr>
          <p:cNvPr id="11" name="Rectangle 10"/>
          <p:cNvSpPr/>
          <p:nvPr/>
        </p:nvSpPr>
        <p:spPr>
          <a:xfrm>
            <a:off x="4040038" y="4865297"/>
            <a:ext cx="7053532" cy="415498"/>
          </a:xfrm>
          <a:prstGeom prst="rect">
            <a:avLst/>
          </a:prstGeom>
        </p:spPr>
        <p:txBody>
          <a:bodyPr wrap="square">
            <a:spAutoFit/>
          </a:bodyPr>
          <a:lstStyle/>
          <a:p>
            <a:r>
              <a:rPr lang="en-IN" sz="1050" dirty="0" smtClean="0"/>
              <a:t> </a:t>
            </a:r>
            <a:r>
              <a:rPr lang="en-US" sz="1050" dirty="0" smtClean="0"/>
              <a:t>As you can see, the two components are almost unrelated. By cleaning our data from </a:t>
            </a:r>
            <a:r>
              <a:rPr lang="en-US" sz="1050" dirty="0" err="1" smtClean="0"/>
              <a:t>multicollinearity</a:t>
            </a:r>
            <a:r>
              <a:rPr lang="en-US" sz="1050" dirty="0" smtClean="0"/>
              <a:t>, our models will now be much more dependable.</a:t>
            </a:r>
            <a:endParaRPr lang="en-IN" sz="1050" dirty="0"/>
          </a:p>
        </p:txBody>
      </p:sp>
    </p:spTree>
    <p:extLst>
      <p:ext uri="{BB962C8B-B14F-4D97-AF65-F5344CB8AC3E}">
        <p14:creationId xmlns:p14="http://schemas.microsoft.com/office/powerpoint/2010/main" val="15703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36431"/>
            <a:ext cx="9572295" cy="724618"/>
          </a:xfrm>
        </p:spPr>
        <p:txBody>
          <a:bodyPr/>
          <a:lstStyle/>
          <a:p>
            <a:r>
              <a:rPr lang="en-US" b="1" dirty="0" smtClean="0">
                <a:latin typeface="Script MT Bold" panose="03040602040607080904" pitchFamily="66" charset="0"/>
                <a:cs typeface="Segoe UI Light" panose="020B0502040204020203" pitchFamily="34" charset="0"/>
              </a:rPr>
              <a:t>Model Building – Logistic Regression </a:t>
            </a:r>
            <a:endParaRPr lang="en-IN" b="1" dirty="0">
              <a:latin typeface="Script MT Bold" panose="03040602040607080904" pitchFamily="66" charset="0"/>
            </a:endParaRPr>
          </a:p>
        </p:txBody>
      </p:sp>
      <p:sp>
        <p:nvSpPr>
          <p:cNvPr id="3" name="Text Placeholder 2"/>
          <p:cNvSpPr>
            <a:spLocks noGrp="1"/>
          </p:cNvSpPr>
          <p:nvPr>
            <p:ph type="body" idx="1"/>
          </p:nvPr>
        </p:nvSpPr>
        <p:spPr>
          <a:xfrm>
            <a:off x="839787" y="1455169"/>
            <a:ext cx="5157787" cy="451988"/>
          </a:xfrm>
        </p:spPr>
        <p:txBody>
          <a:bodyPr/>
          <a:lstStyle/>
          <a:p>
            <a:r>
              <a:rPr lang="en-IN" dirty="0"/>
              <a:t>Logistic </a:t>
            </a:r>
            <a:r>
              <a:rPr lang="en-IN" dirty="0" err="1" smtClean="0"/>
              <a:t>Regresion</a:t>
            </a:r>
            <a:r>
              <a:rPr lang="en-IN" dirty="0" smtClean="0"/>
              <a:t> </a:t>
            </a:r>
            <a:r>
              <a:rPr lang="en-IN" dirty="0"/>
              <a:t>Model:</a:t>
            </a:r>
            <a:endParaRPr lang="en-IN" dirty="0"/>
          </a:p>
        </p:txBody>
      </p:sp>
      <p:sp>
        <p:nvSpPr>
          <p:cNvPr id="4" name="Content Placeholder 3"/>
          <p:cNvSpPr>
            <a:spLocks noGrp="1"/>
          </p:cNvSpPr>
          <p:nvPr>
            <p:ph sz="half" idx="2"/>
          </p:nvPr>
        </p:nvSpPr>
        <p:spPr>
          <a:xfrm>
            <a:off x="744897" y="2030623"/>
            <a:ext cx="5157787" cy="3684588"/>
          </a:xfrm>
        </p:spPr>
        <p:txBody>
          <a:bodyPr>
            <a:normAutofit/>
          </a:bodyPr>
          <a:lstStyle/>
          <a:p>
            <a:r>
              <a:rPr lang="en-US" sz="1200" dirty="0" smtClean="0"/>
              <a:t>We selected the logistic regression model because churn data is for classification. Looking at the ROC curve, the area under it is 0.81, close to one. This indicates that the model is performing well in terms of classification.</a:t>
            </a:r>
            <a:endParaRPr lang="en-IN" sz="1200" dirty="0"/>
          </a:p>
          <a:p>
            <a:endParaRPr lang="en-US" sz="1200" dirty="0" smtClean="0"/>
          </a:p>
          <a:p>
            <a:endParaRPr lang="en-IN" sz="1200" dirty="0"/>
          </a:p>
        </p:txBody>
      </p:sp>
      <p:sp>
        <p:nvSpPr>
          <p:cNvPr id="5" name="Text Placeholder 4"/>
          <p:cNvSpPr>
            <a:spLocks noGrp="1"/>
          </p:cNvSpPr>
          <p:nvPr>
            <p:ph type="body" sz="quarter" idx="3"/>
          </p:nvPr>
        </p:nvSpPr>
        <p:spPr>
          <a:xfrm>
            <a:off x="6172200" y="1293961"/>
            <a:ext cx="4170872" cy="460615"/>
          </a:xfrm>
        </p:spPr>
        <p:txBody>
          <a:bodyPr/>
          <a:lstStyle/>
          <a:p>
            <a:r>
              <a:rPr lang="en-IN" i="1" dirty="0" smtClean="0"/>
              <a:t>Optimal </a:t>
            </a:r>
            <a:r>
              <a:rPr lang="en-IN" i="1" dirty="0" err="1" smtClean="0"/>
              <a:t>probaility</a:t>
            </a:r>
            <a:r>
              <a:rPr lang="en-IN" i="1" dirty="0" smtClean="0"/>
              <a:t> threshold: </a:t>
            </a:r>
            <a:endParaRPr lang="en-IN" i="1" dirty="0"/>
          </a:p>
        </p:txBody>
      </p:sp>
      <p:sp>
        <p:nvSpPr>
          <p:cNvPr id="6" name="Content Placeholder 5"/>
          <p:cNvSpPr>
            <a:spLocks noGrp="1"/>
          </p:cNvSpPr>
          <p:nvPr>
            <p:ph sz="quarter" idx="4"/>
          </p:nvPr>
        </p:nvSpPr>
        <p:spPr>
          <a:xfrm>
            <a:off x="6108148" y="1832214"/>
            <a:ext cx="5183188" cy="5025785"/>
          </a:xfrm>
        </p:spPr>
        <p:txBody>
          <a:bodyPr/>
          <a:lstStyle/>
          <a:p>
            <a:pPr marL="0" lvl="0" indent="0" defTabSz="457200">
              <a:lnSpc>
                <a:spcPct val="100000"/>
              </a:lnSpc>
              <a:spcBef>
                <a:spcPts val="0"/>
              </a:spcBef>
              <a:buNone/>
            </a:pPr>
            <a:r>
              <a:rPr lang="en-IN" sz="1200" dirty="0">
                <a:solidFill>
                  <a:prstClr val="black"/>
                </a:solidFill>
                <a:latin typeface="Gill Sans MT" panose="020B0502020104020203"/>
              </a:rPr>
              <a:t>0.49 is the optimal threshold for logistic regression </a:t>
            </a:r>
            <a:endParaRPr lang="en-IN" sz="1200" dirty="0">
              <a:solidFill>
                <a:prstClr val="black"/>
              </a:solidFill>
              <a:latin typeface="Gill Sans MT" panose="020B0502020104020203"/>
            </a:endParaRPr>
          </a:p>
        </p:txBody>
      </p:sp>
      <p:pic>
        <p:nvPicPr>
          <p:cNvPr id="7" name="Picture 6">
            <a:extLst>
              <a:ext uri="{FF2B5EF4-FFF2-40B4-BE49-F238E27FC236}">
                <a16:creationId xmlns:a16="http://schemas.microsoft.com/office/drawing/2014/main" xmlns="" id="{EE54A9F5-7A96-D4C0-7CA1-A7CA8E0E0389}"/>
              </a:ext>
            </a:extLst>
          </p:cNvPr>
          <p:cNvPicPr>
            <a:picLocks noChangeAspect="1"/>
          </p:cNvPicPr>
          <p:nvPr/>
        </p:nvPicPr>
        <p:blipFill>
          <a:blip r:embed="rId2"/>
          <a:stretch>
            <a:fillRect/>
          </a:stretch>
        </p:blipFill>
        <p:spPr>
          <a:xfrm>
            <a:off x="1208837" y="3277846"/>
            <a:ext cx="2844946" cy="1911448"/>
          </a:xfrm>
          <a:prstGeom prst="rect">
            <a:avLst/>
          </a:prstGeom>
        </p:spPr>
      </p:pic>
      <p:sp>
        <p:nvSpPr>
          <p:cNvPr id="8" name="Rectangle 7"/>
          <p:cNvSpPr/>
          <p:nvPr/>
        </p:nvSpPr>
        <p:spPr>
          <a:xfrm>
            <a:off x="855471" y="5312760"/>
            <a:ext cx="2450799" cy="276999"/>
          </a:xfrm>
          <a:prstGeom prst="rect">
            <a:avLst/>
          </a:prstGeom>
        </p:spPr>
        <p:txBody>
          <a:bodyPr wrap="none">
            <a:spAutoFit/>
          </a:bodyPr>
          <a:lstStyle/>
          <a:p>
            <a:r>
              <a:rPr lang="en-IN" sz="1200" dirty="0"/>
              <a:t>Churn with predicted y with x&gt; 0.49:</a:t>
            </a:r>
            <a:endParaRPr lang="en-IN" sz="1200" dirty="0"/>
          </a:p>
        </p:txBody>
      </p:sp>
      <p:pic>
        <p:nvPicPr>
          <p:cNvPr id="9" name="Picture 8">
            <a:extLst>
              <a:ext uri="{FF2B5EF4-FFF2-40B4-BE49-F238E27FC236}">
                <a16:creationId xmlns:a16="http://schemas.microsoft.com/office/drawing/2014/main" xmlns="" id="{E9FBECA7-ABA8-54A3-DA2D-F7B584901BEC}"/>
              </a:ext>
            </a:extLst>
          </p:cNvPr>
          <p:cNvPicPr>
            <a:picLocks noChangeAspect="1"/>
          </p:cNvPicPr>
          <p:nvPr/>
        </p:nvPicPr>
        <p:blipFill>
          <a:blip r:embed="rId3"/>
          <a:stretch>
            <a:fillRect/>
          </a:stretch>
        </p:blipFill>
        <p:spPr>
          <a:xfrm>
            <a:off x="4177805" y="5202854"/>
            <a:ext cx="1141371" cy="38690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746" y="2451004"/>
            <a:ext cx="2871045" cy="2016235"/>
          </a:xfrm>
          <a:prstGeom prst="rect">
            <a:avLst/>
          </a:prstGeom>
        </p:spPr>
      </p:pic>
      <p:sp>
        <p:nvSpPr>
          <p:cNvPr id="11" name="Rectangle 10"/>
          <p:cNvSpPr/>
          <p:nvPr/>
        </p:nvSpPr>
        <p:spPr>
          <a:xfrm>
            <a:off x="6531745" y="4718649"/>
            <a:ext cx="2603629" cy="261610"/>
          </a:xfrm>
          <a:prstGeom prst="rect">
            <a:avLst/>
          </a:prstGeom>
        </p:spPr>
        <p:txBody>
          <a:bodyPr wrap="square">
            <a:spAutoFit/>
          </a:bodyPr>
          <a:lstStyle/>
          <a:p>
            <a:r>
              <a:rPr lang="en-IN" sz="1100" i="1" dirty="0" smtClean="0"/>
              <a:t>Metrics of logistic regression model:</a:t>
            </a:r>
            <a:endParaRPr lang="en-IN" sz="1100" i="1" dirty="0"/>
          </a:p>
        </p:txBody>
      </p:sp>
      <p:pic>
        <p:nvPicPr>
          <p:cNvPr id="12" name="Picture 11">
            <a:extLst>
              <a:ext uri="{FF2B5EF4-FFF2-40B4-BE49-F238E27FC236}">
                <a16:creationId xmlns:a16="http://schemas.microsoft.com/office/drawing/2014/main" xmlns="" id="{AF5C322B-890A-A488-51B2-9FFD4FF92C79}"/>
              </a:ext>
            </a:extLst>
          </p:cNvPr>
          <p:cNvPicPr>
            <a:picLocks noChangeAspect="1"/>
          </p:cNvPicPr>
          <p:nvPr/>
        </p:nvPicPr>
        <p:blipFill>
          <a:blip r:embed="rId5"/>
          <a:stretch>
            <a:fillRect/>
          </a:stretch>
        </p:blipFill>
        <p:spPr>
          <a:xfrm>
            <a:off x="6913525" y="5148411"/>
            <a:ext cx="2819545" cy="882695"/>
          </a:xfrm>
          <a:prstGeom prst="rect">
            <a:avLst/>
          </a:prstGeom>
        </p:spPr>
      </p:pic>
    </p:spTree>
    <p:extLst>
      <p:ext uri="{BB962C8B-B14F-4D97-AF65-F5344CB8AC3E}">
        <p14:creationId xmlns:p14="http://schemas.microsoft.com/office/powerpoint/2010/main" val="27053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66" y="207034"/>
            <a:ext cx="7142672" cy="560717"/>
          </a:xfrm>
        </p:spPr>
        <p:txBody>
          <a:bodyPr>
            <a:normAutofit fontScale="90000"/>
          </a:bodyPr>
          <a:lstStyle/>
          <a:p>
            <a:r>
              <a:rPr lang="en-US" b="1" dirty="0" smtClean="0">
                <a:solidFill>
                  <a:srgbClr val="FF0000"/>
                </a:solidFill>
                <a:latin typeface="Script MT Bold" panose="03040602040607080904" pitchFamily="66" charset="0"/>
                <a:cs typeface="Segoe UI Light" panose="020B0502040204020203" pitchFamily="34" charset="0"/>
              </a:rPr>
              <a:t>Model Building – Random Forest</a:t>
            </a:r>
            <a:endParaRPr lang="en-IN" b="1" dirty="0">
              <a:solidFill>
                <a:srgbClr val="FF0000"/>
              </a:solidFill>
              <a:latin typeface="Script MT Bold" panose="03040602040607080904" pitchFamily="66" charset="0"/>
            </a:endParaRPr>
          </a:p>
        </p:txBody>
      </p:sp>
      <p:sp>
        <p:nvSpPr>
          <p:cNvPr id="3" name="Content Placeholder 2"/>
          <p:cNvSpPr>
            <a:spLocks noGrp="1"/>
          </p:cNvSpPr>
          <p:nvPr>
            <p:ph idx="1"/>
          </p:nvPr>
        </p:nvSpPr>
        <p:spPr>
          <a:xfrm>
            <a:off x="310551" y="836761"/>
            <a:ext cx="10948359" cy="5891843"/>
          </a:xfrm>
        </p:spPr>
        <p:txBody>
          <a:bodyPr/>
          <a:lstStyle/>
          <a:p>
            <a:pPr marL="0" lvl="0" indent="0" defTabSz="457200">
              <a:lnSpc>
                <a:spcPct val="100000"/>
              </a:lnSpc>
              <a:spcBef>
                <a:spcPts val="0"/>
              </a:spcBef>
              <a:buNone/>
            </a:pPr>
            <a:r>
              <a:rPr lang="en-IN" sz="1200" b="1" dirty="0">
                <a:solidFill>
                  <a:prstClr val="black"/>
                </a:solidFill>
                <a:latin typeface="Gill Sans MT" panose="020B0502020104020203"/>
              </a:rPr>
              <a:t>Random Forest:</a:t>
            </a:r>
          </a:p>
          <a:p>
            <a:pPr marL="0" lvl="0" indent="0" defTabSz="457200">
              <a:lnSpc>
                <a:spcPct val="100000"/>
              </a:lnSpc>
              <a:spcBef>
                <a:spcPts val="0"/>
              </a:spcBef>
              <a:buNone/>
            </a:pPr>
            <a:endParaRPr lang="en-IN" sz="1200" b="1" dirty="0">
              <a:solidFill>
                <a:prstClr val="black"/>
              </a:solidFill>
              <a:latin typeface="Gill Sans MT" panose="020B0502020104020203"/>
            </a:endParaRPr>
          </a:p>
          <a:p>
            <a:pPr marL="0" lvl="0" indent="0" defTabSz="457200">
              <a:lnSpc>
                <a:spcPct val="100000"/>
              </a:lnSpc>
              <a:spcBef>
                <a:spcPts val="0"/>
              </a:spcBef>
              <a:buNone/>
            </a:pPr>
            <a:r>
              <a:rPr lang="en-IN" sz="1200" dirty="0" err="1">
                <a:solidFill>
                  <a:prstClr val="black"/>
                </a:solidFill>
                <a:latin typeface="Gill Sans MT" panose="020B0502020104020203"/>
              </a:rPr>
              <a:t>Hyperparameter</a:t>
            </a:r>
            <a:r>
              <a:rPr lang="en-IN" sz="1200" dirty="0">
                <a:solidFill>
                  <a:prstClr val="black"/>
                </a:solidFill>
                <a:latin typeface="Gill Sans MT" panose="020B0502020104020203"/>
              </a:rPr>
              <a:t> </a:t>
            </a:r>
            <a:r>
              <a:rPr lang="en-IN" sz="1200" dirty="0" smtClean="0">
                <a:solidFill>
                  <a:prstClr val="black"/>
                </a:solidFill>
                <a:latin typeface="Gill Sans MT" panose="020B0502020104020203"/>
              </a:rPr>
              <a:t>tuning</a:t>
            </a:r>
          </a:p>
          <a:p>
            <a:pPr marL="0" lvl="0" indent="0" defTabSz="457200">
              <a:lnSpc>
                <a:spcPct val="100000"/>
              </a:lnSpc>
              <a:spcBef>
                <a:spcPts val="0"/>
              </a:spcBef>
              <a:buNone/>
            </a:pPr>
            <a:endParaRPr lang="en-US" sz="1200" dirty="0">
              <a:solidFill>
                <a:prstClr val="black"/>
              </a:solidFill>
              <a:latin typeface="Gill Sans MT" panose="020B0502020104020203"/>
            </a:endParaRPr>
          </a:p>
          <a:p>
            <a:pPr marL="0" indent="0" defTabSz="457200">
              <a:lnSpc>
                <a:spcPct val="100000"/>
              </a:lnSpc>
              <a:spcBef>
                <a:spcPts val="0"/>
              </a:spcBef>
              <a:buNone/>
            </a:pPr>
            <a:r>
              <a:rPr lang="en-IN" sz="1200" dirty="0" smtClean="0"/>
              <a:t>       </a:t>
            </a:r>
            <a:r>
              <a:rPr lang="en-IN" sz="1000" dirty="0" err="1"/>
              <a:t>Max_depth</a:t>
            </a:r>
            <a:r>
              <a:rPr lang="en-IN" sz="1000" dirty="0"/>
              <a:t>:</a:t>
            </a:r>
          </a:p>
          <a:p>
            <a:pPr marL="0" indent="0" defTabSz="457200">
              <a:lnSpc>
                <a:spcPct val="100000"/>
              </a:lnSpc>
              <a:spcBef>
                <a:spcPts val="0"/>
              </a:spcBef>
              <a:buNone/>
            </a:pPr>
            <a:endParaRPr lang="en-IN" sz="1200" dirty="0" smtClean="0"/>
          </a:p>
          <a:p>
            <a:pPr marL="0" lvl="0" indent="0" defTabSz="457200">
              <a:lnSpc>
                <a:spcPct val="100000"/>
              </a:lnSpc>
              <a:spcBef>
                <a:spcPts val="0"/>
              </a:spcBef>
              <a:buNone/>
            </a:pPr>
            <a:endParaRPr lang="en-IN" sz="1200" dirty="0">
              <a:solidFill>
                <a:prstClr val="black"/>
              </a:solidFill>
              <a:latin typeface="Gill Sans MT" panose="020B0502020104020203"/>
            </a:endParaRPr>
          </a:p>
        </p:txBody>
      </p:sp>
      <p:pic>
        <p:nvPicPr>
          <p:cNvPr id="4" name="Picture 3">
            <a:extLst>
              <a:ext uri="{FF2B5EF4-FFF2-40B4-BE49-F238E27FC236}">
                <a16:creationId xmlns:a16="http://schemas.microsoft.com/office/drawing/2014/main" xmlns="" id="{4A43FE74-8715-3519-62AE-B9CC295463F8}"/>
              </a:ext>
            </a:extLst>
          </p:cNvPr>
          <p:cNvPicPr>
            <a:picLocks noChangeAspect="1"/>
          </p:cNvPicPr>
          <p:nvPr/>
        </p:nvPicPr>
        <p:blipFill>
          <a:blip r:embed="rId2"/>
          <a:stretch>
            <a:fillRect/>
          </a:stretch>
        </p:blipFill>
        <p:spPr>
          <a:xfrm>
            <a:off x="319177" y="1941404"/>
            <a:ext cx="2123524" cy="1283495"/>
          </a:xfrm>
          <a:prstGeom prst="rect">
            <a:avLst/>
          </a:prstGeom>
        </p:spPr>
      </p:pic>
      <p:sp>
        <p:nvSpPr>
          <p:cNvPr id="5" name="TextBox 4">
            <a:extLst>
              <a:ext uri="{FF2B5EF4-FFF2-40B4-BE49-F238E27FC236}">
                <a16:creationId xmlns:a16="http://schemas.microsoft.com/office/drawing/2014/main" xmlns="" id="{CB9965CD-26F8-DDBA-6673-A2B0BF96FC80}"/>
              </a:ext>
            </a:extLst>
          </p:cNvPr>
          <p:cNvSpPr txBox="1"/>
          <p:nvPr/>
        </p:nvSpPr>
        <p:spPr>
          <a:xfrm>
            <a:off x="2712317" y="1660677"/>
            <a:ext cx="1005840" cy="246221"/>
          </a:xfrm>
          <a:prstGeom prst="rect">
            <a:avLst/>
          </a:prstGeom>
          <a:noFill/>
        </p:spPr>
        <p:txBody>
          <a:bodyPr wrap="square" rtlCol="0">
            <a:spAutoFit/>
          </a:bodyPr>
          <a:lstStyle/>
          <a:p>
            <a:r>
              <a:rPr lang="en-IN" sz="1000" dirty="0" err="1" smtClean="0"/>
              <a:t>N.estimators</a:t>
            </a:r>
            <a:r>
              <a:rPr lang="en-IN" sz="1000" dirty="0"/>
              <a:t>:</a:t>
            </a:r>
          </a:p>
        </p:txBody>
      </p:sp>
      <p:pic>
        <p:nvPicPr>
          <p:cNvPr id="6" name="Picture 5">
            <a:extLst>
              <a:ext uri="{FF2B5EF4-FFF2-40B4-BE49-F238E27FC236}">
                <a16:creationId xmlns:a16="http://schemas.microsoft.com/office/drawing/2014/main" xmlns="" id="{2C2AE2C2-E9B1-C8B2-F62B-C39C96387884}"/>
              </a:ext>
            </a:extLst>
          </p:cNvPr>
          <p:cNvPicPr>
            <a:picLocks noChangeAspect="1"/>
          </p:cNvPicPr>
          <p:nvPr/>
        </p:nvPicPr>
        <p:blipFill>
          <a:blip r:embed="rId3"/>
          <a:stretch>
            <a:fillRect/>
          </a:stretch>
        </p:blipFill>
        <p:spPr>
          <a:xfrm>
            <a:off x="2262803" y="1941404"/>
            <a:ext cx="2072980" cy="1288372"/>
          </a:xfrm>
          <a:prstGeom prst="rect">
            <a:avLst/>
          </a:prstGeom>
        </p:spPr>
      </p:pic>
      <p:sp>
        <p:nvSpPr>
          <p:cNvPr id="8" name="TextBox 7">
            <a:extLst>
              <a:ext uri="{FF2B5EF4-FFF2-40B4-BE49-F238E27FC236}">
                <a16:creationId xmlns:a16="http://schemas.microsoft.com/office/drawing/2014/main" xmlns="" id="{7814CC03-11C3-1A40-653D-60523341CBD9}"/>
              </a:ext>
            </a:extLst>
          </p:cNvPr>
          <p:cNvSpPr txBox="1"/>
          <p:nvPr/>
        </p:nvSpPr>
        <p:spPr>
          <a:xfrm>
            <a:off x="4517653" y="1660678"/>
            <a:ext cx="1005840" cy="246221"/>
          </a:xfrm>
          <a:prstGeom prst="rect">
            <a:avLst/>
          </a:prstGeom>
          <a:noFill/>
        </p:spPr>
        <p:txBody>
          <a:bodyPr wrap="square" rtlCol="0">
            <a:spAutoFit/>
          </a:bodyPr>
          <a:lstStyle/>
          <a:p>
            <a:r>
              <a:rPr lang="en-IN" sz="1000" dirty="0" err="1" smtClean="0"/>
              <a:t>Max.features</a:t>
            </a:r>
            <a:r>
              <a:rPr lang="en-IN" sz="1000" dirty="0"/>
              <a:t>:</a:t>
            </a:r>
          </a:p>
        </p:txBody>
      </p:sp>
      <p:pic>
        <p:nvPicPr>
          <p:cNvPr id="9" name="Picture 8">
            <a:extLst>
              <a:ext uri="{FF2B5EF4-FFF2-40B4-BE49-F238E27FC236}">
                <a16:creationId xmlns:a16="http://schemas.microsoft.com/office/drawing/2014/main" xmlns="" id="{155D0735-4156-B01D-FF26-866856C4F9F8}"/>
              </a:ext>
            </a:extLst>
          </p:cNvPr>
          <p:cNvPicPr>
            <a:picLocks noChangeAspect="1"/>
          </p:cNvPicPr>
          <p:nvPr/>
        </p:nvPicPr>
        <p:blipFill>
          <a:blip r:embed="rId4"/>
          <a:stretch>
            <a:fillRect/>
          </a:stretch>
        </p:blipFill>
        <p:spPr>
          <a:xfrm>
            <a:off x="4386327" y="1941404"/>
            <a:ext cx="2043593" cy="1253067"/>
          </a:xfrm>
          <a:prstGeom prst="rect">
            <a:avLst/>
          </a:prstGeom>
        </p:spPr>
      </p:pic>
      <p:sp>
        <p:nvSpPr>
          <p:cNvPr id="11" name="TextBox 10">
            <a:extLst>
              <a:ext uri="{FF2B5EF4-FFF2-40B4-BE49-F238E27FC236}">
                <a16:creationId xmlns:a16="http://schemas.microsoft.com/office/drawing/2014/main" xmlns="" id="{B7F4F5A9-2D65-8FD7-2084-0CBCAE5B24B8}"/>
              </a:ext>
            </a:extLst>
          </p:cNvPr>
          <p:cNvSpPr txBox="1"/>
          <p:nvPr/>
        </p:nvSpPr>
        <p:spPr>
          <a:xfrm>
            <a:off x="6766148" y="1626173"/>
            <a:ext cx="1159111" cy="246221"/>
          </a:xfrm>
          <a:prstGeom prst="rect">
            <a:avLst/>
          </a:prstGeom>
          <a:noFill/>
        </p:spPr>
        <p:txBody>
          <a:bodyPr wrap="square" rtlCol="0">
            <a:spAutoFit/>
          </a:bodyPr>
          <a:lstStyle/>
          <a:p>
            <a:r>
              <a:rPr lang="en-IN" sz="1000" dirty="0" err="1" smtClean="0"/>
              <a:t>Min.sample</a:t>
            </a:r>
            <a:r>
              <a:rPr lang="en-IN" sz="1000" dirty="0" smtClean="0"/>
              <a:t> </a:t>
            </a:r>
            <a:r>
              <a:rPr lang="en-IN" sz="1000" dirty="0"/>
              <a:t>leaf:</a:t>
            </a:r>
          </a:p>
        </p:txBody>
      </p:sp>
      <p:pic>
        <p:nvPicPr>
          <p:cNvPr id="13" name="Picture 12">
            <a:extLst>
              <a:ext uri="{FF2B5EF4-FFF2-40B4-BE49-F238E27FC236}">
                <a16:creationId xmlns:a16="http://schemas.microsoft.com/office/drawing/2014/main" xmlns="" id="{CF68F3E4-E1A6-27B8-91E1-B1AE2F7E4B75}"/>
              </a:ext>
            </a:extLst>
          </p:cNvPr>
          <p:cNvPicPr>
            <a:picLocks noChangeAspect="1"/>
          </p:cNvPicPr>
          <p:nvPr/>
        </p:nvPicPr>
        <p:blipFill>
          <a:blip r:embed="rId5"/>
          <a:stretch>
            <a:fillRect/>
          </a:stretch>
        </p:blipFill>
        <p:spPr>
          <a:xfrm>
            <a:off x="6480464" y="1941404"/>
            <a:ext cx="1996691" cy="1233727"/>
          </a:xfrm>
          <a:prstGeom prst="rect">
            <a:avLst/>
          </a:prstGeom>
        </p:spPr>
      </p:pic>
      <p:sp>
        <p:nvSpPr>
          <p:cNvPr id="14" name="TextBox 13">
            <a:extLst>
              <a:ext uri="{FF2B5EF4-FFF2-40B4-BE49-F238E27FC236}">
                <a16:creationId xmlns:a16="http://schemas.microsoft.com/office/drawing/2014/main" xmlns="" id="{83549556-E4CA-9865-817C-FE542B47835C}"/>
              </a:ext>
            </a:extLst>
          </p:cNvPr>
          <p:cNvSpPr txBox="1"/>
          <p:nvPr/>
        </p:nvSpPr>
        <p:spPr>
          <a:xfrm>
            <a:off x="9316528" y="1535502"/>
            <a:ext cx="1136008" cy="246221"/>
          </a:xfrm>
          <a:prstGeom prst="rect">
            <a:avLst/>
          </a:prstGeom>
          <a:noFill/>
        </p:spPr>
        <p:txBody>
          <a:bodyPr wrap="square" rtlCol="0">
            <a:spAutoFit/>
          </a:bodyPr>
          <a:lstStyle/>
          <a:p>
            <a:r>
              <a:rPr lang="en-IN" sz="1000" dirty="0" err="1" smtClean="0"/>
              <a:t>Min.sample</a:t>
            </a:r>
            <a:r>
              <a:rPr lang="en-IN" sz="1000" dirty="0" smtClean="0"/>
              <a:t> </a:t>
            </a:r>
            <a:r>
              <a:rPr lang="en-IN" sz="1000" dirty="0"/>
              <a:t>split:</a:t>
            </a:r>
          </a:p>
        </p:txBody>
      </p:sp>
      <p:pic>
        <p:nvPicPr>
          <p:cNvPr id="15" name="Picture 14">
            <a:extLst>
              <a:ext uri="{FF2B5EF4-FFF2-40B4-BE49-F238E27FC236}">
                <a16:creationId xmlns:a16="http://schemas.microsoft.com/office/drawing/2014/main" xmlns="" id="{3E357C77-CF2C-A83B-6E68-6BB83D04FD2A}"/>
              </a:ext>
            </a:extLst>
          </p:cNvPr>
          <p:cNvPicPr>
            <a:picLocks noChangeAspect="1"/>
          </p:cNvPicPr>
          <p:nvPr/>
        </p:nvPicPr>
        <p:blipFill>
          <a:blip r:embed="rId6"/>
          <a:stretch>
            <a:fillRect/>
          </a:stretch>
        </p:blipFill>
        <p:spPr>
          <a:xfrm>
            <a:off x="9033835" y="1902954"/>
            <a:ext cx="1897602" cy="1225956"/>
          </a:xfrm>
          <a:prstGeom prst="rect">
            <a:avLst/>
          </a:prstGeom>
        </p:spPr>
      </p:pic>
      <p:sp>
        <p:nvSpPr>
          <p:cNvPr id="17" name="TextBox 16">
            <a:extLst>
              <a:ext uri="{FF2B5EF4-FFF2-40B4-BE49-F238E27FC236}">
                <a16:creationId xmlns:a16="http://schemas.microsoft.com/office/drawing/2014/main" xmlns="" id="{F31E5915-ED07-8950-9F2D-C30649F6FE44}"/>
              </a:ext>
            </a:extLst>
          </p:cNvPr>
          <p:cNvSpPr txBox="1"/>
          <p:nvPr/>
        </p:nvSpPr>
        <p:spPr>
          <a:xfrm>
            <a:off x="994581" y="3914627"/>
            <a:ext cx="3172969" cy="276999"/>
          </a:xfrm>
          <a:prstGeom prst="rect">
            <a:avLst/>
          </a:prstGeom>
          <a:noFill/>
        </p:spPr>
        <p:txBody>
          <a:bodyPr wrap="square" rtlCol="0">
            <a:spAutoFit/>
          </a:bodyPr>
          <a:lstStyle/>
          <a:p>
            <a:r>
              <a:rPr lang="en-IN" sz="1200" i="1" dirty="0"/>
              <a:t>Metrics of logistic regression model:</a:t>
            </a:r>
            <a:endParaRPr lang="en-IN" dirty="0"/>
          </a:p>
        </p:txBody>
      </p:sp>
      <p:pic>
        <p:nvPicPr>
          <p:cNvPr id="18" name="Picture 17">
            <a:extLst>
              <a:ext uri="{FF2B5EF4-FFF2-40B4-BE49-F238E27FC236}">
                <a16:creationId xmlns:a16="http://schemas.microsoft.com/office/drawing/2014/main" xmlns="" id="{0E69AF3E-659A-5349-2924-17CF7F79972E}"/>
              </a:ext>
            </a:extLst>
          </p:cNvPr>
          <p:cNvPicPr>
            <a:picLocks noChangeAspect="1"/>
          </p:cNvPicPr>
          <p:nvPr/>
        </p:nvPicPr>
        <p:blipFill>
          <a:blip r:embed="rId7"/>
          <a:stretch>
            <a:fillRect/>
          </a:stretch>
        </p:blipFill>
        <p:spPr>
          <a:xfrm>
            <a:off x="1032928" y="4329542"/>
            <a:ext cx="2819545" cy="882695"/>
          </a:xfrm>
          <a:prstGeom prst="rect">
            <a:avLst/>
          </a:prstGeom>
        </p:spPr>
      </p:pic>
      <p:sp>
        <p:nvSpPr>
          <p:cNvPr id="20" name="TextBox 19">
            <a:extLst>
              <a:ext uri="{FF2B5EF4-FFF2-40B4-BE49-F238E27FC236}">
                <a16:creationId xmlns:a16="http://schemas.microsoft.com/office/drawing/2014/main" xmlns="" id="{926F5CA1-A780-0B0E-0416-D2C40222B01B}"/>
              </a:ext>
            </a:extLst>
          </p:cNvPr>
          <p:cNvSpPr txBox="1"/>
          <p:nvPr/>
        </p:nvSpPr>
        <p:spPr>
          <a:xfrm>
            <a:off x="6143559" y="3914626"/>
            <a:ext cx="3172969" cy="276999"/>
          </a:xfrm>
          <a:prstGeom prst="rect">
            <a:avLst/>
          </a:prstGeom>
          <a:noFill/>
        </p:spPr>
        <p:txBody>
          <a:bodyPr wrap="square" rtlCol="0">
            <a:spAutoFit/>
          </a:bodyPr>
          <a:lstStyle/>
          <a:p>
            <a:r>
              <a:rPr lang="en-IN" sz="1200" i="1" dirty="0"/>
              <a:t>Metrics of Random forest model:</a:t>
            </a:r>
            <a:endParaRPr lang="en-IN" dirty="0"/>
          </a:p>
        </p:txBody>
      </p:sp>
      <p:pic>
        <p:nvPicPr>
          <p:cNvPr id="21" name="Picture 20">
            <a:extLst>
              <a:ext uri="{FF2B5EF4-FFF2-40B4-BE49-F238E27FC236}">
                <a16:creationId xmlns:a16="http://schemas.microsoft.com/office/drawing/2014/main" xmlns="" id="{7AD24874-B331-07AC-EF1F-257526445860}"/>
              </a:ext>
            </a:extLst>
          </p:cNvPr>
          <p:cNvPicPr>
            <a:picLocks noChangeAspect="1"/>
          </p:cNvPicPr>
          <p:nvPr/>
        </p:nvPicPr>
        <p:blipFill>
          <a:blip r:embed="rId8"/>
          <a:stretch>
            <a:fillRect/>
          </a:stretch>
        </p:blipFill>
        <p:spPr>
          <a:xfrm>
            <a:off x="6151591" y="4260635"/>
            <a:ext cx="2654436" cy="895396"/>
          </a:xfrm>
          <a:prstGeom prst="rect">
            <a:avLst/>
          </a:prstGeom>
        </p:spPr>
      </p:pic>
      <p:sp>
        <p:nvSpPr>
          <p:cNvPr id="22" name="TextBox 21">
            <a:extLst>
              <a:ext uri="{FF2B5EF4-FFF2-40B4-BE49-F238E27FC236}">
                <a16:creationId xmlns:a16="http://schemas.microsoft.com/office/drawing/2014/main" xmlns="" id="{CEE87B98-3F13-1322-79B1-A9FDB41CD83B}"/>
              </a:ext>
            </a:extLst>
          </p:cNvPr>
          <p:cNvSpPr txBox="1"/>
          <p:nvPr/>
        </p:nvSpPr>
        <p:spPr>
          <a:xfrm>
            <a:off x="969264" y="5981549"/>
            <a:ext cx="10287000" cy="738664"/>
          </a:xfrm>
          <a:prstGeom prst="rect">
            <a:avLst/>
          </a:prstGeom>
          <a:noFill/>
        </p:spPr>
        <p:txBody>
          <a:bodyPr wrap="square" rtlCol="0">
            <a:spAutoFit/>
          </a:bodyPr>
          <a:lstStyle/>
          <a:p>
            <a:r>
              <a:rPr lang="en-US" sz="1400" b="1" dirty="0" smtClean="0"/>
              <a:t>In conclusion, after analyzing customer churn, we found that Logistic Regression performed better than the Decision Tree. Logistic Regression has a higher sensitivity and a better specificity score, suggesting it might be effective in predicting potential customer attrition.</a:t>
            </a:r>
            <a:endParaRPr lang="en-IN" sz="1400" dirty="0"/>
          </a:p>
        </p:txBody>
      </p:sp>
    </p:spTree>
    <p:extLst>
      <p:ext uri="{BB962C8B-B14F-4D97-AF65-F5344CB8AC3E}">
        <p14:creationId xmlns:p14="http://schemas.microsoft.com/office/powerpoint/2010/main" val="330527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96" y="39956"/>
            <a:ext cx="8962847" cy="595222"/>
          </a:xfrm>
        </p:spPr>
        <p:txBody>
          <a:bodyPr>
            <a:normAutofit fontScale="90000"/>
          </a:bodyPr>
          <a:lstStyle/>
          <a:p>
            <a:r>
              <a:rPr lang="en-US" dirty="0" smtClean="0">
                <a:solidFill>
                  <a:srgbClr val="FF0000"/>
                </a:solidFill>
                <a:latin typeface="Script MT Bold" panose="03040602040607080904" pitchFamily="66" charset="0"/>
                <a:cs typeface="Segoe UI Light" panose="020B0502040204020203" pitchFamily="34" charset="0"/>
              </a:rPr>
              <a:t>       Recommendations &amp; Observations</a:t>
            </a:r>
            <a:endParaRPr lang="en-IN" dirty="0">
              <a:solidFill>
                <a:srgbClr val="FF0000"/>
              </a:solidFill>
              <a:latin typeface="Script MT Bold" panose="03040602040607080904" pitchFamily="66" charset="0"/>
            </a:endParaRPr>
          </a:p>
        </p:txBody>
      </p:sp>
      <p:sp>
        <p:nvSpPr>
          <p:cNvPr id="3" name="Content Placeholder 2"/>
          <p:cNvSpPr>
            <a:spLocks noGrp="1"/>
          </p:cNvSpPr>
          <p:nvPr>
            <p:ph sz="half" idx="1"/>
          </p:nvPr>
        </p:nvSpPr>
        <p:spPr>
          <a:xfrm>
            <a:off x="795068" y="859465"/>
            <a:ext cx="5181600" cy="5860511"/>
          </a:xfrm>
        </p:spPr>
        <p:txBody>
          <a:bodyPr/>
          <a:lstStyle/>
          <a:p>
            <a:r>
              <a:rPr lang="en-US" dirty="0" smtClean="0"/>
              <a:t>.Top Variable.</a:t>
            </a:r>
          </a:p>
          <a:p>
            <a:endParaRPr lang="en-IN" dirty="0"/>
          </a:p>
        </p:txBody>
      </p:sp>
      <p:pic>
        <p:nvPicPr>
          <p:cNvPr id="5" name="Picture 4">
            <a:extLst>
              <a:ext uri="{FF2B5EF4-FFF2-40B4-BE49-F238E27FC236}">
                <a16:creationId xmlns:a16="http://schemas.microsoft.com/office/drawing/2014/main" xmlns="" id="{9A28438D-4460-62D2-EDA5-82733276EEBC}"/>
              </a:ext>
            </a:extLst>
          </p:cNvPr>
          <p:cNvPicPr>
            <a:picLocks noChangeAspect="1"/>
          </p:cNvPicPr>
          <p:nvPr/>
        </p:nvPicPr>
        <p:blipFill>
          <a:blip r:embed="rId2"/>
          <a:stretch>
            <a:fillRect/>
          </a:stretch>
        </p:blipFill>
        <p:spPr>
          <a:xfrm>
            <a:off x="69012" y="1581913"/>
            <a:ext cx="6845956" cy="2995264"/>
          </a:xfrm>
          <a:prstGeom prst="rect">
            <a:avLst/>
          </a:prstGeom>
        </p:spPr>
      </p:pic>
      <p:pic>
        <p:nvPicPr>
          <p:cNvPr id="6" name="Content Placeholder 5">
            <a:extLst>
              <a:ext uri="{FF2B5EF4-FFF2-40B4-BE49-F238E27FC236}">
                <a16:creationId xmlns:a16="http://schemas.microsoft.com/office/drawing/2014/main" xmlns="" id="{261B4BC1-773D-32B1-B1AA-6CF78C975637}"/>
              </a:ext>
            </a:extLst>
          </p:cNvPr>
          <p:cNvPicPr>
            <a:picLocks noGrp="1" noChangeAspect="1"/>
          </p:cNvPicPr>
          <p:nvPr>
            <p:ph sz="half" idx="2"/>
          </p:nvPr>
        </p:nvPicPr>
        <p:blipFill>
          <a:blip r:embed="rId3"/>
          <a:stretch>
            <a:fillRect/>
          </a:stretch>
        </p:blipFill>
        <p:spPr>
          <a:xfrm>
            <a:off x="6914968" y="1675078"/>
            <a:ext cx="4730993" cy="2902099"/>
          </a:xfrm>
          <a:prstGeom prst="rect">
            <a:avLst/>
          </a:prstGeom>
        </p:spPr>
      </p:pic>
      <p:sp>
        <p:nvSpPr>
          <p:cNvPr id="8" name="TextBox 7">
            <a:extLst>
              <a:ext uri="{FF2B5EF4-FFF2-40B4-BE49-F238E27FC236}">
                <a16:creationId xmlns:a16="http://schemas.microsoft.com/office/drawing/2014/main" xmlns="" id="{FDBD1386-B969-88CC-92B4-BEEF19093FE0}"/>
              </a:ext>
            </a:extLst>
          </p:cNvPr>
          <p:cNvSpPr txBox="1"/>
          <p:nvPr/>
        </p:nvSpPr>
        <p:spPr>
          <a:xfrm>
            <a:off x="586596" y="5299625"/>
            <a:ext cx="10765767" cy="1200329"/>
          </a:xfrm>
          <a:prstGeom prst="rect">
            <a:avLst/>
          </a:prstGeom>
          <a:noFill/>
        </p:spPr>
        <p:txBody>
          <a:bodyPr wrap="square" rtlCol="0">
            <a:spAutoFit/>
          </a:bodyPr>
          <a:lstStyle/>
          <a:p>
            <a:r>
              <a:rPr lang="en-US" b="1" dirty="0" smtClean="0"/>
              <a:t>Recommendations:</a:t>
            </a:r>
          </a:p>
          <a:p>
            <a:endParaRPr lang="en-US" b="1" dirty="0" smtClean="0"/>
          </a:p>
          <a:p>
            <a:r>
              <a:rPr lang="en-US" b="1" dirty="0" smtClean="0"/>
              <a:t>The key features are mainly linked with month 8, the action phase, according to our Random Forest analysis. Offering discounts and extra service packs during this phase could improve customer retention.</a:t>
            </a:r>
            <a:endParaRPr lang="en-IN" b="1" dirty="0"/>
          </a:p>
        </p:txBody>
      </p:sp>
    </p:spTree>
    <p:extLst>
      <p:ext uri="{BB962C8B-B14F-4D97-AF65-F5344CB8AC3E}">
        <p14:creationId xmlns:p14="http://schemas.microsoft.com/office/powerpoint/2010/main" val="32917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2" y="2780521"/>
            <a:ext cx="10515600" cy="1325563"/>
          </a:xfrm>
          <a:solidFill>
            <a:schemeClr val="accent1">
              <a:lumMod val="40000"/>
              <a:lumOff val="60000"/>
            </a:schemeClr>
          </a:solidFill>
        </p:spPr>
        <p:txBody>
          <a:bodyPr/>
          <a:lstStyle/>
          <a:p>
            <a:r>
              <a:rPr lang="en-US" dirty="0" smtClean="0">
                <a:latin typeface="Palace Script MT" panose="030303020206070C0B05" pitchFamily="66" charset="0"/>
              </a:rPr>
              <a:t>                     </a:t>
            </a:r>
            <a:r>
              <a:rPr lang="en-US" sz="4800" b="1" dirty="0" smtClean="0">
                <a:solidFill>
                  <a:schemeClr val="accent1">
                    <a:lumMod val="75000"/>
                  </a:schemeClr>
                </a:solidFill>
                <a:latin typeface="Arial Narrow" panose="020B0606020202030204" pitchFamily="34" charset="0"/>
              </a:rPr>
              <a:t>Thank you- Shasank </a:t>
            </a:r>
            <a:r>
              <a:rPr lang="en-US" sz="4800" b="1" dirty="0" err="1" smtClean="0">
                <a:solidFill>
                  <a:schemeClr val="accent1">
                    <a:lumMod val="75000"/>
                  </a:schemeClr>
                </a:solidFill>
                <a:latin typeface="Arial Narrow" panose="020B0606020202030204" pitchFamily="34" charset="0"/>
              </a:rPr>
              <a:t>sharma</a:t>
            </a:r>
            <a:endParaRPr lang="en-IN" b="1" dirty="0">
              <a:solidFill>
                <a:schemeClr val="accent1">
                  <a:lumMod val="75000"/>
                </a:schemeClr>
              </a:solidFill>
              <a:latin typeface="Arial Narrow" panose="020B0606020202030204" pitchFamily="34" charset="0"/>
            </a:endParaRPr>
          </a:p>
        </p:txBody>
      </p:sp>
    </p:spTree>
    <p:extLst>
      <p:ext uri="{BB962C8B-B14F-4D97-AF65-F5344CB8AC3E}">
        <p14:creationId xmlns:p14="http://schemas.microsoft.com/office/powerpoint/2010/main" val="31667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701</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Algerian</vt:lpstr>
      <vt:lpstr>Arial</vt:lpstr>
      <vt:lpstr>Arial Narrow</vt:lpstr>
      <vt:lpstr>Brush Script MT</vt:lpstr>
      <vt:lpstr>Calibri</vt:lpstr>
      <vt:lpstr>Calibri Light</vt:lpstr>
      <vt:lpstr>Gill Sans MT</vt:lpstr>
      <vt:lpstr>Palace Script MT</vt:lpstr>
      <vt:lpstr>Script MT Bold</vt:lpstr>
      <vt:lpstr>Segoe UI Light</vt:lpstr>
      <vt:lpstr>Söhne</vt:lpstr>
      <vt:lpstr>Times New Roman</vt:lpstr>
      <vt:lpstr>Office Theme</vt:lpstr>
      <vt:lpstr> Case Study- Telecom Churn </vt:lpstr>
      <vt:lpstr>PowerPoint Presentation</vt:lpstr>
      <vt:lpstr>              Approach Case Study</vt:lpstr>
      <vt:lpstr>Understanding Data , Preparation &amp; EDA</vt:lpstr>
      <vt:lpstr>                          Model Building</vt:lpstr>
      <vt:lpstr>Model Building – Logistic Regression </vt:lpstr>
      <vt:lpstr>Model Building – Random Forest</vt:lpstr>
      <vt:lpstr>       Recommendations &amp; Observations</vt:lpstr>
      <vt:lpstr>                     Thank you- Shasank sharma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Telecom Churn</dc:title>
  <dc:creator>Microsoft account</dc:creator>
  <cp:lastModifiedBy>Microsoft account</cp:lastModifiedBy>
  <cp:revision>25</cp:revision>
  <dcterms:created xsi:type="dcterms:W3CDTF">2024-01-13T18:40:29Z</dcterms:created>
  <dcterms:modified xsi:type="dcterms:W3CDTF">2024-01-13T19:58:54Z</dcterms:modified>
</cp:coreProperties>
</file>