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Lst>
  <p:sldSz cy="5143500" cx="9144000"/>
  <p:notesSz cx="6858000" cy="9144000"/>
  <p:embeddedFontLst>
    <p:embeddedFont>
      <p:font typeface="Playfair Display"/>
      <p:regular r:id="rId105"/>
      <p:bold r:id="rId106"/>
      <p:italic r:id="rId107"/>
      <p:boldItalic r:id="rId10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109" roundtripDataSignature="AMtx7mj1ZtgIuYbtCBh/y/4vtGtWhtJh8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font" Target="fonts/PlayfairDisplay-italic.fntdata"/><Relationship Id="rId106" Type="http://schemas.openxmlformats.org/officeDocument/2006/relationships/font" Target="fonts/PlayfairDisplay-bold.fntdata"/><Relationship Id="rId105" Type="http://schemas.openxmlformats.org/officeDocument/2006/relationships/font" Target="fonts/PlayfairDisplay-regular.fntdata"/><Relationship Id="rId104" Type="http://schemas.openxmlformats.org/officeDocument/2006/relationships/slide" Target="slides/slide99.xml"/><Relationship Id="rId109" Type="http://customschemas.google.com/relationships/presentationmetadata" Target="metadata"/><Relationship Id="rId108" Type="http://schemas.openxmlformats.org/officeDocument/2006/relationships/font" Target="fonts/PlayfairDisplay-boldItalic.fntdata"/><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2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2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2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2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2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3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3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3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p3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3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4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p3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p4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p4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4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p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p4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p4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6" name="Google Shape;246;p4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p4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8" name="Google Shape;258;p5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p5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p5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5" name="Google Shape;275;p5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p5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 name="Google Shape;69;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6" name="Google Shape;286;p5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2" name="Google Shape;292;p5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7" name="Google Shape;297;p5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3" name="Google Shape;303;p5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0" name="Google Shape;310;p5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5" name="Google Shape;315;p6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0" name="Google Shape;320;p6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5" name="Google Shape;325;p6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2" name="Google Shape;332;p6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7" name="Google Shape;337;p6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 name="Google Shape;75;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4" name="Google Shape;344;p6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0" name="Google Shape;350;p6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6" name="Google Shape;356;p6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2" name="Google Shape;362;p6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8" name="Google Shape;368;p6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5" name="Google Shape;375;p7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2" name="Google Shape;382;p7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7" name="Google Shape;387;p7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4" name="Google Shape;394;p7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9" name="Google Shape;399;p7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 name="Google Shape;81;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4" name="Google Shape;404;p7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0" name="Google Shape;410;p7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6" name="Google Shape;416;p7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3" name="Google Shape;423;p7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8" name="Google Shape;428;p7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4" name="Google Shape;434;p8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df2a3119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g2df2a3119f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df2a3119f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g2df2a3119fa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e02126bc5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g2e02126bc50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The reason is that each link may be using a different protocol with a different frame format.</a:t>
            </a:r>
            <a:endParaRPr/>
          </a:p>
          <a:p>
            <a:pPr indent="0" lvl="0" marL="0" rtl="0" algn="l">
              <a:lnSpc>
                <a:spcPct val="100000"/>
              </a:lnSpc>
              <a:spcBef>
                <a:spcPts val="0"/>
              </a:spcBef>
              <a:spcAft>
                <a:spcPts val="0"/>
              </a:spcAft>
              <a:buClr>
                <a:schemeClr val="dk1"/>
              </a:buClr>
              <a:buSzPts val="1100"/>
              <a:buFont typeface="Arial"/>
              <a:buNone/>
            </a:pPr>
            <a:r>
              <a:rPr lang="en-US"/>
              <a:t>the link-layer addresses are normally different</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e02126bc5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g2e02126bc50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e02126bc5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g2e02126bc50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e02126bc5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4" name="Google Shape;474;g2e02126bc50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e02126bc5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g2e02126bc50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e02126bc50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7" name="Google Shape;487;g2e02126bc50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e02126bc5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3" name="Google Shape;493;g2e02126bc50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e02126bc5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0" name="Google Shape;500;g2e02126bc50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e02126bc5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7" name="Google Shape;507;g2e02126bc50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e02126bc5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3" name="Google Shape;513;g2e02126bc50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e02126bc5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9" name="Google Shape;519;g2e02126bc50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e02126bc50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6" name="Google Shape;526;g2e02126bc50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e02126bc5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3" name="Google Shape;533;g2e02126bc50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e02126bc50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0" name="Google Shape;540;g2e02126bc50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e02126bc5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g2e02126bc50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e02126bc50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4" name="Google Shape;554;g2e02126bc50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e02126bc50_0_1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0" name="Google Shape;560;g2e02126bc50_0_1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e02126bc50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5" name="Google Shape;565;g2e02126bc50_0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e02126bc50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5" name="Google Shape;575;g2e02126bc50_0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2e02126bc50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2" name="Google Shape;582;g2e02126bc50_0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e02126bc50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8" name="Google Shape;588;g2e02126bc50_0_1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2e02126bc50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4" name="Google Shape;594;g2e02126bc50_0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2e02126bc50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0" name="Google Shape;600;g2e02126bc50_0_2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e02126bc50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6" name="Google Shape;606;g2e02126bc50_0_2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2e02126bc50_0_2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3" name="Google Shape;613;g2e02126bc50_0_2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9" name="Google Shape;619;p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5" name="Google Shape;625;p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3" name="Google Shape;633;p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1" name="Google Shape;641;p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7" name="Google Shape;647;p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4" name="Google Shape;654;p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0" name="Google Shape;660;p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8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8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4" name="Google Shape;14;p82"/>
          <p:cNvPicPr preferRelativeResize="0"/>
          <p:nvPr/>
        </p:nvPicPr>
        <p:blipFill rotWithShape="1">
          <a:blip r:embed="rId2">
            <a:alphaModFix/>
          </a:blip>
          <a:srcRect b="0" l="0" r="0" t="0"/>
          <a:stretch/>
        </p:blipFill>
        <p:spPr>
          <a:xfrm>
            <a:off x="3463213" y="4730051"/>
            <a:ext cx="2217574" cy="337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9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83"/>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83"/>
          <p:cNvSpPr txBox="1"/>
          <p:nvPr>
            <p:ph idx="1" type="body"/>
          </p:nvPr>
        </p:nvSpPr>
        <p:spPr>
          <a:xfrm>
            <a:off x="253250" y="1857500"/>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8" name="Google Shape;18;p8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9" name="Google Shape;19;p83"/>
          <p:cNvPicPr preferRelativeResize="0"/>
          <p:nvPr/>
        </p:nvPicPr>
        <p:blipFill rotWithShape="1">
          <a:blip r:embed="rId2">
            <a:alphaModFix/>
          </a:blip>
          <a:srcRect b="0" l="0" r="0" t="0"/>
          <a:stretch/>
        </p:blipFill>
        <p:spPr>
          <a:xfrm>
            <a:off x="6983600" y="415175"/>
            <a:ext cx="1974051" cy="300175"/>
          </a:xfrm>
          <a:prstGeom prst="rect">
            <a:avLst/>
          </a:prstGeom>
          <a:noFill/>
          <a:ln>
            <a:noFill/>
          </a:ln>
        </p:spPr>
      </p:pic>
    </p:spTree>
  </p:cSld>
  <p:clrMapOvr>
    <a:masterClrMapping/>
  </p:clrMapOvr>
  <p:extLst>
    <p:ext uri="{DCECCB84-F9BA-43D5-87BE-67443E8EF086}">
      <p15:sldGuideLst>
        <p15:guide id="1" orient="horz" pos="413">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84"/>
          <p:cNvSpPr txBox="1"/>
          <p:nvPr>
            <p:ph type="title"/>
          </p:nvPr>
        </p:nvSpPr>
        <p:spPr>
          <a:xfrm>
            <a:off x="391725" y="776500"/>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8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8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8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85"/>
          <p:cNvSpPr txBox="1"/>
          <p:nvPr>
            <p:ph type="title"/>
          </p:nvPr>
        </p:nvSpPr>
        <p:spPr>
          <a:xfrm>
            <a:off x="391725" y="776500"/>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8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8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8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8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8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8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8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8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8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8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9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9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9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theme" Target="../theme/theme1.xml"/><Relationship Id="rId12" Type="http://schemas.openxmlformats.org/officeDocument/2006/relationships/slideLayout" Target="../slideLayouts/slideLayout10.xml"/><Relationship Id="rId1" Type="http://schemas.openxmlformats.org/officeDocument/2006/relationships/image" Target="../media/image7.png"/><Relationship Id="rId2" Type="http://schemas.openxmlformats.org/officeDocument/2006/relationships/image" Target="../media/image1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81"/>
          <p:cNvSpPr txBox="1"/>
          <p:nvPr>
            <p:ph type="title"/>
          </p:nvPr>
        </p:nvSpPr>
        <p:spPr>
          <a:xfrm>
            <a:off x="391725" y="776500"/>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81"/>
          <p:cNvSpPr txBox="1"/>
          <p:nvPr>
            <p:ph idx="1" type="body"/>
          </p:nvPr>
        </p:nvSpPr>
        <p:spPr>
          <a:xfrm>
            <a:off x="311700" y="1506800"/>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8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81"/>
          <p:cNvPicPr preferRelativeResize="0"/>
          <p:nvPr/>
        </p:nvPicPr>
        <p:blipFill rotWithShape="1">
          <a:blip r:embed="rId2">
            <a:alphaModFix/>
          </a:blip>
          <a:srcRect b="0" l="0" r="0" t="0"/>
          <a:stretch/>
        </p:blipFill>
        <p:spPr>
          <a:xfrm>
            <a:off x="216000" y="216000"/>
            <a:ext cx="1507681" cy="64799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3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2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2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3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3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3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2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30.png"/><Relationship Id="rId4" Type="http://schemas.openxmlformats.org/officeDocument/2006/relationships/image" Target="../media/image3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3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3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46.png"/><Relationship Id="rId4" Type="http://schemas.openxmlformats.org/officeDocument/2006/relationships/image" Target="../media/image4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4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39.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39.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45.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49.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43.png"/><Relationship Id="rId4" Type="http://schemas.openxmlformats.org/officeDocument/2006/relationships/image" Target="../media/image44.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47.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47.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52.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5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52.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48.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53.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51.png"/><Relationship Id="rId4" Type="http://schemas.openxmlformats.org/officeDocument/2006/relationships/image" Target="../media/image55.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56.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image" Target="../media/image59.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image" Target="../media/image58.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image" Target="../media/image57.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nvSpPr>
        <p:spPr>
          <a:xfrm>
            <a:off x="586972" y="1720141"/>
            <a:ext cx="7728246" cy="744297"/>
          </a:xfrm>
          <a:prstGeom prst="rect">
            <a:avLst/>
          </a:prstGeom>
          <a:noFill/>
          <a:ln>
            <a:noFill/>
          </a:ln>
        </p:spPr>
        <p:txBody>
          <a:bodyPr anchorCtr="0" anchor="t" bIns="0" lIns="0" spcFirstLastPara="1" rIns="0" wrap="square" tIns="5175">
            <a:spAutoFit/>
          </a:bodyPr>
          <a:lstStyle/>
          <a:p>
            <a:pPr indent="0" lvl="0" marL="12700" marR="0" rtl="0" algn="ctr">
              <a:lnSpc>
                <a:spcPct val="100000"/>
              </a:lnSpc>
              <a:spcBef>
                <a:spcPts val="0"/>
              </a:spcBef>
              <a:spcAft>
                <a:spcPts val="0"/>
              </a:spcAft>
              <a:buClr>
                <a:srgbClr val="000000"/>
              </a:buClr>
              <a:buSzPts val="2183"/>
              <a:buFont typeface="Arial"/>
              <a:buNone/>
            </a:pPr>
            <a:r>
              <a:rPr b="1" i="0" lang="en-US" sz="2183" u="none" cap="none" strike="noStrike">
                <a:solidFill>
                  <a:schemeClr val="dk1"/>
                </a:solidFill>
                <a:latin typeface="Times New Roman"/>
                <a:ea typeface="Times New Roman"/>
                <a:cs typeface="Times New Roman"/>
                <a:sym typeface="Times New Roman"/>
              </a:rPr>
              <a:t>UNIT 1</a:t>
            </a:r>
            <a:endParaRPr b="0" i="0" sz="1400" u="none" cap="none" strike="noStrike">
              <a:solidFill>
                <a:srgbClr val="000000"/>
              </a:solidFill>
              <a:latin typeface="Arial"/>
              <a:ea typeface="Arial"/>
              <a:cs typeface="Arial"/>
              <a:sym typeface="Arial"/>
            </a:endParaRPr>
          </a:p>
          <a:p>
            <a:pPr indent="0" lvl="0" marL="12700" marR="0" rtl="0" algn="ctr">
              <a:lnSpc>
                <a:spcPct val="100000"/>
              </a:lnSpc>
              <a:spcBef>
                <a:spcPts val="437"/>
              </a:spcBef>
              <a:spcAft>
                <a:spcPts val="0"/>
              </a:spcAft>
              <a:buClr>
                <a:srgbClr val="000000"/>
              </a:buClr>
              <a:buSzPts val="2183"/>
              <a:buFont typeface="Arial"/>
              <a:buNone/>
            </a:pPr>
            <a:r>
              <a:rPr b="1" i="0" lang="en-US" sz="2183" u="none" cap="none" strike="noStrike">
                <a:solidFill>
                  <a:schemeClr val="dk1"/>
                </a:solidFill>
                <a:latin typeface="Times New Roman"/>
                <a:ea typeface="Times New Roman"/>
                <a:cs typeface="Times New Roman"/>
                <a:sym typeface="Times New Roman"/>
              </a:rPr>
              <a:t>COMPUTER NETWORKS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Mesh Topology</a:t>
            </a:r>
            <a:endParaRPr/>
          </a:p>
        </p:txBody>
      </p:sp>
      <p:sp>
        <p:nvSpPr>
          <p:cNvPr id="109" name="Google Shape;109;p21"/>
          <p:cNvSpPr txBox="1"/>
          <p:nvPr>
            <p:ph idx="1" type="body"/>
          </p:nvPr>
        </p:nvSpPr>
        <p:spPr>
          <a:xfrm>
            <a:off x="231675" y="1376400"/>
            <a:ext cx="8520600" cy="37671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b="1" lang="en-US"/>
              <a:t>Every device has a dedicated point-to-point link to every other device</a:t>
            </a:r>
            <a:endParaRPr b="1"/>
          </a:p>
          <a:p>
            <a:pPr indent="-342900" lvl="0" marL="457200" rtl="0" algn="l">
              <a:lnSpc>
                <a:spcPct val="115000"/>
              </a:lnSpc>
              <a:spcBef>
                <a:spcPts val="0"/>
              </a:spcBef>
              <a:spcAft>
                <a:spcPts val="0"/>
              </a:spcAft>
              <a:buSzPts val="1800"/>
              <a:buChar char="●"/>
            </a:pPr>
            <a:r>
              <a:rPr lang="en-US"/>
              <a:t>We need </a:t>
            </a:r>
            <a:r>
              <a:rPr b="1" lang="en-US"/>
              <a:t>n (n – 1) physical links</a:t>
            </a:r>
            <a:r>
              <a:rPr lang="en-US"/>
              <a:t> to connect n nodes if the links are simplex mode.</a:t>
            </a:r>
            <a:endParaRPr/>
          </a:p>
          <a:p>
            <a:pPr indent="-342900" lvl="0" marL="457200" rtl="0" algn="l">
              <a:lnSpc>
                <a:spcPct val="115000"/>
              </a:lnSpc>
              <a:spcBef>
                <a:spcPts val="0"/>
              </a:spcBef>
              <a:spcAft>
                <a:spcPts val="0"/>
              </a:spcAft>
              <a:buSzPts val="1800"/>
              <a:buChar char="●"/>
            </a:pPr>
            <a:r>
              <a:rPr lang="en-US"/>
              <a:t>If the links are in duplex mode we need</a:t>
            </a:r>
            <a:r>
              <a:rPr b="1" lang="en-US"/>
              <a:t> n (n – 1)/2 </a:t>
            </a:r>
            <a:r>
              <a:rPr lang="en-US"/>
              <a:t>links</a:t>
            </a:r>
            <a:endParaRPr/>
          </a:p>
          <a:p>
            <a:pPr indent="-342900" lvl="0" marL="457200" rtl="0" algn="l">
              <a:lnSpc>
                <a:spcPct val="115000"/>
              </a:lnSpc>
              <a:spcBef>
                <a:spcPts val="0"/>
              </a:spcBef>
              <a:spcAft>
                <a:spcPts val="0"/>
              </a:spcAft>
              <a:buSzPts val="1800"/>
              <a:buChar char="●"/>
            </a:pPr>
            <a:r>
              <a:rPr lang="en-US"/>
              <a:t>To accommodate that many links, every device on the network must have</a:t>
            </a:r>
            <a:r>
              <a:rPr b="1" lang="en-US"/>
              <a:t> n – 1 input/output (I/O) ports</a:t>
            </a:r>
            <a:r>
              <a:rPr lang="en-US"/>
              <a:t> to be connected to the </a:t>
            </a:r>
            <a:r>
              <a:rPr b="1" lang="en-US"/>
              <a:t>other n – 1 stations.</a:t>
            </a:r>
            <a:endParaRPr b="1"/>
          </a:p>
        </p:txBody>
      </p:sp>
      <p:pic>
        <p:nvPicPr>
          <p:cNvPr id="110" name="Google Shape;110;p21"/>
          <p:cNvPicPr preferRelativeResize="0"/>
          <p:nvPr/>
        </p:nvPicPr>
        <p:blipFill rotWithShape="1">
          <a:blip r:embed="rId3">
            <a:alphaModFix/>
          </a:blip>
          <a:srcRect b="0" l="0" r="0" t="0"/>
          <a:stretch/>
        </p:blipFill>
        <p:spPr>
          <a:xfrm>
            <a:off x="6113366" y="3369724"/>
            <a:ext cx="2431366" cy="17737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idx="1" type="body"/>
          </p:nvPr>
        </p:nvSpPr>
        <p:spPr>
          <a:xfrm>
            <a:off x="253250" y="953146"/>
            <a:ext cx="8520600" cy="4320754"/>
          </a:xfrm>
          <a:prstGeom prst="rect">
            <a:avLst/>
          </a:prstGeom>
          <a:noFill/>
          <a:ln>
            <a:noFill/>
          </a:ln>
        </p:spPr>
        <p:txBody>
          <a:bodyPr anchorCtr="0" anchor="t" bIns="91425" lIns="91425" spcFirstLastPara="1" rIns="91425" wrap="square" tIns="91425">
            <a:normAutofit/>
          </a:bodyPr>
          <a:lstStyle/>
          <a:p>
            <a:pPr indent="0" lvl="0" marL="114300" rtl="0" algn="l">
              <a:lnSpc>
                <a:spcPct val="95000"/>
              </a:lnSpc>
              <a:spcBef>
                <a:spcPts val="0"/>
              </a:spcBef>
              <a:spcAft>
                <a:spcPts val="0"/>
              </a:spcAft>
              <a:buSzPts val="1800"/>
              <a:buNone/>
            </a:pPr>
            <a:r>
              <a:rPr b="1" lang="en-US">
                <a:solidFill>
                  <a:schemeClr val="accent2"/>
                </a:solidFill>
              </a:rPr>
              <a:t>Advantages of Mesh topology</a:t>
            </a:r>
            <a:r>
              <a:rPr lang="en-US">
                <a:solidFill>
                  <a:schemeClr val="accent2"/>
                </a:solidFill>
              </a:rPr>
              <a:t> :</a:t>
            </a:r>
            <a:endParaRPr/>
          </a:p>
          <a:p>
            <a:pPr indent="-342900" lvl="0" marL="457200" rtl="0" algn="l">
              <a:lnSpc>
                <a:spcPct val="95000"/>
              </a:lnSpc>
              <a:spcBef>
                <a:spcPts val="0"/>
              </a:spcBef>
              <a:spcAft>
                <a:spcPts val="0"/>
              </a:spcAft>
              <a:buSzPts val="1800"/>
              <a:buFont typeface="Times New Roman"/>
              <a:buChar char="•"/>
            </a:pPr>
            <a:r>
              <a:rPr lang="en-US">
                <a:latin typeface="Times New Roman"/>
                <a:ea typeface="Times New Roman"/>
                <a:cs typeface="Times New Roman"/>
                <a:sym typeface="Times New Roman"/>
              </a:rPr>
              <a:t> each connection </a:t>
            </a:r>
            <a:r>
              <a:rPr b="1" lang="en-US">
                <a:latin typeface="Times New Roman"/>
                <a:ea typeface="Times New Roman"/>
                <a:cs typeface="Times New Roman"/>
                <a:sym typeface="Times New Roman"/>
              </a:rPr>
              <a:t>can carry its own load </a:t>
            </a:r>
            <a:r>
              <a:rPr lang="en-US">
                <a:latin typeface="Times New Roman"/>
                <a:ea typeface="Times New Roman"/>
                <a:cs typeface="Times New Roman"/>
                <a:sym typeface="Times New Roman"/>
              </a:rPr>
              <a:t>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a:t>
            </a:r>
            <a:r>
              <a:rPr lang="en-US">
                <a:solidFill>
                  <a:schemeClr val="accent2"/>
                </a:solidFill>
                <a:latin typeface="Times New Roman"/>
                <a:ea typeface="Times New Roman"/>
                <a:cs typeface="Times New Roman"/>
                <a:sym typeface="Times New Roman"/>
              </a:rPr>
              <a:t>→</a:t>
            </a:r>
            <a:r>
              <a:rPr b="1" lang="en-US">
                <a:latin typeface="Times New Roman"/>
                <a:ea typeface="Times New Roman"/>
                <a:cs typeface="Times New Roman"/>
                <a:sym typeface="Times New Roman"/>
              </a:rPr>
              <a:t> traffic between devices is not shared</a:t>
            </a:r>
            <a:endParaRPr b="1"/>
          </a:p>
          <a:p>
            <a:pPr indent="-342900" lvl="0" marL="457200" rtl="0" algn="l">
              <a:lnSpc>
                <a:spcPct val="95000"/>
              </a:lnSpc>
              <a:spcBef>
                <a:spcPts val="0"/>
              </a:spcBef>
              <a:spcAft>
                <a:spcPts val="0"/>
              </a:spcAft>
              <a:buSzPts val="1800"/>
              <a:buFont typeface="Times New Roman"/>
              <a:buChar char="•"/>
            </a:pPr>
            <a:r>
              <a:rPr b="1" lang="en-US">
                <a:solidFill>
                  <a:schemeClr val="accent2"/>
                </a:solidFill>
                <a:latin typeface="Times New Roman"/>
                <a:ea typeface="Times New Roman"/>
                <a:cs typeface="Times New Roman"/>
                <a:sym typeface="Times New Roman"/>
              </a:rPr>
              <a:t> robust</a:t>
            </a:r>
            <a:endParaRPr b="1"/>
          </a:p>
          <a:p>
            <a:pPr indent="-342900" lvl="0" marL="457200" rtl="0" algn="l">
              <a:lnSpc>
                <a:spcPct val="95000"/>
              </a:lnSpc>
              <a:spcBef>
                <a:spcPts val="0"/>
              </a:spcBef>
              <a:spcAft>
                <a:spcPts val="0"/>
              </a:spcAft>
              <a:buSzPts val="1800"/>
              <a:buFont typeface="Times New Roman"/>
              <a:buChar char="•"/>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high privacy / security</a:t>
            </a:r>
            <a:endParaRPr b="1"/>
          </a:p>
          <a:p>
            <a:pPr indent="-342900" lvl="0" marL="457200" rtl="0" algn="l">
              <a:lnSpc>
                <a:spcPct val="95000"/>
              </a:lnSpc>
              <a:spcBef>
                <a:spcPts val="0"/>
              </a:spcBef>
              <a:spcAft>
                <a:spcPts val="0"/>
              </a:spcAft>
              <a:buSzPts val="1800"/>
              <a:buFont typeface="Times New Roman"/>
              <a:buChar char="•"/>
            </a:pPr>
            <a:r>
              <a:rPr lang="en-US">
                <a:solidFill>
                  <a:schemeClr val="accent2"/>
                </a:solidFill>
                <a:latin typeface="Times New Roman"/>
                <a:ea typeface="Times New Roman"/>
                <a:cs typeface="Times New Roman"/>
                <a:sym typeface="Times New Roman"/>
              </a:rPr>
              <a:t> </a:t>
            </a:r>
            <a:r>
              <a:rPr b="1" lang="en-US">
                <a:solidFill>
                  <a:schemeClr val="accent2"/>
                </a:solidFill>
                <a:latin typeface="Times New Roman"/>
                <a:ea typeface="Times New Roman"/>
                <a:cs typeface="Times New Roman"/>
                <a:sym typeface="Times New Roman"/>
              </a:rPr>
              <a:t>ease of fault identification </a:t>
            </a:r>
            <a:r>
              <a:rPr lang="en-US">
                <a:solidFill>
                  <a:schemeClr val="accent2"/>
                </a:solidFill>
                <a:latin typeface="Times New Roman"/>
                <a:ea typeface="Times New Roman"/>
                <a:cs typeface="Times New Roman"/>
                <a:sym typeface="Times New Roman"/>
              </a:rPr>
              <a:t>/ isolation</a:t>
            </a:r>
            <a:endParaRPr/>
          </a:p>
          <a:p>
            <a:pPr indent="0" lvl="0" marL="114300" rtl="0" algn="l">
              <a:lnSpc>
                <a:spcPct val="95000"/>
              </a:lnSpc>
              <a:spcBef>
                <a:spcPts val="0"/>
              </a:spcBef>
              <a:spcAft>
                <a:spcPts val="0"/>
              </a:spcAft>
              <a:buSzPts val="1800"/>
              <a:buNone/>
            </a:pPr>
            <a:r>
              <a:t/>
            </a:r>
            <a:endParaRPr>
              <a:solidFill>
                <a:schemeClr val="accent2"/>
              </a:solidFill>
            </a:endParaRPr>
          </a:p>
          <a:p>
            <a:pPr indent="0" lvl="0" marL="114300" rtl="0" algn="l">
              <a:lnSpc>
                <a:spcPct val="95000"/>
              </a:lnSpc>
              <a:spcBef>
                <a:spcPts val="0"/>
              </a:spcBef>
              <a:spcAft>
                <a:spcPts val="0"/>
              </a:spcAft>
              <a:buSzPts val="1800"/>
              <a:buNone/>
            </a:pPr>
            <a:r>
              <a:rPr b="1" lang="en-US"/>
              <a:t>Disadvantages</a:t>
            </a:r>
            <a:r>
              <a:rPr lang="en-US"/>
              <a:t> :</a:t>
            </a:r>
            <a:endParaRPr/>
          </a:p>
          <a:p>
            <a:pPr indent="-342900" lvl="0" marL="457200" rtl="0" algn="l">
              <a:lnSpc>
                <a:spcPct val="95000"/>
              </a:lnSpc>
              <a:spcBef>
                <a:spcPts val="0"/>
              </a:spcBef>
              <a:spcAft>
                <a:spcPts val="0"/>
              </a:spcAft>
              <a:buSzPts val="1800"/>
              <a:buFont typeface="Arial"/>
              <a:buChar char="•"/>
            </a:pPr>
            <a:r>
              <a:rPr lang="en-US">
                <a:solidFill>
                  <a:schemeClr val="accent2"/>
                </a:solidFill>
              </a:rPr>
              <a:t> </a:t>
            </a:r>
            <a:r>
              <a:rPr b="1" lang="en-US">
                <a:latin typeface="Times New Roman"/>
                <a:ea typeface="Times New Roman"/>
                <a:cs typeface="Times New Roman"/>
                <a:sym typeface="Times New Roman"/>
              </a:rPr>
              <a:t>large amount of cabling and I/O ports</a:t>
            </a:r>
            <a:endParaRPr b="1"/>
          </a:p>
          <a:p>
            <a:pPr indent="-342900" lvl="0" marL="457200" rtl="0" algn="l">
              <a:lnSpc>
                <a:spcPct val="95000"/>
              </a:lnSpc>
              <a:spcBef>
                <a:spcPts val="0"/>
              </a:spcBef>
              <a:spcAft>
                <a:spcPts val="0"/>
              </a:spcAft>
              <a:buSzPts val="1800"/>
              <a:buFont typeface="Times New Roman"/>
              <a:buChar char="•"/>
            </a:pPr>
            <a:r>
              <a:rPr lang="en-US">
                <a:latin typeface="Times New Roman"/>
                <a:ea typeface="Times New Roman"/>
                <a:cs typeface="Times New Roman"/>
                <a:sym typeface="Times New Roman"/>
              </a:rPr>
              <a:t> unwieldy cabling,</a:t>
            </a:r>
            <a:r>
              <a:rPr b="1" lang="en-US">
                <a:latin typeface="Times New Roman"/>
                <a:ea typeface="Times New Roman"/>
                <a:cs typeface="Times New Roman"/>
                <a:sym typeface="Times New Roman"/>
              </a:rPr>
              <a:t> difficult to install / reinstall</a:t>
            </a:r>
            <a:endParaRPr b="1"/>
          </a:p>
          <a:p>
            <a:pPr indent="-342900" lvl="0" marL="457200" rtl="0" algn="l">
              <a:lnSpc>
                <a:spcPct val="95000"/>
              </a:lnSpc>
              <a:spcBef>
                <a:spcPts val="0"/>
              </a:spcBef>
              <a:spcAft>
                <a:spcPts val="0"/>
              </a:spcAft>
              <a:buSzPts val="1800"/>
              <a:buFont typeface="Times New Roman"/>
              <a:buChar char="•"/>
            </a:pPr>
            <a:r>
              <a:rPr b="1" lang="en-US">
                <a:latin typeface="Times New Roman"/>
                <a:ea typeface="Times New Roman"/>
                <a:cs typeface="Times New Roman"/>
                <a:sym typeface="Times New Roman"/>
              </a:rPr>
              <a:t> expensive</a:t>
            </a:r>
            <a:endParaRPr b="1"/>
          </a:p>
          <a:p>
            <a:pPr indent="-228600" lvl="0" marL="457200" rtl="0" algn="l">
              <a:lnSpc>
                <a:spcPct val="115000"/>
              </a:lnSpc>
              <a:spcBef>
                <a:spcPts val="0"/>
              </a:spcBef>
              <a:spcAft>
                <a:spcPts val="0"/>
              </a:spcAft>
              <a:buSzPts val="1800"/>
              <a:buNone/>
            </a:pPr>
            <a:r>
              <a:t/>
            </a:r>
            <a:endParaRPr/>
          </a:p>
          <a:p>
            <a:pPr indent="0" lvl="0" marL="114300" rtl="0" algn="l">
              <a:lnSpc>
                <a:spcPct val="95000"/>
              </a:lnSpc>
              <a:spcBef>
                <a:spcPts val="0"/>
              </a:spcBef>
              <a:spcAft>
                <a:spcPts val="0"/>
              </a:spcAft>
              <a:buSzPts val="1800"/>
              <a:buNone/>
            </a:pPr>
            <a:r>
              <a:rPr lang="en-US">
                <a:latin typeface="Times New Roman"/>
                <a:ea typeface="Times New Roman"/>
                <a:cs typeface="Times New Roman"/>
                <a:sym typeface="Times New Roman"/>
              </a:rPr>
              <a:t>One practical example of a mesh topology is the</a:t>
            </a:r>
            <a:r>
              <a:rPr b="1" lang="en-US">
                <a:latin typeface="Times New Roman"/>
                <a:ea typeface="Times New Roman"/>
                <a:cs typeface="Times New Roman"/>
                <a:sym typeface="Times New Roman"/>
              </a:rPr>
              <a:t> connection of telephone regional offices in which each regional office needs to be connected to every other regional office. </a:t>
            </a:r>
            <a:endParaRPr b="1">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Star Topology</a:t>
            </a:r>
            <a:endParaRPr/>
          </a:p>
        </p:txBody>
      </p:sp>
      <p:sp>
        <p:nvSpPr>
          <p:cNvPr id="121" name="Google Shape;121;p23"/>
          <p:cNvSpPr txBox="1"/>
          <p:nvPr>
            <p:ph idx="1" type="body"/>
          </p:nvPr>
        </p:nvSpPr>
        <p:spPr>
          <a:xfrm>
            <a:off x="253250" y="1449092"/>
            <a:ext cx="8520600" cy="3824808"/>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In a star topology, each device </a:t>
            </a:r>
            <a:r>
              <a:rPr b="1" lang="en-US"/>
              <a:t>has a dedicated point-to-point link only to a central controller, usually called a hub.</a:t>
            </a:r>
            <a:endParaRPr b="1"/>
          </a:p>
          <a:p>
            <a:pPr indent="-342900" lvl="0" marL="457200" rtl="0" algn="l">
              <a:lnSpc>
                <a:spcPct val="115000"/>
              </a:lnSpc>
              <a:spcBef>
                <a:spcPts val="0"/>
              </a:spcBef>
              <a:spcAft>
                <a:spcPts val="0"/>
              </a:spcAft>
              <a:buSzPts val="1800"/>
              <a:buChar char="●"/>
            </a:pPr>
            <a:r>
              <a:rPr lang="en-US"/>
              <a:t>The </a:t>
            </a:r>
            <a:r>
              <a:rPr b="1" lang="en-US"/>
              <a:t>devices are not directly linked to one another</a:t>
            </a:r>
            <a:endParaRPr b="1"/>
          </a:p>
          <a:p>
            <a:pPr indent="-342900" lvl="0" marL="457200" rtl="0" algn="l">
              <a:lnSpc>
                <a:spcPct val="115000"/>
              </a:lnSpc>
              <a:spcBef>
                <a:spcPts val="0"/>
              </a:spcBef>
              <a:spcAft>
                <a:spcPts val="0"/>
              </a:spcAft>
              <a:buSzPts val="1800"/>
              <a:buChar char="●"/>
            </a:pPr>
            <a:r>
              <a:rPr lang="en-US"/>
              <a:t>If </a:t>
            </a:r>
            <a:r>
              <a:rPr b="1" lang="en-US"/>
              <a:t>one device wants to send data to another, it sends the data to the controller, which then relays the data to the other connected device</a:t>
            </a:r>
            <a:endParaRPr b="1"/>
          </a:p>
        </p:txBody>
      </p:sp>
      <p:pic>
        <p:nvPicPr>
          <p:cNvPr id="122" name="Google Shape;122;p23"/>
          <p:cNvPicPr preferRelativeResize="0"/>
          <p:nvPr/>
        </p:nvPicPr>
        <p:blipFill rotWithShape="1">
          <a:blip r:embed="rId3">
            <a:alphaModFix/>
          </a:blip>
          <a:srcRect b="0" l="0" r="0" t="0"/>
          <a:stretch/>
        </p:blipFill>
        <p:spPr>
          <a:xfrm>
            <a:off x="3050851" y="3208266"/>
            <a:ext cx="4235668" cy="173363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idx="1" type="body"/>
          </p:nvPr>
        </p:nvSpPr>
        <p:spPr>
          <a:xfrm>
            <a:off x="253250" y="1007390"/>
            <a:ext cx="8520600" cy="4266510"/>
          </a:xfrm>
          <a:prstGeom prst="rect">
            <a:avLst/>
          </a:prstGeom>
          <a:noFill/>
          <a:ln>
            <a:noFill/>
          </a:ln>
        </p:spPr>
        <p:txBody>
          <a:bodyPr anchorCtr="0" anchor="t" bIns="91425" lIns="91425" spcFirstLastPara="1" rIns="91425" wrap="square" tIns="91425">
            <a:normAutofit/>
          </a:bodyPr>
          <a:lstStyle/>
          <a:p>
            <a:pPr indent="0" lvl="0" marL="114300" rtl="0" algn="l">
              <a:lnSpc>
                <a:spcPct val="115000"/>
              </a:lnSpc>
              <a:spcBef>
                <a:spcPts val="0"/>
              </a:spcBef>
              <a:spcAft>
                <a:spcPts val="0"/>
              </a:spcAft>
              <a:buSzPts val="1800"/>
              <a:buNone/>
            </a:pPr>
            <a:r>
              <a:rPr b="1" lang="en-US">
                <a:solidFill>
                  <a:schemeClr val="accent2"/>
                </a:solidFill>
              </a:rPr>
              <a:t>Advantages  star topology:</a:t>
            </a:r>
            <a:endParaRPr/>
          </a:p>
          <a:p>
            <a:pPr indent="-342900" lvl="0" marL="457200" rtl="0" algn="l">
              <a:lnSpc>
                <a:spcPct val="115000"/>
              </a:lnSpc>
              <a:spcBef>
                <a:spcPts val="0"/>
              </a:spcBef>
              <a:spcAft>
                <a:spcPts val="0"/>
              </a:spcAft>
              <a:buSzPts val="1800"/>
              <a:buFont typeface="Arial"/>
              <a:buChar char="•"/>
            </a:pPr>
            <a:r>
              <a:rPr b="1" lang="en-US" sz="1800"/>
              <a:t> </a:t>
            </a:r>
            <a:r>
              <a:rPr b="1" lang="en-US">
                <a:latin typeface="Times New Roman"/>
                <a:ea typeface="Times New Roman"/>
                <a:cs typeface="Times New Roman"/>
                <a:sym typeface="Times New Roman"/>
              </a:rPr>
              <a:t>less cabling, less I/O ports, less expensive</a:t>
            </a:r>
            <a:endParaRPr b="1"/>
          </a:p>
          <a:p>
            <a:pPr indent="-342900" lvl="0" marL="457200" rtl="0" algn="l">
              <a:lnSpc>
                <a:spcPct val="115000"/>
              </a:lnSpc>
              <a:spcBef>
                <a:spcPts val="0"/>
              </a:spcBef>
              <a:spcAft>
                <a:spcPts val="0"/>
              </a:spcAft>
              <a:buSzPts val="1800"/>
              <a:buFont typeface="Times New Roman"/>
              <a:buChar char="•"/>
            </a:pPr>
            <a:r>
              <a:rPr b="1" lang="en-US">
                <a:latin typeface="Times New Roman"/>
                <a:ea typeface="Times New Roman"/>
                <a:cs typeface="Times New Roman"/>
                <a:sym typeface="Times New Roman"/>
              </a:rPr>
              <a:t> easy to install and re-</a:t>
            </a:r>
            <a:r>
              <a:rPr b="1" lang="en-US">
                <a:latin typeface="Times New Roman"/>
                <a:ea typeface="Times New Roman"/>
                <a:cs typeface="Times New Roman"/>
                <a:sym typeface="Times New Roman"/>
              </a:rPr>
              <a:t>configure</a:t>
            </a:r>
            <a:endParaRPr b="1"/>
          </a:p>
          <a:p>
            <a:pPr indent="-342900" lvl="0" marL="457200" rtl="0" algn="l">
              <a:lnSpc>
                <a:spcPct val="115000"/>
              </a:lnSpc>
              <a:spcBef>
                <a:spcPts val="0"/>
              </a:spcBef>
              <a:spcAft>
                <a:spcPts val="0"/>
              </a:spcAft>
              <a:buSzPts val="1800"/>
              <a:buFont typeface="Times New Roman"/>
              <a:buChar char="•"/>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robust</a:t>
            </a:r>
            <a:r>
              <a:rPr lang="en-US">
                <a:latin typeface="Times New Roman"/>
                <a:ea typeface="Times New Roman"/>
                <a:cs typeface="Times New Roman"/>
                <a:sym typeface="Times New Roman"/>
              </a:rPr>
              <a:t> → only failed link is affected</a:t>
            </a:r>
            <a:endParaRPr/>
          </a:p>
          <a:p>
            <a:pPr indent="-342900" lvl="0" marL="457200" rtl="0" algn="l">
              <a:lnSpc>
                <a:spcPct val="95000"/>
              </a:lnSpc>
              <a:spcBef>
                <a:spcPts val="0"/>
              </a:spcBef>
              <a:spcAft>
                <a:spcPts val="0"/>
              </a:spcAft>
              <a:buSzPts val="1800"/>
              <a:buFont typeface="Times New Roman"/>
              <a:buChar char="•"/>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ease of fault identification</a:t>
            </a:r>
            <a:r>
              <a:rPr lang="en-US">
                <a:latin typeface="Times New Roman"/>
                <a:ea typeface="Times New Roman"/>
                <a:cs typeface="Times New Roman"/>
                <a:sym typeface="Times New Roman"/>
              </a:rPr>
              <a:t> / isolation</a:t>
            </a:r>
            <a:endParaRPr/>
          </a:p>
          <a:p>
            <a:pPr indent="-228600" lvl="0" marL="457200" rtl="0" algn="l">
              <a:lnSpc>
                <a:spcPct val="95000"/>
              </a:lnSpc>
              <a:spcBef>
                <a:spcPts val="0"/>
              </a:spcBef>
              <a:spcAft>
                <a:spcPts val="0"/>
              </a:spcAft>
              <a:buSzPts val="1800"/>
              <a:buNone/>
            </a:pPr>
            <a:r>
              <a:t/>
            </a:r>
            <a:endParaRPr/>
          </a:p>
          <a:p>
            <a:pPr indent="0" lvl="0" marL="114300" rtl="0" algn="l">
              <a:lnSpc>
                <a:spcPct val="95000"/>
              </a:lnSpc>
              <a:spcBef>
                <a:spcPts val="0"/>
              </a:spcBef>
              <a:spcAft>
                <a:spcPts val="0"/>
              </a:spcAft>
              <a:buSzPts val="1800"/>
              <a:buNone/>
            </a:pPr>
            <a:r>
              <a:rPr b="1" lang="en-US"/>
              <a:t>Disadvantage :</a:t>
            </a:r>
            <a:endParaRPr/>
          </a:p>
          <a:p>
            <a:pPr indent="-342900" lvl="0" marL="457200" rtl="0" algn="l">
              <a:lnSpc>
                <a:spcPct val="95000"/>
              </a:lnSpc>
              <a:spcBef>
                <a:spcPts val="0"/>
              </a:spcBef>
              <a:spcAft>
                <a:spcPts val="0"/>
              </a:spcAft>
              <a:buSzPts val="1800"/>
              <a:buFont typeface="Arial"/>
              <a:buChar char="•"/>
            </a:pPr>
            <a:r>
              <a:rPr lang="en-US">
                <a:solidFill>
                  <a:schemeClr val="accent2"/>
                </a:solidFill>
              </a:rPr>
              <a:t> </a:t>
            </a:r>
            <a:r>
              <a:rPr b="1" lang="en-US">
                <a:latin typeface="Times New Roman"/>
                <a:ea typeface="Times New Roman"/>
                <a:cs typeface="Times New Roman"/>
                <a:sym typeface="Times New Roman"/>
              </a:rPr>
              <a:t>the hub is a single point of failure</a:t>
            </a:r>
            <a:endParaRPr b="1"/>
          </a:p>
          <a:p>
            <a:pPr indent="-228600" lvl="0" marL="457200" rtl="0" algn="l">
              <a:lnSpc>
                <a:spcPct val="115000"/>
              </a:lnSpc>
              <a:spcBef>
                <a:spcPts val="0"/>
              </a:spcBef>
              <a:spcAft>
                <a:spcPts val="0"/>
              </a:spcAft>
              <a:buSzPts val="1800"/>
              <a:buNone/>
            </a:pPr>
            <a:r>
              <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Bus Topology</a:t>
            </a:r>
            <a:endParaRPr/>
          </a:p>
        </p:txBody>
      </p:sp>
      <p:sp>
        <p:nvSpPr>
          <p:cNvPr id="133" name="Google Shape;133;p25"/>
          <p:cNvSpPr txBox="1"/>
          <p:nvPr>
            <p:ph idx="1" type="body"/>
          </p:nvPr>
        </p:nvSpPr>
        <p:spPr>
          <a:xfrm>
            <a:off x="231675" y="1506800"/>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A bus topology, on the other hand, </a:t>
            </a:r>
            <a:r>
              <a:rPr b="1" lang="en-US"/>
              <a:t>is multipoint. </a:t>
            </a:r>
            <a:endParaRPr b="1"/>
          </a:p>
          <a:p>
            <a:pPr indent="-342900" lvl="0" marL="457200" rtl="0" algn="l">
              <a:lnSpc>
                <a:spcPct val="115000"/>
              </a:lnSpc>
              <a:spcBef>
                <a:spcPts val="0"/>
              </a:spcBef>
              <a:spcAft>
                <a:spcPts val="0"/>
              </a:spcAft>
              <a:buSzPts val="1800"/>
              <a:buChar char="●"/>
            </a:pPr>
            <a:r>
              <a:rPr b="1" lang="en-US"/>
              <a:t>One long cable acts as a backbone to link all the devices in a network</a:t>
            </a:r>
            <a:endParaRPr b="1"/>
          </a:p>
          <a:p>
            <a:pPr indent="-342900" lvl="0" marL="457200" rtl="0" algn="l">
              <a:lnSpc>
                <a:spcPct val="115000"/>
              </a:lnSpc>
              <a:spcBef>
                <a:spcPts val="0"/>
              </a:spcBef>
              <a:spcAft>
                <a:spcPts val="0"/>
              </a:spcAft>
              <a:buSzPts val="1800"/>
              <a:buChar char="●"/>
            </a:pPr>
            <a:r>
              <a:rPr lang="en-US"/>
              <a:t>Nodes are connected to the bus cable by </a:t>
            </a:r>
            <a:r>
              <a:rPr b="1" lang="en-US"/>
              <a:t>drop lines and taps. </a:t>
            </a:r>
            <a:endParaRPr b="1"/>
          </a:p>
          <a:p>
            <a:pPr indent="-342900" lvl="0" marL="457200" rtl="0" algn="l">
              <a:lnSpc>
                <a:spcPct val="115000"/>
              </a:lnSpc>
              <a:spcBef>
                <a:spcPts val="0"/>
              </a:spcBef>
              <a:spcAft>
                <a:spcPts val="0"/>
              </a:spcAft>
              <a:buSzPts val="1800"/>
              <a:buChar char="●"/>
            </a:pPr>
            <a:r>
              <a:rPr lang="en-US"/>
              <a:t>A </a:t>
            </a:r>
            <a:r>
              <a:rPr b="1" lang="en-US"/>
              <a:t>drop line is a connection running between the device and the main cable.</a:t>
            </a:r>
            <a:endParaRPr b="1"/>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p:txBody>
      </p:sp>
      <p:pic>
        <p:nvPicPr>
          <p:cNvPr id="134" name="Google Shape;134;p25"/>
          <p:cNvPicPr preferRelativeResize="0"/>
          <p:nvPr/>
        </p:nvPicPr>
        <p:blipFill rotWithShape="1">
          <a:blip r:embed="rId3">
            <a:alphaModFix/>
          </a:blip>
          <a:srcRect b="0" l="0" r="0" t="0"/>
          <a:stretch/>
        </p:blipFill>
        <p:spPr>
          <a:xfrm>
            <a:off x="575556" y="3398279"/>
            <a:ext cx="7429882" cy="116846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idx="1" type="body"/>
          </p:nvPr>
        </p:nvSpPr>
        <p:spPr>
          <a:xfrm>
            <a:off x="253250" y="1053886"/>
            <a:ext cx="8520600" cy="4006312"/>
          </a:xfrm>
          <a:prstGeom prst="rect">
            <a:avLst/>
          </a:prstGeom>
          <a:noFill/>
          <a:ln>
            <a:noFill/>
          </a:ln>
        </p:spPr>
        <p:txBody>
          <a:bodyPr anchorCtr="0" anchor="t" bIns="91425" lIns="91425" spcFirstLastPara="1" rIns="91425" wrap="square" tIns="91425">
            <a:normAutofit lnSpcReduction="20000"/>
          </a:bodyPr>
          <a:lstStyle/>
          <a:p>
            <a:pPr indent="0" lvl="0" marL="114300" rtl="0" algn="l">
              <a:lnSpc>
                <a:spcPct val="90000"/>
              </a:lnSpc>
              <a:spcBef>
                <a:spcPts val="0"/>
              </a:spcBef>
              <a:spcAft>
                <a:spcPts val="0"/>
              </a:spcAft>
              <a:buSzPts val="1800"/>
              <a:buNone/>
            </a:pPr>
            <a:r>
              <a:rPr b="1" lang="en-US">
                <a:solidFill>
                  <a:schemeClr val="accent2"/>
                </a:solidFill>
              </a:rPr>
              <a:t>Advantages of Bus topology:</a:t>
            </a:r>
            <a:endParaRPr/>
          </a:p>
          <a:p>
            <a:pPr indent="-342900" lvl="0" marL="457200" rtl="0" algn="l">
              <a:lnSpc>
                <a:spcPct val="150000"/>
              </a:lnSpc>
              <a:spcBef>
                <a:spcPts val="0"/>
              </a:spcBef>
              <a:spcAft>
                <a:spcPts val="0"/>
              </a:spcAft>
              <a:buSzPts val="1800"/>
              <a:buChar char="●"/>
            </a:pPr>
            <a:r>
              <a:rPr b="1" lang="en-US"/>
              <a:t> </a:t>
            </a:r>
            <a:r>
              <a:rPr b="1" lang="en-US">
                <a:latin typeface="Times New Roman"/>
                <a:ea typeface="Times New Roman"/>
                <a:cs typeface="Times New Roman"/>
                <a:sym typeface="Times New Roman"/>
              </a:rPr>
              <a:t>uses much less cabling</a:t>
            </a:r>
            <a:endParaRPr b="1"/>
          </a:p>
          <a:p>
            <a:pPr indent="-342900" lvl="0" marL="457200" rtl="0" algn="l">
              <a:lnSpc>
                <a:spcPct val="150000"/>
              </a:lnSpc>
              <a:spcBef>
                <a:spcPts val="0"/>
              </a:spcBef>
              <a:spcAft>
                <a:spcPts val="0"/>
              </a:spcAft>
              <a:buSzPts val="1800"/>
              <a:buChar char="●"/>
            </a:pPr>
            <a:r>
              <a:rPr b="1" lang="en-US">
                <a:latin typeface="Times New Roman"/>
                <a:ea typeface="Times New Roman"/>
                <a:cs typeface="Times New Roman"/>
                <a:sym typeface="Times New Roman"/>
              </a:rPr>
              <a:t> ease of installation</a:t>
            </a:r>
            <a:endParaRPr b="1"/>
          </a:p>
          <a:p>
            <a:pPr indent="-228600" lvl="0" marL="457200" rtl="0" algn="l">
              <a:lnSpc>
                <a:spcPct val="40000"/>
              </a:lnSpc>
              <a:spcBef>
                <a:spcPts val="0"/>
              </a:spcBef>
              <a:spcAft>
                <a:spcPts val="0"/>
              </a:spcAft>
              <a:buSzPts val="1800"/>
              <a:buNone/>
            </a:pPr>
            <a:r>
              <a:t/>
            </a:r>
            <a:endParaRPr>
              <a:solidFill>
                <a:schemeClr val="accent2"/>
              </a:solidFill>
            </a:endParaRPr>
          </a:p>
          <a:p>
            <a:pPr indent="0" lvl="0" marL="114300" rtl="0" algn="l">
              <a:lnSpc>
                <a:spcPct val="115000"/>
              </a:lnSpc>
              <a:spcBef>
                <a:spcPts val="0"/>
              </a:spcBef>
              <a:spcAft>
                <a:spcPts val="0"/>
              </a:spcAft>
              <a:buSzPts val="1800"/>
              <a:buNone/>
            </a:pPr>
            <a:r>
              <a:rPr b="1" lang="en-US"/>
              <a:t>Disadvantages</a:t>
            </a:r>
            <a:r>
              <a:rPr lang="en-US"/>
              <a:t> :</a:t>
            </a:r>
            <a:endParaRPr/>
          </a:p>
          <a:p>
            <a:pPr indent="-342900" lvl="0" marL="457200" rtl="0" algn="l">
              <a:lnSpc>
                <a:spcPct val="150000"/>
              </a:lnSpc>
              <a:spcBef>
                <a:spcPts val="0"/>
              </a:spcBef>
              <a:spcAft>
                <a:spcPts val="0"/>
              </a:spcAft>
              <a:buSzPts val="1800"/>
              <a:buChar char="●"/>
            </a:pPr>
            <a:r>
              <a:rPr b="1" lang="en-US">
                <a:latin typeface="Times New Roman"/>
                <a:ea typeface="Times New Roman"/>
                <a:cs typeface="Times New Roman"/>
                <a:sym typeface="Times New Roman"/>
              </a:rPr>
              <a:t>difficult reconnection</a:t>
            </a:r>
            <a:r>
              <a:rPr lang="en-US">
                <a:latin typeface="Times New Roman"/>
                <a:ea typeface="Times New Roman"/>
                <a:cs typeface="Times New Roman"/>
                <a:sym typeface="Times New Roman"/>
              </a:rPr>
              <a:t> / fault isolation</a:t>
            </a:r>
            <a:endParaRPr/>
          </a:p>
          <a:p>
            <a:pPr indent="-342900" lvl="0" marL="457200" rtl="0" algn="l">
              <a:lnSpc>
                <a:spcPct val="150000"/>
              </a:lnSpc>
              <a:spcBef>
                <a:spcPts val="0"/>
              </a:spcBef>
              <a:spcAft>
                <a:spcPts val="0"/>
              </a:spcAft>
              <a:buSzPts val="1800"/>
              <a:buChar char="●"/>
            </a:pPr>
            <a:r>
              <a:rPr b="1" lang="en-US">
                <a:latin typeface="Times New Roman"/>
                <a:ea typeface="Times New Roman"/>
                <a:cs typeface="Times New Roman"/>
                <a:sym typeface="Times New Roman"/>
              </a:rPr>
              <a:t>difficult to add new devices </a:t>
            </a:r>
            <a:r>
              <a:rPr lang="en-US">
                <a:latin typeface="Times New Roman"/>
                <a:ea typeface="Times New Roman"/>
                <a:cs typeface="Times New Roman"/>
                <a:sym typeface="Times New Roman"/>
              </a:rPr>
              <a:t>- may require </a:t>
            </a:r>
            <a:endParaRPr/>
          </a:p>
          <a:p>
            <a:pPr indent="-342900" lvl="0" marL="457200" rtl="0" algn="l">
              <a:lnSpc>
                <a:spcPct val="150000"/>
              </a:lnSpc>
              <a:spcBef>
                <a:spcPts val="0"/>
              </a:spcBef>
              <a:spcAft>
                <a:spcPts val="0"/>
              </a:spcAft>
              <a:buSzPts val="1800"/>
              <a:buChar char="●"/>
            </a:pPr>
            <a:r>
              <a:rPr b="1" lang="en-US">
                <a:latin typeface="Times New Roman"/>
                <a:ea typeface="Times New Roman"/>
                <a:cs typeface="Times New Roman"/>
                <a:sym typeface="Times New Roman"/>
              </a:rPr>
              <a:t>modification / replacement of backbone</a:t>
            </a:r>
            <a:endParaRPr b="1"/>
          </a:p>
          <a:p>
            <a:pPr indent="-342900" lvl="0" marL="457200" rtl="0" algn="l">
              <a:lnSpc>
                <a:spcPct val="150000"/>
              </a:lnSpc>
              <a:spcBef>
                <a:spcPts val="0"/>
              </a:spcBef>
              <a:spcAft>
                <a:spcPts val="0"/>
              </a:spcAft>
              <a:buSzPts val="1800"/>
              <a:buChar char="●"/>
            </a:pPr>
            <a:r>
              <a:rPr b="1" lang="en-US">
                <a:latin typeface="Times New Roman"/>
                <a:ea typeface="Times New Roman"/>
                <a:cs typeface="Times New Roman"/>
                <a:sym typeface="Times New Roman"/>
              </a:rPr>
              <a:t>signal reflection at taps</a:t>
            </a:r>
            <a:r>
              <a:rPr lang="en-US">
                <a:latin typeface="Times New Roman"/>
                <a:ea typeface="Times New Roman"/>
                <a:cs typeface="Times New Roman"/>
                <a:sym typeface="Times New Roman"/>
              </a:rPr>
              <a:t> → quality </a:t>
            </a:r>
            <a:endParaRPr/>
          </a:p>
          <a:p>
            <a:pPr indent="-342900" lvl="0" marL="457200" rtl="0" algn="l">
              <a:lnSpc>
                <a:spcPct val="150000"/>
              </a:lnSpc>
              <a:spcBef>
                <a:spcPts val="0"/>
              </a:spcBef>
              <a:spcAft>
                <a:spcPts val="0"/>
              </a:spcAft>
              <a:buSzPts val="1800"/>
              <a:buChar char="●"/>
            </a:pPr>
            <a:r>
              <a:rPr b="1" lang="en-US">
                <a:latin typeface="Times New Roman"/>
                <a:ea typeface="Times New Roman"/>
                <a:cs typeface="Times New Roman"/>
                <a:sym typeface="Times New Roman"/>
              </a:rPr>
              <a:t>degradation </a:t>
            </a: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limit on lengths / nodes</a:t>
            </a:r>
            <a:endParaRPr b="1"/>
          </a:p>
          <a:p>
            <a:pPr indent="-342900" lvl="0" marL="457200" rtl="0" algn="l">
              <a:lnSpc>
                <a:spcPct val="150000"/>
              </a:lnSpc>
              <a:spcBef>
                <a:spcPts val="0"/>
              </a:spcBef>
              <a:spcAft>
                <a:spcPts val="0"/>
              </a:spcAft>
              <a:buSzPts val="1800"/>
              <a:buChar char="●"/>
            </a:pPr>
            <a:r>
              <a:rPr b="1" lang="en-US">
                <a:latin typeface="Times New Roman"/>
                <a:ea typeface="Times New Roman"/>
                <a:cs typeface="Times New Roman"/>
                <a:sym typeface="Times New Roman"/>
              </a:rPr>
              <a:t>break in bus cable stops all transmissions</a:t>
            </a:r>
            <a:endParaRPr b="1"/>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Ring Topology</a:t>
            </a:r>
            <a:endParaRPr/>
          </a:p>
        </p:txBody>
      </p:sp>
      <p:sp>
        <p:nvSpPr>
          <p:cNvPr id="145" name="Google Shape;145;p27"/>
          <p:cNvSpPr txBox="1"/>
          <p:nvPr>
            <p:ph idx="1" type="body"/>
          </p:nvPr>
        </p:nvSpPr>
        <p:spPr>
          <a:xfrm>
            <a:off x="253250" y="1425844"/>
            <a:ext cx="8520600" cy="3848056"/>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In a ring topology, </a:t>
            </a:r>
            <a:r>
              <a:rPr b="1" lang="en-US"/>
              <a:t>each device has a dedicated point-to-point connection with only the two devices on either side of it.</a:t>
            </a:r>
            <a:endParaRPr b="1"/>
          </a:p>
          <a:p>
            <a:pPr indent="-342900" lvl="0" marL="457200" rtl="0" algn="l">
              <a:lnSpc>
                <a:spcPct val="115000"/>
              </a:lnSpc>
              <a:spcBef>
                <a:spcPts val="0"/>
              </a:spcBef>
              <a:spcAft>
                <a:spcPts val="0"/>
              </a:spcAft>
              <a:buSzPts val="1800"/>
              <a:buChar char="●"/>
            </a:pPr>
            <a:r>
              <a:rPr lang="en-US"/>
              <a:t>A </a:t>
            </a:r>
            <a:r>
              <a:rPr b="1" lang="en-US"/>
              <a:t>signal is passed along the ring in one direction,</a:t>
            </a:r>
            <a:r>
              <a:rPr lang="en-US"/>
              <a:t> from device to device, until it r</a:t>
            </a:r>
            <a:r>
              <a:rPr b="1" lang="en-US"/>
              <a:t>eaches its destination. </a:t>
            </a:r>
            <a:endParaRPr b="1"/>
          </a:p>
          <a:p>
            <a:pPr indent="-342900" lvl="0" marL="457200" rtl="0" algn="l">
              <a:lnSpc>
                <a:spcPct val="115000"/>
              </a:lnSpc>
              <a:spcBef>
                <a:spcPts val="0"/>
              </a:spcBef>
              <a:spcAft>
                <a:spcPts val="0"/>
              </a:spcAft>
              <a:buSzPts val="1800"/>
              <a:buChar char="●"/>
            </a:pPr>
            <a:r>
              <a:rPr b="1" lang="en-US"/>
              <a:t>Each device in the ring incorporates a repeater. </a:t>
            </a:r>
            <a:endParaRPr b="1"/>
          </a:p>
          <a:p>
            <a:pPr indent="-342900" lvl="0" marL="457200" rtl="0" algn="l">
              <a:lnSpc>
                <a:spcPct val="115000"/>
              </a:lnSpc>
              <a:spcBef>
                <a:spcPts val="0"/>
              </a:spcBef>
              <a:spcAft>
                <a:spcPts val="0"/>
              </a:spcAft>
              <a:buSzPts val="1800"/>
              <a:buChar char="●"/>
            </a:pPr>
            <a:r>
              <a:rPr lang="en-US"/>
              <a:t>When a device receives a signal intended for another device, </a:t>
            </a:r>
            <a:r>
              <a:rPr b="1" lang="en-US"/>
              <a:t>its repeater regenerates the bits and passes them along</a:t>
            </a:r>
            <a:endParaRPr b="1"/>
          </a:p>
        </p:txBody>
      </p:sp>
      <p:pic>
        <p:nvPicPr>
          <p:cNvPr id="146" name="Google Shape;146;p27"/>
          <p:cNvPicPr preferRelativeResize="0"/>
          <p:nvPr/>
        </p:nvPicPr>
        <p:blipFill rotWithShape="1">
          <a:blip r:embed="rId3">
            <a:alphaModFix/>
          </a:blip>
          <a:srcRect b="0" l="0" r="0" t="0"/>
          <a:stretch/>
        </p:blipFill>
        <p:spPr>
          <a:xfrm>
            <a:off x="3657600" y="3735092"/>
            <a:ext cx="5116250" cy="140840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idx="1" type="body"/>
          </p:nvPr>
        </p:nvSpPr>
        <p:spPr>
          <a:xfrm>
            <a:off x="253250" y="1100380"/>
            <a:ext cx="8520600" cy="4173520"/>
          </a:xfrm>
          <a:prstGeom prst="rect">
            <a:avLst/>
          </a:prstGeom>
          <a:noFill/>
          <a:ln>
            <a:noFill/>
          </a:ln>
        </p:spPr>
        <p:txBody>
          <a:bodyPr anchorCtr="0" anchor="t" bIns="91425" lIns="91425" spcFirstLastPara="1" rIns="91425" wrap="square" tIns="91425">
            <a:normAutofit/>
          </a:bodyPr>
          <a:lstStyle/>
          <a:p>
            <a:pPr indent="0" lvl="0" marL="114300" rtl="0" algn="l">
              <a:lnSpc>
                <a:spcPct val="150000"/>
              </a:lnSpc>
              <a:spcBef>
                <a:spcPts val="0"/>
              </a:spcBef>
              <a:spcAft>
                <a:spcPts val="0"/>
              </a:spcAft>
              <a:buSzPts val="1800"/>
              <a:buNone/>
            </a:pPr>
            <a:r>
              <a:rPr b="1" lang="en-US">
                <a:solidFill>
                  <a:schemeClr val="accent2"/>
                </a:solidFill>
                <a:latin typeface="Times New Roman"/>
                <a:ea typeface="Times New Roman"/>
                <a:cs typeface="Times New Roman"/>
                <a:sym typeface="Times New Roman"/>
              </a:rPr>
              <a:t>Advantages of ring topology:</a:t>
            </a:r>
            <a:endParaRPr/>
          </a:p>
          <a:p>
            <a:pPr indent="-342900" lvl="0" marL="457200" rtl="0" algn="l">
              <a:lnSpc>
                <a:spcPct val="150000"/>
              </a:lnSpc>
              <a:spcBef>
                <a:spcPts val="0"/>
              </a:spcBef>
              <a:spcAft>
                <a:spcPts val="0"/>
              </a:spcAft>
              <a:buSzPts val="1800"/>
              <a:buFont typeface="Times New Roman"/>
              <a:buChar char="•"/>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easy to install, reconfigure, add, delete</a:t>
            </a:r>
            <a:endParaRPr b="1"/>
          </a:p>
          <a:p>
            <a:pPr indent="-342900" lvl="0" marL="457200" rtl="0" algn="l">
              <a:lnSpc>
                <a:spcPct val="150000"/>
              </a:lnSpc>
              <a:spcBef>
                <a:spcPts val="0"/>
              </a:spcBef>
              <a:spcAft>
                <a:spcPts val="0"/>
              </a:spcAft>
              <a:buSzPts val="1800"/>
              <a:buFont typeface="Times New Roman"/>
              <a:buChar char="•"/>
            </a:pPr>
            <a:r>
              <a:rPr lang="en-US">
                <a:solidFill>
                  <a:schemeClr val="accent2"/>
                </a:solidFill>
                <a:latin typeface="Times New Roman"/>
                <a:ea typeface="Times New Roman"/>
                <a:cs typeface="Times New Roman"/>
                <a:sym typeface="Times New Roman"/>
              </a:rPr>
              <a:t> simplified</a:t>
            </a:r>
            <a:r>
              <a:rPr b="1" lang="en-US">
                <a:solidFill>
                  <a:schemeClr val="accent2"/>
                </a:solidFill>
                <a:latin typeface="Times New Roman"/>
                <a:ea typeface="Times New Roman"/>
                <a:cs typeface="Times New Roman"/>
                <a:sym typeface="Times New Roman"/>
              </a:rPr>
              <a:t> fault isolation</a:t>
            </a:r>
            <a:endParaRPr b="1"/>
          </a:p>
          <a:p>
            <a:pPr indent="0" lvl="0" marL="114300" rtl="0" algn="l">
              <a:lnSpc>
                <a:spcPct val="150000"/>
              </a:lnSpc>
              <a:spcBef>
                <a:spcPts val="0"/>
              </a:spcBef>
              <a:spcAft>
                <a:spcPts val="0"/>
              </a:spcAft>
              <a:buSzPts val="1800"/>
              <a:buNone/>
            </a:pPr>
            <a:r>
              <a:rPr b="1" lang="en-US">
                <a:latin typeface="Times New Roman"/>
                <a:ea typeface="Times New Roman"/>
                <a:cs typeface="Times New Roman"/>
                <a:sym typeface="Times New Roman"/>
              </a:rPr>
              <a:t>Disadvantages:</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b="1" lang="en-US">
                <a:solidFill>
                  <a:schemeClr val="accent2"/>
                </a:solidFill>
                <a:latin typeface="Times New Roman"/>
                <a:ea typeface="Times New Roman"/>
                <a:cs typeface="Times New Roman"/>
                <a:sym typeface="Times New Roman"/>
              </a:rPr>
              <a:t> limitation on maximum ring length / number of nodes</a:t>
            </a:r>
            <a:endParaRPr b="1"/>
          </a:p>
          <a:p>
            <a:pPr indent="-342900" lvl="0" marL="457200" rtl="0" algn="l">
              <a:lnSpc>
                <a:spcPct val="150000"/>
              </a:lnSpc>
              <a:spcBef>
                <a:spcPts val="0"/>
              </a:spcBef>
              <a:spcAft>
                <a:spcPts val="0"/>
              </a:spcAft>
              <a:buSzPts val="1800"/>
              <a:buFont typeface="Times New Roman"/>
              <a:buChar char="•"/>
            </a:pPr>
            <a:r>
              <a:rPr lang="en-US">
                <a:latin typeface="Times New Roman"/>
                <a:ea typeface="Times New Roman"/>
                <a:cs typeface="Times New Roman"/>
                <a:sym typeface="Times New Roman"/>
              </a:rPr>
              <a:t> a </a:t>
            </a:r>
            <a:r>
              <a:rPr b="1" lang="en-US">
                <a:latin typeface="Times New Roman"/>
                <a:ea typeface="Times New Roman"/>
                <a:cs typeface="Times New Roman"/>
                <a:sym typeface="Times New Roman"/>
              </a:rPr>
              <a:t>break in the ring can bring the entire network down</a:t>
            </a:r>
            <a:endParaRPr b="1"/>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US"/>
              <a:t>Ring topology was prevalent when IBM introduced its local-area network, Token Ring. Today, the need for higher-speed LANs has made this topology less popular.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NETWORK TYPES</a:t>
            </a:r>
            <a:endParaRPr/>
          </a:p>
        </p:txBody>
      </p:sp>
      <p:sp>
        <p:nvSpPr>
          <p:cNvPr id="157" name="Google Shape;157;p29"/>
          <p:cNvSpPr txBox="1"/>
          <p:nvPr>
            <p:ph idx="1" type="body"/>
          </p:nvPr>
        </p:nvSpPr>
        <p:spPr>
          <a:xfrm>
            <a:off x="253249" y="1506800"/>
            <a:ext cx="8751265" cy="3767100"/>
          </a:xfrm>
          <a:prstGeom prst="rect">
            <a:avLst/>
          </a:prstGeom>
          <a:noFill/>
          <a:ln>
            <a:noFill/>
          </a:ln>
        </p:spPr>
        <p:txBody>
          <a:bodyPr anchorCtr="0" anchor="t" bIns="91425" lIns="91425" spcFirstLastPara="1" rIns="91425" wrap="square" tIns="91425">
            <a:normAutofit/>
          </a:bodyPr>
          <a:lstStyle/>
          <a:p>
            <a:pPr indent="0" lvl="0" marL="114300" rtl="0" algn="l">
              <a:lnSpc>
                <a:spcPct val="115000"/>
              </a:lnSpc>
              <a:spcBef>
                <a:spcPts val="0"/>
              </a:spcBef>
              <a:spcAft>
                <a:spcPts val="0"/>
              </a:spcAft>
              <a:buSzPts val="1800"/>
              <a:buNone/>
            </a:pPr>
            <a:r>
              <a:rPr b="1" lang="en-US"/>
              <a:t>Local Area Network:</a:t>
            </a:r>
            <a:endParaRPr/>
          </a:p>
          <a:p>
            <a:pPr indent="-342900" lvl="0" marL="457200" rtl="0" algn="l">
              <a:lnSpc>
                <a:spcPct val="115000"/>
              </a:lnSpc>
              <a:spcBef>
                <a:spcPts val="0"/>
              </a:spcBef>
              <a:spcAft>
                <a:spcPts val="0"/>
              </a:spcAft>
              <a:buSzPts val="1800"/>
              <a:buChar char="●"/>
            </a:pPr>
            <a:r>
              <a:rPr lang="en-US"/>
              <a:t>A local area network (LAN) is usually privately owned and connects some hosts in a single office, building, or campus. </a:t>
            </a:r>
            <a:endParaRPr/>
          </a:p>
          <a:p>
            <a:pPr indent="-342900" lvl="0" marL="457200" rtl="0" algn="l">
              <a:lnSpc>
                <a:spcPct val="115000"/>
              </a:lnSpc>
              <a:spcBef>
                <a:spcPts val="0"/>
              </a:spcBef>
              <a:spcAft>
                <a:spcPts val="0"/>
              </a:spcAft>
              <a:buSzPts val="1800"/>
              <a:buChar char="●"/>
            </a:pPr>
            <a:r>
              <a:rPr lang="en-US"/>
              <a:t>Depending on the needs of an organization, a LAN can be as simple as two PCs and a printer in someone’s home office, or it can extend throughout a company and include audio and video devices. </a:t>
            </a:r>
            <a:endParaRPr/>
          </a:p>
          <a:p>
            <a:pPr indent="-342900" lvl="0" marL="457200" rtl="0" algn="l">
              <a:lnSpc>
                <a:spcPct val="115000"/>
              </a:lnSpc>
              <a:spcBef>
                <a:spcPts val="0"/>
              </a:spcBef>
              <a:spcAft>
                <a:spcPts val="0"/>
              </a:spcAft>
              <a:buSzPts val="1800"/>
              <a:buChar char="●"/>
            </a:pPr>
            <a:r>
              <a:rPr lang="en-US"/>
              <a:t>Each host in a LAN has an identifier, an address, that uniquely defines the host in the LAN. </a:t>
            </a:r>
            <a:endParaRPr/>
          </a:p>
          <a:p>
            <a:pPr indent="-342900" lvl="0" marL="457200" rtl="0" algn="l">
              <a:lnSpc>
                <a:spcPct val="115000"/>
              </a:lnSpc>
              <a:spcBef>
                <a:spcPts val="0"/>
              </a:spcBef>
              <a:spcAft>
                <a:spcPts val="0"/>
              </a:spcAft>
              <a:buSzPts val="1800"/>
              <a:buChar char="●"/>
            </a:pPr>
            <a:r>
              <a:rPr lang="en-US"/>
              <a:t>A packet sent by a host to another host carries both the source host’s and the destination host’s addresses.</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4"/>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Internetwork</a:t>
            </a:r>
            <a:endParaRPr/>
          </a:p>
        </p:txBody>
      </p:sp>
      <p:sp>
        <p:nvSpPr>
          <p:cNvPr id="163" name="Google Shape;163;p34"/>
          <p:cNvSpPr txBox="1"/>
          <p:nvPr>
            <p:ph idx="1" type="body"/>
          </p:nvPr>
        </p:nvSpPr>
        <p:spPr>
          <a:xfrm>
            <a:off x="253250" y="1506800"/>
            <a:ext cx="8520600" cy="37671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en-US"/>
              <a:t>Today, it is very rare to see a</a:t>
            </a:r>
            <a:r>
              <a:rPr b="1" lang="en-US"/>
              <a:t> LAN or a WAN in isolation; they are connected to one another. </a:t>
            </a:r>
            <a:endParaRPr b="1"/>
          </a:p>
          <a:p>
            <a:pPr indent="-342900" lvl="0" marL="457200" rtl="0" algn="l">
              <a:lnSpc>
                <a:spcPct val="115000"/>
              </a:lnSpc>
              <a:spcBef>
                <a:spcPts val="0"/>
              </a:spcBef>
              <a:spcAft>
                <a:spcPts val="0"/>
              </a:spcAft>
              <a:buSzPts val="1800"/>
              <a:buChar char="●"/>
            </a:pPr>
            <a:r>
              <a:rPr lang="en-US"/>
              <a:t>When</a:t>
            </a:r>
            <a:r>
              <a:rPr b="1" lang="en-US"/>
              <a:t> two or more networks are connected, they make an internetwork,</a:t>
            </a:r>
            <a:r>
              <a:rPr lang="en-US"/>
              <a:t> </a:t>
            </a:r>
            <a:r>
              <a:rPr b="1" lang="en-US"/>
              <a:t>or internet</a:t>
            </a:r>
            <a:r>
              <a:rPr lang="en-US"/>
              <a:t>. As an example, assume that an o</a:t>
            </a:r>
            <a:r>
              <a:rPr b="1" lang="en-US"/>
              <a:t>rganization has two offices, </a:t>
            </a:r>
            <a:r>
              <a:rPr lang="en-US"/>
              <a:t>one on the e</a:t>
            </a:r>
            <a:r>
              <a:rPr b="1" lang="en-US"/>
              <a:t>ast coast and the other on the west coast. </a:t>
            </a:r>
            <a:endParaRPr b="1"/>
          </a:p>
          <a:p>
            <a:pPr indent="-342900" lvl="0" marL="457200" rtl="0" algn="l">
              <a:lnSpc>
                <a:spcPct val="115000"/>
              </a:lnSpc>
              <a:spcBef>
                <a:spcPts val="0"/>
              </a:spcBef>
              <a:spcAft>
                <a:spcPts val="0"/>
              </a:spcAft>
              <a:buSzPts val="1800"/>
              <a:buChar char="●"/>
            </a:pPr>
            <a:r>
              <a:rPr lang="en-US"/>
              <a:t>Each office has a </a:t>
            </a:r>
            <a:r>
              <a:rPr b="1" lang="en-US"/>
              <a:t>LAN that allows all employees in the office to communicate with each other. </a:t>
            </a:r>
            <a:endParaRPr b="1"/>
          </a:p>
          <a:p>
            <a:pPr indent="-342900" lvl="0" marL="457200" rtl="0" algn="l">
              <a:lnSpc>
                <a:spcPct val="115000"/>
              </a:lnSpc>
              <a:spcBef>
                <a:spcPts val="0"/>
              </a:spcBef>
              <a:spcAft>
                <a:spcPts val="0"/>
              </a:spcAft>
              <a:buSzPts val="1800"/>
              <a:buChar char="●"/>
            </a:pPr>
            <a:r>
              <a:rPr lang="en-US"/>
              <a:t>To make the communication between employees at different offices possible, the management leases a point-to-point dedicated </a:t>
            </a:r>
            <a:r>
              <a:rPr b="1" lang="en-US"/>
              <a:t>WAN </a:t>
            </a:r>
            <a:r>
              <a:rPr lang="en-US"/>
              <a:t>from a service provider, such as a telephone company, and connects the two LANs. </a:t>
            </a:r>
            <a:endParaRPr/>
          </a:p>
          <a:p>
            <a:pPr indent="-342900" lvl="0" marL="457200" rtl="0" algn="l">
              <a:lnSpc>
                <a:spcPct val="115000"/>
              </a:lnSpc>
              <a:spcBef>
                <a:spcPts val="0"/>
              </a:spcBef>
              <a:spcAft>
                <a:spcPts val="0"/>
              </a:spcAft>
              <a:buSzPts val="1800"/>
              <a:buChar char="●"/>
            </a:pPr>
            <a:r>
              <a:rPr lang="en-US"/>
              <a:t>Now the company has an internetwork, or a</a:t>
            </a:r>
            <a:r>
              <a:rPr b="1" lang="en-US"/>
              <a:t> private internet </a:t>
            </a:r>
            <a:r>
              <a:rPr lang="en-US"/>
              <a:t>(with lowercase i). Communication between offices is now possible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2"/>
          <p:cNvSpPr txBox="1"/>
          <p:nvPr/>
        </p:nvSpPr>
        <p:spPr>
          <a:xfrm>
            <a:off x="297456" y="1150752"/>
            <a:ext cx="8583073" cy="3274614"/>
          </a:xfrm>
          <a:prstGeom prst="rect">
            <a:avLst/>
          </a:prstGeom>
          <a:noFill/>
          <a:ln>
            <a:noFill/>
          </a:ln>
        </p:spPr>
        <p:txBody>
          <a:bodyPr anchorCtr="0" anchor="t" bIns="0" lIns="0" spcFirstLastPara="1" rIns="0" wrap="square" tIns="12050">
            <a:spAutoFit/>
          </a:bodyPr>
          <a:lstStyle/>
          <a:p>
            <a:pPr indent="-342900" lvl="0" marL="355600" marR="0" rtl="0" algn="l">
              <a:lnSpc>
                <a:spcPct val="100000"/>
              </a:lnSpc>
              <a:spcBef>
                <a:spcPts val="0"/>
              </a:spcBef>
              <a:spcAft>
                <a:spcPts val="0"/>
              </a:spcAft>
              <a:buClr>
                <a:srgbClr val="000000"/>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Introduction- </a:t>
            </a:r>
            <a:r>
              <a:rPr b="0" i="0" lang="en-US" sz="2000" u="none" cap="none" strike="noStrike">
                <a:solidFill>
                  <a:schemeClr val="dk1"/>
                </a:solidFill>
                <a:latin typeface="Times New Roman"/>
                <a:ea typeface="Times New Roman"/>
                <a:cs typeface="Times New Roman"/>
                <a:sym typeface="Times New Roman"/>
              </a:rPr>
              <a:t>Perspectives Business Domains: Networks. Applications: Resource Sharing, Client Server programming, e-commerce and digital communications. </a:t>
            </a:r>
            <a:endParaRPr b="0" i="0" sz="1400" u="none" cap="none" strike="noStrike">
              <a:solidFill>
                <a:srgbClr val="000000"/>
              </a:solidFill>
              <a:latin typeface="Arial"/>
              <a:ea typeface="Arial"/>
              <a:cs typeface="Arial"/>
              <a:sym typeface="Arial"/>
            </a:endParaRPr>
          </a:p>
          <a:p>
            <a:pPr indent="-342900" lvl="0" marL="355600" marR="0" rtl="0" algn="l">
              <a:lnSpc>
                <a:spcPct val="100000"/>
              </a:lnSpc>
              <a:spcBef>
                <a:spcPts val="400"/>
              </a:spcBef>
              <a:spcAft>
                <a:spcPts val="0"/>
              </a:spcAft>
              <a:buClr>
                <a:srgbClr val="000000"/>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Introduction</a:t>
            </a:r>
            <a:r>
              <a:rPr b="0" i="0" lang="en-US" sz="2000" u="none" cap="none" strike="noStrike">
                <a:solidFill>
                  <a:schemeClr val="dk1"/>
                </a:solidFill>
                <a:latin typeface="Times New Roman"/>
                <a:ea typeface="Times New Roman"/>
                <a:cs typeface="Times New Roman"/>
                <a:sym typeface="Times New Roman"/>
              </a:rPr>
              <a:t>: Networks, Network types. </a:t>
            </a:r>
            <a:endParaRPr b="0" i="0" sz="1400" u="none" cap="none" strike="noStrike">
              <a:solidFill>
                <a:srgbClr val="000000"/>
              </a:solidFill>
              <a:latin typeface="Arial"/>
              <a:ea typeface="Arial"/>
              <a:cs typeface="Arial"/>
              <a:sym typeface="Arial"/>
            </a:endParaRPr>
          </a:p>
          <a:p>
            <a:pPr indent="-342900" lvl="0" marL="355600" marR="0" rtl="0" algn="l">
              <a:lnSpc>
                <a:spcPct val="100000"/>
              </a:lnSpc>
              <a:spcBef>
                <a:spcPts val="400"/>
              </a:spcBef>
              <a:spcAft>
                <a:spcPts val="0"/>
              </a:spcAft>
              <a:buClr>
                <a:srgbClr val="000000"/>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Network Models: </a:t>
            </a:r>
            <a:r>
              <a:rPr b="0" i="0" lang="en-US" sz="2000" u="none" cap="none" strike="noStrike">
                <a:solidFill>
                  <a:schemeClr val="dk1"/>
                </a:solidFill>
                <a:latin typeface="Times New Roman"/>
                <a:ea typeface="Times New Roman"/>
                <a:cs typeface="Times New Roman"/>
                <a:sym typeface="Times New Roman"/>
              </a:rPr>
              <a:t>TCP / IP protocol suite, Addressing, The OSI Model.</a:t>
            </a:r>
            <a:endParaRPr b="0" i="0" sz="1400" u="none" cap="none" strike="noStrike">
              <a:solidFill>
                <a:srgbClr val="000000"/>
              </a:solidFill>
              <a:latin typeface="Arial"/>
              <a:ea typeface="Arial"/>
              <a:cs typeface="Arial"/>
              <a:sym typeface="Arial"/>
            </a:endParaRPr>
          </a:p>
          <a:p>
            <a:pPr indent="-342900" lvl="0" marL="355600" marR="0" rtl="0" algn="l">
              <a:lnSpc>
                <a:spcPct val="100000"/>
              </a:lnSpc>
              <a:spcBef>
                <a:spcPts val="400"/>
              </a:spcBef>
              <a:spcAft>
                <a:spcPts val="0"/>
              </a:spcAft>
              <a:buClr>
                <a:srgbClr val="000000"/>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 </a:t>
            </a:r>
            <a:r>
              <a:rPr b="1" i="0" lang="en-US" sz="2000" u="none" cap="none" strike="noStrike">
                <a:solidFill>
                  <a:schemeClr val="dk1"/>
                </a:solidFill>
                <a:latin typeface="Times New Roman"/>
                <a:ea typeface="Times New Roman"/>
                <a:cs typeface="Times New Roman"/>
                <a:sym typeface="Times New Roman"/>
              </a:rPr>
              <a:t>Transmission Modes: </a:t>
            </a:r>
            <a:r>
              <a:rPr b="0" i="0" lang="en-US" sz="2000" u="none" cap="none" strike="noStrike">
                <a:solidFill>
                  <a:schemeClr val="dk1"/>
                </a:solidFill>
                <a:latin typeface="Times New Roman"/>
                <a:ea typeface="Times New Roman"/>
                <a:cs typeface="Times New Roman"/>
                <a:sym typeface="Times New Roman"/>
              </a:rPr>
              <a:t>Parallel Transmission and Serial Transmission. Link Layer: Data Link Control(DLC): DLC Services, Data Link Layer Protocols, High Level Data Link Control (HDLC), Point-to- Point Protocol (PPP): Framing, Transition phases. Media Access Control (MAC): Random Access: CSMA/CD,CSMA/CA.</a:t>
            </a:r>
            <a:endParaRPr b="0" i="0" sz="1600" u="none" cap="none" strike="noStrike">
              <a:solidFill>
                <a:schemeClr val="dk1"/>
              </a:solidFill>
              <a:latin typeface="Times New Roman"/>
              <a:ea typeface="Times New Roman"/>
              <a:cs typeface="Times New Roman"/>
              <a:sym typeface="Times New Roman"/>
            </a:endParaRPr>
          </a:p>
        </p:txBody>
      </p:sp>
      <p:sp>
        <p:nvSpPr>
          <p:cNvPr id="60" name="Google Shape;60;p2"/>
          <p:cNvSpPr txBox="1"/>
          <p:nvPr/>
        </p:nvSpPr>
        <p:spPr>
          <a:xfrm>
            <a:off x="2752874" y="210473"/>
            <a:ext cx="4610750" cy="1086836"/>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CONTENTS</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100"/>
              </a:spcBef>
              <a:spcAft>
                <a:spcPts val="0"/>
              </a:spcAft>
              <a:buClr>
                <a:srgbClr val="000000"/>
              </a:buClr>
              <a:buSzPts val="4900"/>
              <a:buFont typeface="Arial"/>
              <a:buNone/>
            </a:pPr>
            <a:r>
              <a:t/>
            </a:r>
            <a:endParaRPr b="0" i="0" sz="4900" u="none" cap="none" strike="noStrike">
              <a:solidFill>
                <a:srgbClr val="005893"/>
              </a:solidFill>
              <a:latin typeface="Playfair Display"/>
              <a:ea typeface="Playfair Display"/>
              <a:cs typeface="Playfair Display"/>
              <a:sym typeface="Playfair Displ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5"/>
          <p:cNvSpPr txBox="1"/>
          <p:nvPr>
            <p:ph idx="1" type="body"/>
          </p:nvPr>
        </p:nvSpPr>
        <p:spPr>
          <a:xfrm>
            <a:off x="311700" y="2469683"/>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When a host in the west coast office sends a message to another host in the </a:t>
            </a:r>
            <a:r>
              <a:rPr b="1" lang="en-US"/>
              <a:t>same office,</a:t>
            </a:r>
            <a:r>
              <a:rPr lang="en-US"/>
              <a:t> the router blocks the message, but the switch directs the message to the destination. </a:t>
            </a:r>
            <a:endParaRPr/>
          </a:p>
          <a:p>
            <a:pPr indent="-342900" lvl="0" marL="457200" rtl="0" algn="l">
              <a:lnSpc>
                <a:spcPct val="115000"/>
              </a:lnSpc>
              <a:spcBef>
                <a:spcPts val="0"/>
              </a:spcBef>
              <a:spcAft>
                <a:spcPts val="0"/>
              </a:spcAft>
              <a:buSzPts val="1800"/>
              <a:buChar char="●"/>
            </a:pPr>
            <a:r>
              <a:rPr lang="en-US"/>
              <a:t>On the other hand, when a host on the west coast sends a message to a host on the east coast, r</a:t>
            </a:r>
            <a:r>
              <a:rPr b="1" lang="en-US"/>
              <a:t>outer R1 routes the packet to router R2,</a:t>
            </a:r>
            <a:r>
              <a:rPr lang="en-US"/>
              <a:t> and the packet reaches the destination. </a:t>
            </a:r>
            <a:endParaRPr/>
          </a:p>
        </p:txBody>
      </p:sp>
      <p:pic>
        <p:nvPicPr>
          <p:cNvPr id="169" name="Google Shape;169;p35"/>
          <p:cNvPicPr preferRelativeResize="0"/>
          <p:nvPr/>
        </p:nvPicPr>
        <p:blipFill rotWithShape="1">
          <a:blip r:embed="rId3">
            <a:alphaModFix/>
          </a:blip>
          <a:srcRect b="0" l="0" r="0" t="0"/>
          <a:stretch/>
        </p:blipFill>
        <p:spPr>
          <a:xfrm>
            <a:off x="780277" y="838647"/>
            <a:ext cx="6979009" cy="1466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6"/>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Switching</a:t>
            </a:r>
            <a:endParaRPr/>
          </a:p>
        </p:txBody>
      </p:sp>
      <p:sp>
        <p:nvSpPr>
          <p:cNvPr id="175" name="Google Shape;175;p36"/>
          <p:cNvSpPr txBox="1"/>
          <p:nvPr>
            <p:ph idx="1" type="body"/>
          </p:nvPr>
        </p:nvSpPr>
        <p:spPr>
          <a:xfrm>
            <a:off x="253250" y="1857500"/>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An </a:t>
            </a:r>
            <a:r>
              <a:rPr b="1" lang="en-US"/>
              <a:t>internet is a switched network</a:t>
            </a:r>
            <a:r>
              <a:rPr lang="en-US"/>
              <a:t> in which a switch connects at least two links together. </a:t>
            </a:r>
            <a:endParaRPr/>
          </a:p>
          <a:p>
            <a:pPr indent="-342900" lvl="0" marL="457200" rtl="0" algn="l">
              <a:lnSpc>
                <a:spcPct val="115000"/>
              </a:lnSpc>
              <a:spcBef>
                <a:spcPts val="0"/>
              </a:spcBef>
              <a:spcAft>
                <a:spcPts val="0"/>
              </a:spcAft>
              <a:buSzPts val="1800"/>
              <a:buChar char="●"/>
            </a:pPr>
            <a:r>
              <a:rPr lang="en-US"/>
              <a:t>A </a:t>
            </a:r>
            <a:r>
              <a:rPr b="1" lang="en-US"/>
              <a:t>switch needs to forward data from a network to another network when required. </a:t>
            </a:r>
            <a:endParaRPr b="1"/>
          </a:p>
          <a:p>
            <a:pPr indent="-342900" lvl="0" marL="457200" rtl="0" algn="l">
              <a:lnSpc>
                <a:spcPct val="115000"/>
              </a:lnSpc>
              <a:spcBef>
                <a:spcPts val="0"/>
              </a:spcBef>
              <a:spcAft>
                <a:spcPts val="0"/>
              </a:spcAft>
              <a:buSzPts val="1800"/>
              <a:buChar char="●"/>
            </a:pPr>
            <a:r>
              <a:rPr lang="en-US"/>
              <a:t>The two most common types of switched networks are </a:t>
            </a:r>
            <a:r>
              <a:rPr b="1" lang="en-US"/>
              <a:t>circuit-switched</a:t>
            </a:r>
            <a:r>
              <a:rPr lang="en-US"/>
              <a:t> and </a:t>
            </a:r>
            <a:r>
              <a:rPr b="1" lang="en-US"/>
              <a:t>packet-switched networks</a:t>
            </a:r>
            <a:r>
              <a:rPr lang="en-US"/>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7"/>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Circuit-Switched Network</a:t>
            </a:r>
            <a:endParaRPr/>
          </a:p>
        </p:txBody>
      </p:sp>
      <p:sp>
        <p:nvSpPr>
          <p:cNvPr id="181" name="Google Shape;181;p37"/>
          <p:cNvSpPr txBox="1"/>
          <p:nvPr>
            <p:ph idx="1" type="body"/>
          </p:nvPr>
        </p:nvSpPr>
        <p:spPr>
          <a:xfrm>
            <a:off x="253250" y="1376400"/>
            <a:ext cx="8520600" cy="37671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In a circuit-switched network, a </a:t>
            </a:r>
            <a:r>
              <a:rPr b="1" lang="en-US"/>
              <a:t>dedicated connection, called a circuit,</a:t>
            </a:r>
            <a:r>
              <a:rPr lang="en-US"/>
              <a:t> is a</a:t>
            </a:r>
            <a:r>
              <a:rPr b="1" lang="en-US"/>
              <a:t>lways available between the two end systems; the switch can only make it active or inactive.</a:t>
            </a:r>
            <a:endParaRPr b="1"/>
          </a:p>
          <a:p>
            <a:pPr indent="-342900" lvl="0" marL="457200" rtl="0" algn="l">
              <a:lnSpc>
                <a:spcPct val="115000"/>
              </a:lnSpc>
              <a:spcBef>
                <a:spcPts val="0"/>
              </a:spcBef>
              <a:spcAft>
                <a:spcPts val="0"/>
              </a:spcAft>
              <a:buSzPts val="1800"/>
              <a:buChar char="●"/>
            </a:pPr>
            <a:r>
              <a:rPr lang="en-US"/>
              <a:t>circuit switching was very common</a:t>
            </a:r>
            <a:r>
              <a:rPr b="1" lang="en-US"/>
              <a:t> in telephone networks in the past, </a:t>
            </a:r>
            <a:r>
              <a:rPr lang="en-US"/>
              <a:t>although</a:t>
            </a:r>
            <a:r>
              <a:rPr b="1" lang="en-US"/>
              <a:t> part of the telephone network today is a packet-switched network</a:t>
            </a:r>
            <a:endParaRPr b="1"/>
          </a:p>
          <a:p>
            <a:pPr indent="-342900" lvl="0" marL="457200" rtl="0" algn="l">
              <a:lnSpc>
                <a:spcPct val="115000"/>
              </a:lnSpc>
              <a:spcBef>
                <a:spcPts val="0"/>
              </a:spcBef>
              <a:spcAft>
                <a:spcPts val="0"/>
              </a:spcAft>
              <a:buSzPts val="1800"/>
              <a:buChar char="●"/>
            </a:pPr>
            <a:r>
              <a:rPr lang="en-US"/>
              <a:t>Thick line is a high-capacity communication line that can handle four voice communications at the same time; the capacity can be shared between all pairs of telephone sets.</a:t>
            </a:r>
            <a:endParaRPr/>
          </a:p>
        </p:txBody>
      </p:sp>
      <p:pic>
        <p:nvPicPr>
          <p:cNvPr id="182" name="Google Shape;182;p37"/>
          <p:cNvPicPr preferRelativeResize="0"/>
          <p:nvPr/>
        </p:nvPicPr>
        <p:blipFill rotWithShape="1">
          <a:blip r:embed="rId3">
            <a:alphaModFix/>
          </a:blip>
          <a:srcRect b="0" l="0" r="0" t="0"/>
          <a:stretch/>
        </p:blipFill>
        <p:spPr>
          <a:xfrm>
            <a:off x="5359175" y="4051375"/>
            <a:ext cx="3553150" cy="1092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8"/>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88" name="Google Shape;188;p38"/>
          <p:cNvSpPr txBox="1"/>
          <p:nvPr>
            <p:ph idx="1" type="body"/>
          </p:nvPr>
        </p:nvSpPr>
        <p:spPr>
          <a:xfrm>
            <a:off x="253250" y="1857500"/>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In the</a:t>
            </a:r>
            <a:r>
              <a:rPr b="1" lang="en-US"/>
              <a:t> first case,</a:t>
            </a:r>
            <a:r>
              <a:rPr lang="en-US"/>
              <a:t> all telephone sets are busy; four people at one site are talking with four people at the other site; </a:t>
            </a:r>
            <a:r>
              <a:rPr b="1" lang="en-US"/>
              <a:t>the capacity of the thick line is fully used.</a:t>
            </a:r>
            <a:r>
              <a:rPr lang="en-US"/>
              <a:t> In the second case, only one telephone set at one side is connected to a telephone set at the other side; only one-fourth of the capacity of the thick line is used. </a:t>
            </a:r>
            <a:endParaRPr/>
          </a:p>
          <a:p>
            <a:pPr indent="-342900" lvl="0" marL="457200" rtl="0" algn="l">
              <a:lnSpc>
                <a:spcPct val="115000"/>
              </a:lnSpc>
              <a:spcBef>
                <a:spcPts val="0"/>
              </a:spcBef>
              <a:spcAft>
                <a:spcPts val="0"/>
              </a:spcAft>
              <a:buSzPts val="1800"/>
              <a:buChar char="●"/>
            </a:pPr>
            <a:r>
              <a:rPr b="1" lang="en-US"/>
              <a:t>This means that a circuit-switched network is efficient only when it is working at its full capacity; most of the time, it is inefficient because it is working at partial capacity.</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40"/>
          <p:cNvSpPr txBox="1"/>
          <p:nvPr>
            <p:ph idx="1" type="body"/>
          </p:nvPr>
        </p:nvSpPr>
        <p:spPr>
          <a:xfrm>
            <a:off x="253250" y="960895"/>
            <a:ext cx="8520600" cy="4313005"/>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Now assume that the capacity of the thick line is only twice the capacity of the data line connecting the computers to the routers. </a:t>
            </a:r>
            <a:endParaRPr/>
          </a:p>
          <a:p>
            <a:pPr indent="-342900" lvl="0" marL="457200" rtl="0" algn="l">
              <a:lnSpc>
                <a:spcPct val="115000"/>
              </a:lnSpc>
              <a:spcBef>
                <a:spcPts val="0"/>
              </a:spcBef>
              <a:spcAft>
                <a:spcPts val="0"/>
              </a:spcAft>
              <a:buSzPts val="1800"/>
              <a:buChar char="●"/>
            </a:pPr>
            <a:r>
              <a:rPr lang="en-US"/>
              <a:t>If only two computers (one at each site) need to communicate with each other, there is no waiting for the packets. </a:t>
            </a:r>
            <a:endParaRPr/>
          </a:p>
          <a:p>
            <a:pPr indent="-342900" lvl="0" marL="457200" rtl="0" algn="l">
              <a:lnSpc>
                <a:spcPct val="115000"/>
              </a:lnSpc>
              <a:spcBef>
                <a:spcPts val="0"/>
              </a:spcBef>
              <a:spcAft>
                <a:spcPts val="0"/>
              </a:spcAft>
              <a:buSzPts val="1800"/>
              <a:buChar char="●"/>
            </a:pPr>
            <a:r>
              <a:rPr lang="en-US"/>
              <a:t>However, if packets arrive at one router when the thick line is already working at its full capacity, the </a:t>
            </a:r>
            <a:r>
              <a:rPr b="1" lang="en-US"/>
              <a:t>packets should be stored and forwarded in the order they arrived. </a:t>
            </a:r>
            <a:endParaRPr b="1"/>
          </a:p>
          <a:p>
            <a:pPr indent="-342900" lvl="0" marL="457200" rtl="0" algn="l">
              <a:lnSpc>
                <a:spcPct val="115000"/>
              </a:lnSpc>
              <a:spcBef>
                <a:spcPts val="0"/>
              </a:spcBef>
              <a:spcAft>
                <a:spcPts val="0"/>
              </a:spcAft>
              <a:buSzPts val="1800"/>
              <a:buChar char="●"/>
            </a:pPr>
            <a:r>
              <a:rPr b="1" lang="en-US"/>
              <a:t>The two simple examples show that a packet-switched network is more efficient than a circuit switched network, but the packets may encounter some delays</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9"/>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Packet-Switched Network</a:t>
            </a:r>
            <a:endParaRPr/>
          </a:p>
        </p:txBody>
      </p:sp>
      <p:sp>
        <p:nvSpPr>
          <p:cNvPr id="199" name="Google Shape;199;p39"/>
          <p:cNvSpPr txBox="1"/>
          <p:nvPr>
            <p:ph idx="1" type="body"/>
          </p:nvPr>
        </p:nvSpPr>
        <p:spPr>
          <a:xfrm>
            <a:off x="231675" y="1431297"/>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In a computer network, the </a:t>
            </a:r>
            <a:r>
              <a:rPr b="1" lang="en-US"/>
              <a:t>communication between the two ends is done in blocks of data called packets. </a:t>
            </a:r>
            <a:endParaRPr b="1"/>
          </a:p>
          <a:p>
            <a:pPr indent="-342900" lvl="0" marL="457200" rtl="0" algn="l">
              <a:lnSpc>
                <a:spcPct val="115000"/>
              </a:lnSpc>
              <a:spcBef>
                <a:spcPts val="0"/>
              </a:spcBef>
              <a:spcAft>
                <a:spcPts val="0"/>
              </a:spcAft>
              <a:buSzPts val="1800"/>
              <a:buChar char="●"/>
            </a:pPr>
            <a:r>
              <a:rPr lang="en-US"/>
              <a:t>In other words, </a:t>
            </a:r>
            <a:r>
              <a:rPr b="1" lang="en-US"/>
              <a:t>instead of the continuous communication we see between two telephone sets when they are being used, we see the exchange of individual data packets between the two computers. </a:t>
            </a:r>
            <a:endParaRPr b="1"/>
          </a:p>
          <a:p>
            <a:pPr indent="-342900" lvl="0" marL="457200" rtl="0" algn="l">
              <a:lnSpc>
                <a:spcPct val="115000"/>
              </a:lnSpc>
              <a:spcBef>
                <a:spcPts val="0"/>
              </a:spcBef>
              <a:spcAft>
                <a:spcPts val="0"/>
              </a:spcAft>
              <a:buSzPts val="1800"/>
              <a:buChar char="●"/>
            </a:pPr>
            <a:r>
              <a:rPr lang="en-US"/>
              <a:t>This allows us to make the </a:t>
            </a:r>
            <a:r>
              <a:rPr b="1" lang="en-US"/>
              <a:t>switches function for both storing and forwarding </a:t>
            </a:r>
            <a:r>
              <a:rPr lang="en-US"/>
              <a:t>because </a:t>
            </a:r>
            <a:r>
              <a:rPr b="1" lang="en-US"/>
              <a:t>a packet is an independent entity that can be stored and sent later</a:t>
            </a:r>
            <a:r>
              <a:rPr lang="en-US"/>
              <a:t>.</a:t>
            </a:r>
            <a:endParaRPr/>
          </a:p>
        </p:txBody>
      </p:sp>
      <p:pic>
        <p:nvPicPr>
          <p:cNvPr id="200" name="Google Shape;200;p39"/>
          <p:cNvPicPr preferRelativeResize="0"/>
          <p:nvPr/>
        </p:nvPicPr>
        <p:blipFill rotWithShape="1">
          <a:blip r:embed="rId3">
            <a:alphaModFix/>
          </a:blip>
          <a:srcRect b="0" l="0" r="0" t="0"/>
          <a:stretch/>
        </p:blipFill>
        <p:spPr>
          <a:xfrm>
            <a:off x="4303550" y="3773182"/>
            <a:ext cx="4340237" cy="133858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1"/>
          <p:cNvSpPr txBox="1"/>
          <p:nvPr>
            <p:ph type="title"/>
          </p:nvPr>
        </p:nvSpPr>
        <p:spPr>
          <a:xfrm>
            <a:off x="311700" y="824291"/>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The Internet</a:t>
            </a:r>
            <a:endParaRPr/>
          </a:p>
        </p:txBody>
      </p:sp>
      <p:sp>
        <p:nvSpPr>
          <p:cNvPr id="206" name="Google Shape;206;p41"/>
          <p:cNvSpPr txBox="1"/>
          <p:nvPr>
            <p:ph idx="1" type="body"/>
          </p:nvPr>
        </p:nvSpPr>
        <p:spPr>
          <a:xfrm>
            <a:off x="113765" y="1410346"/>
            <a:ext cx="8520600" cy="3512854"/>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An </a:t>
            </a:r>
            <a:r>
              <a:rPr b="1" lang="en-US"/>
              <a:t>internet</a:t>
            </a:r>
            <a:r>
              <a:rPr b="1" lang="en-US"/>
              <a:t> (note the lowercase i) is two or more networks that can communicate with each other. </a:t>
            </a:r>
            <a:endParaRPr b="1"/>
          </a:p>
          <a:p>
            <a:pPr indent="-342900" lvl="0" marL="457200" rtl="0" algn="l">
              <a:lnSpc>
                <a:spcPct val="115000"/>
              </a:lnSpc>
              <a:spcBef>
                <a:spcPts val="0"/>
              </a:spcBef>
              <a:spcAft>
                <a:spcPts val="0"/>
              </a:spcAft>
              <a:buSzPts val="1800"/>
              <a:buChar char="●"/>
            </a:pPr>
            <a:r>
              <a:rPr lang="en-US"/>
              <a:t>The most notable </a:t>
            </a:r>
            <a:r>
              <a:rPr b="1" lang="en-US"/>
              <a:t>internet</a:t>
            </a:r>
            <a:r>
              <a:rPr b="1" lang="en-US"/>
              <a:t> is called the </a:t>
            </a:r>
            <a:r>
              <a:rPr b="1" lang="en-US"/>
              <a:t>Internet</a:t>
            </a:r>
            <a:r>
              <a:rPr b="1" lang="en-US"/>
              <a:t> (uppercase I ), and is composed of thousands of interconnected networks. </a:t>
            </a:r>
            <a:endParaRPr b="1"/>
          </a:p>
        </p:txBody>
      </p:sp>
      <p:pic>
        <p:nvPicPr>
          <p:cNvPr id="207" name="Google Shape;207;p41"/>
          <p:cNvPicPr preferRelativeResize="0"/>
          <p:nvPr/>
        </p:nvPicPr>
        <p:blipFill rotWithShape="1">
          <a:blip r:embed="rId3">
            <a:alphaModFix/>
          </a:blip>
          <a:srcRect b="0" l="0" r="0" t="0"/>
          <a:stretch/>
        </p:blipFill>
        <p:spPr>
          <a:xfrm>
            <a:off x="2306890" y="2783465"/>
            <a:ext cx="5054861" cy="213973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2"/>
          <p:cNvSpPr txBox="1"/>
          <p:nvPr>
            <p:ph idx="1" type="body"/>
          </p:nvPr>
        </p:nvSpPr>
        <p:spPr>
          <a:xfrm>
            <a:off x="253250" y="813661"/>
            <a:ext cx="8520600" cy="4460239"/>
          </a:xfrm>
          <a:prstGeom prst="rect">
            <a:avLst/>
          </a:prstGeom>
          <a:noFill/>
          <a:ln>
            <a:noFill/>
          </a:ln>
        </p:spPr>
        <p:txBody>
          <a:bodyPr anchorCtr="0" anchor="t" bIns="91425" lIns="91425" spcFirstLastPara="1" rIns="91425" wrap="square" tIns="91425">
            <a:normAutofit fontScale="92500" lnSpcReduction="20000"/>
          </a:bodyPr>
          <a:lstStyle/>
          <a:p>
            <a:pPr indent="-342900" lvl="0" marL="457200" rtl="0" algn="l">
              <a:lnSpc>
                <a:spcPct val="115000"/>
              </a:lnSpc>
              <a:spcBef>
                <a:spcPts val="0"/>
              </a:spcBef>
              <a:spcAft>
                <a:spcPts val="0"/>
              </a:spcAft>
              <a:buSzPct val="108107"/>
              <a:buChar char="●"/>
            </a:pPr>
            <a:r>
              <a:rPr lang="en-US"/>
              <a:t>The I</a:t>
            </a:r>
            <a:r>
              <a:rPr b="1" lang="en-US"/>
              <a:t>nternet as several backbones, provider networks, and customer networks. </a:t>
            </a:r>
            <a:endParaRPr b="1"/>
          </a:p>
          <a:p>
            <a:pPr indent="-342900" lvl="0" marL="457200" rtl="0" algn="l">
              <a:lnSpc>
                <a:spcPct val="115000"/>
              </a:lnSpc>
              <a:spcBef>
                <a:spcPts val="0"/>
              </a:spcBef>
              <a:spcAft>
                <a:spcPts val="0"/>
              </a:spcAft>
              <a:buSzPct val="108107"/>
              <a:buChar char="●"/>
            </a:pPr>
            <a:r>
              <a:rPr lang="en-US"/>
              <a:t>At the top level, the </a:t>
            </a:r>
            <a:r>
              <a:rPr b="1" lang="en-US"/>
              <a:t>backbones are large networks owned by some communication companies</a:t>
            </a:r>
            <a:r>
              <a:rPr lang="en-US"/>
              <a:t> such as Sprint, Verizon (MCI), AT&amp;T, and NTT. </a:t>
            </a:r>
            <a:endParaRPr/>
          </a:p>
          <a:p>
            <a:pPr indent="-342900" lvl="0" marL="457200" rtl="0" algn="l">
              <a:lnSpc>
                <a:spcPct val="115000"/>
              </a:lnSpc>
              <a:spcBef>
                <a:spcPts val="0"/>
              </a:spcBef>
              <a:spcAft>
                <a:spcPts val="0"/>
              </a:spcAft>
              <a:buSzPct val="108107"/>
              <a:buChar char="●"/>
            </a:pPr>
            <a:r>
              <a:rPr lang="en-US"/>
              <a:t>The</a:t>
            </a:r>
            <a:r>
              <a:rPr b="1" lang="en-US"/>
              <a:t> backbone networks are connected through some complex switching systems, called peering points. </a:t>
            </a:r>
            <a:endParaRPr b="1"/>
          </a:p>
          <a:p>
            <a:pPr indent="-342900" lvl="0" marL="457200" rtl="0" algn="l">
              <a:lnSpc>
                <a:spcPct val="115000"/>
              </a:lnSpc>
              <a:spcBef>
                <a:spcPts val="0"/>
              </a:spcBef>
              <a:spcAft>
                <a:spcPts val="0"/>
              </a:spcAft>
              <a:buSzPct val="108107"/>
              <a:buChar char="●"/>
            </a:pPr>
            <a:r>
              <a:rPr lang="en-US"/>
              <a:t>At the </a:t>
            </a:r>
            <a:r>
              <a:rPr b="1" lang="en-US"/>
              <a:t>second level, there are smaller networks, called provider networks, that use the services of the backbones for a fee. </a:t>
            </a:r>
            <a:endParaRPr b="1"/>
          </a:p>
          <a:p>
            <a:pPr indent="-342900" lvl="0" marL="457200" rtl="0" algn="l">
              <a:lnSpc>
                <a:spcPct val="115000"/>
              </a:lnSpc>
              <a:spcBef>
                <a:spcPts val="0"/>
              </a:spcBef>
              <a:spcAft>
                <a:spcPts val="0"/>
              </a:spcAft>
              <a:buSzPct val="108107"/>
              <a:buChar char="●"/>
            </a:pPr>
            <a:r>
              <a:rPr lang="en-US"/>
              <a:t>The</a:t>
            </a:r>
            <a:r>
              <a:rPr b="1" lang="en-US"/>
              <a:t> provider networks are connected to backbones and sometimes to other provider networks. </a:t>
            </a:r>
            <a:endParaRPr b="1"/>
          </a:p>
          <a:p>
            <a:pPr indent="-342900" lvl="0" marL="457200" rtl="0" algn="l">
              <a:lnSpc>
                <a:spcPct val="115000"/>
              </a:lnSpc>
              <a:spcBef>
                <a:spcPts val="0"/>
              </a:spcBef>
              <a:spcAft>
                <a:spcPts val="0"/>
              </a:spcAft>
              <a:buSzPct val="108107"/>
              <a:buChar char="●"/>
            </a:pPr>
            <a:r>
              <a:rPr b="1" lang="en-US"/>
              <a:t>The customer networks are networks at the edge of the Internet that actually use the services provided by the Internet. </a:t>
            </a:r>
            <a:endParaRPr b="1"/>
          </a:p>
          <a:p>
            <a:pPr indent="-342900" lvl="0" marL="457200" rtl="0" algn="l">
              <a:lnSpc>
                <a:spcPct val="115000"/>
              </a:lnSpc>
              <a:spcBef>
                <a:spcPts val="0"/>
              </a:spcBef>
              <a:spcAft>
                <a:spcPts val="0"/>
              </a:spcAft>
              <a:buSzPct val="108107"/>
              <a:buChar char="●"/>
            </a:pPr>
            <a:r>
              <a:rPr lang="en-US"/>
              <a:t>They</a:t>
            </a:r>
            <a:r>
              <a:rPr b="1" lang="en-US"/>
              <a:t> pay fees to provider networks for receiving services.</a:t>
            </a:r>
            <a:r>
              <a:rPr lang="en-US"/>
              <a:t> Backbones and provider networks are also called </a:t>
            </a:r>
            <a:r>
              <a:rPr b="1" lang="en-US"/>
              <a:t>Internet Service Providers </a:t>
            </a:r>
            <a:r>
              <a:rPr lang="en-US"/>
              <a:t>(ISPs). </a:t>
            </a:r>
            <a:endParaRPr/>
          </a:p>
          <a:p>
            <a:pPr indent="-342900" lvl="0" marL="457200" rtl="0" algn="l">
              <a:lnSpc>
                <a:spcPct val="115000"/>
              </a:lnSpc>
              <a:spcBef>
                <a:spcPts val="0"/>
              </a:spcBef>
              <a:spcAft>
                <a:spcPts val="0"/>
              </a:spcAft>
              <a:buSzPct val="108107"/>
              <a:buChar char="●"/>
            </a:pPr>
            <a:r>
              <a:rPr lang="en-US"/>
              <a:t>The backbones are often referred to as </a:t>
            </a:r>
            <a:r>
              <a:rPr b="1" lang="en-US"/>
              <a:t>international ISPs; the provider networks are often referred to as national or regional ISPs. </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3"/>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Accessing the Internet</a:t>
            </a:r>
            <a:endParaRPr/>
          </a:p>
        </p:txBody>
      </p:sp>
      <p:sp>
        <p:nvSpPr>
          <p:cNvPr id="218" name="Google Shape;218;p43"/>
          <p:cNvSpPr txBox="1"/>
          <p:nvPr>
            <p:ph idx="1" type="body"/>
          </p:nvPr>
        </p:nvSpPr>
        <p:spPr>
          <a:xfrm>
            <a:off x="253250" y="1506800"/>
            <a:ext cx="8520600" cy="37671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The Internet today is an internetwork that allows any user to become part of it. </a:t>
            </a:r>
            <a:endParaRPr/>
          </a:p>
          <a:p>
            <a:pPr indent="-342900" lvl="0" marL="457200" rtl="0" algn="l">
              <a:lnSpc>
                <a:spcPct val="115000"/>
              </a:lnSpc>
              <a:spcBef>
                <a:spcPts val="0"/>
              </a:spcBef>
              <a:spcAft>
                <a:spcPts val="0"/>
              </a:spcAft>
              <a:buSzPts val="1800"/>
              <a:buChar char="●"/>
            </a:pPr>
            <a:r>
              <a:rPr lang="en-US"/>
              <a:t>The user, however, needs to be physically connected to an ISP. </a:t>
            </a:r>
            <a:endParaRPr/>
          </a:p>
          <a:p>
            <a:pPr indent="-342900" lvl="0" marL="457200" rtl="0" algn="l">
              <a:lnSpc>
                <a:spcPct val="115000"/>
              </a:lnSpc>
              <a:spcBef>
                <a:spcPts val="0"/>
              </a:spcBef>
              <a:spcAft>
                <a:spcPts val="0"/>
              </a:spcAft>
              <a:buSzPts val="1800"/>
              <a:buChar char="●"/>
            </a:pPr>
            <a:r>
              <a:rPr lang="en-US"/>
              <a:t>The physical connection is normally done through a point-to-point WAN. </a:t>
            </a:r>
            <a:endParaRPr/>
          </a:p>
          <a:p>
            <a:pPr indent="0" lvl="0" marL="114300" rtl="0" algn="l">
              <a:lnSpc>
                <a:spcPct val="115000"/>
              </a:lnSpc>
              <a:spcBef>
                <a:spcPts val="0"/>
              </a:spcBef>
              <a:spcAft>
                <a:spcPts val="0"/>
              </a:spcAft>
              <a:buSzPts val="1800"/>
              <a:buNone/>
            </a:pPr>
            <a:r>
              <a:rPr b="1" lang="en-US"/>
              <a:t>1. Using Telephone Networks: </a:t>
            </a:r>
            <a:r>
              <a:rPr lang="en-US"/>
              <a:t>Since most telephone networks have already connected themselves to the Internet, one option for residences and small businesses to connect to the Internet is to</a:t>
            </a:r>
            <a:r>
              <a:rPr b="1" lang="en-US"/>
              <a:t> change the voice line between the residence or business and the telephone center to a point-to-point WAN.</a:t>
            </a:r>
            <a:endParaRPr b="1"/>
          </a:p>
          <a:p>
            <a:pPr indent="-342900" lvl="0" marL="457200" rtl="0" algn="l">
              <a:lnSpc>
                <a:spcPct val="115000"/>
              </a:lnSpc>
              <a:spcBef>
                <a:spcPts val="0"/>
              </a:spcBef>
              <a:spcAft>
                <a:spcPts val="0"/>
              </a:spcAft>
              <a:buSzPts val="1800"/>
              <a:buChar char="●"/>
            </a:pPr>
            <a:r>
              <a:rPr b="1" lang="en-US"/>
              <a:t>Dial-up service </a:t>
            </a:r>
            <a:r>
              <a:rPr lang="en-US"/>
              <a:t>:converts data to voice</a:t>
            </a:r>
            <a:endParaRPr/>
          </a:p>
          <a:p>
            <a:pPr indent="-342900" lvl="0" marL="457200" rtl="0" algn="l">
              <a:lnSpc>
                <a:spcPct val="115000"/>
              </a:lnSpc>
              <a:spcBef>
                <a:spcPts val="0"/>
              </a:spcBef>
              <a:spcAft>
                <a:spcPts val="0"/>
              </a:spcAft>
              <a:buSzPts val="1800"/>
              <a:buChar char="●"/>
            </a:pPr>
            <a:r>
              <a:rPr b="1" lang="en-US"/>
              <a:t>DSL Service</a:t>
            </a:r>
            <a:r>
              <a:rPr lang="en-US"/>
              <a:t>: also allows the line to be used simultaneously for voice and data communication</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4"/>
          <p:cNvSpPr txBox="1"/>
          <p:nvPr>
            <p:ph idx="1" type="body"/>
          </p:nvPr>
        </p:nvSpPr>
        <p:spPr>
          <a:xfrm>
            <a:off x="253250" y="937647"/>
            <a:ext cx="8520600" cy="4336200"/>
          </a:xfrm>
          <a:prstGeom prst="rect">
            <a:avLst/>
          </a:prstGeom>
          <a:noFill/>
          <a:ln>
            <a:noFill/>
          </a:ln>
        </p:spPr>
        <p:txBody>
          <a:bodyPr anchorCtr="0" anchor="t" bIns="91425" lIns="91425" spcFirstLastPara="1" rIns="91425" wrap="square" tIns="91425">
            <a:normAutofit/>
          </a:bodyPr>
          <a:lstStyle/>
          <a:p>
            <a:pPr indent="0" lvl="0" marL="114300" rtl="0" algn="l">
              <a:lnSpc>
                <a:spcPct val="115000"/>
              </a:lnSpc>
              <a:spcBef>
                <a:spcPts val="0"/>
              </a:spcBef>
              <a:spcAft>
                <a:spcPts val="0"/>
              </a:spcAft>
              <a:buSzPts val="1800"/>
              <a:buNone/>
            </a:pPr>
            <a:r>
              <a:rPr b="1" lang="en-US"/>
              <a:t>2. Using Cable Networks: </a:t>
            </a:r>
            <a:r>
              <a:rPr lang="en-US"/>
              <a:t>The</a:t>
            </a:r>
            <a:r>
              <a:rPr b="1" lang="en-US"/>
              <a:t> cable companies</a:t>
            </a:r>
            <a:r>
              <a:rPr lang="en-US"/>
              <a:t> have been upgrading their cable networks and connecting to the Internet. A residence or a small business can be connected to the Internet by using this service.</a:t>
            </a:r>
            <a:endParaRPr/>
          </a:p>
          <a:p>
            <a:pPr indent="0" lvl="0" marL="114300" rtl="0" algn="l">
              <a:lnSpc>
                <a:spcPct val="115000"/>
              </a:lnSpc>
              <a:spcBef>
                <a:spcPts val="0"/>
              </a:spcBef>
              <a:spcAft>
                <a:spcPts val="0"/>
              </a:spcAft>
              <a:buSzPts val="1800"/>
              <a:buNone/>
            </a:pPr>
            <a:r>
              <a:rPr b="1" lang="en-US"/>
              <a:t>3. Using Wireless Networks: </a:t>
            </a:r>
            <a:r>
              <a:rPr lang="en-US"/>
              <a:t>With the</a:t>
            </a:r>
            <a:r>
              <a:rPr b="1" lang="en-US"/>
              <a:t> growing wireless WAN access, </a:t>
            </a:r>
            <a:r>
              <a:rPr lang="en-US"/>
              <a:t>a household or a small business can be connected to the Internet through a wireless WAN</a:t>
            </a:r>
            <a:endParaRPr/>
          </a:p>
          <a:p>
            <a:pPr indent="0" lvl="0" marL="114300" rtl="0" algn="l">
              <a:lnSpc>
                <a:spcPct val="115000"/>
              </a:lnSpc>
              <a:spcBef>
                <a:spcPts val="0"/>
              </a:spcBef>
              <a:spcAft>
                <a:spcPts val="0"/>
              </a:spcAft>
              <a:buSzPts val="1800"/>
              <a:buNone/>
            </a:pPr>
            <a:r>
              <a:rPr b="1" lang="en-US"/>
              <a:t>4. Direct Connection to the Internet: </a:t>
            </a:r>
            <a:r>
              <a:rPr lang="en-US"/>
              <a:t>A l</a:t>
            </a:r>
            <a:r>
              <a:rPr b="1" lang="en-US"/>
              <a:t>arge organization or a large corporation can itself become a local ISP </a:t>
            </a:r>
            <a:r>
              <a:rPr lang="en-US"/>
              <a:t>and be </a:t>
            </a:r>
            <a:r>
              <a:rPr b="1" lang="en-US"/>
              <a:t>connected to the Internet. </a:t>
            </a:r>
            <a:r>
              <a:rPr lang="en-US"/>
              <a:t>This can be done if the organization or the corporation</a:t>
            </a:r>
            <a:r>
              <a:rPr b="1" lang="en-US"/>
              <a:t> leases a high-speed WAN from a carrier provider and connects itself to a regional ISP. </a:t>
            </a:r>
            <a:endParaRPr b="1"/>
          </a:p>
          <a:p>
            <a:pPr indent="0" lvl="0" marL="114300" rtl="0" algn="l">
              <a:lnSpc>
                <a:spcPct val="115000"/>
              </a:lnSpc>
              <a:spcBef>
                <a:spcPts val="0"/>
              </a:spcBef>
              <a:spcAft>
                <a:spcPts val="0"/>
              </a:spcAft>
              <a:buSzPts val="1800"/>
              <a:buNone/>
            </a:pPr>
            <a:r>
              <a:rPr lang="en-US"/>
              <a:t>For example, a</a:t>
            </a:r>
            <a:r>
              <a:rPr b="1" lang="en-US"/>
              <a:t> large university with several campuses can create an internetwork and then connect the internetwork to the Internet.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3"/>
          <p:cNvSpPr txBox="1"/>
          <p:nvPr>
            <p:ph idx="1" type="body"/>
          </p:nvPr>
        </p:nvSpPr>
        <p:spPr>
          <a:xfrm>
            <a:off x="168010" y="1377052"/>
            <a:ext cx="8852004" cy="3636650"/>
          </a:xfrm>
          <a:prstGeom prst="rect">
            <a:avLst/>
          </a:prstGeom>
          <a:noFill/>
          <a:ln>
            <a:noFill/>
          </a:ln>
        </p:spPr>
        <p:txBody>
          <a:bodyPr anchorCtr="0" anchor="t" bIns="91425" lIns="91425" spcFirstLastPara="1" rIns="91425" wrap="square" tIns="91425">
            <a:normAutofit lnSpcReduction="10000"/>
          </a:bodyPr>
          <a:lstStyle/>
          <a:p>
            <a:pPr indent="-342900" lvl="0" marL="457200" rtl="0" algn="just">
              <a:lnSpc>
                <a:spcPct val="115000"/>
              </a:lnSpc>
              <a:spcBef>
                <a:spcPts val="0"/>
              </a:spcBef>
              <a:spcAft>
                <a:spcPts val="0"/>
              </a:spcAft>
              <a:buSzPts val="1800"/>
              <a:buChar char="●"/>
            </a:pPr>
            <a:r>
              <a:rPr b="1" lang="en-US"/>
              <a:t>An application programmer </a:t>
            </a:r>
            <a:r>
              <a:rPr lang="en-US"/>
              <a:t>would list the services that his or her application needs—for example, a guarantee that each message the application sends will be delivered without error within a certain amount of time or the ability to switch gracefully among different connections to the network as the user moves around. </a:t>
            </a:r>
            <a:endParaRPr/>
          </a:p>
          <a:p>
            <a:pPr indent="-342900" lvl="0" marL="457200" rtl="0" algn="just">
              <a:lnSpc>
                <a:spcPct val="115000"/>
              </a:lnSpc>
              <a:spcBef>
                <a:spcPts val="0"/>
              </a:spcBef>
              <a:spcAft>
                <a:spcPts val="0"/>
              </a:spcAft>
              <a:buSzPts val="1800"/>
              <a:buChar char="●"/>
            </a:pPr>
            <a:r>
              <a:rPr b="1" lang="en-US"/>
              <a:t>A network operator </a:t>
            </a:r>
            <a:r>
              <a:rPr lang="en-US"/>
              <a:t>would list the characteristics of a system that is easy to administer and manage—for example, in which faults can be easily isolated, new devices can be added to the network and configured correctly, and it is easy to account for usage. </a:t>
            </a:r>
            <a:endParaRPr/>
          </a:p>
          <a:p>
            <a:pPr indent="-342900" lvl="0" marL="457200" rtl="0" algn="just">
              <a:lnSpc>
                <a:spcPct val="115000"/>
              </a:lnSpc>
              <a:spcBef>
                <a:spcPts val="0"/>
              </a:spcBef>
              <a:spcAft>
                <a:spcPts val="0"/>
              </a:spcAft>
              <a:buSzPts val="1800"/>
              <a:buChar char="●"/>
            </a:pPr>
            <a:r>
              <a:rPr b="1" lang="en-US"/>
              <a:t>A network designer </a:t>
            </a:r>
            <a:r>
              <a:rPr lang="en-US"/>
              <a:t>would list the properties of a cost-effective design—for example, that network resources are efficiently utilized and fairly allocated to different users. Issues of performance are also likely to be important.</a:t>
            </a:r>
            <a:endParaRPr/>
          </a:p>
        </p:txBody>
      </p:sp>
      <p:sp>
        <p:nvSpPr>
          <p:cNvPr id="66" name="Google Shape;66;p3"/>
          <p:cNvSpPr txBox="1"/>
          <p:nvPr>
            <p:ph type="title"/>
          </p:nvPr>
        </p:nvSpPr>
        <p:spPr>
          <a:xfrm>
            <a:off x="392113" y="933450"/>
            <a:ext cx="8520112" cy="319959"/>
          </a:xfrm>
          <a:prstGeom prst="rect">
            <a:avLst/>
          </a:prstGeom>
          <a:noFill/>
          <a:ln>
            <a:noFill/>
          </a:ln>
        </p:spPr>
        <p:txBody>
          <a:bodyPr anchorCtr="0" anchor="t" bIns="0" lIns="0" spcFirstLastPara="1" rIns="0" wrap="square" tIns="12050">
            <a:spAutoFit/>
          </a:bodyPr>
          <a:lstStyle/>
          <a:p>
            <a:pPr indent="0" lvl="0" marL="0" rtl="0" algn="l">
              <a:lnSpc>
                <a:spcPct val="100000"/>
              </a:lnSpc>
              <a:spcBef>
                <a:spcPts val="0"/>
              </a:spcBef>
              <a:spcAft>
                <a:spcPts val="0"/>
              </a:spcAft>
              <a:buSzPts val="2800"/>
              <a:buNone/>
            </a:pPr>
            <a:r>
              <a:rPr b="1" lang="en-US" sz="2000">
                <a:latin typeface="Times New Roman"/>
                <a:ea typeface="Times New Roman"/>
                <a:cs typeface="Times New Roman"/>
                <a:sym typeface="Times New Roman"/>
              </a:rPr>
              <a:t>PERSPECTIVES</a:t>
            </a:r>
            <a:endParaRPr b="1"/>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5"/>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TCP/IP PROTOCOL SUITE</a:t>
            </a:r>
            <a:endParaRPr/>
          </a:p>
        </p:txBody>
      </p:sp>
      <p:sp>
        <p:nvSpPr>
          <p:cNvPr id="229" name="Google Shape;229;p45"/>
          <p:cNvSpPr txBox="1"/>
          <p:nvPr>
            <p:ph idx="1" type="body"/>
          </p:nvPr>
        </p:nvSpPr>
        <p:spPr>
          <a:xfrm>
            <a:off x="230003" y="1563033"/>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TCP/IP is a protocol suite (a set of protocols organized in different layers) used in the Internet today. </a:t>
            </a:r>
            <a:endParaRPr/>
          </a:p>
          <a:p>
            <a:pPr indent="-342900" lvl="0" marL="457200" rtl="0" algn="l">
              <a:lnSpc>
                <a:spcPct val="115000"/>
              </a:lnSpc>
              <a:spcBef>
                <a:spcPts val="0"/>
              </a:spcBef>
              <a:spcAft>
                <a:spcPts val="0"/>
              </a:spcAft>
              <a:buSzPts val="1800"/>
              <a:buChar char="●"/>
            </a:pPr>
            <a:r>
              <a:rPr lang="en-US"/>
              <a:t>It is a</a:t>
            </a:r>
            <a:r>
              <a:rPr b="1" lang="en-US"/>
              <a:t> hierarchical protocol </a:t>
            </a:r>
            <a:r>
              <a:rPr lang="en-US"/>
              <a:t>made up of interactive modules, each of which provides a specific functionality. </a:t>
            </a:r>
            <a:endParaRPr/>
          </a:p>
          <a:p>
            <a:pPr indent="-342900" lvl="0" marL="457200" rtl="0" algn="l">
              <a:lnSpc>
                <a:spcPct val="115000"/>
              </a:lnSpc>
              <a:spcBef>
                <a:spcPts val="0"/>
              </a:spcBef>
              <a:spcAft>
                <a:spcPts val="0"/>
              </a:spcAft>
              <a:buSzPts val="1800"/>
              <a:buChar char="●"/>
            </a:pPr>
            <a:r>
              <a:rPr lang="en-US"/>
              <a:t>The term hierarchical means that each upper level protocol is supported by the services provided by one or more lower level protocols. </a:t>
            </a:r>
            <a:endParaRPr/>
          </a:p>
          <a:p>
            <a:pPr indent="-342900" lvl="0" marL="457200" rtl="0" algn="l">
              <a:lnSpc>
                <a:spcPct val="115000"/>
              </a:lnSpc>
              <a:spcBef>
                <a:spcPts val="0"/>
              </a:spcBef>
              <a:spcAft>
                <a:spcPts val="0"/>
              </a:spcAft>
              <a:buSzPts val="1800"/>
              <a:buChar char="●"/>
            </a:pPr>
            <a:r>
              <a:rPr lang="en-US"/>
              <a:t>The original TCP/IP protocol suite was defined as four software layers built upon the hardware. </a:t>
            </a:r>
            <a:endParaRPr/>
          </a:p>
          <a:p>
            <a:pPr indent="-342900" lvl="0" marL="457200" rtl="0" algn="l">
              <a:lnSpc>
                <a:spcPct val="115000"/>
              </a:lnSpc>
              <a:spcBef>
                <a:spcPts val="0"/>
              </a:spcBef>
              <a:spcAft>
                <a:spcPts val="0"/>
              </a:spcAft>
              <a:buSzPts val="1800"/>
              <a:buChar char="●"/>
            </a:pPr>
            <a:r>
              <a:rPr lang="en-US"/>
              <a:t>Today, however, TCP/IP is thought of as a five-layer model</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6"/>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35" name="Google Shape;235;p46"/>
          <p:cNvSpPr txBox="1"/>
          <p:nvPr>
            <p:ph idx="1" type="body"/>
          </p:nvPr>
        </p:nvSpPr>
        <p:spPr>
          <a:xfrm>
            <a:off x="253250" y="1857500"/>
            <a:ext cx="8520600" cy="34164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800"/>
              <a:buNone/>
            </a:pPr>
            <a:r>
              <a:t/>
            </a:r>
            <a:endParaRPr/>
          </a:p>
        </p:txBody>
      </p:sp>
      <p:pic>
        <p:nvPicPr>
          <p:cNvPr id="236" name="Google Shape;236;p46"/>
          <p:cNvPicPr preferRelativeResize="0"/>
          <p:nvPr/>
        </p:nvPicPr>
        <p:blipFill rotWithShape="1">
          <a:blip r:embed="rId3">
            <a:alphaModFix/>
          </a:blip>
          <a:srcRect b="0" l="0" r="0" t="0"/>
          <a:stretch/>
        </p:blipFill>
        <p:spPr>
          <a:xfrm>
            <a:off x="635431" y="1320735"/>
            <a:ext cx="7477931" cy="359997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7"/>
          <p:cNvSpPr txBox="1"/>
          <p:nvPr>
            <p:ph type="title"/>
          </p:nvPr>
        </p:nvSpPr>
        <p:spPr>
          <a:xfrm>
            <a:off x="910919" y="779117"/>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Layered Architecture</a:t>
            </a:r>
            <a:endParaRPr/>
          </a:p>
        </p:txBody>
      </p:sp>
      <p:sp>
        <p:nvSpPr>
          <p:cNvPr id="242" name="Google Shape;242;p47"/>
          <p:cNvSpPr txBox="1"/>
          <p:nvPr>
            <p:ph idx="1" type="body"/>
          </p:nvPr>
        </p:nvSpPr>
        <p:spPr>
          <a:xfrm>
            <a:off x="223926" y="1351817"/>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To show how the layers in the TCP/IP protocol suite are involved in communication between two hosts, we assume that we want to use the suite in a small internet made up of three LANs (links), each with a link-layer switch.  We also assume that the links are connected by one router,</a:t>
            </a:r>
            <a:endParaRPr/>
          </a:p>
        </p:txBody>
      </p:sp>
      <p:pic>
        <p:nvPicPr>
          <p:cNvPr id="243" name="Google Shape;243;p47"/>
          <p:cNvPicPr preferRelativeResize="0"/>
          <p:nvPr/>
        </p:nvPicPr>
        <p:blipFill rotWithShape="1">
          <a:blip r:embed="rId3">
            <a:alphaModFix/>
          </a:blip>
          <a:srcRect b="0" l="0" r="0" t="0"/>
          <a:stretch/>
        </p:blipFill>
        <p:spPr>
          <a:xfrm>
            <a:off x="1139126" y="2727702"/>
            <a:ext cx="6655732" cy="241579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8"/>
          <p:cNvSpPr txBox="1"/>
          <p:nvPr>
            <p:ph idx="1" type="body"/>
          </p:nvPr>
        </p:nvSpPr>
        <p:spPr>
          <a:xfrm>
            <a:off x="183508" y="1012843"/>
            <a:ext cx="8520600" cy="4047354"/>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Let us assume that computer A communicates with computer B. </a:t>
            </a:r>
            <a:endParaRPr/>
          </a:p>
          <a:p>
            <a:pPr indent="-342900" lvl="0" marL="457200" rtl="0" algn="l">
              <a:lnSpc>
                <a:spcPct val="115000"/>
              </a:lnSpc>
              <a:spcBef>
                <a:spcPts val="0"/>
              </a:spcBef>
              <a:spcAft>
                <a:spcPts val="0"/>
              </a:spcAft>
              <a:buSzPts val="1800"/>
              <a:buChar char="●"/>
            </a:pPr>
            <a:r>
              <a:rPr lang="en-US"/>
              <a:t>As the figure shows, we have five communicating devices in this communication: source host (computer A), the link-layer switch in link 1, the router, the link-layer switch in link 2, and the destination host (computer B). </a:t>
            </a:r>
            <a:endParaRPr/>
          </a:p>
          <a:p>
            <a:pPr indent="-342900" lvl="0" marL="457200" rtl="0" algn="l">
              <a:lnSpc>
                <a:spcPct val="115000"/>
              </a:lnSpc>
              <a:spcBef>
                <a:spcPts val="0"/>
              </a:spcBef>
              <a:spcAft>
                <a:spcPts val="0"/>
              </a:spcAft>
              <a:buSzPts val="1800"/>
              <a:buChar char="●"/>
            </a:pPr>
            <a:r>
              <a:rPr lang="en-US"/>
              <a:t>Each device is involved with a set of layers depending on the role of the device in the internet. </a:t>
            </a:r>
            <a:endParaRPr/>
          </a:p>
          <a:p>
            <a:pPr indent="-342900" lvl="0" marL="457200" rtl="0" algn="l">
              <a:lnSpc>
                <a:spcPct val="115000"/>
              </a:lnSpc>
              <a:spcBef>
                <a:spcPts val="0"/>
              </a:spcBef>
              <a:spcAft>
                <a:spcPts val="0"/>
              </a:spcAft>
              <a:buSzPts val="1800"/>
              <a:buChar char="●"/>
            </a:pPr>
            <a:r>
              <a:rPr lang="en-US"/>
              <a:t>The two hosts are involved in all five layers; the source host needs to create a message in the application layer and send it down the layers so that it is physically sent to the destination host. </a:t>
            </a:r>
            <a:endParaRPr/>
          </a:p>
          <a:p>
            <a:pPr indent="-342900" lvl="0" marL="457200" rtl="0" algn="l">
              <a:lnSpc>
                <a:spcPct val="115000"/>
              </a:lnSpc>
              <a:spcBef>
                <a:spcPts val="0"/>
              </a:spcBef>
              <a:spcAft>
                <a:spcPts val="0"/>
              </a:spcAft>
              <a:buSzPts val="1800"/>
              <a:buChar char="●"/>
            </a:pPr>
            <a:r>
              <a:rPr lang="en-US"/>
              <a:t>The destination host needs to receive the communication at the physical layer and then deliver it through the other layers to the application layer.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9"/>
          <p:cNvSpPr txBox="1"/>
          <p:nvPr>
            <p:ph type="title"/>
          </p:nvPr>
        </p:nvSpPr>
        <p:spPr>
          <a:xfrm>
            <a:off x="817928" y="748121"/>
            <a:ext cx="8520600" cy="499493"/>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Layers in the TCP/IP Protocol Suite</a:t>
            </a:r>
            <a:endParaRPr/>
          </a:p>
        </p:txBody>
      </p:sp>
      <p:sp>
        <p:nvSpPr>
          <p:cNvPr id="254" name="Google Shape;254;p49"/>
          <p:cNvSpPr txBox="1"/>
          <p:nvPr>
            <p:ph idx="1" type="body"/>
          </p:nvPr>
        </p:nvSpPr>
        <p:spPr>
          <a:xfrm>
            <a:off x="253250" y="1325106"/>
            <a:ext cx="8766764" cy="3727342"/>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We briefly discuss the functions and duties of layers in the TCP/IP protocol suite</a:t>
            </a:r>
            <a:endParaRPr/>
          </a:p>
          <a:p>
            <a:pPr indent="-342900" lvl="0" marL="457200" rtl="0" algn="l">
              <a:lnSpc>
                <a:spcPct val="115000"/>
              </a:lnSpc>
              <a:spcBef>
                <a:spcPts val="0"/>
              </a:spcBef>
              <a:spcAft>
                <a:spcPts val="0"/>
              </a:spcAft>
              <a:buSzPts val="1800"/>
              <a:buChar char="●"/>
            </a:pPr>
            <a:r>
              <a:rPr lang="en-US"/>
              <a:t>To better understand the duties of each layer, we need to think about the logical connections between layers.</a:t>
            </a:r>
            <a:endParaRPr/>
          </a:p>
        </p:txBody>
      </p:sp>
      <p:pic>
        <p:nvPicPr>
          <p:cNvPr id="255" name="Google Shape;255;p49"/>
          <p:cNvPicPr preferRelativeResize="0"/>
          <p:nvPr/>
        </p:nvPicPr>
        <p:blipFill rotWithShape="1">
          <a:blip r:embed="rId3">
            <a:alphaModFix/>
          </a:blip>
          <a:srcRect b="0" l="0" r="0" t="0"/>
          <a:stretch/>
        </p:blipFill>
        <p:spPr>
          <a:xfrm>
            <a:off x="1332854" y="2487478"/>
            <a:ext cx="6664271" cy="256497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50"/>
          <p:cNvSpPr txBox="1"/>
          <p:nvPr>
            <p:ph idx="1" type="body"/>
          </p:nvPr>
        </p:nvSpPr>
        <p:spPr>
          <a:xfrm>
            <a:off x="253250" y="1146875"/>
            <a:ext cx="8520600" cy="4127025"/>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The duty of the application, transport, and network layers is end-to-end. </a:t>
            </a:r>
            <a:endParaRPr/>
          </a:p>
          <a:p>
            <a:pPr indent="-342900" lvl="0" marL="457200" rtl="0" algn="l">
              <a:lnSpc>
                <a:spcPct val="115000"/>
              </a:lnSpc>
              <a:spcBef>
                <a:spcPts val="0"/>
              </a:spcBef>
              <a:spcAft>
                <a:spcPts val="0"/>
              </a:spcAft>
              <a:buSzPts val="1800"/>
              <a:buChar char="●"/>
            </a:pPr>
            <a:r>
              <a:rPr lang="en-US"/>
              <a:t>However, the duty of the data-link and physical layers is hop-to-hop, in which a hop is a host or router. </a:t>
            </a:r>
            <a:endParaRPr/>
          </a:p>
          <a:p>
            <a:pPr indent="-342900" lvl="0" marL="457200" rtl="0" algn="l">
              <a:lnSpc>
                <a:spcPct val="115000"/>
              </a:lnSpc>
              <a:spcBef>
                <a:spcPts val="0"/>
              </a:spcBef>
              <a:spcAft>
                <a:spcPts val="0"/>
              </a:spcAft>
              <a:buSzPts val="1800"/>
              <a:buChar char="●"/>
            </a:pPr>
            <a:r>
              <a:rPr lang="en-US"/>
              <a:t>In other words, the domain of duty of the top three layers is the internet, and the domain of duty of the two lower layers is the link. </a:t>
            </a:r>
            <a:endParaRPr/>
          </a:p>
          <a:p>
            <a:pPr indent="-342900" lvl="0" marL="457200" rtl="0" algn="l">
              <a:lnSpc>
                <a:spcPct val="115000"/>
              </a:lnSpc>
              <a:spcBef>
                <a:spcPts val="0"/>
              </a:spcBef>
              <a:spcAft>
                <a:spcPts val="0"/>
              </a:spcAft>
              <a:buSzPts val="1800"/>
              <a:buChar char="●"/>
            </a:pPr>
            <a:r>
              <a:rPr b="1" lang="en-US"/>
              <a:t>Note that</a:t>
            </a:r>
            <a:r>
              <a:rPr lang="en-US"/>
              <a:t>, although the logical connection at the network layer is between the two hosts, we can only say that identical objects exist between two hops in this case because a router may fragment the packet at the network layer and send more packets than received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51"/>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Description of Each Layer: Physical Layer</a:t>
            </a:r>
            <a:endParaRPr/>
          </a:p>
        </p:txBody>
      </p:sp>
      <p:sp>
        <p:nvSpPr>
          <p:cNvPr id="266" name="Google Shape;266;p51"/>
          <p:cNvSpPr txBox="1"/>
          <p:nvPr>
            <p:ph idx="1" type="body"/>
          </p:nvPr>
        </p:nvSpPr>
        <p:spPr>
          <a:xfrm>
            <a:off x="253250" y="1506800"/>
            <a:ext cx="8520600" cy="333642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the physical layer is responsible for carrying individual bits in a frame across the link</a:t>
            </a:r>
            <a:endParaRPr/>
          </a:p>
          <a:p>
            <a:pPr indent="-342900" lvl="0" marL="457200" rtl="0" algn="l">
              <a:lnSpc>
                <a:spcPct val="115000"/>
              </a:lnSpc>
              <a:spcBef>
                <a:spcPts val="0"/>
              </a:spcBef>
              <a:spcAft>
                <a:spcPts val="0"/>
              </a:spcAft>
              <a:buSzPts val="1800"/>
              <a:buChar char="●"/>
            </a:pPr>
            <a:r>
              <a:rPr lang="en-US"/>
              <a:t>Two devices are connected by a transmission medium (cable or air). </a:t>
            </a:r>
            <a:endParaRPr/>
          </a:p>
          <a:p>
            <a:pPr indent="-342900" lvl="0" marL="457200" rtl="0" algn="l">
              <a:lnSpc>
                <a:spcPct val="115000"/>
              </a:lnSpc>
              <a:spcBef>
                <a:spcPts val="0"/>
              </a:spcBef>
              <a:spcAft>
                <a:spcPts val="0"/>
              </a:spcAft>
              <a:buSzPts val="1800"/>
              <a:buChar char="●"/>
            </a:pPr>
            <a:r>
              <a:rPr lang="en-US"/>
              <a:t>We need to know that the transmission medium does not carry bits; it carries electrical or optical signals. </a:t>
            </a:r>
            <a:endParaRPr/>
          </a:p>
          <a:p>
            <a:pPr indent="-342900" lvl="0" marL="457200" rtl="0" algn="l">
              <a:lnSpc>
                <a:spcPct val="115000"/>
              </a:lnSpc>
              <a:spcBef>
                <a:spcPts val="0"/>
              </a:spcBef>
              <a:spcAft>
                <a:spcPts val="0"/>
              </a:spcAft>
              <a:buSzPts val="1800"/>
              <a:buChar char="●"/>
            </a:pPr>
            <a:r>
              <a:rPr lang="en-US"/>
              <a:t>So the bits received in a frame from the data-link layer are transformed and sent through the transmission media, but we can think that the logical unit between two physical layers in two devices is a bit. </a:t>
            </a:r>
            <a:endParaRPr/>
          </a:p>
          <a:p>
            <a:pPr indent="-342900" lvl="0" marL="457200" rtl="0" algn="l">
              <a:lnSpc>
                <a:spcPct val="115000"/>
              </a:lnSpc>
              <a:spcBef>
                <a:spcPts val="0"/>
              </a:spcBef>
              <a:spcAft>
                <a:spcPts val="0"/>
              </a:spcAft>
              <a:buSzPts val="1800"/>
              <a:buChar char="●"/>
            </a:pPr>
            <a:r>
              <a:rPr lang="en-US"/>
              <a:t>There are several protocols that transform a bit to a signal.</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52"/>
          <p:cNvSpPr txBox="1"/>
          <p:nvPr>
            <p:ph type="title"/>
          </p:nvPr>
        </p:nvSpPr>
        <p:spPr>
          <a:xfrm>
            <a:off x="391725" y="794615"/>
            <a:ext cx="8520600" cy="360008"/>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Data-link Layer</a:t>
            </a:r>
            <a:endParaRPr/>
          </a:p>
        </p:txBody>
      </p:sp>
      <p:sp>
        <p:nvSpPr>
          <p:cNvPr id="272" name="Google Shape;272;p52"/>
          <p:cNvSpPr txBox="1"/>
          <p:nvPr>
            <p:ph idx="1" type="body"/>
          </p:nvPr>
        </p:nvSpPr>
        <p:spPr>
          <a:xfrm>
            <a:off x="253250" y="1247614"/>
            <a:ext cx="8520600" cy="3719593"/>
          </a:xfrm>
          <a:prstGeom prst="rect">
            <a:avLst/>
          </a:prstGeom>
          <a:noFill/>
          <a:ln>
            <a:noFill/>
          </a:ln>
        </p:spPr>
        <p:txBody>
          <a:bodyPr anchorCtr="0" anchor="t" bIns="91425" lIns="91425" spcFirstLastPara="1" rIns="91425" wrap="square" tIns="91425">
            <a:normAutofit fontScale="92500" lnSpcReduction="20000"/>
          </a:bodyPr>
          <a:lstStyle/>
          <a:p>
            <a:pPr indent="-342900" lvl="0" marL="457200" rtl="0" algn="l">
              <a:lnSpc>
                <a:spcPct val="115000"/>
              </a:lnSpc>
              <a:spcBef>
                <a:spcPts val="0"/>
              </a:spcBef>
              <a:spcAft>
                <a:spcPts val="0"/>
              </a:spcAft>
              <a:buSzPct val="108107"/>
              <a:buChar char="●"/>
            </a:pPr>
            <a:r>
              <a:rPr lang="en-US"/>
              <a:t>There may be several overlapping sets of links that a datagram can travel from the host to the destination. </a:t>
            </a:r>
            <a:endParaRPr/>
          </a:p>
          <a:p>
            <a:pPr indent="-342900" lvl="0" marL="457200" rtl="0" algn="l">
              <a:lnSpc>
                <a:spcPct val="115000"/>
              </a:lnSpc>
              <a:spcBef>
                <a:spcPts val="0"/>
              </a:spcBef>
              <a:spcAft>
                <a:spcPts val="0"/>
              </a:spcAft>
              <a:buSzPct val="108107"/>
              <a:buChar char="●"/>
            </a:pPr>
            <a:r>
              <a:rPr lang="en-US"/>
              <a:t>The routers are responsible for choosing the best links. </a:t>
            </a:r>
            <a:endParaRPr/>
          </a:p>
          <a:p>
            <a:pPr indent="-342900" lvl="0" marL="457200" rtl="0" algn="l">
              <a:lnSpc>
                <a:spcPct val="115000"/>
              </a:lnSpc>
              <a:spcBef>
                <a:spcPts val="0"/>
              </a:spcBef>
              <a:spcAft>
                <a:spcPts val="0"/>
              </a:spcAft>
              <a:buSzPct val="108107"/>
              <a:buChar char="●"/>
            </a:pPr>
            <a:r>
              <a:rPr lang="en-US"/>
              <a:t>However, when the next link to travel is determined by the router, the data-link layer is responsible for taking the datagram and moving it across the link. </a:t>
            </a:r>
            <a:endParaRPr/>
          </a:p>
          <a:p>
            <a:pPr indent="-342900" lvl="0" marL="457200" rtl="0" algn="l">
              <a:lnSpc>
                <a:spcPct val="115000"/>
              </a:lnSpc>
              <a:spcBef>
                <a:spcPts val="0"/>
              </a:spcBef>
              <a:spcAft>
                <a:spcPts val="0"/>
              </a:spcAft>
              <a:buSzPct val="108107"/>
              <a:buChar char="●"/>
            </a:pPr>
            <a:r>
              <a:rPr lang="en-US"/>
              <a:t>The link can be a wired LAN with a link-layer switch, a wireless LAN, a wired WAN, or a wireless WAN. </a:t>
            </a:r>
            <a:endParaRPr/>
          </a:p>
          <a:p>
            <a:pPr indent="-342900" lvl="0" marL="457200" rtl="0" algn="l">
              <a:lnSpc>
                <a:spcPct val="115000"/>
              </a:lnSpc>
              <a:spcBef>
                <a:spcPts val="0"/>
              </a:spcBef>
              <a:spcAft>
                <a:spcPts val="0"/>
              </a:spcAft>
              <a:buSzPct val="108107"/>
              <a:buChar char="●"/>
            </a:pPr>
            <a:r>
              <a:rPr lang="en-US"/>
              <a:t>We can also have different protocols used with any link type. </a:t>
            </a:r>
            <a:endParaRPr/>
          </a:p>
          <a:p>
            <a:pPr indent="-342900" lvl="0" marL="457200" rtl="0" algn="l">
              <a:lnSpc>
                <a:spcPct val="115000"/>
              </a:lnSpc>
              <a:spcBef>
                <a:spcPts val="0"/>
              </a:spcBef>
              <a:spcAft>
                <a:spcPts val="0"/>
              </a:spcAft>
              <a:buSzPct val="108107"/>
              <a:buChar char="●"/>
            </a:pPr>
            <a:r>
              <a:rPr lang="en-US"/>
              <a:t>TCP/IP does not define any specific protocol for the data-link layer. It supports all the standard and proprietary protocols. </a:t>
            </a:r>
            <a:endParaRPr/>
          </a:p>
          <a:p>
            <a:pPr indent="-342900" lvl="0" marL="457200" rtl="0" algn="l">
              <a:lnSpc>
                <a:spcPct val="115000"/>
              </a:lnSpc>
              <a:spcBef>
                <a:spcPts val="0"/>
              </a:spcBef>
              <a:spcAft>
                <a:spcPts val="0"/>
              </a:spcAft>
              <a:buSzPct val="108107"/>
              <a:buChar char="●"/>
            </a:pPr>
            <a:r>
              <a:rPr lang="en-US"/>
              <a:t>The data-link layer takes a datagram and encapsulates it in a packet called a </a:t>
            </a:r>
            <a:r>
              <a:rPr b="1" lang="en-US"/>
              <a:t>frame</a:t>
            </a:r>
            <a:endParaRPr/>
          </a:p>
          <a:p>
            <a:pPr indent="-342900" lvl="0" marL="457200" rtl="0" algn="l">
              <a:lnSpc>
                <a:spcPct val="115000"/>
              </a:lnSpc>
              <a:spcBef>
                <a:spcPts val="0"/>
              </a:spcBef>
              <a:spcAft>
                <a:spcPts val="0"/>
              </a:spcAft>
              <a:buSzPct val="108107"/>
              <a:buChar char="●"/>
            </a:pPr>
            <a:r>
              <a:rPr lang="en-US"/>
              <a:t>Some link-layer protocols provide complete error detection and correction, some provide only error correction</a:t>
            </a:r>
            <a:endParaRPr b="1"/>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53"/>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Network Layer</a:t>
            </a:r>
            <a:endParaRPr/>
          </a:p>
        </p:txBody>
      </p:sp>
      <p:sp>
        <p:nvSpPr>
          <p:cNvPr id="278" name="Google Shape;278;p53"/>
          <p:cNvSpPr txBox="1"/>
          <p:nvPr>
            <p:ph idx="1" type="body"/>
          </p:nvPr>
        </p:nvSpPr>
        <p:spPr>
          <a:xfrm>
            <a:off x="253250" y="1506800"/>
            <a:ext cx="8759014" cy="3767100"/>
          </a:xfrm>
          <a:prstGeom prst="rect">
            <a:avLst/>
          </a:prstGeom>
          <a:noFill/>
          <a:ln>
            <a:noFill/>
          </a:ln>
        </p:spPr>
        <p:txBody>
          <a:bodyPr anchorCtr="0" anchor="t" bIns="91425" lIns="91425" spcFirstLastPara="1" rIns="91425" wrap="square" tIns="91425">
            <a:normAutofit fontScale="92500"/>
          </a:bodyPr>
          <a:lstStyle/>
          <a:p>
            <a:pPr indent="-342900" lvl="0" marL="457200" rtl="0" algn="l">
              <a:lnSpc>
                <a:spcPct val="115000"/>
              </a:lnSpc>
              <a:spcBef>
                <a:spcPts val="0"/>
              </a:spcBef>
              <a:spcAft>
                <a:spcPts val="0"/>
              </a:spcAft>
              <a:buSzPct val="108107"/>
              <a:buChar char="●"/>
            </a:pPr>
            <a:r>
              <a:rPr lang="en-US"/>
              <a:t>The network layer is responsible for creating a connection between the source computer and the destination computer. </a:t>
            </a:r>
            <a:endParaRPr/>
          </a:p>
          <a:p>
            <a:pPr indent="-342900" lvl="0" marL="457200" rtl="0" algn="l">
              <a:lnSpc>
                <a:spcPct val="115000"/>
              </a:lnSpc>
              <a:spcBef>
                <a:spcPts val="0"/>
              </a:spcBef>
              <a:spcAft>
                <a:spcPts val="0"/>
              </a:spcAft>
              <a:buSzPct val="108107"/>
              <a:buChar char="●"/>
            </a:pPr>
            <a:r>
              <a:rPr lang="en-US"/>
              <a:t>The communication at the network layer is host-to-host. </a:t>
            </a:r>
            <a:endParaRPr/>
          </a:p>
          <a:p>
            <a:pPr indent="-342900" lvl="0" marL="457200" rtl="0" algn="l">
              <a:lnSpc>
                <a:spcPct val="115000"/>
              </a:lnSpc>
              <a:spcBef>
                <a:spcPts val="0"/>
              </a:spcBef>
              <a:spcAft>
                <a:spcPts val="0"/>
              </a:spcAft>
              <a:buSzPct val="108107"/>
              <a:buChar char="●"/>
            </a:pPr>
            <a:r>
              <a:rPr lang="en-US"/>
              <a:t>However, since there can be several routers from the source to the destination, the routers in the path are responsible for choosing the best route for each packet.</a:t>
            </a:r>
            <a:endParaRPr/>
          </a:p>
          <a:p>
            <a:pPr indent="-342900" lvl="0" marL="457200" rtl="0" algn="l">
              <a:lnSpc>
                <a:spcPct val="115000"/>
              </a:lnSpc>
              <a:spcBef>
                <a:spcPts val="0"/>
              </a:spcBef>
              <a:spcAft>
                <a:spcPts val="0"/>
              </a:spcAft>
              <a:buSzPct val="108107"/>
              <a:buChar char="●"/>
            </a:pPr>
            <a:r>
              <a:rPr lang="en-US"/>
              <a:t>The network layer in the Internet includes the main protocol, </a:t>
            </a:r>
            <a:r>
              <a:rPr b="1" lang="en-US"/>
              <a:t>Internet Protocol </a:t>
            </a:r>
            <a:r>
              <a:rPr lang="en-US"/>
              <a:t>(IP), that defines the format of the packet, called a datagram at the network layer</a:t>
            </a:r>
            <a:endParaRPr/>
          </a:p>
          <a:p>
            <a:pPr indent="-342900" lvl="0" marL="457200" rtl="0" algn="l">
              <a:lnSpc>
                <a:spcPct val="115000"/>
              </a:lnSpc>
              <a:spcBef>
                <a:spcPts val="0"/>
              </a:spcBef>
              <a:spcAft>
                <a:spcPts val="0"/>
              </a:spcAft>
              <a:buSzPct val="108107"/>
              <a:buChar char="●"/>
            </a:pPr>
            <a:r>
              <a:rPr lang="en-US"/>
              <a:t>IP is a </a:t>
            </a:r>
            <a:r>
              <a:rPr b="1" lang="en-US"/>
              <a:t>connectionless</a:t>
            </a:r>
            <a:r>
              <a:rPr lang="en-US"/>
              <a:t> </a:t>
            </a:r>
            <a:r>
              <a:rPr b="1" lang="en-US"/>
              <a:t>protocol</a:t>
            </a:r>
            <a:r>
              <a:rPr lang="en-US"/>
              <a:t> that provides no flow control, no error control, and no congestion control services. This means that if any of theses services is required for an application, the application should rely only on the transport-layer protocol.</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4"/>
          <p:cNvSpPr txBox="1"/>
          <p:nvPr>
            <p:ph idx="1" type="body"/>
          </p:nvPr>
        </p:nvSpPr>
        <p:spPr>
          <a:xfrm>
            <a:off x="253250" y="968644"/>
            <a:ext cx="8520600" cy="4305256"/>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The network layer also includes unicast (one-to-one) and multicast (one-to-many) routing protocols.</a:t>
            </a:r>
            <a:endParaRPr/>
          </a:p>
          <a:p>
            <a:pPr indent="-342900" lvl="0" marL="457200" rtl="0" algn="l">
              <a:lnSpc>
                <a:spcPct val="115000"/>
              </a:lnSpc>
              <a:spcBef>
                <a:spcPts val="0"/>
              </a:spcBef>
              <a:spcAft>
                <a:spcPts val="0"/>
              </a:spcAft>
              <a:buSzPts val="1800"/>
              <a:buChar char="●"/>
            </a:pPr>
            <a:r>
              <a:rPr lang="en-US"/>
              <a:t>The network layer also has some auxiliary protocols that help IP in its delivery and routing tasks. </a:t>
            </a:r>
            <a:endParaRPr/>
          </a:p>
          <a:p>
            <a:pPr indent="-342900" lvl="0" marL="457200" rtl="0" algn="l">
              <a:lnSpc>
                <a:spcPct val="115000"/>
              </a:lnSpc>
              <a:spcBef>
                <a:spcPts val="0"/>
              </a:spcBef>
              <a:spcAft>
                <a:spcPts val="0"/>
              </a:spcAft>
              <a:buSzPts val="1800"/>
              <a:buChar char="●"/>
            </a:pPr>
            <a:r>
              <a:rPr lang="en-US"/>
              <a:t>The Internet Control Message Protocol (ICMP) helps IP to report some problems when routing a packet. </a:t>
            </a:r>
            <a:endParaRPr/>
          </a:p>
          <a:p>
            <a:pPr indent="-342900" lvl="0" marL="457200" rtl="0" algn="l">
              <a:lnSpc>
                <a:spcPct val="115000"/>
              </a:lnSpc>
              <a:spcBef>
                <a:spcPts val="0"/>
              </a:spcBef>
              <a:spcAft>
                <a:spcPts val="0"/>
              </a:spcAft>
              <a:buSzPts val="1800"/>
              <a:buChar char="●"/>
            </a:pPr>
            <a:r>
              <a:rPr lang="en-US"/>
              <a:t>The Internet Group Management Protocol (IGMP) is another protocol that helps IP in multitasking. </a:t>
            </a:r>
            <a:endParaRPr/>
          </a:p>
          <a:p>
            <a:pPr indent="-342900" lvl="0" marL="457200" rtl="0" algn="l">
              <a:lnSpc>
                <a:spcPct val="115000"/>
              </a:lnSpc>
              <a:spcBef>
                <a:spcPts val="0"/>
              </a:spcBef>
              <a:spcAft>
                <a:spcPts val="0"/>
              </a:spcAft>
              <a:buSzPts val="1800"/>
              <a:buChar char="●"/>
            </a:pPr>
            <a:r>
              <a:rPr lang="en-US"/>
              <a:t>The Dynamic Host Configuration Protocol (DHCP) helps IP to get the network-layer address for a host. </a:t>
            </a:r>
            <a:endParaRPr/>
          </a:p>
          <a:p>
            <a:pPr indent="-342900" lvl="0" marL="457200" rtl="0" algn="l">
              <a:lnSpc>
                <a:spcPct val="115000"/>
              </a:lnSpc>
              <a:spcBef>
                <a:spcPts val="0"/>
              </a:spcBef>
              <a:spcAft>
                <a:spcPts val="0"/>
              </a:spcAft>
              <a:buSzPts val="1800"/>
              <a:buChar char="●"/>
            </a:pPr>
            <a:r>
              <a:rPr lang="en-US"/>
              <a:t>The Address Resolution Protocol (ARP) is a protocol that helps IP to find the link-layer address of a host or a router when its network-layer address is given.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US" sz="2200"/>
              <a:t>NETWORKS</a:t>
            </a:r>
            <a:endParaRPr b="1"/>
          </a:p>
        </p:txBody>
      </p:sp>
      <p:sp>
        <p:nvSpPr>
          <p:cNvPr id="72" name="Google Shape;72;p15"/>
          <p:cNvSpPr txBox="1"/>
          <p:nvPr>
            <p:ph idx="1" type="body"/>
          </p:nvPr>
        </p:nvSpPr>
        <p:spPr>
          <a:xfrm>
            <a:off x="231675" y="1371600"/>
            <a:ext cx="8520600" cy="35516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Char char="●"/>
            </a:pPr>
            <a:r>
              <a:rPr lang="en-US"/>
              <a:t>A </a:t>
            </a:r>
            <a:r>
              <a:rPr b="1" lang="en-US"/>
              <a:t>network</a:t>
            </a:r>
            <a:r>
              <a:rPr lang="en-US"/>
              <a:t> is the interconnection of a set of devices capable of communication. In this definition, a device can be a host (or an end system as it is sometimes called) such as a large computer, desktop, laptop, workstation, cellular phone, or security system. </a:t>
            </a:r>
            <a:endParaRPr/>
          </a:p>
          <a:p>
            <a:pPr indent="-342900" lvl="0" marL="457200" rtl="0" algn="just">
              <a:lnSpc>
                <a:spcPct val="115000"/>
              </a:lnSpc>
              <a:spcBef>
                <a:spcPts val="0"/>
              </a:spcBef>
              <a:spcAft>
                <a:spcPts val="0"/>
              </a:spcAft>
              <a:buSzPts val="1800"/>
              <a:buChar char="●"/>
            </a:pPr>
            <a:r>
              <a:rPr lang="en-US"/>
              <a:t>A device in this definition can also be a connecting device such as a router, which connects the network to other networks, a switch, which connects devices together, a modem (modulator-demodulator), which changes the form of data, and so on. </a:t>
            </a:r>
            <a:endParaRPr/>
          </a:p>
          <a:p>
            <a:pPr indent="-342900" lvl="0" marL="457200" rtl="0" algn="just">
              <a:lnSpc>
                <a:spcPct val="115000"/>
              </a:lnSpc>
              <a:spcBef>
                <a:spcPts val="0"/>
              </a:spcBef>
              <a:spcAft>
                <a:spcPts val="0"/>
              </a:spcAft>
              <a:buSzPts val="1800"/>
              <a:buChar char="●"/>
            </a:pPr>
            <a:r>
              <a:rPr lang="en-US"/>
              <a:t>These devices in a network are connected using wired or wireless transmission media such as cable or air.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5"/>
          <p:cNvSpPr txBox="1"/>
          <p:nvPr>
            <p:ph type="title"/>
          </p:nvPr>
        </p:nvSpPr>
        <p:spPr>
          <a:xfrm>
            <a:off x="936331" y="705971"/>
            <a:ext cx="8520600" cy="410135"/>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Transport Layer</a:t>
            </a:r>
            <a:endParaRPr/>
          </a:p>
        </p:txBody>
      </p:sp>
      <p:sp>
        <p:nvSpPr>
          <p:cNvPr id="289" name="Google Shape;289;p55"/>
          <p:cNvSpPr txBox="1"/>
          <p:nvPr>
            <p:ph idx="1" type="body"/>
          </p:nvPr>
        </p:nvSpPr>
        <p:spPr>
          <a:xfrm>
            <a:off x="253250" y="1196789"/>
            <a:ext cx="8520600" cy="4077112"/>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latin typeface="Times New Roman"/>
                <a:ea typeface="Times New Roman"/>
                <a:cs typeface="Times New Roman"/>
                <a:sym typeface="Times New Roman"/>
              </a:rPr>
              <a:t>The logical connection at the transport layer is also end-to-end. </a:t>
            </a:r>
            <a:endParaRPr/>
          </a:p>
          <a:p>
            <a:pPr indent="-342900" lvl="0" marL="457200" rtl="0" algn="l">
              <a:lnSpc>
                <a:spcPct val="115000"/>
              </a:lnSpc>
              <a:spcBef>
                <a:spcPts val="0"/>
              </a:spcBef>
              <a:spcAft>
                <a:spcPts val="0"/>
              </a:spcAft>
              <a:buSzPts val="1800"/>
              <a:buChar char="●"/>
            </a:pPr>
            <a:r>
              <a:rPr lang="en-US">
                <a:latin typeface="Times New Roman"/>
                <a:ea typeface="Times New Roman"/>
                <a:cs typeface="Times New Roman"/>
                <a:sym typeface="Times New Roman"/>
              </a:rPr>
              <a:t>The transport layer at the source host gets the message from the application layer, encapsulates it in a transport layer packet (called a segment or a user datagram in different protocols) and sends it, through the logical (imaginary) connection, to the transport layer at the destination host</a:t>
            </a:r>
            <a:endParaRPr/>
          </a:p>
          <a:p>
            <a:pPr indent="-342900" lvl="0" marL="457200" rtl="0" algn="l">
              <a:lnSpc>
                <a:spcPct val="115000"/>
              </a:lnSpc>
              <a:spcBef>
                <a:spcPts val="0"/>
              </a:spcBef>
              <a:spcAft>
                <a:spcPts val="0"/>
              </a:spcAft>
              <a:buSzPts val="1800"/>
              <a:buChar char="●"/>
            </a:pPr>
            <a:r>
              <a:rPr lang="en-US">
                <a:latin typeface="Times New Roman"/>
                <a:ea typeface="Times New Roman"/>
                <a:cs typeface="Times New Roman"/>
                <a:sym typeface="Times New Roman"/>
              </a:rPr>
              <a:t>The main protocol, </a:t>
            </a:r>
            <a:r>
              <a:rPr b="1" lang="en-US">
                <a:latin typeface="Times New Roman"/>
                <a:ea typeface="Times New Roman"/>
                <a:cs typeface="Times New Roman"/>
                <a:sym typeface="Times New Roman"/>
              </a:rPr>
              <a:t>Transmission Control Protocol </a:t>
            </a:r>
            <a:r>
              <a:rPr lang="en-US">
                <a:latin typeface="Times New Roman"/>
                <a:ea typeface="Times New Roman"/>
                <a:cs typeface="Times New Roman"/>
                <a:sym typeface="Times New Roman"/>
              </a:rPr>
              <a:t>(TCP), is a connection-oriented protocol that first establishes a logical connection between transport layers at two hosts before transferring data. It creates a logical pipe between two TCPs for transferring a stream of bytes. </a:t>
            </a:r>
            <a:endParaRPr/>
          </a:p>
          <a:p>
            <a:pPr indent="-342900" lvl="0" marL="457200" rtl="0" algn="l">
              <a:lnSpc>
                <a:spcPct val="115000"/>
              </a:lnSpc>
              <a:spcBef>
                <a:spcPts val="0"/>
              </a:spcBef>
              <a:spcAft>
                <a:spcPts val="0"/>
              </a:spcAft>
              <a:buSzPts val="1800"/>
              <a:buChar char="●"/>
            </a:pPr>
            <a:r>
              <a:rPr lang="en-US">
                <a:latin typeface="Times New Roman"/>
                <a:ea typeface="Times New Roman"/>
                <a:cs typeface="Times New Roman"/>
                <a:sym typeface="Times New Roman"/>
              </a:rPr>
              <a:t>TCP provides flow control, error control, and congestion control to reduce the loss of segments due to congestion in the network.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6"/>
          <p:cNvSpPr txBox="1"/>
          <p:nvPr>
            <p:ph idx="1" type="body"/>
          </p:nvPr>
        </p:nvSpPr>
        <p:spPr>
          <a:xfrm>
            <a:off x="253250" y="1136276"/>
            <a:ext cx="8520600" cy="4137624"/>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sz="1800">
                <a:latin typeface="Times New Roman"/>
                <a:ea typeface="Times New Roman"/>
                <a:cs typeface="Times New Roman"/>
                <a:sym typeface="Times New Roman"/>
              </a:rPr>
              <a:t>The other common protocol, </a:t>
            </a:r>
            <a:r>
              <a:rPr b="1" lang="en-US" sz="1800">
                <a:latin typeface="Times New Roman"/>
                <a:ea typeface="Times New Roman"/>
                <a:cs typeface="Times New Roman"/>
                <a:sym typeface="Times New Roman"/>
              </a:rPr>
              <a:t>User Datagram Protocol </a:t>
            </a:r>
            <a:r>
              <a:rPr lang="en-US" sz="1800">
                <a:latin typeface="Times New Roman"/>
                <a:ea typeface="Times New Roman"/>
                <a:cs typeface="Times New Roman"/>
                <a:sym typeface="Times New Roman"/>
              </a:rPr>
              <a:t>(UDP), is a connectionless protocol that transmits user datagrams without first creating a logical connection. </a:t>
            </a:r>
            <a:endParaRPr/>
          </a:p>
          <a:p>
            <a:pPr indent="-342900" lvl="0" marL="457200" rtl="0" algn="l">
              <a:lnSpc>
                <a:spcPct val="115000"/>
              </a:lnSpc>
              <a:spcBef>
                <a:spcPts val="0"/>
              </a:spcBef>
              <a:spcAft>
                <a:spcPts val="0"/>
              </a:spcAft>
              <a:buSzPts val="1800"/>
              <a:buChar char="●"/>
            </a:pPr>
            <a:r>
              <a:rPr lang="en-US" sz="1800">
                <a:latin typeface="Times New Roman"/>
                <a:ea typeface="Times New Roman"/>
                <a:cs typeface="Times New Roman"/>
                <a:sym typeface="Times New Roman"/>
              </a:rPr>
              <a:t>In UDP, each user datagram is an independent entity without being related to the previous or the next one (the meaning of the term connectionless). </a:t>
            </a:r>
            <a:endParaRPr/>
          </a:p>
          <a:p>
            <a:pPr indent="-342900" lvl="0" marL="457200" rtl="0" algn="l">
              <a:lnSpc>
                <a:spcPct val="115000"/>
              </a:lnSpc>
              <a:spcBef>
                <a:spcPts val="0"/>
              </a:spcBef>
              <a:spcAft>
                <a:spcPts val="0"/>
              </a:spcAft>
              <a:buSzPts val="1800"/>
              <a:buChar char="●"/>
            </a:pPr>
            <a:r>
              <a:rPr lang="en-US" sz="1800">
                <a:latin typeface="Times New Roman"/>
                <a:ea typeface="Times New Roman"/>
                <a:cs typeface="Times New Roman"/>
                <a:sym typeface="Times New Roman"/>
              </a:rPr>
              <a:t>UDP is a simple protocol that does not provide flow, error, or congestion control. </a:t>
            </a:r>
            <a:endParaRPr/>
          </a:p>
          <a:p>
            <a:pPr indent="-342900" lvl="0" marL="457200" rtl="0" algn="l">
              <a:lnSpc>
                <a:spcPct val="115000"/>
              </a:lnSpc>
              <a:spcBef>
                <a:spcPts val="0"/>
              </a:spcBef>
              <a:spcAft>
                <a:spcPts val="0"/>
              </a:spcAft>
              <a:buSzPts val="1800"/>
              <a:buChar char="●"/>
            </a:pPr>
            <a:r>
              <a:rPr lang="en-US" sz="1800">
                <a:latin typeface="Times New Roman"/>
                <a:ea typeface="Times New Roman"/>
                <a:cs typeface="Times New Roman"/>
                <a:sym typeface="Times New Roman"/>
              </a:rPr>
              <a:t>Its simplicity, which means small overhead, is attractive to an application program that needs to send short messages and cannot afford the retransmission of the packets involved in TCP, when a packet is corrupted or lost. </a:t>
            </a:r>
            <a:endParaRPr/>
          </a:p>
          <a:p>
            <a:pPr indent="-342900" lvl="0" marL="457200" rtl="0" algn="l">
              <a:lnSpc>
                <a:spcPct val="115000"/>
              </a:lnSpc>
              <a:spcBef>
                <a:spcPts val="0"/>
              </a:spcBef>
              <a:spcAft>
                <a:spcPts val="0"/>
              </a:spcAft>
              <a:buSzPts val="1800"/>
              <a:buChar char="●"/>
            </a:pPr>
            <a:r>
              <a:rPr lang="en-US" sz="1800">
                <a:latin typeface="Times New Roman"/>
                <a:ea typeface="Times New Roman"/>
                <a:cs typeface="Times New Roman"/>
                <a:sym typeface="Times New Roman"/>
              </a:rPr>
              <a:t>A new protocol, </a:t>
            </a:r>
            <a:r>
              <a:rPr b="1" lang="en-US" sz="1800">
                <a:latin typeface="Times New Roman"/>
                <a:ea typeface="Times New Roman"/>
                <a:cs typeface="Times New Roman"/>
                <a:sym typeface="Times New Roman"/>
              </a:rPr>
              <a:t>Stream Control Transmission Protocol </a:t>
            </a:r>
            <a:r>
              <a:rPr lang="en-US" sz="1800">
                <a:latin typeface="Times New Roman"/>
                <a:ea typeface="Times New Roman"/>
                <a:cs typeface="Times New Roman"/>
                <a:sym typeface="Times New Roman"/>
              </a:rPr>
              <a:t>(SCTP) is designed to respond to new applications that are emerging in the multimedia</a:t>
            </a:r>
            <a:endParaRPr sz="1800">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7"/>
          <p:cNvSpPr txBox="1"/>
          <p:nvPr>
            <p:ph type="title"/>
          </p:nvPr>
        </p:nvSpPr>
        <p:spPr>
          <a:xfrm>
            <a:off x="391725" y="934100"/>
            <a:ext cx="8520600" cy="356818"/>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Application Layer</a:t>
            </a:r>
            <a:endParaRPr/>
          </a:p>
        </p:txBody>
      </p:sp>
      <p:sp>
        <p:nvSpPr>
          <p:cNvPr id="300" name="Google Shape;300;p57"/>
          <p:cNvSpPr txBox="1"/>
          <p:nvPr>
            <p:ph idx="1" type="body"/>
          </p:nvPr>
        </p:nvSpPr>
        <p:spPr>
          <a:xfrm>
            <a:off x="253250" y="1546412"/>
            <a:ext cx="8520600" cy="3727488"/>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The two application layers exchange messages between each other as though there were a bridge between the two layers.</a:t>
            </a:r>
            <a:endParaRPr/>
          </a:p>
          <a:p>
            <a:pPr indent="-342900" lvl="0" marL="457200" rtl="0" algn="l">
              <a:lnSpc>
                <a:spcPct val="115000"/>
              </a:lnSpc>
              <a:spcBef>
                <a:spcPts val="0"/>
              </a:spcBef>
              <a:spcAft>
                <a:spcPts val="0"/>
              </a:spcAft>
              <a:buSzPts val="1800"/>
              <a:buChar char="●"/>
            </a:pPr>
            <a:r>
              <a:rPr lang="en-US"/>
              <a:t>Communication at the application layer is between two processes</a:t>
            </a:r>
            <a:endParaRPr/>
          </a:p>
          <a:p>
            <a:pPr indent="-342900" lvl="0" marL="457200" rtl="0" algn="l">
              <a:lnSpc>
                <a:spcPct val="115000"/>
              </a:lnSpc>
              <a:spcBef>
                <a:spcPts val="0"/>
              </a:spcBef>
              <a:spcAft>
                <a:spcPts val="0"/>
              </a:spcAft>
              <a:buSzPts val="1800"/>
              <a:buChar char="●"/>
            </a:pPr>
            <a:r>
              <a:rPr lang="en-US"/>
              <a:t>To communicate, a process sends a request to the other process and receives a response. Process-to-process communication is the duty of the application layer. </a:t>
            </a:r>
            <a:endParaRPr/>
          </a:p>
          <a:p>
            <a:pPr indent="-342900" lvl="0" marL="457200" rtl="0" algn="l">
              <a:lnSpc>
                <a:spcPct val="115000"/>
              </a:lnSpc>
              <a:spcBef>
                <a:spcPts val="0"/>
              </a:spcBef>
              <a:spcAft>
                <a:spcPts val="0"/>
              </a:spcAft>
              <a:buSzPts val="1800"/>
              <a:buChar char="●"/>
            </a:pPr>
            <a:r>
              <a:rPr lang="en-US"/>
              <a:t>The application layer in the Internet includes many predefined protocols, but a user can also create a pair of processes to be run at the two hosts.</a:t>
            </a:r>
            <a:endParaRPr/>
          </a:p>
          <a:p>
            <a:pPr indent="-342900" lvl="0" marL="457200" rtl="0" algn="l">
              <a:lnSpc>
                <a:spcPct val="115000"/>
              </a:lnSpc>
              <a:spcBef>
                <a:spcPts val="0"/>
              </a:spcBef>
              <a:spcAft>
                <a:spcPts val="0"/>
              </a:spcAft>
              <a:buSzPts val="1800"/>
              <a:buChar char="●"/>
            </a:pPr>
            <a:r>
              <a:rPr lang="en-US"/>
              <a:t>HTTP, WWW,SMTP, FTP, TELNET, SSH, SNMP, DNS etc are application layer protocols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8"/>
          <p:cNvSpPr txBox="1"/>
          <p:nvPr>
            <p:ph type="title"/>
          </p:nvPr>
        </p:nvSpPr>
        <p:spPr>
          <a:xfrm>
            <a:off x="774967" y="698777"/>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Encapsulation and Decapsulation</a:t>
            </a:r>
            <a:endParaRPr/>
          </a:p>
        </p:txBody>
      </p:sp>
      <p:sp>
        <p:nvSpPr>
          <p:cNvPr id="306" name="Google Shape;306;p58"/>
          <p:cNvSpPr txBox="1"/>
          <p:nvPr>
            <p:ph idx="1" type="body"/>
          </p:nvPr>
        </p:nvSpPr>
        <p:spPr>
          <a:xfrm>
            <a:off x="239803" y="1204242"/>
            <a:ext cx="8520600" cy="4002423"/>
          </a:xfrm>
          <a:prstGeom prst="rect">
            <a:avLst/>
          </a:prstGeom>
          <a:noFill/>
          <a:ln>
            <a:noFill/>
          </a:ln>
        </p:spPr>
        <p:txBody>
          <a:bodyPr anchorCtr="0" anchor="t" bIns="91425" lIns="91425" spcFirstLastPara="1" rIns="91425" wrap="square" tIns="91425">
            <a:normAutofit/>
          </a:bodyPr>
          <a:lstStyle/>
          <a:p>
            <a:pPr indent="0" lvl="0" marL="114300" rtl="0" algn="l">
              <a:lnSpc>
                <a:spcPct val="115000"/>
              </a:lnSpc>
              <a:spcBef>
                <a:spcPts val="0"/>
              </a:spcBef>
              <a:spcAft>
                <a:spcPts val="0"/>
              </a:spcAft>
              <a:buSzPts val="1800"/>
              <a:buNone/>
            </a:pPr>
            <a:r>
              <a:rPr b="1" lang="en-US" sz="1400"/>
              <a:t>Encapsulation at the Source Host: </a:t>
            </a:r>
            <a:r>
              <a:rPr lang="en-US" sz="1400"/>
              <a:t>At the source, we have only encapsulation.</a:t>
            </a:r>
            <a:r>
              <a:rPr b="1" lang="en-US" sz="1400"/>
              <a:t> </a:t>
            </a:r>
            <a:endParaRPr/>
          </a:p>
          <a:p>
            <a:pPr indent="-342900" lvl="0" marL="457200" rtl="0" algn="l">
              <a:lnSpc>
                <a:spcPct val="115000"/>
              </a:lnSpc>
              <a:spcBef>
                <a:spcPts val="0"/>
              </a:spcBef>
              <a:spcAft>
                <a:spcPts val="0"/>
              </a:spcAft>
              <a:buSzPts val="1800"/>
              <a:buFont typeface="Arial"/>
              <a:buAutoNum type="arabicPeriod"/>
            </a:pPr>
            <a:r>
              <a:rPr lang="en-US" sz="1400"/>
              <a:t>At the application layer, the data to be exchanged is referred to as a message. A message normally does not contain any header or trailer</a:t>
            </a:r>
            <a:endParaRPr/>
          </a:p>
          <a:p>
            <a:pPr indent="-342900" lvl="0" marL="457200" rtl="0" algn="l">
              <a:lnSpc>
                <a:spcPct val="115000"/>
              </a:lnSpc>
              <a:spcBef>
                <a:spcPts val="0"/>
              </a:spcBef>
              <a:spcAft>
                <a:spcPts val="0"/>
              </a:spcAft>
              <a:buSzPts val="1800"/>
              <a:buFont typeface="Arial"/>
              <a:buAutoNum type="arabicPeriod"/>
            </a:pPr>
            <a:r>
              <a:rPr lang="en-US" sz="1400"/>
              <a:t>The transport layer takes the message as the payload, the load that the transport layer should take care of. It adds the transport layer header to the payload, which contains the identifiers of the source and destination application programs that want to communicate plus some more information that is needed for the end-to-end delivery of the message, such as information needed for flow, error control, or congestion control. </a:t>
            </a:r>
            <a:endParaRPr/>
          </a:p>
          <a:p>
            <a:pPr indent="-342900" lvl="0" marL="457200" rtl="0" algn="l">
              <a:lnSpc>
                <a:spcPct val="115000"/>
              </a:lnSpc>
              <a:spcBef>
                <a:spcPts val="0"/>
              </a:spcBef>
              <a:spcAft>
                <a:spcPts val="0"/>
              </a:spcAft>
              <a:buSzPts val="1800"/>
              <a:buFont typeface="Arial"/>
              <a:buAutoNum type="arabicPeriod"/>
            </a:pPr>
            <a:r>
              <a:rPr lang="en-US" sz="1400"/>
              <a:t>The result is the transport-layer packet,</a:t>
            </a:r>
            <a:endParaRPr/>
          </a:p>
          <a:p>
            <a:pPr indent="0" lvl="0" marL="114300" rtl="0" algn="l">
              <a:lnSpc>
                <a:spcPct val="115000"/>
              </a:lnSpc>
              <a:spcBef>
                <a:spcPts val="0"/>
              </a:spcBef>
              <a:spcAft>
                <a:spcPts val="0"/>
              </a:spcAft>
              <a:buSzPts val="1800"/>
              <a:buNone/>
            </a:pPr>
            <a:r>
              <a:rPr lang="en-US" sz="1400"/>
              <a:t> which is called the segment (in TCP) and </a:t>
            </a:r>
            <a:endParaRPr/>
          </a:p>
          <a:p>
            <a:pPr indent="0" lvl="0" marL="114300" rtl="0" algn="l">
              <a:lnSpc>
                <a:spcPct val="115000"/>
              </a:lnSpc>
              <a:spcBef>
                <a:spcPts val="0"/>
              </a:spcBef>
              <a:spcAft>
                <a:spcPts val="0"/>
              </a:spcAft>
              <a:buSzPts val="1800"/>
              <a:buNone/>
            </a:pPr>
            <a:r>
              <a:rPr lang="en-US" sz="1400"/>
              <a:t>the user datagram (in UDP). </a:t>
            </a:r>
            <a:endParaRPr/>
          </a:p>
          <a:p>
            <a:pPr indent="0" lvl="0" marL="114300" rtl="0" algn="l">
              <a:lnSpc>
                <a:spcPct val="115000"/>
              </a:lnSpc>
              <a:spcBef>
                <a:spcPts val="0"/>
              </a:spcBef>
              <a:spcAft>
                <a:spcPts val="0"/>
              </a:spcAft>
              <a:buSzPts val="1800"/>
              <a:buNone/>
            </a:pPr>
            <a:r>
              <a:rPr lang="en-US" sz="1400"/>
              <a:t>The transport layer then passes the packet </a:t>
            </a:r>
            <a:endParaRPr/>
          </a:p>
          <a:p>
            <a:pPr indent="0" lvl="0" marL="114300" rtl="0" algn="l">
              <a:lnSpc>
                <a:spcPct val="115000"/>
              </a:lnSpc>
              <a:spcBef>
                <a:spcPts val="0"/>
              </a:spcBef>
              <a:spcAft>
                <a:spcPts val="0"/>
              </a:spcAft>
              <a:buSzPts val="1800"/>
              <a:buNone/>
            </a:pPr>
            <a:r>
              <a:rPr lang="en-US" sz="1400"/>
              <a:t>to the network layer.</a:t>
            </a:r>
            <a:endParaRPr b="1" sz="1400"/>
          </a:p>
        </p:txBody>
      </p:sp>
      <p:pic>
        <p:nvPicPr>
          <p:cNvPr id="307" name="Google Shape;307;p58"/>
          <p:cNvPicPr preferRelativeResize="0"/>
          <p:nvPr/>
        </p:nvPicPr>
        <p:blipFill rotWithShape="1">
          <a:blip r:embed="rId3">
            <a:alphaModFix/>
          </a:blip>
          <a:srcRect b="0" l="0" r="0" t="0"/>
          <a:stretch/>
        </p:blipFill>
        <p:spPr>
          <a:xfrm>
            <a:off x="3940731" y="3001518"/>
            <a:ext cx="5203269" cy="2141982"/>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9"/>
          <p:cNvSpPr txBox="1"/>
          <p:nvPr>
            <p:ph idx="1" type="body"/>
          </p:nvPr>
        </p:nvSpPr>
        <p:spPr>
          <a:xfrm>
            <a:off x="253250" y="1001806"/>
            <a:ext cx="8520600" cy="4272094"/>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Arial"/>
              <a:buAutoNum type="arabicPeriod" startAt="3"/>
            </a:pPr>
            <a:r>
              <a:rPr lang="en-US" sz="1600"/>
              <a:t>The network layer takes the transport-layer packet as data or payload and adds its own header to the payload. The header contains the addresses of the source and destination hosts and some more information used for error checking of the header, fragmentation information, and so on. The result is the network-layer packet, called a datagram. The network layer then passes the packet to the data-link layer. </a:t>
            </a:r>
            <a:endParaRPr/>
          </a:p>
          <a:p>
            <a:pPr indent="-228600" lvl="0" marL="457200" rtl="0" algn="l">
              <a:lnSpc>
                <a:spcPct val="115000"/>
              </a:lnSpc>
              <a:spcBef>
                <a:spcPts val="0"/>
              </a:spcBef>
              <a:spcAft>
                <a:spcPts val="0"/>
              </a:spcAft>
              <a:buSzPts val="1800"/>
              <a:buFont typeface="Arial"/>
              <a:buNone/>
            </a:pPr>
            <a:r>
              <a:t/>
            </a:r>
            <a:endParaRPr sz="1600"/>
          </a:p>
          <a:p>
            <a:pPr indent="-342900" lvl="0" marL="457200" rtl="0" algn="l">
              <a:lnSpc>
                <a:spcPct val="115000"/>
              </a:lnSpc>
              <a:spcBef>
                <a:spcPts val="0"/>
              </a:spcBef>
              <a:spcAft>
                <a:spcPts val="0"/>
              </a:spcAft>
              <a:buSzPts val="1800"/>
              <a:buFont typeface="Arial"/>
              <a:buAutoNum type="arabicPeriod" startAt="3"/>
            </a:pPr>
            <a:r>
              <a:rPr lang="en-US" sz="1600"/>
              <a:t>The data-link layer takes the network-layer packet as data or payload and adds its own header, which contains the link-layer addresses of the host or the next hop (the router). The result is the link-layer packet, which is called a frame. The frame is passed to the physical layer for transmission.</a:t>
            </a:r>
            <a:endParaRPr sz="16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60"/>
          <p:cNvSpPr txBox="1"/>
          <p:nvPr>
            <p:ph idx="1" type="body"/>
          </p:nvPr>
        </p:nvSpPr>
        <p:spPr>
          <a:xfrm>
            <a:off x="253250" y="1008529"/>
            <a:ext cx="8520600" cy="4265371"/>
          </a:xfrm>
          <a:prstGeom prst="rect">
            <a:avLst/>
          </a:prstGeom>
          <a:noFill/>
          <a:ln>
            <a:noFill/>
          </a:ln>
        </p:spPr>
        <p:txBody>
          <a:bodyPr anchorCtr="0" anchor="t" bIns="91425" lIns="91425" spcFirstLastPara="1" rIns="91425" wrap="square" tIns="91425">
            <a:normAutofit lnSpcReduction="10000"/>
          </a:bodyPr>
          <a:lstStyle/>
          <a:p>
            <a:pPr indent="0" lvl="0" marL="114300" rtl="0" algn="l">
              <a:lnSpc>
                <a:spcPct val="115000"/>
              </a:lnSpc>
              <a:spcBef>
                <a:spcPts val="0"/>
              </a:spcBef>
              <a:spcAft>
                <a:spcPts val="0"/>
              </a:spcAft>
              <a:buSzPts val="1800"/>
              <a:buNone/>
            </a:pPr>
            <a:r>
              <a:rPr b="1" lang="en-US"/>
              <a:t>Decapsulation and Encapsulation at the Router </a:t>
            </a:r>
            <a:endParaRPr/>
          </a:p>
          <a:p>
            <a:pPr indent="0" lvl="0" marL="114300" rtl="0" algn="l">
              <a:lnSpc>
                <a:spcPct val="115000"/>
              </a:lnSpc>
              <a:spcBef>
                <a:spcPts val="0"/>
              </a:spcBef>
              <a:spcAft>
                <a:spcPts val="0"/>
              </a:spcAft>
              <a:buSzPts val="1800"/>
              <a:buNone/>
            </a:pPr>
            <a:r>
              <a:rPr lang="en-US"/>
              <a:t>At the router, we have both </a:t>
            </a:r>
            <a:r>
              <a:rPr b="1" lang="en-US"/>
              <a:t>decapsulation and encapsulation </a:t>
            </a:r>
            <a:r>
              <a:rPr lang="en-US"/>
              <a:t>because the router is connected to two or more links. </a:t>
            </a:r>
            <a:endParaRPr/>
          </a:p>
          <a:p>
            <a:pPr indent="-342900" lvl="0" marL="457200" rtl="0" algn="l">
              <a:lnSpc>
                <a:spcPct val="115000"/>
              </a:lnSpc>
              <a:spcBef>
                <a:spcPts val="0"/>
              </a:spcBef>
              <a:spcAft>
                <a:spcPts val="0"/>
              </a:spcAft>
              <a:buSzPts val="1800"/>
              <a:buFont typeface="Arial"/>
              <a:buAutoNum type="arabicPeriod"/>
            </a:pPr>
            <a:r>
              <a:rPr lang="en-US"/>
              <a:t>After the set of bits are delivered to the data-link layer, this layer decapsulates the datagram from the frame and passes it to the network layer. </a:t>
            </a:r>
            <a:endParaRPr/>
          </a:p>
          <a:p>
            <a:pPr indent="-342900" lvl="0" marL="457200" rtl="0" algn="l">
              <a:lnSpc>
                <a:spcPct val="115000"/>
              </a:lnSpc>
              <a:spcBef>
                <a:spcPts val="0"/>
              </a:spcBef>
              <a:spcAft>
                <a:spcPts val="0"/>
              </a:spcAft>
              <a:buSzPts val="1800"/>
              <a:buFont typeface="Arial"/>
              <a:buAutoNum type="arabicPeriod"/>
            </a:pPr>
            <a:r>
              <a:rPr lang="en-US"/>
              <a:t>The network layer only inspects the source and destination addresses in the datagram header and consults its forwarding table to find the next hop to which the datagram is to be delivered. The contents of the datagram should not be changed by the network layer in the router unless there is a need to fragment the datagram if it is too big to be passed through the next link. The datagram is then passed to the data-link layer of the next link. </a:t>
            </a:r>
            <a:endParaRPr/>
          </a:p>
          <a:p>
            <a:pPr indent="-342900" lvl="0" marL="457200" rtl="0" algn="l">
              <a:lnSpc>
                <a:spcPct val="115000"/>
              </a:lnSpc>
              <a:spcBef>
                <a:spcPts val="0"/>
              </a:spcBef>
              <a:spcAft>
                <a:spcPts val="0"/>
              </a:spcAft>
              <a:buSzPts val="1800"/>
              <a:buFont typeface="Arial"/>
              <a:buAutoNum type="arabicPeriod"/>
            </a:pPr>
            <a:r>
              <a:rPr lang="en-US"/>
              <a:t>The data-link layer of the next link encapsulates the datagram in a frame and passes it to the physical layer for transmission</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61"/>
          <p:cNvSpPr txBox="1"/>
          <p:nvPr>
            <p:ph idx="1" type="body"/>
          </p:nvPr>
        </p:nvSpPr>
        <p:spPr>
          <a:xfrm>
            <a:off x="253250" y="961465"/>
            <a:ext cx="8520600" cy="4312435"/>
          </a:xfrm>
          <a:prstGeom prst="rect">
            <a:avLst/>
          </a:prstGeom>
          <a:noFill/>
          <a:ln>
            <a:noFill/>
          </a:ln>
        </p:spPr>
        <p:txBody>
          <a:bodyPr anchorCtr="0" anchor="t" bIns="91425" lIns="91425" spcFirstLastPara="1" rIns="91425" wrap="square" tIns="91425">
            <a:normAutofit/>
          </a:bodyPr>
          <a:lstStyle/>
          <a:p>
            <a:pPr indent="0" lvl="0" marL="114300" rtl="0" algn="l">
              <a:lnSpc>
                <a:spcPct val="115000"/>
              </a:lnSpc>
              <a:spcBef>
                <a:spcPts val="0"/>
              </a:spcBef>
              <a:spcAft>
                <a:spcPts val="0"/>
              </a:spcAft>
              <a:buSzPts val="1800"/>
              <a:buNone/>
            </a:pPr>
            <a:r>
              <a:rPr b="1" lang="en-US"/>
              <a:t>Decapsulation at the Destination Host </a:t>
            </a:r>
            <a:endParaRPr/>
          </a:p>
          <a:p>
            <a:pPr indent="0" lvl="0" marL="114300" rtl="0" algn="l">
              <a:lnSpc>
                <a:spcPct val="115000"/>
              </a:lnSpc>
              <a:spcBef>
                <a:spcPts val="0"/>
              </a:spcBef>
              <a:spcAft>
                <a:spcPts val="0"/>
              </a:spcAft>
              <a:buSzPts val="1800"/>
              <a:buNone/>
            </a:pPr>
            <a:r>
              <a:t/>
            </a:r>
            <a:endParaRPr b="1"/>
          </a:p>
          <a:p>
            <a:pPr indent="-342900" lvl="0" marL="457200" rtl="0" algn="l">
              <a:lnSpc>
                <a:spcPct val="115000"/>
              </a:lnSpc>
              <a:spcBef>
                <a:spcPts val="0"/>
              </a:spcBef>
              <a:spcAft>
                <a:spcPts val="0"/>
              </a:spcAft>
              <a:buSzPts val="1800"/>
              <a:buChar char="●"/>
            </a:pPr>
            <a:r>
              <a:rPr lang="en-US"/>
              <a:t>At the destination host, each layer only decapsulates the packet received, removes the payload, and delivers the payload to the next-higher layer protocol until the message reaches the application layer. </a:t>
            </a:r>
            <a:endParaRPr/>
          </a:p>
          <a:p>
            <a:pPr indent="-342900" lvl="0" marL="457200" rtl="0" algn="l">
              <a:lnSpc>
                <a:spcPct val="115000"/>
              </a:lnSpc>
              <a:spcBef>
                <a:spcPts val="0"/>
              </a:spcBef>
              <a:spcAft>
                <a:spcPts val="0"/>
              </a:spcAft>
              <a:buSzPts val="1800"/>
              <a:buChar char="●"/>
            </a:pPr>
            <a:r>
              <a:rPr lang="en-US"/>
              <a:t>It is necessary to say that decapsulation in the host involves error checking.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62"/>
          <p:cNvSpPr txBox="1"/>
          <p:nvPr>
            <p:ph type="title"/>
          </p:nvPr>
        </p:nvSpPr>
        <p:spPr>
          <a:xfrm>
            <a:off x="943056" y="705500"/>
            <a:ext cx="8520600" cy="41733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Addressing</a:t>
            </a:r>
            <a:endParaRPr/>
          </a:p>
        </p:txBody>
      </p:sp>
      <p:sp>
        <p:nvSpPr>
          <p:cNvPr id="328" name="Google Shape;328;p62"/>
          <p:cNvSpPr txBox="1"/>
          <p:nvPr>
            <p:ph idx="1" type="body"/>
          </p:nvPr>
        </p:nvSpPr>
        <p:spPr>
          <a:xfrm>
            <a:off x="253250" y="1237129"/>
            <a:ext cx="8520600" cy="4036771"/>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sz="1600"/>
              <a:t>Any communication that involves two parties needs two addresses: source address and destination address.</a:t>
            </a:r>
            <a:endParaRPr/>
          </a:p>
          <a:p>
            <a:pPr indent="-342900" lvl="0" marL="457200" rtl="0" algn="l">
              <a:lnSpc>
                <a:spcPct val="115000"/>
              </a:lnSpc>
              <a:spcBef>
                <a:spcPts val="0"/>
              </a:spcBef>
              <a:spcAft>
                <a:spcPts val="0"/>
              </a:spcAft>
              <a:buSzPts val="1800"/>
              <a:buChar char="●"/>
            </a:pPr>
            <a:r>
              <a:rPr lang="en-US" sz="1600"/>
              <a:t>Although it looks as if we need five pairs of addresses, one pair per layer, we normally have only four because the physical layer does not need addresses; as bits cannot have addresses</a:t>
            </a:r>
            <a:endParaRPr sz="1600"/>
          </a:p>
        </p:txBody>
      </p:sp>
      <p:pic>
        <p:nvPicPr>
          <p:cNvPr id="329" name="Google Shape;329;p62"/>
          <p:cNvPicPr preferRelativeResize="0"/>
          <p:nvPr/>
        </p:nvPicPr>
        <p:blipFill rotWithShape="1">
          <a:blip r:embed="rId3">
            <a:alphaModFix/>
          </a:blip>
          <a:srcRect b="0" l="0" r="0" t="0"/>
          <a:stretch/>
        </p:blipFill>
        <p:spPr>
          <a:xfrm>
            <a:off x="623401" y="2743200"/>
            <a:ext cx="8520600" cy="2229288"/>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63"/>
          <p:cNvSpPr txBox="1"/>
          <p:nvPr>
            <p:ph idx="1" type="body"/>
          </p:nvPr>
        </p:nvSpPr>
        <p:spPr>
          <a:xfrm>
            <a:off x="253250" y="1190065"/>
            <a:ext cx="8520600" cy="43125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As the figure shows, there is a relationship between the layer, the address used in that layer, and the packet name at that layer. At the application layer, we normally use names to define the site that provides services, such as someorg.com.</a:t>
            </a:r>
            <a:endParaRPr/>
          </a:p>
          <a:p>
            <a:pPr indent="-342900" lvl="0" marL="457200" rtl="0" algn="l">
              <a:lnSpc>
                <a:spcPct val="115000"/>
              </a:lnSpc>
              <a:spcBef>
                <a:spcPts val="0"/>
              </a:spcBef>
              <a:spcAft>
                <a:spcPts val="0"/>
              </a:spcAft>
              <a:buSzPts val="1800"/>
              <a:buChar char="●"/>
            </a:pPr>
            <a:r>
              <a:rPr lang="en-US"/>
              <a:t>At the transport layer, addresses are called port numbers, and these define the application-layer programs at the source and destination</a:t>
            </a:r>
            <a:endParaRPr/>
          </a:p>
          <a:p>
            <a:pPr indent="-342900" lvl="0" marL="457200" rtl="0" algn="l">
              <a:lnSpc>
                <a:spcPct val="115000"/>
              </a:lnSpc>
              <a:spcBef>
                <a:spcPts val="0"/>
              </a:spcBef>
              <a:spcAft>
                <a:spcPts val="0"/>
              </a:spcAft>
              <a:buSzPts val="1800"/>
              <a:buChar char="●"/>
            </a:pPr>
            <a:r>
              <a:rPr lang="en-US"/>
              <a:t>At the network-layer, the addresses are global, with the whole Internet as the scope. IP addresses.</a:t>
            </a:r>
            <a:endParaRPr/>
          </a:p>
          <a:p>
            <a:pPr indent="-342900" lvl="0" marL="457200" rtl="0" algn="l">
              <a:lnSpc>
                <a:spcPct val="115000"/>
              </a:lnSpc>
              <a:spcBef>
                <a:spcPts val="0"/>
              </a:spcBef>
              <a:spcAft>
                <a:spcPts val="0"/>
              </a:spcAft>
              <a:buSzPts val="1800"/>
              <a:buChar char="●"/>
            </a:pPr>
            <a:r>
              <a:rPr lang="en-US"/>
              <a:t>The link-layer addresses, sometimes called MAC addresses, are locally defined addresses, each of which defines a specific host or router in a network (LAN or WAN).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64"/>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Multiplexing and Demultiplexing: with respect to layers</a:t>
            </a:r>
            <a:endParaRPr/>
          </a:p>
        </p:txBody>
      </p:sp>
      <p:sp>
        <p:nvSpPr>
          <p:cNvPr id="340" name="Google Shape;340;p64"/>
          <p:cNvSpPr txBox="1"/>
          <p:nvPr>
            <p:ph idx="1" type="body"/>
          </p:nvPr>
        </p:nvSpPr>
        <p:spPr>
          <a:xfrm>
            <a:off x="253250" y="1857500"/>
            <a:ext cx="8520600" cy="34164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800"/>
              <a:buNone/>
            </a:pPr>
            <a:r>
              <a:t/>
            </a:r>
            <a:endParaRPr/>
          </a:p>
        </p:txBody>
      </p:sp>
      <p:pic>
        <p:nvPicPr>
          <p:cNvPr id="341" name="Google Shape;341;p64"/>
          <p:cNvPicPr preferRelativeResize="0"/>
          <p:nvPr/>
        </p:nvPicPr>
        <p:blipFill rotWithShape="1">
          <a:blip r:embed="rId3">
            <a:alphaModFix/>
          </a:blip>
          <a:srcRect b="0" l="0" r="0" t="0"/>
          <a:stretch/>
        </p:blipFill>
        <p:spPr>
          <a:xfrm>
            <a:off x="700368" y="1949762"/>
            <a:ext cx="7245722" cy="240042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Network Criteria</a:t>
            </a:r>
            <a:endParaRPr/>
          </a:p>
        </p:txBody>
      </p:sp>
      <p:sp>
        <p:nvSpPr>
          <p:cNvPr id="78" name="Google Shape;78;p16"/>
          <p:cNvSpPr txBox="1"/>
          <p:nvPr>
            <p:ph idx="1" type="body"/>
          </p:nvPr>
        </p:nvSpPr>
        <p:spPr>
          <a:xfrm>
            <a:off x="253250" y="1506800"/>
            <a:ext cx="8520600" cy="3767100"/>
          </a:xfrm>
          <a:prstGeom prst="rect">
            <a:avLst/>
          </a:prstGeom>
          <a:solidFill>
            <a:schemeClr val="lt1"/>
          </a:solid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A network must be able to meet a certain number of criteria. The most important of these are </a:t>
            </a:r>
            <a:r>
              <a:rPr b="1" lang="en-US"/>
              <a:t>performance, reliability, and security.</a:t>
            </a:r>
            <a:endParaRPr/>
          </a:p>
          <a:p>
            <a:pPr indent="-342900" lvl="0" marL="457200" rtl="0" algn="l">
              <a:lnSpc>
                <a:spcPct val="115000"/>
              </a:lnSpc>
              <a:spcBef>
                <a:spcPts val="0"/>
              </a:spcBef>
              <a:spcAft>
                <a:spcPts val="0"/>
              </a:spcAft>
              <a:buSzPts val="1800"/>
              <a:buChar char="●"/>
            </a:pPr>
            <a:r>
              <a:rPr b="1" lang="en-US"/>
              <a:t>Performance</a:t>
            </a:r>
            <a:r>
              <a:rPr lang="en-US"/>
              <a:t> can be measured in many ways, including </a:t>
            </a:r>
            <a:r>
              <a:rPr b="1" lang="en-US"/>
              <a:t>transit time and response time</a:t>
            </a:r>
            <a:r>
              <a:rPr lang="en-US"/>
              <a:t>. Transit time is the amount of time required for a message to travel from one device to another. Response time is the elapsed time between an inquiry and a response. Performance is often evaluated by</a:t>
            </a:r>
            <a:r>
              <a:rPr b="1" lang="en-US"/>
              <a:t> two networking metrics: throughput and delay. </a:t>
            </a:r>
            <a:endParaRPr b="1"/>
          </a:p>
          <a:p>
            <a:pPr indent="-342900" lvl="0" marL="457200" rtl="0" algn="l">
              <a:lnSpc>
                <a:spcPct val="115000"/>
              </a:lnSpc>
              <a:spcBef>
                <a:spcPts val="0"/>
              </a:spcBef>
              <a:spcAft>
                <a:spcPts val="0"/>
              </a:spcAft>
              <a:buSzPts val="1800"/>
              <a:buChar char="●"/>
            </a:pPr>
            <a:r>
              <a:rPr lang="en-US"/>
              <a:t>In addition to accuracy of delivery, network </a:t>
            </a:r>
            <a:r>
              <a:rPr b="1" lang="en-US"/>
              <a:t>reliability</a:t>
            </a:r>
            <a:r>
              <a:rPr lang="en-US"/>
              <a:t> is measured by the </a:t>
            </a:r>
            <a:r>
              <a:rPr b="1" lang="en-US"/>
              <a:t>frequency of failure,</a:t>
            </a:r>
            <a:r>
              <a:rPr lang="en-US"/>
              <a:t> the time it takes a link to </a:t>
            </a:r>
            <a:r>
              <a:rPr b="1" lang="en-US"/>
              <a:t>recover from a failure,</a:t>
            </a:r>
            <a:r>
              <a:rPr lang="en-US"/>
              <a:t> and the </a:t>
            </a:r>
            <a:r>
              <a:rPr b="1" lang="en-US"/>
              <a:t>network’s robustness in a catastrophe</a:t>
            </a:r>
            <a:endParaRPr b="1"/>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65"/>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THE OSI MODEL</a:t>
            </a:r>
            <a:endParaRPr/>
          </a:p>
        </p:txBody>
      </p:sp>
      <p:sp>
        <p:nvSpPr>
          <p:cNvPr id="347" name="Google Shape;347;p65"/>
          <p:cNvSpPr txBox="1"/>
          <p:nvPr>
            <p:ph idx="1" type="body"/>
          </p:nvPr>
        </p:nvSpPr>
        <p:spPr>
          <a:xfrm>
            <a:off x="253250" y="1506800"/>
            <a:ext cx="8520600" cy="37671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sz="1600"/>
              <a:t>An ISO standard that covers all aspects of network communications is the Open Systems Interconnection (OSI) model. </a:t>
            </a:r>
            <a:endParaRPr/>
          </a:p>
          <a:p>
            <a:pPr indent="-342900" lvl="0" marL="457200" rtl="0" algn="l">
              <a:lnSpc>
                <a:spcPct val="115000"/>
              </a:lnSpc>
              <a:spcBef>
                <a:spcPts val="0"/>
              </a:spcBef>
              <a:spcAft>
                <a:spcPts val="0"/>
              </a:spcAft>
              <a:buSzPts val="1800"/>
              <a:buChar char="●"/>
            </a:pPr>
            <a:r>
              <a:rPr lang="en-US" sz="1600"/>
              <a:t>It was first introduced in the late 1970s. </a:t>
            </a:r>
            <a:endParaRPr/>
          </a:p>
          <a:p>
            <a:pPr indent="-342900" lvl="0" marL="457200" rtl="0" algn="l">
              <a:lnSpc>
                <a:spcPct val="115000"/>
              </a:lnSpc>
              <a:spcBef>
                <a:spcPts val="0"/>
              </a:spcBef>
              <a:spcAft>
                <a:spcPts val="0"/>
              </a:spcAft>
              <a:buSzPts val="1800"/>
              <a:buChar char="●"/>
            </a:pPr>
            <a:r>
              <a:rPr lang="en-US" sz="1600"/>
              <a:t>An open system is a set of protocols that allows any two different systems to communicate regardless of their underlying architecture. </a:t>
            </a:r>
            <a:endParaRPr/>
          </a:p>
          <a:p>
            <a:pPr indent="-342900" lvl="0" marL="457200" rtl="0" algn="l">
              <a:lnSpc>
                <a:spcPct val="115000"/>
              </a:lnSpc>
              <a:spcBef>
                <a:spcPts val="0"/>
              </a:spcBef>
              <a:spcAft>
                <a:spcPts val="0"/>
              </a:spcAft>
              <a:buSzPts val="1800"/>
              <a:buChar char="●"/>
            </a:pPr>
            <a:r>
              <a:rPr lang="en-US" sz="1600"/>
              <a:t>The purpose of the OSI model is to show how to facilitate communication between different systems without requiring changes to the logic of the underlying hardware and software. </a:t>
            </a:r>
            <a:endParaRPr/>
          </a:p>
          <a:p>
            <a:pPr indent="-342900" lvl="0" marL="457200" rtl="0" algn="l">
              <a:lnSpc>
                <a:spcPct val="115000"/>
              </a:lnSpc>
              <a:spcBef>
                <a:spcPts val="0"/>
              </a:spcBef>
              <a:spcAft>
                <a:spcPts val="0"/>
              </a:spcAft>
              <a:buSzPts val="1800"/>
              <a:buChar char="●"/>
            </a:pPr>
            <a:r>
              <a:rPr lang="en-US" sz="1600"/>
              <a:t>The OSI model is not a protocol; it is a model for understanding and designing a network architecture that is flexible, robust, and interoperable. </a:t>
            </a:r>
            <a:endParaRPr/>
          </a:p>
          <a:p>
            <a:pPr indent="-342900" lvl="0" marL="457200" rtl="0" algn="l">
              <a:lnSpc>
                <a:spcPct val="115000"/>
              </a:lnSpc>
              <a:spcBef>
                <a:spcPts val="0"/>
              </a:spcBef>
              <a:spcAft>
                <a:spcPts val="0"/>
              </a:spcAft>
              <a:buSzPts val="1800"/>
              <a:buChar char="●"/>
            </a:pPr>
            <a:r>
              <a:rPr lang="en-US" sz="1600"/>
              <a:t>The OSI model was intended to be the basis for the creation of the protocols in the OSI stack. </a:t>
            </a:r>
            <a:endParaRPr sz="16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66"/>
          <p:cNvSpPr txBox="1"/>
          <p:nvPr>
            <p:ph idx="1" type="body"/>
          </p:nvPr>
        </p:nvSpPr>
        <p:spPr>
          <a:xfrm>
            <a:off x="253250" y="981635"/>
            <a:ext cx="8520600" cy="4292265"/>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OSI consists of seven separate but related layers, each of which defines a part of the process of moving information across a network.</a:t>
            </a:r>
            <a:endParaRPr/>
          </a:p>
          <a:p>
            <a:pPr indent="-228600" lvl="0" marL="457200" rtl="0" algn="l">
              <a:lnSpc>
                <a:spcPct val="115000"/>
              </a:lnSpc>
              <a:spcBef>
                <a:spcPts val="0"/>
              </a:spcBef>
              <a:spcAft>
                <a:spcPts val="0"/>
              </a:spcAft>
              <a:buSzPts val="1800"/>
              <a:buNone/>
            </a:pPr>
            <a:r>
              <a:t/>
            </a:r>
            <a:endParaRPr/>
          </a:p>
        </p:txBody>
      </p:sp>
      <p:pic>
        <p:nvPicPr>
          <p:cNvPr id="353" name="Google Shape;353;p66"/>
          <p:cNvPicPr preferRelativeResize="0"/>
          <p:nvPr/>
        </p:nvPicPr>
        <p:blipFill rotWithShape="1">
          <a:blip r:embed="rId3">
            <a:alphaModFix/>
          </a:blip>
          <a:srcRect b="0" l="0" r="0" t="0"/>
          <a:stretch/>
        </p:blipFill>
        <p:spPr>
          <a:xfrm>
            <a:off x="2255925" y="2060134"/>
            <a:ext cx="3797495" cy="2609984"/>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67"/>
          <p:cNvSpPr txBox="1"/>
          <p:nvPr>
            <p:ph idx="1" type="body"/>
          </p:nvPr>
        </p:nvSpPr>
        <p:spPr>
          <a:xfrm>
            <a:off x="253250" y="1028700"/>
            <a:ext cx="8520600" cy="4245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When we compare the two models, we find that two layers, session and presentation, are missing from the TCP/IP protocol suite. </a:t>
            </a:r>
            <a:endParaRPr/>
          </a:p>
          <a:p>
            <a:pPr indent="-342900" lvl="0" marL="457200" rtl="0" algn="l">
              <a:lnSpc>
                <a:spcPct val="115000"/>
              </a:lnSpc>
              <a:spcBef>
                <a:spcPts val="0"/>
              </a:spcBef>
              <a:spcAft>
                <a:spcPts val="0"/>
              </a:spcAft>
              <a:buSzPts val="1800"/>
              <a:buChar char="●"/>
            </a:pPr>
            <a:r>
              <a:rPr lang="en-US"/>
              <a:t>These two layers were not added to the TCP/IP protocol suite after the publication of the OSI model. </a:t>
            </a:r>
            <a:endParaRPr/>
          </a:p>
          <a:p>
            <a:pPr indent="-342900" lvl="0" marL="457200" rtl="0" algn="l">
              <a:lnSpc>
                <a:spcPct val="115000"/>
              </a:lnSpc>
              <a:spcBef>
                <a:spcPts val="0"/>
              </a:spcBef>
              <a:spcAft>
                <a:spcPts val="0"/>
              </a:spcAft>
              <a:buSzPts val="1800"/>
              <a:buChar char="●"/>
            </a:pPr>
            <a:r>
              <a:rPr lang="en-US"/>
              <a:t>The application layer in the suite is usually considered to be the combination of three layers in the OSI model,</a:t>
            </a:r>
            <a:endParaRPr/>
          </a:p>
        </p:txBody>
      </p:sp>
      <p:pic>
        <p:nvPicPr>
          <p:cNvPr id="359" name="Google Shape;359;p67"/>
          <p:cNvPicPr preferRelativeResize="0"/>
          <p:nvPr/>
        </p:nvPicPr>
        <p:blipFill rotWithShape="1">
          <a:blip r:embed="rId3">
            <a:alphaModFix/>
          </a:blip>
          <a:srcRect b="0" l="0" r="0" t="0"/>
          <a:stretch/>
        </p:blipFill>
        <p:spPr>
          <a:xfrm>
            <a:off x="2528047" y="3112994"/>
            <a:ext cx="5808157" cy="203050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8"/>
          <p:cNvSpPr txBox="1"/>
          <p:nvPr>
            <p:ph type="title"/>
          </p:nvPr>
        </p:nvSpPr>
        <p:spPr>
          <a:xfrm>
            <a:off x="391725" y="934100"/>
            <a:ext cx="8520600" cy="383712"/>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55555"/>
              <a:buNone/>
            </a:pPr>
            <a:r>
              <a:rPr b="1" lang="en-US" sz="2000"/>
              <a:t>OSI versus TCP/IP</a:t>
            </a:r>
            <a:endParaRPr/>
          </a:p>
        </p:txBody>
      </p:sp>
      <p:sp>
        <p:nvSpPr>
          <p:cNvPr id="365" name="Google Shape;365;p68"/>
          <p:cNvSpPr txBox="1"/>
          <p:nvPr>
            <p:ph idx="1" type="body"/>
          </p:nvPr>
        </p:nvSpPr>
        <p:spPr>
          <a:xfrm>
            <a:off x="253250" y="1317812"/>
            <a:ext cx="8520600" cy="3956088"/>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Two reasons were mentioned for this decision. First, TCP/IP has more than one transport-layer protocol. </a:t>
            </a:r>
            <a:endParaRPr/>
          </a:p>
          <a:p>
            <a:pPr indent="-342900" lvl="0" marL="457200" rtl="0" algn="l">
              <a:lnSpc>
                <a:spcPct val="115000"/>
              </a:lnSpc>
              <a:spcBef>
                <a:spcPts val="0"/>
              </a:spcBef>
              <a:spcAft>
                <a:spcPts val="0"/>
              </a:spcAft>
              <a:buSzPts val="1800"/>
              <a:buChar char="●"/>
            </a:pPr>
            <a:r>
              <a:rPr lang="en-US"/>
              <a:t>Some of the functionalities of the session layer are available in some of the transport-layer protocols. Second, the application layer is not only one piece of software. </a:t>
            </a:r>
            <a:endParaRPr/>
          </a:p>
          <a:p>
            <a:pPr indent="-342900" lvl="0" marL="457200" rtl="0" algn="l">
              <a:lnSpc>
                <a:spcPct val="115000"/>
              </a:lnSpc>
              <a:spcBef>
                <a:spcPts val="0"/>
              </a:spcBef>
              <a:spcAft>
                <a:spcPts val="0"/>
              </a:spcAft>
              <a:buSzPts val="1800"/>
              <a:buChar char="●"/>
            </a:pPr>
            <a:r>
              <a:rPr lang="en-US"/>
              <a:t>Many applications can be developed at this layer. If some of the functionalities mentioned in the session and presentation layers are needed for a particular application, they can be included in the development of that piece of software.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9"/>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TRANSMISSION MODES</a:t>
            </a:r>
            <a:endParaRPr/>
          </a:p>
        </p:txBody>
      </p:sp>
      <p:sp>
        <p:nvSpPr>
          <p:cNvPr id="371" name="Google Shape;371;p69"/>
          <p:cNvSpPr txBox="1"/>
          <p:nvPr>
            <p:ph idx="1" type="body"/>
          </p:nvPr>
        </p:nvSpPr>
        <p:spPr>
          <a:xfrm>
            <a:off x="253250" y="1506800"/>
            <a:ext cx="8520600" cy="37671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The transmission of binary data across a link can be accomplished in either parallel or serial mode. </a:t>
            </a:r>
            <a:endParaRPr/>
          </a:p>
          <a:p>
            <a:pPr indent="-342900" lvl="0" marL="457200" rtl="0" algn="l">
              <a:lnSpc>
                <a:spcPct val="115000"/>
              </a:lnSpc>
              <a:spcBef>
                <a:spcPts val="0"/>
              </a:spcBef>
              <a:spcAft>
                <a:spcPts val="0"/>
              </a:spcAft>
              <a:buSzPts val="1800"/>
              <a:buChar char="●"/>
            </a:pPr>
            <a:r>
              <a:rPr lang="en-US"/>
              <a:t>In parallel mode, multiple bits are sent with each clock tick. In serial mode, 1 bit is sent with each clock tick.</a:t>
            </a:r>
            <a:endParaRPr/>
          </a:p>
        </p:txBody>
      </p:sp>
      <p:pic>
        <p:nvPicPr>
          <p:cNvPr id="372" name="Google Shape;372;p69"/>
          <p:cNvPicPr preferRelativeResize="0"/>
          <p:nvPr/>
        </p:nvPicPr>
        <p:blipFill rotWithShape="1">
          <a:blip r:embed="rId3">
            <a:alphaModFix/>
          </a:blip>
          <a:srcRect b="0" l="0" r="0" t="0"/>
          <a:stretch/>
        </p:blipFill>
        <p:spPr>
          <a:xfrm>
            <a:off x="1398347" y="2962781"/>
            <a:ext cx="5715294" cy="2095608"/>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70"/>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Parallel Transmission</a:t>
            </a:r>
            <a:endParaRPr/>
          </a:p>
        </p:txBody>
      </p:sp>
      <p:sp>
        <p:nvSpPr>
          <p:cNvPr id="378" name="Google Shape;378;p70"/>
          <p:cNvSpPr txBox="1"/>
          <p:nvPr>
            <p:ph idx="1" type="body"/>
          </p:nvPr>
        </p:nvSpPr>
        <p:spPr>
          <a:xfrm>
            <a:off x="253250" y="1506800"/>
            <a:ext cx="8520600" cy="37671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sz="1600"/>
              <a:t>By grouping, we can send data n bits at a time instead of 1. </a:t>
            </a:r>
            <a:endParaRPr/>
          </a:p>
          <a:p>
            <a:pPr indent="-342900" lvl="0" marL="457200" rtl="0" algn="l">
              <a:lnSpc>
                <a:spcPct val="115000"/>
              </a:lnSpc>
              <a:spcBef>
                <a:spcPts val="0"/>
              </a:spcBef>
              <a:spcAft>
                <a:spcPts val="0"/>
              </a:spcAft>
              <a:buSzPts val="1800"/>
              <a:buChar char="●"/>
            </a:pPr>
            <a:r>
              <a:rPr lang="en-US" sz="1600"/>
              <a:t>This is called parallel transmission. </a:t>
            </a:r>
            <a:endParaRPr/>
          </a:p>
          <a:p>
            <a:pPr indent="-342900" lvl="0" marL="457200" rtl="0" algn="l">
              <a:lnSpc>
                <a:spcPct val="115000"/>
              </a:lnSpc>
              <a:spcBef>
                <a:spcPts val="0"/>
              </a:spcBef>
              <a:spcAft>
                <a:spcPts val="0"/>
              </a:spcAft>
              <a:buSzPts val="1800"/>
              <a:buChar char="●"/>
            </a:pPr>
            <a:r>
              <a:rPr lang="en-US" sz="1600"/>
              <a:t>The mechanism for parallel transmission is a conceptually simple one: </a:t>
            </a:r>
            <a:r>
              <a:rPr b="1" lang="en-US" sz="1600"/>
              <a:t>Use n wires to send n bits at one time. </a:t>
            </a:r>
            <a:endParaRPr/>
          </a:p>
          <a:p>
            <a:pPr indent="-342900" lvl="0" marL="457200" rtl="0" algn="l">
              <a:lnSpc>
                <a:spcPct val="115000"/>
              </a:lnSpc>
              <a:spcBef>
                <a:spcPts val="0"/>
              </a:spcBef>
              <a:spcAft>
                <a:spcPts val="0"/>
              </a:spcAft>
              <a:buSzPts val="1800"/>
              <a:buChar char="●"/>
            </a:pPr>
            <a:r>
              <a:rPr lang="en-US" sz="1600"/>
              <a:t>That way each bit has its own wire, and all n bits of one group can be transmitted with each clock tick from one device to another.</a:t>
            </a:r>
            <a:endParaRPr sz="1600"/>
          </a:p>
        </p:txBody>
      </p:sp>
      <p:pic>
        <p:nvPicPr>
          <p:cNvPr id="379" name="Google Shape;379;p70"/>
          <p:cNvPicPr preferRelativeResize="0"/>
          <p:nvPr/>
        </p:nvPicPr>
        <p:blipFill rotWithShape="1">
          <a:blip r:embed="rId3">
            <a:alphaModFix/>
          </a:blip>
          <a:srcRect b="0" l="0" r="0" t="0"/>
          <a:stretch/>
        </p:blipFill>
        <p:spPr>
          <a:xfrm>
            <a:off x="894229" y="3381935"/>
            <a:ext cx="6367183" cy="1674159"/>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71"/>
          <p:cNvSpPr txBox="1"/>
          <p:nvPr>
            <p:ph idx="1" type="body"/>
          </p:nvPr>
        </p:nvSpPr>
        <p:spPr>
          <a:xfrm>
            <a:off x="253250" y="1069041"/>
            <a:ext cx="8520600" cy="4204859"/>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The </a:t>
            </a:r>
            <a:r>
              <a:rPr b="1" lang="en-US"/>
              <a:t>advantage</a:t>
            </a:r>
            <a:r>
              <a:rPr lang="en-US"/>
              <a:t> of parallel transmission is </a:t>
            </a:r>
            <a:r>
              <a:rPr b="1" lang="en-US"/>
              <a:t>speed</a:t>
            </a:r>
            <a:r>
              <a:rPr lang="en-US"/>
              <a:t>. </a:t>
            </a:r>
            <a:endParaRPr/>
          </a:p>
          <a:p>
            <a:pPr indent="-342900" lvl="0" marL="457200" rtl="0" algn="l">
              <a:lnSpc>
                <a:spcPct val="115000"/>
              </a:lnSpc>
              <a:spcBef>
                <a:spcPts val="0"/>
              </a:spcBef>
              <a:spcAft>
                <a:spcPts val="0"/>
              </a:spcAft>
              <a:buSzPts val="1800"/>
              <a:buChar char="●"/>
            </a:pPr>
            <a:r>
              <a:rPr lang="en-US"/>
              <a:t>All else being equal, parallel transmission can increase the transfer speed by a factor of </a:t>
            </a:r>
            <a:r>
              <a:rPr i="1" lang="en-US"/>
              <a:t>n</a:t>
            </a:r>
            <a:r>
              <a:rPr lang="en-US"/>
              <a:t> over serial transmission. </a:t>
            </a:r>
            <a:endParaRPr/>
          </a:p>
          <a:p>
            <a:pPr indent="-342900" lvl="0" marL="457200" rtl="0" algn="l">
              <a:lnSpc>
                <a:spcPct val="115000"/>
              </a:lnSpc>
              <a:spcBef>
                <a:spcPts val="0"/>
              </a:spcBef>
              <a:spcAft>
                <a:spcPts val="0"/>
              </a:spcAft>
              <a:buSzPts val="1800"/>
              <a:buChar char="●"/>
            </a:pPr>
            <a:r>
              <a:rPr lang="en-US"/>
              <a:t>But there is a significant </a:t>
            </a:r>
            <a:r>
              <a:rPr b="1" lang="en-US"/>
              <a:t>disadvantage</a:t>
            </a:r>
            <a:r>
              <a:rPr lang="en-US"/>
              <a:t>: </a:t>
            </a:r>
            <a:r>
              <a:rPr b="1" lang="en-US"/>
              <a:t>cost</a:t>
            </a:r>
            <a:r>
              <a:rPr lang="en-US"/>
              <a:t>. </a:t>
            </a:r>
            <a:endParaRPr/>
          </a:p>
          <a:p>
            <a:pPr indent="-342900" lvl="0" marL="457200" rtl="0" algn="l">
              <a:lnSpc>
                <a:spcPct val="115000"/>
              </a:lnSpc>
              <a:spcBef>
                <a:spcPts val="0"/>
              </a:spcBef>
              <a:spcAft>
                <a:spcPts val="0"/>
              </a:spcAft>
              <a:buSzPts val="1800"/>
              <a:buChar char="●"/>
            </a:pPr>
            <a:r>
              <a:rPr lang="en-US"/>
              <a:t>Parallel transmission requires </a:t>
            </a:r>
            <a:r>
              <a:rPr i="1" lang="en-US"/>
              <a:t>n</a:t>
            </a:r>
            <a:r>
              <a:rPr lang="en-US"/>
              <a:t> communication lines (wires in the example) just to transmit the data stream. </a:t>
            </a:r>
            <a:endParaRPr/>
          </a:p>
          <a:p>
            <a:pPr indent="-342900" lvl="0" marL="457200" rtl="0" algn="l">
              <a:lnSpc>
                <a:spcPct val="115000"/>
              </a:lnSpc>
              <a:spcBef>
                <a:spcPts val="0"/>
              </a:spcBef>
              <a:spcAft>
                <a:spcPts val="0"/>
              </a:spcAft>
              <a:buSzPts val="1800"/>
              <a:buChar char="●"/>
            </a:pPr>
            <a:r>
              <a:rPr lang="en-US"/>
              <a:t>Because this is expensive, parallel transmission is usually limited to short distances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72"/>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Serial Transmission</a:t>
            </a:r>
            <a:endParaRPr/>
          </a:p>
        </p:txBody>
      </p:sp>
      <p:sp>
        <p:nvSpPr>
          <p:cNvPr id="390" name="Google Shape;390;p72"/>
          <p:cNvSpPr txBox="1"/>
          <p:nvPr>
            <p:ph idx="1" type="body"/>
          </p:nvPr>
        </p:nvSpPr>
        <p:spPr>
          <a:xfrm>
            <a:off x="253250" y="1506800"/>
            <a:ext cx="8520600" cy="37671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In serial transmission one bit follows another, so we need only one communication channel rather than n to transmit data between two communicating devices</a:t>
            </a:r>
            <a:endParaRPr/>
          </a:p>
        </p:txBody>
      </p:sp>
      <p:pic>
        <p:nvPicPr>
          <p:cNvPr id="391" name="Google Shape;391;p72"/>
          <p:cNvPicPr preferRelativeResize="0"/>
          <p:nvPr/>
        </p:nvPicPr>
        <p:blipFill rotWithShape="1">
          <a:blip r:embed="rId3">
            <a:alphaModFix/>
          </a:blip>
          <a:srcRect b="0" l="0" r="0" t="0"/>
          <a:stretch/>
        </p:blipFill>
        <p:spPr>
          <a:xfrm>
            <a:off x="1933077" y="2659659"/>
            <a:ext cx="4807197" cy="2190863"/>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73"/>
          <p:cNvSpPr txBox="1"/>
          <p:nvPr>
            <p:ph idx="1" type="body"/>
          </p:nvPr>
        </p:nvSpPr>
        <p:spPr>
          <a:xfrm>
            <a:off x="253250" y="1082488"/>
            <a:ext cx="8520600" cy="4191412"/>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The advantage of serial over parallel transmission is that with only one communication channel, serial transmission reduces the cost of transmission over parallel by roughly a factor of </a:t>
            </a:r>
            <a:r>
              <a:rPr b="1" i="1" lang="en-US"/>
              <a:t>n</a:t>
            </a:r>
            <a:endParaRPr/>
          </a:p>
          <a:p>
            <a:pPr indent="-342900" lvl="0" marL="457200" rtl="0" algn="l">
              <a:lnSpc>
                <a:spcPct val="115000"/>
              </a:lnSpc>
              <a:spcBef>
                <a:spcPts val="0"/>
              </a:spcBef>
              <a:spcAft>
                <a:spcPts val="0"/>
              </a:spcAft>
              <a:buSzPts val="1800"/>
              <a:buChar char="●"/>
            </a:pPr>
            <a:r>
              <a:rPr lang="en-US"/>
              <a:t>Since communication within devices is parallel, conversion devices are required at the interface between the sender and the line (parallel-to-serial) and between the line and the receiver (serial-to-parallel).</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74"/>
          <p:cNvSpPr txBox="1"/>
          <p:nvPr>
            <p:ph idx="1" type="body"/>
          </p:nvPr>
        </p:nvSpPr>
        <p:spPr>
          <a:xfrm>
            <a:off x="0" y="766482"/>
            <a:ext cx="9049871" cy="4585447"/>
          </a:xfrm>
          <a:prstGeom prst="rect">
            <a:avLst/>
          </a:prstGeom>
          <a:noFill/>
          <a:ln>
            <a:noFill/>
          </a:ln>
        </p:spPr>
        <p:txBody>
          <a:bodyPr anchorCtr="0" anchor="t" bIns="91425" lIns="91425" spcFirstLastPara="1" rIns="91425" wrap="square" tIns="91425">
            <a:normAutofit fontScale="92500"/>
          </a:bodyPr>
          <a:lstStyle/>
          <a:p>
            <a:pPr indent="0" lvl="0" marL="114300" rtl="0" algn="l">
              <a:lnSpc>
                <a:spcPct val="115000"/>
              </a:lnSpc>
              <a:spcBef>
                <a:spcPts val="0"/>
              </a:spcBef>
              <a:spcAft>
                <a:spcPts val="0"/>
              </a:spcAft>
              <a:buSzPct val="121621"/>
              <a:buNone/>
            </a:pPr>
            <a:r>
              <a:rPr lang="en-US" sz="1600"/>
              <a:t>Serial transmission occurs in one of three ways: </a:t>
            </a:r>
            <a:r>
              <a:rPr b="1" lang="en-US" sz="1600"/>
              <a:t>asynchronous, synchronous, and isochronous.</a:t>
            </a:r>
            <a:endParaRPr/>
          </a:p>
          <a:p>
            <a:pPr indent="0" lvl="0" marL="114300" rtl="0" algn="l">
              <a:lnSpc>
                <a:spcPct val="115000"/>
              </a:lnSpc>
              <a:spcBef>
                <a:spcPts val="0"/>
              </a:spcBef>
              <a:spcAft>
                <a:spcPts val="0"/>
              </a:spcAft>
              <a:buSzPct val="121621"/>
              <a:buNone/>
            </a:pPr>
            <a:r>
              <a:rPr b="1" lang="en-US" sz="1600"/>
              <a:t>Asynchronous Transmission:</a:t>
            </a:r>
            <a:endParaRPr/>
          </a:p>
          <a:p>
            <a:pPr indent="-342900" lvl="0" marL="457200" rtl="0" algn="l">
              <a:lnSpc>
                <a:spcPct val="115000"/>
              </a:lnSpc>
              <a:spcBef>
                <a:spcPts val="0"/>
              </a:spcBef>
              <a:spcAft>
                <a:spcPts val="0"/>
              </a:spcAft>
              <a:buSzPct val="121621"/>
              <a:buChar char="●"/>
            </a:pPr>
            <a:r>
              <a:rPr lang="en-US" sz="1600"/>
              <a:t>It is so named because the </a:t>
            </a:r>
            <a:r>
              <a:rPr b="1" lang="en-US" sz="1600"/>
              <a:t>timing of a signal is unimportant</a:t>
            </a:r>
            <a:r>
              <a:rPr lang="en-US" sz="1600"/>
              <a:t>. Instead, information is received and translated by agreed upon </a:t>
            </a:r>
            <a:r>
              <a:rPr b="1" lang="en-US" sz="1600"/>
              <a:t>patterns</a:t>
            </a:r>
            <a:r>
              <a:rPr lang="en-US" sz="1600"/>
              <a:t>. </a:t>
            </a:r>
            <a:endParaRPr/>
          </a:p>
          <a:p>
            <a:pPr indent="-342900" lvl="0" marL="457200" rtl="0" algn="l">
              <a:lnSpc>
                <a:spcPct val="115000"/>
              </a:lnSpc>
              <a:spcBef>
                <a:spcPts val="0"/>
              </a:spcBef>
              <a:spcAft>
                <a:spcPts val="0"/>
              </a:spcAft>
              <a:buSzPct val="121621"/>
              <a:buChar char="●"/>
            </a:pPr>
            <a:r>
              <a:rPr b="1" lang="en-US" sz="1600"/>
              <a:t>Patterns</a:t>
            </a:r>
            <a:r>
              <a:rPr lang="en-US" sz="1600"/>
              <a:t> are based on grouping the bit stream into bytes. Each group, usually </a:t>
            </a:r>
            <a:r>
              <a:rPr b="1" lang="en-US" sz="1600"/>
              <a:t>8 bits</a:t>
            </a:r>
            <a:r>
              <a:rPr lang="en-US" sz="1600"/>
              <a:t>, is sent along the link as a unit. </a:t>
            </a:r>
            <a:endParaRPr/>
          </a:p>
          <a:p>
            <a:pPr indent="-342900" lvl="0" marL="457200" rtl="0" algn="l">
              <a:lnSpc>
                <a:spcPct val="115000"/>
              </a:lnSpc>
              <a:spcBef>
                <a:spcPts val="0"/>
              </a:spcBef>
              <a:spcAft>
                <a:spcPts val="0"/>
              </a:spcAft>
              <a:buSzPct val="121621"/>
              <a:buChar char="●"/>
            </a:pPr>
            <a:r>
              <a:rPr lang="en-US" sz="1600"/>
              <a:t>To alert the receiver to the arrival of a new group, therefore, an extra bit is added to the beginning of each byte. </a:t>
            </a:r>
            <a:endParaRPr/>
          </a:p>
          <a:p>
            <a:pPr indent="-342900" lvl="0" marL="457200" rtl="0" algn="l">
              <a:lnSpc>
                <a:spcPct val="115000"/>
              </a:lnSpc>
              <a:spcBef>
                <a:spcPts val="0"/>
              </a:spcBef>
              <a:spcAft>
                <a:spcPts val="0"/>
              </a:spcAft>
              <a:buSzPct val="121621"/>
              <a:buChar char="●"/>
            </a:pPr>
            <a:r>
              <a:rPr lang="en-US" sz="1600"/>
              <a:t>This bit, </a:t>
            </a:r>
            <a:r>
              <a:rPr b="1" lang="en-US" sz="1600"/>
              <a:t>usually a 0, is called the start bit</a:t>
            </a:r>
            <a:r>
              <a:rPr lang="en-US" sz="1600"/>
              <a:t>. </a:t>
            </a:r>
            <a:endParaRPr/>
          </a:p>
          <a:p>
            <a:pPr indent="-342900" lvl="0" marL="457200" rtl="0" algn="l">
              <a:lnSpc>
                <a:spcPct val="115000"/>
              </a:lnSpc>
              <a:spcBef>
                <a:spcPts val="0"/>
              </a:spcBef>
              <a:spcAft>
                <a:spcPts val="0"/>
              </a:spcAft>
              <a:buSzPct val="121621"/>
              <a:buChar char="●"/>
            </a:pPr>
            <a:r>
              <a:rPr lang="en-US" sz="1600"/>
              <a:t>To let the receiver know that the byte is finished, </a:t>
            </a:r>
            <a:r>
              <a:rPr b="1" lang="en-US" sz="1600"/>
              <a:t>1 or more additional bits are appended </a:t>
            </a:r>
            <a:r>
              <a:rPr lang="en-US" sz="1600"/>
              <a:t>to the end of the byte. </a:t>
            </a:r>
            <a:endParaRPr/>
          </a:p>
          <a:p>
            <a:pPr indent="-342900" lvl="0" marL="457200" rtl="0" algn="l">
              <a:lnSpc>
                <a:spcPct val="115000"/>
              </a:lnSpc>
              <a:spcBef>
                <a:spcPts val="0"/>
              </a:spcBef>
              <a:spcAft>
                <a:spcPts val="0"/>
              </a:spcAft>
              <a:buSzPct val="121621"/>
              <a:buChar char="●"/>
            </a:pPr>
            <a:r>
              <a:rPr lang="en-US" sz="1600"/>
              <a:t>These bits, usually 1s, are called </a:t>
            </a:r>
            <a:r>
              <a:rPr b="1" lang="en-US" sz="1600"/>
              <a:t>stop bits</a:t>
            </a:r>
            <a:r>
              <a:rPr lang="en-US" sz="1600"/>
              <a:t>. </a:t>
            </a:r>
            <a:endParaRPr/>
          </a:p>
          <a:p>
            <a:pPr indent="-342900" lvl="0" marL="457200" rtl="0" algn="l">
              <a:lnSpc>
                <a:spcPct val="115000"/>
              </a:lnSpc>
              <a:spcBef>
                <a:spcPts val="0"/>
              </a:spcBef>
              <a:spcAft>
                <a:spcPts val="0"/>
              </a:spcAft>
              <a:buSzPct val="121621"/>
              <a:buChar char="●"/>
            </a:pPr>
            <a:r>
              <a:rPr lang="en-US" sz="1600"/>
              <a:t>By this method, each byte is increased in size to at least 10 bits, of which 8 bits is information and 2 bits or more are signals to the receiver. </a:t>
            </a:r>
            <a:endParaRPr/>
          </a:p>
          <a:p>
            <a:pPr indent="-342900" lvl="0" marL="457200" rtl="0" algn="l">
              <a:lnSpc>
                <a:spcPct val="115000"/>
              </a:lnSpc>
              <a:spcBef>
                <a:spcPts val="0"/>
              </a:spcBef>
              <a:spcAft>
                <a:spcPts val="0"/>
              </a:spcAft>
              <a:buSzPct val="121621"/>
              <a:buChar char="●"/>
            </a:pPr>
            <a:r>
              <a:rPr lang="en-US" sz="1600"/>
              <a:t>In addition, the transmission of each byte may then be </a:t>
            </a:r>
            <a:r>
              <a:rPr b="1" lang="en-US" sz="1600"/>
              <a:t>followed by a gap of varying duration</a:t>
            </a:r>
            <a:r>
              <a:rPr lang="en-US" sz="1600"/>
              <a:t>. </a:t>
            </a:r>
            <a:endParaRPr/>
          </a:p>
          <a:p>
            <a:pPr indent="-342900" lvl="0" marL="457200" rtl="0" algn="l">
              <a:lnSpc>
                <a:spcPct val="115000"/>
              </a:lnSpc>
              <a:spcBef>
                <a:spcPts val="0"/>
              </a:spcBef>
              <a:spcAft>
                <a:spcPts val="0"/>
              </a:spcAft>
              <a:buSzPct val="121621"/>
              <a:buChar char="●"/>
            </a:pPr>
            <a:r>
              <a:rPr lang="en-US" sz="1600"/>
              <a:t>This gap can be represented either by an idle channel or by a stream of additional stop bits</a:t>
            </a:r>
            <a:endParaRPr b="1"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idx="1" type="body"/>
          </p:nvPr>
        </p:nvSpPr>
        <p:spPr>
          <a:xfrm>
            <a:off x="113765" y="1160076"/>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Network </a:t>
            </a:r>
            <a:r>
              <a:rPr b="1" lang="en-US"/>
              <a:t>security</a:t>
            </a:r>
            <a:r>
              <a:rPr lang="en-US"/>
              <a:t> issues include protecting data from unauthorized access, protecting data from damage and development, and implementing policies and procedures for recovery from breaches and data losses.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75"/>
          <p:cNvSpPr txBox="1"/>
          <p:nvPr>
            <p:ph idx="1" type="body"/>
          </p:nvPr>
        </p:nvSpPr>
        <p:spPr>
          <a:xfrm>
            <a:off x="253250" y="921125"/>
            <a:ext cx="8520600" cy="4352776"/>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Asynchronous here means “asynchronous at the byte level,” but the bits are still synchronized; their durations are the same. </a:t>
            </a:r>
            <a:endParaRPr/>
          </a:p>
          <a:p>
            <a:pPr indent="-342900" lvl="0" marL="457200" rtl="0" algn="l">
              <a:lnSpc>
                <a:spcPct val="115000"/>
              </a:lnSpc>
              <a:spcBef>
                <a:spcPts val="0"/>
              </a:spcBef>
              <a:spcAft>
                <a:spcPts val="0"/>
              </a:spcAft>
              <a:buSzPts val="1800"/>
              <a:buChar char="●"/>
            </a:pPr>
            <a:r>
              <a:rPr lang="en-US"/>
              <a:t>When the receiver detects a start bit, it sets a timer and begins counting bits as they come in. After n bits, the receiver looks for a stop bit. </a:t>
            </a:r>
            <a:endParaRPr/>
          </a:p>
          <a:p>
            <a:pPr indent="-342900" lvl="0" marL="457200" rtl="0" algn="l">
              <a:lnSpc>
                <a:spcPct val="115000"/>
              </a:lnSpc>
              <a:spcBef>
                <a:spcPts val="0"/>
              </a:spcBef>
              <a:spcAft>
                <a:spcPts val="0"/>
              </a:spcAft>
              <a:buSzPts val="1800"/>
              <a:buChar char="●"/>
            </a:pPr>
            <a:r>
              <a:rPr lang="en-US"/>
              <a:t>As soon as it detects the stop bit, it waits until it detects the next start bit</a:t>
            </a:r>
            <a:endParaRPr/>
          </a:p>
        </p:txBody>
      </p:sp>
      <p:pic>
        <p:nvPicPr>
          <p:cNvPr id="407" name="Google Shape;407;p75"/>
          <p:cNvPicPr preferRelativeResize="0"/>
          <p:nvPr/>
        </p:nvPicPr>
        <p:blipFill rotWithShape="1">
          <a:blip r:embed="rId3">
            <a:alphaModFix/>
          </a:blip>
          <a:srcRect b="0" l="0" r="0" t="0"/>
          <a:stretch/>
        </p:blipFill>
        <p:spPr>
          <a:xfrm>
            <a:off x="1136276" y="2803710"/>
            <a:ext cx="6777318" cy="2259107"/>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76"/>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413" name="Google Shape;413;p76"/>
          <p:cNvSpPr txBox="1"/>
          <p:nvPr>
            <p:ph idx="1" type="body"/>
          </p:nvPr>
        </p:nvSpPr>
        <p:spPr>
          <a:xfrm>
            <a:off x="253250" y="1857500"/>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The addition of stop and start bits and the insertion of gaps into the bit stream make asynchronous transmission slower than forms of transmission that can operate without the addition of control information.</a:t>
            </a:r>
            <a:endParaRPr/>
          </a:p>
          <a:p>
            <a:pPr indent="-342900" lvl="0" marL="457200" rtl="0" algn="l">
              <a:lnSpc>
                <a:spcPct val="115000"/>
              </a:lnSpc>
              <a:spcBef>
                <a:spcPts val="0"/>
              </a:spcBef>
              <a:spcAft>
                <a:spcPts val="0"/>
              </a:spcAft>
              <a:buSzPts val="1800"/>
              <a:buChar char="●"/>
            </a:pPr>
            <a:r>
              <a:rPr lang="en-US"/>
              <a:t>But it is cheap and effective, two advantages that make it an attractive choice for situations such as low-speed</a:t>
            </a:r>
            <a:endParaRPr/>
          </a:p>
          <a:p>
            <a:pPr indent="-342900" lvl="0" marL="457200" rtl="0" algn="l">
              <a:lnSpc>
                <a:spcPct val="115000"/>
              </a:lnSpc>
              <a:spcBef>
                <a:spcPts val="0"/>
              </a:spcBef>
              <a:spcAft>
                <a:spcPts val="0"/>
              </a:spcAft>
              <a:buSzPts val="1800"/>
              <a:buChar char="●"/>
            </a:pPr>
            <a:r>
              <a:rPr lang="en-US"/>
              <a:t>For example, the connection of a keyboard to a computer is a natural application for asynchronous transmission.</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77"/>
          <p:cNvSpPr txBox="1"/>
          <p:nvPr>
            <p:ph type="title"/>
          </p:nvPr>
        </p:nvSpPr>
        <p:spPr>
          <a:xfrm>
            <a:off x="418619" y="811393"/>
            <a:ext cx="8520600" cy="54676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US" sz="2000"/>
              <a:t>Synchronous Transmission</a:t>
            </a:r>
            <a:endParaRPr/>
          </a:p>
        </p:txBody>
      </p:sp>
      <p:sp>
        <p:nvSpPr>
          <p:cNvPr id="419" name="Google Shape;419;p77"/>
          <p:cNvSpPr txBox="1"/>
          <p:nvPr>
            <p:ph idx="1" type="body"/>
          </p:nvPr>
        </p:nvSpPr>
        <p:spPr>
          <a:xfrm>
            <a:off x="253250" y="1358153"/>
            <a:ext cx="8520600" cy="3915747"/>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In synchronous transmission, we send bits one after another without start or stop bits or gaps. It is the responsibility of the receiver to group the bits.</a:t>
            </a:r>
            <a:endParaRPr/>
          </a:p>
          <a:p>
            <a:pPr indent="-342900" lvl="0" marL="457200" rtl="0" algn="l">
              <a:lnSpc>
                <a:spcPct val="115000"/>
              </a:lnSpc>
              <a:spcBef>
                <a:spcPts val="0"/>
              </a:spcBef>
              <a:spcAft>
                <a:spcPts val="0"/>
              </a:spcAft>
              <a:buSzPts val="1800"/>
              <a:buChar char="●"/>
            </a:pPr>
            <a:r>
              <a:rPr lang="en-US"/>
              <a:t>If the sender wishes to send data in separate bursts, the gaps between bursts must be filled with a special sequence of 0s and 1s that means idle. </a:t>
            </a:r>
            <a:endParaRPr/>
          </a:p>
          <a:p>
            <a:pPr indent="-342900" lvl="0" marL="457200" rtl="0" algn="l">
              <a:lnSpc>
                <a:spcPct val="115000"/>
              </a:lnSpc>
              <a:spcBef>
                <a:spcPts val="0"/>
              </a:spcBef>
              <a:spcAft>
                <a:spcPts val="0"/>
              </a:spcAft>
              <a:buSzPts val="1800"/>
              <a:buChar char="●"/>
            </a:pPr>
            <a:r>
              <a:rPr lang="en-US"/>
              <a:t>The receiver counts the bits as they arrive and groups them in 8-bit units.</a:t>
            </a:r>
            <a:endParaRPr/>
          </a:p>
        </p:txBody>
      </p:sp>
      <p:pic>
        <p:nvPicPr>
          <p:cNvPr id="420" name="Google Shape;420;p77"/>
          <p:cNvPicPr preferRelativeResize="0"/>
          <p:nvPr/>
        </p:nvPicPr>
        <p:blipFill rotWithShape="1">
          <a:blip r:embed="rId3">
            <a:alphaModFix/>
          </a:blip>
          <a:srcRect b="0" l="0" r="0" t="0"/>
          <a:stretch/>
        </p:blipFill>
        <p:spPr>
          <a:xfrm>
            <a:off x="862112" y="3234018"/>
            <a:ext cx="7302875" cy="19171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78"/>
          <p:cNvSpPr txBox="1"/>
          <p:nvPr>
            <p:ph idx="1" type="body"/>
          </p:nvPr>
        </p:nvSpPr>
        <p:spPr>
          <a:xfrm>
            <a:off x="253250" y="1109382"/>
            <a:ext cx="8520600" cy="4164518"/>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Without gaps and start and stop bits, there is no built-in mechanism to help the receiving device adjust its bit synchronization midstream. </a:t>
            </a:r>
            <a:endParaRPr/>
          </a:p>
          <a:p>
            <a:pPr indent="-342900" lvl="0" marL="457200" rtl="0" algn="l">
              <a:lnSpc>
                <a:spcPct val="115000"/>
              </a:lnSpc>
              <a:spcBef>
                <a:spcPts val="0"/>
              </a:spcBef>
              <a:spcAft>
                <a:spcPts val="0"/>
              </a:spcAft>
              <a:buSzPts val="1800"/>
              <a:buChar char="●"/>
            </a:pPr>
            <a:r>
              <a:rPr lang="en-US"/>
              <a:t>Timing becomes very important, therefore, because the accuracy of the received information is completely dependent on the ability of the receiving device to keep an accurate count of the bits as they come in.</a:t>
            </a:r>
            <a:endParaRPr/>
          </a:p>
          <a:p>
            <a:pPr indent="-342900" lvl="0" marL="457200" rtl="0" algn="l">
              <a:lnSpc>
                <a:spcPct val="115000"/>
              </a:lnSpc>
              <a:spcBef>
                <a:spcPts val="0"/>
              </a:spcBef>
              <a:spcAft>
                <a:spcPts val="0"/>
              </a:spcAft>
              <a:buSzPts val="1800"/>
              <a:buChar char="●"/>
            </a:pPr>
            <a:r>
              <a:rPr lang="en-US"/>
              <a:t>The </a:t>
            </a:r>
            <a:r>
              <a:rPr b="1" lang="en-US"/>
              <a:t>advantage</a:t>
            </a:r>
            <a:r>
              <a:rPr lang="en-US"/>
              <a:t> of synchronous transmission is </a:t>
            </a:r>
            <a:r>
              <a:rPr b="1" lang="en-US"/>
              <a:t>speed.</a:t>
            </a:r>
            <a:endParaRPr/>
          </a:p>
          <a:p>
            <a:pPr indent="-342900" lvl="0" marL="457200" rtl="0" algn="l">
              <a:lnSpc>
                <a:spcPct val="115000"/>
              </a:lnSpc>
              <a:spcBef>
                <a:spcPts val="0"/>
              </a:spcBef>
              <a:spcAft>
                <a:spcPts val="0"/>
              </a:spcAft>
              <a:buSzPts val="1800"/>
              <a:buChar char="●"/>
            </a:pPr>
            <a:r>
              <a:rPr lang="en-US"/>
              <a:t>For this reason, it is more useful for high-speed applications such as the transmission of data from one computer to another. Byte synchronization is accomplished in the data-link layer.</a:t>
            </a:r>
            <a:endParaRPr/>
          </a:p>
          <a:p>
            <a:pPr indent="-342900" lvl="0" marL="457200" rtl="0" algn="l">
              <a:lnSpc>
                <a:spcPct val="115000"/>
              </a:lnSpc>
              <a:spcBef>
                <a:spcPts val="0"/>
              </a:spcBef>
              <a:spcAft>
                <a:spcPts val="0"/>
              </a:spcAft>
              <a:buSzPts val="1800"/>
              <a:buChar char="●"/>
            </a:pPr>
            <a:r>
              <a:rPr lang="en-US"/>
              <a:t>Although there is no gap between characters in synchronous serial transmission, there may be uneven gaps between frames.</a:t>
            </a:r>
            <a:endParaRPr b="1"/>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79"/>
          <p:cNvSpPr txBox="1"/>
          <p:nvPr>
            <p:ph type="title"/>
          </p:nvPr>
        </p:nvSpPr>
        <p:spPr>
          <a:xfrm>
            <a:off x="391725" y="934100"/>
            <a:ext cx="8520600" cy="444224"/>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Isochronous</a:t>
            </a:r>
            <a:endParaRPr/>
          </a:p>
        </p:txBody>
      </p:sp>
      <p:sp>
        <p:nvSpPr>
          <p:cNvPr id="431" name="Google Shape;431;p79"/>
          <p:cNvSpPr txBox="1"/>
          <p:nvPr>
            <p:ph idx="1" type="body"/>
          </p:nvPr>
        </p:nvSpPr>
        <p:spPr>
          <a:xfrm>
            <a:off x="253250" y="1506071"/>
            <a:ext cx="8520600" cy="3767829"/>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In real-time audio and video, in which uneven delays between frames are not acceptable, synchronous transmission fails. </a:t>
            </a:r>
            <a:endParaRPr/>
          </a:p>
          <a:p>
            <a:pPr indent="-342900" lvl="0" marL="457200" rtl="0" algn="l">
              <a:lnSpc>
                <a:spcPct val="115000"/>
              </a:lnSpc>
              <a:spcBef>
                <a:spcPts val="0"/>
              </a:spcBef>
              <a:spcAft>
                <a:spcPts val="0"/>
              </a:spcAft>
              <a:buSzPts val="1800"/>
              <a:buChar char="●"/>
            </a:pPr>
            <a:r>
              <a:rPr lang="en-US"/>
              <a:t>For example, TV images are broadcast at the rate of 30 images per second; they must be viewed at the same rate. </a:t>
            </a:r>
            <a:endParaRPr/>
          </a:p>
          <a:p>
            <a:pPr indent="-342900" lvl="0" marL="457200" rtl="0" algn="l">
              <a:lnSpc>
                <a:spcPct val="115000"/>
              </a:lnSpc>
              <a:spcBef>
                <a:spcPts val="0"/>
              </a:spcBef>
              <a:spcAft>
                <a:spcPts val="0"/>
              </a:spcAft>
              <a:buSzPts val="1800"/>
              <a:buChar char="●"/>
            </a:pPr>
            <a:r>
              <a:rPr lang="en-US"/>
              <a:t>If each image is sent by using one or more frames, there should be no delays between frames. </a:t>
            </a:r>
            <a:endParaRPr/>
          </a:p>
          <a:p>
            <a:pPr indent="-342900" lvl="0" marL="457200" rtl="0" algn="l">
              <a:lnSpc>
                <a:spcPct val="115000"/>
              </a:lnSpc>
              <a:spcBef>
                <a:spcPts val="0"/>
              </a:spcBef>
              <a:spcAft>
                <a:spcPts val="0"/>
              </a:spcAft>
              <a:buSzPts val="1800"/>
              <a:buChar char="●"/>
            </a:pPr>
            <a:r>
              <a:rPr lang="en-US"/>
              <a:t>For this type of application, synchronization between characters is not enough; </a:t>
            </a:r>
            <a:r>
              <a:rPr b="1" lang="en-US"/>
              <a:t>the entire stream of bits must be synchronized</a:t>
            </a:r>
            <a:r>
              <a:rPr lang="en-US"/>
              <a:t>. </a:t>
            </a:r>
            <a:endParaRPr/>
          </a:p>
          <a:p>
            <a:pPr indent="-342900" lvl="0" marL="457200" rtl="0" algn="l">
              <a:lnSpc>
                <a:spcPct val="115000"/>
              </a:lnSpc>
              <a:spcBef>
                <a:spcPts val="0"/>
              </a:spcBef>
              <a:spcAft>
                <a:spcPts val="0"/>
              </a:spcAft>
              <a:buSzPts val="1800"/>
              <a:buChar char="●"/>
            </a:pPr>
            <a:r>
              <a:rPr lang="en-US"/>
              <a:t>The isochronous transmission guarantees that the data arrive at a fixed rate.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80"/>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00000"/>
              <a:buNone/>
            </a:pPr>
            <a:r>
              <a:rPr lang="en-US"/>
              <a:t>Link Layer  </a:t>
            </a:r>
            <a:endParaRPr/>
          </a:p>
        </p:txBody>
      </p:sp>
      <p:sp>
        <p:nvSpPr>
          <p:cNvPr id="437" name="Google Shape;437;p80"/>
          <p:cNvSpPr txBox="1"/>
          <p:nvPr>
            <p:ph idx="1" type="body"/>
          </p:nvPr>
        </p:nvSpPr>
        <p:spPr>
          <a:xfrm>
            <a:off x="253250" y="1857500"/>
            <a:ext cx="8520600" cy="3416400"/>
          </a:xfrm>
          <a:prstGeom prst="rect">
            <a:avLst/>
          </a:prstGeom>
          <a:noFill/>
          <a:ln>
            <a:noFill/>
          </a:ln>
        </p:spPr>
        <p:txBody>
          <a:bodyPr anchorCtr="0" anchor="t" bIns="91425" lIns="91425" spcFirstLastPara="1" rIns="91425" wrap="square" tIns="91425">
            <a:normAutofit/>
          </a:bodyPr>
          <a:lstStyle/>
          <a:p>
            <a:pPr indent="-228600" lvl="0" marL="228600" rtl="0" algn="just">
              <a:lnSpc>
                <a:spcPct val="100000"/>
              </a:lnSpc>
              <a:spcBef>
                <a:spcPts val="0"/>
              </a:spcBef>
              <a:spcAft>
                <a:spcPts val="0"/>
              </a:spcAft>
              <a:buSzPts val="1100"/>
              <a:buNone/>
            </a:pPr>
            <a:r>
              <a:rPr lang="en-US" sz="120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Data Link Control(DLC): DLC Services</a:t>
            </a:r>
            <a:endParaRPr sz="2000">
              <a:solidFill>
                <a:schemeClr val="dk1"/>
              </a:solidFill>
              <a:latin typeface="Times New Roman"/>
              <a:ea typeface="Times New Roman"/>
              <a:cs typeface="Times New Roman"/>
              <a:sym typeface="Times New Roman"/>
            </a:endParaRPr>
          </a:p>
          <a:p>
            <a:pPr indent="-228600" lvl="0" marL="228600" rtl="0" algn="just">
              <a:lnSpc>
                <a:spcPct val="100000"/>
              </a:lnSpc>
              <a:spcBef>
                <a:spcPts val="0"/>
              </a:spcBef>
              <a:spcAft>
                <a:spcPts val="0"/>
              </a:spcAft>
              <a:buSzPts val="1100"/>
              <a:buNone/>
            </a:pPr>
            <a:r>
              <a:rPr lang="en-US" sz="2000">
                <a:solidFill>
                  <a:schemeClr val="dk1"/>
                </a:solidFill>
                <a:latin typeface="Times New Roman"/>
                <a:ea typeface="Times New Roman"/>
                <a:cs typeface="Times New Roman"/>
                <a:sym typeface="Times New Roman"/>
              </a:rPr>
              <a:t> Data Link Layer Protocols</a:t>
            </a:r>
            <a:endParaRPr sz="2000">
              <a:solidFill>
                <a:schemeClr val="dk1"/>
              </a:solidFill>
              <a:latin typeface="Times New Roman"/>
              <a:ea typeface="Times New Roman"/>
              <a:cs typeface="Times New Roman"/>
              <a:sym typeface="Times New Roman"/>
            </a:endParaRPr>
          </a:p>
          <a:p>
            <a:pPr indent="-228600" lvl="0" marL="228600" rtl="0" algn="just">
              <a:lnSpc>
                <a:spcPct val="100000"/>
              </a:lnSpc>
              <a:spcBef>
                <a:spcPts val="0"/>
              </a:spcBef>
              <a:spcAft>
                <a:spcPts val="0"/>
              </a:spcAft>
              <a:buSzPts val="1100"/>
              <a:buNone/>
            </a:pPr>
            <a:r>
              <a:rPr lang="en-US" sz="2000">
                <a:solidFill>
                  <a:schemeClr val="dk1"/>
                </a:solidFill>
                <a:latin typeface="Times New Roman"/>
                <a:ea typeface="Times New Roman"/>
                <a:cs typeface="Times New Roman"/>
                <a:sym typeface="Times New Roman"/>
              </a:rPr>
              <a:t> High Level Data Link Control (HDLC)</a:t>
            </a:r>
            <a:endParaRPr sz="2000">
              <a:solidFill>
                <a:schemeClr val="dk1"/>
              </a:solidFill>
              <a:latin typeface="Times New Roman"/>
              <a:ea typeface="Times New Roman"/>
              <a:cs typeface="Times New Roman"/>
              <a:sym typeface="Times New Roman"/>
            </a:endParaRPr>
          </a:p>
          <a:p>
            <a:pPr indent="-228600" lvl="0" marL="228600" rtl="0" algn="just">
              <a:lnSpc>
                <a:spcPct val="100000"/>
              </a:lnSpc>
              <a:spcBef>
                <a:spcPts val="0"/>
              </a:spcBef>
              <a:spcAft>
                <a:spcPts val="0"/>
              </a:spcAft>
              <a:buSzPts val="1100"/>
              <a:buNone/>
            </a:pPr>
            <a:r>
              <a:rPr lang="en-US" sz="2000">
                <a:solidFill>
                  <a:schemeClr val="dk1"/>
                </a:solidFill>
                <a:latin typeface="Times New Roman"/>
                <a:ea typeface="Times New Roman"/>
                <a:cs typeface="Times New Roman"/>
                <a:sym typeface="Times New Roman"/>
              </a:rPr>
              <a:t>Point-to- Point Protocol (PPP): Framing, Transition phases.</a:t>
            </a:r>
            <a:endParaRPr sz="2000">
              <a:solidFill>
                <a:schemeClr val="dk1"/>
              </a:solidFill>
              <a:latin typeface="Times New Roman"/>
              <a:ea typeface="Times New Roman"/>
              <a:cs typeface="Times New Roman"/>
              <a:sym typeface="Times New Roman"/>
            </a:endParaRPr>
          </a:p>
          <a:p>
            <a:pPr indent="-228600" lvl="0" marL="228600" rtl="0" algn="just">
              <a:lnSpc>
                <a:spcPct val="100000"/>
              </a:lnSpc>
              <a:spcBef>
                <a:spcPts val="0"/>
              </a:spcBef>
              <a:spcAft>
                <a:spcPts val="0"/>
              </a:spcAft>
              <a:buSzPts val="1100"/>
              <a:buNone/>
            </a:pPr>
            <a:r>
              <a:rPr lang="en-US" sz="2000">
                <a:solidFill>
                  <a:schemeClr val="dk1"/>
                </a:solidFill>
                <a:latin typeface="Times New Roman"/>
                <a:ea typeface="Times New Roman"/>
                <a:cs typeface="Times New Roman"/>
                <a:sym typeface="Times New Roman"/>
              </a:rPr>
              <a:t> Media Access Control (MAC): </a:t>
            </a:r>
            <a:endParaRPr sz="2000">
              <a:solidFill>
                <a:schemeClr val="dk1"/>
              </a:solidFill>
              <a:latin typeface="Times New Roman"/>
              <a:ea typeface="Times New Roman"/>
              <a:cs typeface="Times New Roman"/>
              <a:sym typeface="Times New Roman"/>
            </a:endParaRPr>
          </a:p>
          <a:p>
            <a:pPr indent="-228600" lvl="0" marL="228600" rtl="0" algn="just">
              <a:lnSpc>
                <a:spcPct val="10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Random Access: CSMA/CD,CSMA/CA</a:t>
            </a:r>
            <a:endParaRPr sz="2000">
              <a:solidFill>
                <a:schemeClr val="dk1"/>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g2df2a3119fa_0_0"/>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Introduction to Data Link Layer</a:t>
            </a:r>
            <a:endParaRPr/>
          </a:p>
        </p:txBody>
      </p:sp>
      <p:sp>
        <p:nvSpPr>
          <p:cNvPr id="443" name="Google Shape;443;g2df2a3119fa_0_0"/>
          <p:cNvSpPr txBox="1"/>
          <p:nvPr>
            <p:ph idx="1" type="body"/>
          </p:nvPr>
        </p:nvSpPr>
        <p:spPr>
          <a:xfrm>
            <a:off x="245675" y="16305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Char char="●"/>
            </a:pPr>
            <a:r>
              <a:rPr lang="en-US"/>
              <a:t>The Internet is a combination of networks glued together by connecting devices (routers or switches)</a:t>
            </a:r>
            <a:endParaRPr/>
          </a:p>
          <a:p>
            <a:pPr indent="-342900" lvl="0" marL="457200" rtl="0" algn="just">
              <a:lnSpc>
                <a:spcPct val="115000"/>
              </a:lnSpc>
              <a:spcBef>
                <a:spcPts val="0"/>
              </a:spcBef>
              <a:spcAft>
                <a:spcPts val="0"/>
              </a:spcAft>
              <a:buSzPts val="1800"/>
              <a:buChar char="●"/>
            </a:pPr>
            <a:r>
              <a:rPr lang="en-US"/>
              <a:t>Communication at the data-link layer is node-to-node.</a:t>
            </a:r>
            <a:endParaRPr/>
          </a:p>
          <a:p>
            <a:pPr indent="-342900" lvl="0" marL="457200" rtl="0" algn="just">
              <a:lnSpc>
                <a:spcPct val="115000"/>
              </a:lnSpc>
              <a:spcBef>
                <a:spcPts val="0"/>
              </a:spcBef>
              <a:spcAft>
                <a:spcPts val="0"/>
              </a:spcAft>
              <a:buSzPts val="1800"/>
              <a:buChar char="●"/>
            </a:pPr>
            <a:r>
              <a:rPr lang="en-US"/>
              <a:t>End hosts and routers are nodes and network in between are links</a:t>
            </a:r>
            <a:endParaRPr/>
          </a:p>
          <a:p>
            <a:pPr indent="0" lvl="0" marL="0" rtl="0" algn="l">
              <a:lnSpc>
                <a:spcPct val="115000"/>
              </a:lnSpc>
              <a:spcBef>
                <a:spcPts val="0"/>
              </a:spcBef>
              <a:spcAft>
                <a:spcPts val="0"/>
              </a:spcAft>
              <a:buSzPts val="1800"/>
              <a:buNone/>
            </a:pPr>
            <a:r>
              <a:t/>
            </a:r>
            <a:endParaRPr/>
          </a:p>
        </p:txBody>
      </p:sp>
      <p:pic>
        <p:nvPicPr>
          <p:cNvPr id="444" name="Google Shape;444;g2df2a3119fa_0_0"/>
          <p:cNvPicPr preferRelativeResize="0"/>
          <p:nvPr/>
        </p:nvPicPr>
        <p:blipFill rotWithShape="1">
          <a:blip r:embed="rId3">
            <a:alphaModFix/>
          </a:blip>
          <a:srcRect b="0" l="0" r="0" t="0"/>
          <a:stretch/>
        </p:blipFill>
        <p:spPr>
          <a:xfrm>
            <a:off x="1581950" y="3098925"/>
            <a:ext cx="4861900" cy="185427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g2df2a3119fa_0_5"/>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450" name="Google Shape;450;g2df2a3119fa_0_5"/>
          <p:cNvSpPr txBox="1"/>
          <p:nvPr>
            <p:ph idx="1" type="body"/>
          </p:nvPr>
        </p:nvSpPr>
        <p:spPr>
          <a:xfrm>
            <a:off x="253250" y="1857500"/>
            <a:ext cx="43602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p:txBody>
      </p:sp>
      <p:pic>
        <p:nvPicPr>
          <p:cNvPr id="451" name="Google Shape;451;g2df2a3119fa_0_5"/>
          <p:cNvPicPr preferRelativeResize="0"/>
          <p:nvPr/>
        </p:nvPicPr>
        <p:blipFill rotWithShape="1">
          <a:blip r:embed="rId3">
            <a:alphaModFix/>
          </a:blip>
          <a:srcRect b="0" l="0" r="0" t="0"/>
          <a:stretch/>
        </p:blipFill>
        <p:spPr>
          <a:xfrm>
            <a:off x="2679950" y="767251"/>
            <a:ext cx="4066076" cy="4376249"/>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g2e02126bc50_0_5"/>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Services</a:t>
            </a:r>
            <a:endParaRPr/>
          </a:p>
        </p:txBody>
      </p:sp>
      <p:sp>
        <p:nvSpPr>
          <p:cNvPr id="457" name="Google Shape;457;g2e02126bc50_0_5"/>
          <p:cNvSpPr txBox="1"/>
          <p:nvPr>
            <p:ph idx="1" type="body"/>
          </p:nvPr>
        </p:nvSpPr>
        <p:spPr>
          <a:xfrm>
            <a:off x="269825" y="1432900"/>
            <a:ext cx="8520600" cy="3490200"/>
          </a:xfrm>
          <a:prstGeom prst="rect">
            <a:avLst/>
          </a:prstGeom>
          <a:noFill/>
          <a:ln>
            <a:noFill/>
          </a:ln>
        </p:spPr>
        <p:txBody>
          <a:bodyPr anchorCtr="0" anchor="t" bIns="91425" lIns="91425" spcFirstLastPara="1" rIns="91425" wrap="square" tIns="91425">
            <a:normAutofit fontScale="92500"/>
          </a:bodyPr>
          <a:lstStyle/>
          <a:p>
            <a:pPr indent="-342900" lvl="0" marL="457200" rtl="0" algn="just">
              <a:lnSpc>
                <a:spcPct val="115000"/>
              </a:lnSpc>
              <a:spcBef>
                <a:spcPts val="0"/>
              </a:spcBef>
              <a:spcAft>
                <a:spcPts val="0"/>
              </a:spcAft>
              <a:buSzPct val="108108"/>
              <a:buChar char="●"/>
            </a:pPr>
            <a:r>
              <a:rPr lang="en-US"/>
              <a:t>The data link layer provides services to the network layer; it receives services from the physical layer.</a:t>
            </a:r>
            <a:endParaRPr/>
          </a:p>
          <a:p>
            <a:pPr indent="-342900" lvl="0" marL="457200" rtl="0" algn="just">
              <a:lnSpc>
                <a:spcPct val="115000"/>
              </a:lnSpc>
              <a:spcBef>
                <a:spcPts val="0"/>
              </a:spcBef>
              <a:spcAft>
                <a:spcPts val="0"/>
              </a:spcAft>
              <a:buSzPct val="108108"/>
              <a:buChar char="●"/>
            </a:pPr>
            <a:r>
              <a:rPr lang="en-US"/>
              <a:t>When a packet is travelling in the Internet, the data-link layer of a node (host or router) is responsible for delivering a datagram to the next node in the path.</a:t>
            </a:r>
            <a:endParaRPr/>
          </a:p>
          <a:p>
            <a:pPr indent="-342900" lvl="0" marL="457200" rtl="0" algn="just">
              <a:lnSpc>
                <a:spcPct val="115000"/>
              </a:lnSpc>
              <a:spcBef>
                <a:spcPts val="0"/>
              </a:spcBef>
              <a:spcAft>
                <a:spcPts val="0"/>
              </a:spcAft>
              <a:buSzPct val="108108"/>
              <a:buChar char="●"/>
            </a:pPr>
            <a:r>
              <a:rPr lang="en-US"/>
              <a:t>The data-link layer of the sending node needs to encapsulate the datagram received from the network in a frame, and the data-link layer of the receiving node needs to decapsulate the datagram from the frame.</a:t>
            </a:r>
            <a:endParaRPr/>
          </a:p>
          <a:p>
            <a:pPr indent="-342900" lvl="0" marL="457200" rtl="0" algn="just">
              <a:lnSpc>
                <a:spcPct val="115000"/>
              </a:lnSpc>
              <a:spcBef>
                <a:spcPts val="0"/>
              </a:spcBef>
              <a:spcAft>
                <a:spcPts val="0"/>
              </a:spcAft>
              <a:buSzPct val="108108"/>
              <a:buChar char="●"/>
            </a:pPr>
            <a:r>
              <a:rPr lang="en-US"/>
              <a:t>Each intermediate node needs to do both encapsulate and decapsulate.</a:t>
            </a:r>
            <a:endParaRPr/>
          </a:p>
          <a:p>
            <a:pPr indent="-342900" lvl="0" marL="457200" rtl="0" algn="just">
              <a:lnSpc>
                <a:spcPct val="115000"/>
              </a:lnSpc>
              <a:spcBef>
                <a:spcPts val="0"/>
              </a:spcBef>
              <a:spcAft>
                <a:spcPts val="0"/>
              </a:spcAft>
              <a:buSzPct val="108108"/>
              <a:buChar char="●"/>
            </a:pPr>
            <a:r>
              <a:rPr lang="en-US"/>
              <a:t>Why encapsulation and decapsulation?</a:t>
            </a:r>
            <a:endParaRPr/>
          </a:p>
          <a:p>
            <a:pPr indent="-317500" lvl="1" marL="914400" rtl="0" algn="just">
              <a:lnSpc>
                <a:spcPct val="115000"/>
              </a:lnSpc>
              <a:spcBef>
                <a:spcPts val="0"/>
              </a:spcBef>
              <a:spcAft>
                <a:spcPts val="0"/>
              </a:spcAft>
              <a:buSzPct val="108108"/>
              <a:buChar char="○"/>
            </a:pPr>
            <a:r>
              <a:rPr lang="en-US"/>
              <a:t>Different protocol with a different frame format in each link</a:t>
            </a:r>
            <a:endParaRPr/>
          </a:p>
          <a:p>
            <a:pPr indent="-317500" lvl="1" marL="914400" rtl="0" algn="just">
              <a:lnSpc>
                <a:spcPct val="115000"/>
              </a:lnSpc>
              <a:spcBef>
                <a:spcPts val="0"/>
              </a:spcBef>
              <a:spcAft>
                <a:spcPts val="0"/>
              </a:spcAft>
              <a:buSzPct val="108108"/>
              <a:buChar char="○"/>
            </a:pPr>
            <a:r>
              <a:rPr lang="en-US"/>
              <a:t>Link layer addresses are different.</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g2e02126bc50_0_16"/>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463" name="Google Shape;463;g2e02126bc50_0_16"/>
          <p:cNvSpPr txBox="1"/>
          <p:nvPr>
            <p:ph idx="1" type="body"/>
          </p:nvPr>
        </p:nvSpPr>
        <p:spPr>
          <a:xfrm>
            <a:off x="236675" y="1559325"/>
            <a:ext cx="3041700" cy="3416400"/>
          </a:xfrm>
          <a:prstGeom prst="rect">
            <a:avLst/>
          </a:prstGeom>
          <a:noFill/>
          <a:ln>
            <a:noFill/>
          </a:ln>
        </p:spPr>
        <p:txBody>
          <a:bodyPr anchorCtr="0" anchor="t" bIns="91425" lIns="91425" spcFirstLastPara="1" rIns="91425" wrap="square" tIns="91425">
            <a:normAutofit fontScale="85000" lnSpcReduction="20000"/>
          </a:bodyPr>
          <a:lstStyle/>
          <a:p>
            <a:pPr indent="-317182" lvl="0" marL="457200" rtl="0" algn="just">
              <a:lnSpc>
                <a:spcPct val="115000"/>
              </a:lnSpc>
              <a:spcBef>
                <a:spcPts val="0"/>
              </a:spcBef>
              <a:spcAft>
                <a:spcPts val="0"/>
              </a:spcAft>
              <a:buSzPct val="100000"/>
              <a:buChar char="●"/>
            </a:pPr>
            <a:r>
              <a:rPr lang="en-US"/>
              <a:t>The datagram received by the data-link layer of the source host is encapsulated in a frame. </a:t>
            </a:r>
            <a:endParaRPr/>
          </a:p>
          <a:p>
            <a:pPr indent="-317182" lvl="0" marL="457200" rtl="0" algn="just">
              <a:lnSpc>
                <a:spcPct val="115000"/>
              </a:lnSpc>
              <a:spcBef>
                <a:spcPts val="0"/>
              </a:spcBef>
              <a:spcAft>
                <a:spcPts val="0"/>
              </a:spcAft>
              <a:buSzPct val="100000"/>
              <a:buChar char="●"/>
            </a:pPr>
            <a:r>
              <a:rPr lang="en-US"/>
              <a:t>The frame is logically transported from the source host to the router. </a:t>
            </a:r>
            <a:endParaRPr/>
          </a:p>
          <a:p>
            <a:pPr indent="-317182" lvl="0" marL="457200" rtl="0" algn="just">
              <a:lnSpc>
                <a:spcPct val="115000"/>
              </a:lnSpc>
              <a:spcBef>
                <a:spcPts val="0"/>
              </a:spcBef>
              <a:spcAft>
                <a:spcPts val="0"/>
              </a:spcAft>
              <a:buSzPct val="100000"/>
              <a:buChar char="●"/>
            </a:pPr>
            <a:r>
              <a:rPr lang="en-US"/>
              <a:t>The frame is decapsulated at the data-link layer of the router and encapsulated at another frame. </a:t>
            </a:r>
            <a:endParaRPr/>
          </a:p>
          <a:p>
            <a:pPr indent="-317182" lvl="0" marL="457200" rtl="0" algn="just">
              <a:lnSpc>
                <a:spcPct val="115000"/>
              </a:lnSpc>
              <a:spcBef>
                <a:spcPts val="0"/>
              </a:spcBef>
              <a:spcAft>
                <a:spcPts val="0"/>
              </a:spcAft>
              <a:buSzPct val="100000"/>
              <a:buChar char="●"/>
            </a:pPr>
            <a:r>
              <a:rPr lang="en-US"/>
              <a:t>The new frame is logically transported from the router to the destination host.</a:t>
            </a:r>
            <a:endParaRPr/>
          </a:p>
          <a:p>
            <a:pPr indent="0" lvl="0" marL="0" rtl="0" algn="l">
              <a:lnSpc>
                <a:spcPct val="115000"/>
              </a:lnSpc>
              <a:spcBef>
                <a:spcPts val="0"/>
              </a:spcBef>
              <a:spcAft>
                <a:spcPts val="0"/>
              </a:spcAft>
              <a:buSzPct val="117647"/>
              <a:buNone/>
            </a:pPr>
            <a:r>
              <a:t/>
            </a:r>
            <a:endParaRPr/>
          </a:p>
        </p:txBody>
      </p:sp>
      <p:pic>
        <p:nvPicPr>
          <p:cNvPr id="464" name="Google Shape;464;g2e02126bc50_0_16"/>
          <p:cNvPicPr preferRelativeResize="0"/>
          <p:nvPr/>
        </p:nvPicPr>
        <p:blipFill rotWithShape="1">
          <a:blip r:embed="rId3">
            <a:alphaModFix/>
          </a:blip>
          <a:srcRect b="0" l="0" r="0" t="0"/>
          <a:stretch/>
        </p:blipFill>
        <p:spPr>
          <a:xfrm>
            <a:off x="3402702" y="1820325"/>
            <a:ext cx="5617300" cy="25856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Physical Structures: </a:t>
            </a:r>
            <a:r>
              <a:rPr b="1" lang="en-US"/>
              <a:t>Type of Connection: </a:t>
            </a:r>
            <a:endParaRPr/>
          </a:p>
        </p:txBody>
      </p:sp>
      <p:sp>
        <p:nvSpPr>
          <p:cNvPr id="89" name="Google Shape;89;p18"/>
          <p:cNvSpPr txBox="1"/>
          <p:nvPr>
            <p:ph idx="1" type="body"/>
          </p:nvPr>
        </p:nvSpPr>
        <p:spPr>
          <a:xfrm>
            <a:off x="253250" y="1857500"/>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There are two possible types of connections: </a:t>
            </a:r>
            <a:r>
              <a:rPr b="1" lang="en-US"/>
              <a:t>point-to-point and multipoint.</a:t>
            </a:r>
            <a:endParaRPr/>
          </a:p>
          <a:p>
            <a:pPr indent="-342900" lvl="0" marL="457200" rtl="0" algn="l">
              <a:lnSpc>
                <a:spcPct val="115000"/>
              </a:lnSpc>
              <a:spcBef>
                <a:spcPts val="0"/>
              </a:spcBef>
              <a:spcAft>
                <a:spcPts val="0"/>
              </a:spcAft>
              <a:buSzPts val="1800"/>
              <a:buChar char="●"/>
            </a:pPr>
            <a:r>
              <a:rPr lang="en-US"/>
              <a:t>A point-to-point connection provides a </a:t>
            </a:r>
            <a:r>
              <a:rPr b="1" lang="en-US"/>
              <a:t>dedicated link between two devices. </a:t>
            </a:r>
            <a:endParaRPr b="1"/>
          </a:p>
          <a:p>
            <a:pPr indent="-342900" lvl="0" marL="457200" rtl="0" algn="l">
              <a:lnSpc>
                <a:spcPct val="115000"/>
              </a:lnSpc>
              <a:spcBef>
                <a:spcPts val="0"/>
              </a:spcBef>
              <a:spcAft>
                <a:spcPts val="0"/>
              </a:spcAft>
              <a:buSzPts val="1800"/>
              <a:buChar char="●"/>
            </a:pPr>
            <a:r>
              <a:rPr lang="en-US"/>
              <a:t>The entire </a:t>
            </a:r>
            <a:r>
              <a:rPr b="1" lang="en-US"/>
              <a:t>capacity of the link is reserved for transmission between those two devices. </a:t>
            </a:r>
            <a:endParaRPr b="1"/>
          </a:p>
          <a:p>
            <a:pPr indent="-342900" lvl="0" marL="457200" rtl="0" algn="l">
              <a:lnSpc>
                <a:spcPct val="115000"/>
              </a:lnSpc>
              <a:spcBef>
                <a:spcPts val="0"/>
              </a:spcBef>
              <a:spcAft>
                <a:spcPts val="0"/>
              </a:spcAft>
              <a:buSzPts val="1800"/>
              <a:buChar char="●"/>
            </a:pPr>
            <a:r>
              <a:rPr lang="en-US"/>
              <a:t>Most point-to-point connections use an </a:t>
            </a:r>
            <a:r>
              <a:rPr b="1" lang="en-US"/>
              <a:t>actual length of wire or cable to connect the two ends, but other options, such as microwave or satellite links, are also possible</a:t>
            </a:r>
            <a:endParaRPr b="1"/>
          </a:p>
        </p:txBody>
      </p:sp>
      <p:pic>
        <p:nvPicPr>
          <p:cNvPr id="90" name="Google Shape;90;p18"/>
          <p:cNvPicPr preferRelativeResize="0"/>
          <p:nvPr/>
        </p:nvPicPr>
        <p:blipFill rotWithShape="1">
          <a:blip r:embed="rId3">
            <a:alphaModFix/>
          </a:blip>
          <a:srcRect b="0" l="0" r="0" t="0"/>
          <a:stretch/>
        </p:blipFill>
        <p:spPr>
          <a:xfrm>
            <a:off x="3251351" y="4100952"/>
            <a:ext cx="4578585" cy="69218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g2e02126bc50_0_41"/>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Addressing </a:t>
            </a:r>
            <a:endParaRPr/>
          </a:p>
        </p:txBody>
      </p:sp>
      <p:sp>
        <p:nvSpPr>
          <p:cNvPr id="470" name="Google Shape;470;g2e02126bc50_0_41"/>
          <p:cNvSpPr txBox="1"/>
          <p:nvPr>
            <p:ph idx="1" type="body"/>
          </p:nvPr>
        </p:nvSpPr>
        <p:spPr>
          <a:xfrm>
            <a:off x="244950" y="1584175"/>
            <a:ext cx="4873800" cy="3416400"/>
          </a:xfrm>
          <a:prstGeom prst="rect">
            <a:avLst/>
          </a:prstGeom>
          <a:noFill/>
          <a:ln>
            <a:noFill/>
          </a:ln>
        </p:spPr>
        <p:txBody>
          <a:bodyPr anchorCtr="0" anchor="t" bIns="91425" lIns="91425" spcFirstLastPara="1" rIns="91425" wrap="square" tIns="91425">
            <a:normAutofit fontScale="77500" lnSpcReduction="20000"/>
          </a:bodyPr>
          <a:lstStyle/>
          <a:p>
            <a:pPr indent="-317182" lvl="0" marL="457200" rtl="0" algn="just">
              <a:lnSpc>
                <a:spcPct val="115000"/>
              </a:lnSpc>
              <a:spcBef>
                <a:spcPts val="0"/>
              </a:spcBef>
              <a:spcAft>
                <a:spcPts val="0"/>
              </a:spcAft>
              <a:buSzPct val="100000"/>
              <a:buFont typeface="Times New Roman"/>
              <a:buChar char="●"/>
            </a:pPr>
            <a:r>
              <a:rPr lang="en-US">
                <a:latin typeface="Times New Roman"/>
                <a:ea typeface="Times New Roman"/>
                <a:cs typeface="Times New Roman"/>
                <a:sym typeface="Times New Roman"/>
              </a:rPr>
              <a:t>To better understand the functionality of and the services provided by the link layer, the data-link layer is divided into two sublayers: </a:t>
            </a:r>
            <a:r>
              <a:rPr b="1" lang="en-US">
                <a:latin typeface="Times New Roman"/>
                <a:ea typeface="Times New Roman"/>
                <a:cs typeface="Times New Roman"/>
                <a:sym typeface="Times New Roman"/>
              </a:rPr>
              <a:t>data link control (DLC) and media access control (MAC).</a:t>
            </a:r>
            <a:endParaRPr b="1">
              <a:latin typeface="Times New Roman"/>
              <a:ea typeface="Times New Roman"/>
              <a:cs typeface="Times New Roman"/>
              <a:sym typeface="Times New Roman"/>
            </a:endParaRPr>
          </a:p>
          <a:p>
            <a:pPr indent="-317182" lvl="0" marL="457200" rtl="0" algn="just">
              <a:lnSpc>
                <a:spcPct val="115000"/>
              </a:lnSpc>
              <a:spcBef>
                <a:spcPts val="0"/>
              </a:spcBef>
              <a:spcAft>
                <a:spcPts val="0"/>
              </a:spcAft>
              <a:buSzPct val="100000"/>
              <a:buFont typeface="Times New Roman"/>
              <a:buChar char="●"/>
            </a:pPr>
            <a:r>
              <a:rPr lang="en-US">
                <a:latin typeface="Times New Roman"/>
                <a:ea typeface="Times New Roman"/>
                <a:cs typeface="Times New Roman"/>
                <a:sym typeface="Times New Roman"/>
              </a:rPr>
              <a:t>The data link control sublayer deals with all issues common to both point-to-point and broadcast links; the media access control sublayer deals only with issues specific to broadcast links.</a:t>
            </a:r>
            <a:endParaRPr>
              <a:latin typeface="Times New Roman"/>
              <a:ea typeface="Times New Roman"/>
              <a:cs typeface="Times New Roman"/>
              <a:sym typeface="Times New Roman"/>
            </a:endParaRPr>
          </a:p>
          <a:p>
            <a:pPr indent="-317182" lvl="0" marL="457200" rtl="0" algn="just">
              <a:lnSpc>
                <a:spcPct val="115000"/>
              </a:lnSpc>
              <a:spcBef>
                <a:spcPts val="0"/>
              </a:spcBef>
              <a:spcAft>
                <a:spcPts val="0"/>
              </a:spcAft>
              <a:buSzPct val="100000"/>
              <a:buFont typeface="Times New Roman"/>
              <a:buChar char="●"/>
            </a:pPr>
            <a:r>
              <a:rPr lang="en-US">
                <a:latin typeface="Times New Roman"/>
                <a:ea typeface="Times New Roman"/>
                <a:cs typeface="Times New Roman"/>
                <a:sym typeface="Times New Roman"/>
              </a:rPr>
              <a:t>A link-layer address is sometimes called a link address, sometimes a physical address, and sometimes a MAC address.</a:t>
            </a:r>
            <a:endParaRPr>
              <a:latin typeface="Times New Roman"/>
              <a:ea typeface="Times New Roman"/>
              <a:cs typeface="Times New Roman"/>
              <a:sym typeface="Times New Roman"/>
            </a:endParaRPr>
          </a:p>
          <a:p>
            <a:pPr indent="-317182" lvl="0" marL="457200" rtl="0" algn="just">
              <a:lnSpc>
                <a:spcPct val="115000"/>
              </a:lnSpc>
              <a:spcBef>
                <a:spcPts val="0"/>
              </a:spcBef>
              <a:spcAft>
                <a:spcPts val="0"/>
              </a:spcAft>
              <a:buSzPct val="100000"/>
              <a:buChar char="●"/>
            </a:pPr>
            <a:r>
              <a:rPr b="1" lang="en-US">
                <a:latin typeface="Times New Roman"/>
                <a:ea typeface="Times New Roman"/>
                <a:cs typeface="Times New Roman"/>
                <a:sym typeface="Times New Roman"/>
              </a:rPr>
              <a:t>Address Resolution Protocol (ARP)</a:t>
            </a:r>
            <a:r>
              <a:rPr lang="en-US">
                <a:latin typeface="Times New Roman"/>
                <a:ea typeface="Times New Roman"/>
                <a:cs typeface="Times New Roman"/>
                <a:sym typeface="Times New Roman"/>
              </a:rPr>
              <a:t> is a network layer protocol that accepts an IP address from the IP protocol, maps the address to the corresponding link-layer address, and passes it to the data-link layer.</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SzPct val="129032"/>
              <a:buNone/>
            </a:pPr>
            <a:r>
              <a:t/>
            </a:r>
            <a:endParaRPr>
              <a:latin typeface="Times New Roman"/>
              <a:ea typeface="Times New Roman"/>
              <a:cs typeface="Times New Roman"/>
              <a:sym typeface="Times New Roman"/>
            </a:endParaRPr>
          </a:p>
        </p:txBody>
      </p:sp>
      <p:pic>
        <p:nvPicPr>
          <p:cNvPr id="471" name="Google Shape;471;g2e02126bc50_0_41"/>
          <p:cNvPicPr preferRelativeResize="0"/>
          <p:nvPr/>
        </p:nvPicPr>
        <p:blipFill rotWithShape="1">
          <a:blip r:embed="rId3">
            <a:alphaModFix/>
          </a:blip>
          <a:srcRect b="0" l="0" r="0" t="0"/>
          <a:stretch/>
        </p:blipFill>
        <p:spPr>
          <a:xfrm>
            <a:off x="5271150" y="1308650"/>
            <a:ext cx="3720451" cy="346212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g2e02126bc50_0_23"/>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Services by Data Link Control (DLC)</a:t>
            </a:r>
            <a:endParaRPr/>
          </a:p>
        </p:txBody>
      </p:sp>
      <p:sp>
        <p:nvSpPr>
          <p:cNvPr id="477" name="Google Shape;477;g2e02126bc50_0_23"/>
          <p:cNvSpPr txBox="1"/>
          <p:nvPr>
            <p:ph idx="1" type="body"/>
          </p:nvPr>
        </p:nvSpPr>
        <p:spPr>
          <a:xfrm>
            <a:off x="236675" y="1506800"/>
            <a:ext cx="8520600" cy="35682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Char char="●"/>
            </a:pPr>
            <a:r>
              <a:rPr lang="en-US"/>
              <a:t>Framing: </a:t>
            </a:r>
            <a:endParaRPr/>
          </a:p>
          <a:p>
            <a:pPr indent="-317500" lvl="1" marL="914400" rtl="0" algn="just">
              <a:lnSpc>
                <a:spcPct val="115000"/>
              </a:lnSpc>
              <a:spcBef>
                <a:spcPts val="0"/>
              </a:spcBef>
              <a:spcAft>
                <a:spcPts val="0"/>
              </a:spcAft>
              <a:buSzPts val="1400"/>
              <a:buChar char="○"/>
            </a:pPr>
            <a:r>
              <a:rPr lang="en-US"/>
              <a:t>A packet at the data-link layer is normally called a frame. </a:t>
            </a:r>
            <a:endParaRPr/>
          </a:p>
          <a:p>
            <a:pPr indent="-317500" lvl="1" marL="914400" rtl="0" algn="just">
              <a:lnSpc>
                <a:spcPct val="115000"/>
              </a:lnSpc>
              <a:spcBef>
                <a:spcPts val="0"/>
              </a:spcBef>
              <a:spcAft>
                <a:spcPts val="0"/>
              </a:spcAft>
              <a:buSzPts val="1400"/>
              <a:buChar char="○"/>
            </a:pPr>
            <a:r>
              <a:rPr lang="en-US"/>
              <a:t>Different data-link layers have different formats for framing.</a:t>
            </a:r>
            <a:endParaRPr/>
          </a:p>
          <a:p>
            <a:pPr indent="-317500" lvl="1" marL="914400" rtl="0" algn="just">
              <a:lnSpc>
                <a:spcPct val="115000"/>
              </a:lnSpc>
              <a:spcBef>
                <a:spcPts val="0"/>
              </a:spcBef>
              <a:spcAft>
                <a:spcPts val="0"/>
              </a:spcAft>
              <a:buSzPts val="1400"/>
              <a:buChar char="○"/>
            </a:pPr>
            <a:r>
              <a:rPr lang="en-US"/>
              <a:t>Framing in the data-link layer separates a message from one source to a destination by adding a sender address and a destination address</a:t>
            </a:r>
            <a:endParaRPr/>
          </a:p>
          <a:p>
            <a:pPr indent="-317500" lvl="1" marL="914400" rtl="0" algn="just">
              <a:lnSpc>
                <a:spcPct val="115000"/>
              </a:lnSpc>
              <a:spcBef>
                <a:spcPts val="0"/>
              </a:spcBef>
              <a:spcAft>
                <a:spcPts val="0"/>
              </a:spcAft>
              <a:buSzPts val="1400"/>
              <a:buChar char="○"/>
            </a:pPr>
            <a:r>
              <a:rPr lang="en-US"/>
              <a:t>When a message is divided into smaller frames, a single-bit error affects only that small frame.</a:t>
            </a:r>
            <a:endParaRPr/>
          </a:p>
          <a:p>
            <a:pPr indent="0" lvl="0" marL="914400" rtl="0" algn="just">
              <a:lnSpc>
                <a:spcPct val="115000"/>
              </a:lnSpc>
              <a:spcBef>
                <a:spcPts val="0"/>
              </a:spcBef>
              <a:spcAft>
                <a:spcPts val="0"/>
              </a:spcAft>
              <a:buSzPts val="1800"/>
              <a:buNone/>
            </a:pPr>
            <a:r>
              <a:t/>
            </a:r>
            <a:endParaRPr/>
          </a:p>
          <a:p>
            <a:pPr indent="-342900" lvl="0" marL="457200" rtl="0" algn="just">
              <a:lnSpc>
                <a:spcPct val="115000"/>
              </a:lnSpc>
              <a:spcBef>
                <a:spcPts val="0"/>
              </a:spcBef>
              <a:spcAft>
                <a:spcPts val="0"/>
              </a:spcAft>
              <a:buSzPts val="1800"/>
              <a:buChar char="●"/>
            </a:pPr>
            <a:r>
              <a:rPr lang="en-US"/>
              <a:t>Frames can be of fixed or variable size</a:t>
            </a:r>
            <a:endParaRPr/>
          </a:p>
          <a:p>
            <a:pPr indent="-317500" lvl="1" marL="914400" rtl="0" algn="just">
              <a:lnSpc>
                <a:spcPct val="115000"/>
              </a:lnSpc>
              <a:spcBef>
                <a:spcPts val="0"/>
              </a:spcBef>
              <a:spcAft>
                <a:spcPts val="0"/>
              </a:spcAft>
              <a:buSzPts val="1400"/>
              <a:buChar char="○"/>
            </a:pPr>
            <a:r>
              <a:rPr lang="en-US"/>
              <a:t>In fixed-size framing, there is no need for defining the boundaries of the frames; the size itself can be used as a delimiter.</a:t>
            </a:r>
            <a:endParaRPr/>
          </a:p>
          <a:p>
            <a:pPr indent="-317500" lvl="1" marL="914400" rtl="0" algn="just">
              <a:lnSpc>
                <a:spcPct val="115000"/>
              </a:lnSpc>
              <a:spcBef>
                <a:spcPts val="0"/>
              </a:spcBef>
              <a:spcAft>
                <a:spcPts val="0"/>
              </a:spcAft>
              <a:buSzPts val="1400"/>
              <a:buChar char="○"/>
            </a:pPr>
            <a:r>
              <a:rPr lang="en-US"/>
              <a:t>In variable-size framing, we need a way to define the end of one frame and the beginning of the next. Two approaches: a character-oriented approach and a bit-oriented approach</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g2e02126bc50_0_60"/>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Framing</a:t>
            </a:r>
            <a:endParaRPr/>
          </a:p>
        </p:txBody>
      </p:sp>
      <p:sp>
        <p:nvSpPr>
          <p:cNvPr id="483" name="Google Shape;483;g2e02126bc50_0_60"/>
          <p:cNvSpPr txBox="1"/>
          <p:nvPr>
            <p:ph idx="1" type="body"/>
          </p:nvPr>
        </p:nvSpPr>
        <p:spPr>
          <a:xfrm>
            <a:off x="311700" y="156762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just">
              <a:lnSpc>
                <a:spcPct val="105000"/>
              </a:lnSpc>
              <a:spcBef>
                <a:spcPts val="0"/>
              </a:spcBef>
              <a:spcAft>
                <a:spcPts val="0"/>
              </a:spcAft>
              <a:buSzPts val="1600"/>
              <a:buChar char="●"/>
            </a:pPr>
            <a:r>
              <a:rPr lang="en-US" sz="1600"/>
              <a:t>In </a:t>
            </a:r>
            <a:r>
              <a:rPr b="1" lang="en-US" sz="1600"/>
              <a:t>character-oriented (or byte-oriented) framing</a:t>
            </a:r>
            <a:r>
              <a:rPr lang="en-US" sz="1600"/>
              <a:t>, data to be carried are 8-bit characters from a coding system such as ASCII.</a:t>
            </a:r>
            <a:endParaRPr sz="1600"/>
          </a:p>
          <a:p>
            <a:pPr indent="-330200" lvl="0" marL="457200" rtl="0" algn="just">
              <a:lnSpc>
                <a:spcPct val="105000"/>
              </a:lnSpc>
              <a:spcBef>
                <a:spcPts val="0"/>
              </a:spcBef>
              <a:spcAft>
                <a:spcPts val="0"/>
              </a:spcAft>
              <a:buSzPts val="1600"/>
              <a:buChar char="●"/>
            </a:pPr>
            <a:r>
              <a:rPr lang="en-US" sz="1600"/>
              <a:t>To separate one frame from the next, an 8-bit (1-byte) flag is added at the beginning and the end of a frame.</a:t>
            </a:r>
            <a:endParaRPr sz="1600"/>
          </a:p>
          <a:p>
            <a:pPr indent="-330200" lvl="0" marL="457200" rtl="0" algn="just">
              <a:lnSpc>
                <a:spcPct val="105000"/>
              </a:lnSpc>
              <a:spcBef>
                <a:spcPts val="0"/>
              </a:spcBef>
              <a:spcAft>
                <a:spcPts val="0"/>
              </a:spcAft>
              <a:buSzPts val="1600"/>
              <a:buChar char="●"/>
            </a:pPr>
            <a:r>
              <a:rPr lang="en-US" sz="1600"/>
              <a:t>The flag could be selected to be any character not used for text communication.</a:t>
            </a:r>
            <a:endParaRPr sz="1600"/>
          </a:p>
          <a:p>
            <a:pPr indent="-330200" lvl="0" marL="457200" rtl="0" algn="just">
              <a:lnSpc>
                <a:spcPct val="105000"/>
              </a:lnSpc>
              <a:spcBef>
                <a:spcPts val="0"/>
              </a:spcBef>
              <a:spcAft>
                <a:spcPts val="0"/>
              </a:spcAft>
              <a:buSzPts val="1600"/>
              <a:buChar char="●"/>
            </a:pPr>
            <a:r>
              <a:rPr lang="en-US" sz="1600"/>
              <a:t>Byte stuffing (or character stuffing) is a strategy wherein a special byte is added to the data section of the frame when there is a character with the same pattern as the flag.</a:t>
            </a:r>
            <a:endParaRPr sz="1600"/>
          </a:p>
          <a:p>
            <a:pPr indent="-330200" lvl="0" marL="457200" rtl="0" algn="just">
              <a:lnSpc>
                <a:spcPct val="105000"/>
              </a:lnSpc>
              <a:spcBef>
                <a:spcPts val="0"/>
              </a:spcBef>
              <a:spcAft>
                <a:spcPts val="0"/>
              </a:spcAft>
              <a:buSzPts val="1600"/>
              <a:buChar char="●"/>
            </a:pPr>
            <a:r>
              <a:rPr lang="en-US" sz="1600"/>
              <a:t>This byte is usually called the escape character (ESC) and has a predefined bit pattern.</a:t>
            </a:r>
            <a:endParaRPr sz="1600"/>
          </a:p>
          <a:p>
            <a:pPr indent="0" lvl="0" marL="0" rtl="0" algn="just">
              <a:lnSpc>
                <a:spcPct val="105000"/>
              </a:lnSpc>
              <a:spcBef>
                <a:spcPts val="0"/>
              </a:spcBef>
              <a:spcAft>
                <a:spcPts val="0"/>
              </a:spcAft>
              <a:buSzPts val="1800"/>
              <a:buNone/>
            </a:pPr>
            <a:r>
              <a:t/>
            </a:r>
            <a:endParaRPr sz="1600"/>
          </a:p>
          <a:p>
            <a:pPr indent="0" lvl="0" marL="0" rtl="0" algn="just">
              <a:lnSpc>
                <a:spcPct val="105000"/>
              </a:lnSpc>
              <a:spcBef>
                <a:spcPts val="0"/>
              </a:spcBef>
              <a:spcAft>
                <a:spcPts val="0"/>
              </a:spcAft>
              <a:buSzPts val="1800"/>
              <a:buNone/>
            </a:pPr>
            <a:r>
              <a:t/>
            </a:r>
            <a:endParaRPr sz="1600"/>
          </a:p>
        </p:txBody>
      </p:sp>
      <p:pic>
        <p:nvPicPr>
          <p:cNvPr id="484" name="Google Shape;484;g2e02126bc50_0_60"/>
          <p:cNvPicPr preferRelativeResize="0"/>
          <p:nvPr/>
        </p:nvPicPr>
        <p:blipFill rotWithShape="1">
          <a:blip r:embed="rId3">
            <a:alphaModFix/>
          </a:blip>
          <a:srcRect b="0" l="5338" r="0" t="0"/>
          <a:stretch/>
        </p:blipFill>
        <p:spPr>
          <a:xfrm>
            <a:off x="1416325" y="3827550"/>
            <a:ext cx="6311351" cy="11006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g2e02126bc50_0_72"/>
          <p:cNvSpPr txBox="1"/>
          <p:nvPr>
            <p:ph idx="1" type="body"/>
          </p:nvPr>
        </p:nvSpPr>
        <p:spPr>
          <a:xfrm>
            <a:off x="253250" y="1722775"/>
            <a:ext cx="3316500" cy="31971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Char char="●"/>
            </a:pPr>
            <a:r>
              <a:rPr lang="en-US"/>
              <a:t>If the escape character is part of the text, an extra one is added to show that the second one is part of the text.</a:t>
            </a:r>
            <a:endParaRPr/>
          </a:p>
          <a:p>
            <a:pPr indent="0" lvl="0" marL="0" rtl="0" algn="l">
              <a:lnSpc>
                <a:spcPct val="115000"/>
              </a:lnSpc>
              <a:spcBef>
                <a:spcPts val="0"/>
              </a:spcBef>
              <a:spcAft>
                <a:spcPts val="0"/>
              </a:spcAft>
              <a:buSzPts val="1800"/>
              <a:buNone/>
            </a:pPr>
            <a:r>
              <a:t/>
            </a:r>
            <a:endParaRPr/>
          </a:p>
        </p:txBody>
      </p:sp>
      <p:pic>
        <p:nvPicPr>
          <p:cNvPr id="490" name="Google Shape;490;g2e02126bc50_0_72"/>
          <p:cNvPicPr preferRelativeResize="0"/>
          <p:nvPr/>
        </p:nvPicPr>
        <p:blipFill rotWithShape="1">
          <a:blip r:embed="rId3">
            <a:alphaModFix/>
          </a:blip>
          <a:srcRect b="0" l="0" r="0" t="0"/>
          <a:stretch/>
        </p:blipFill>
        <p:spPr>
          <a:xfrm>
            <a:off x="4306950" y="2120375"/>
            <a:ext cx="4605376" cy="264165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g2e02126bc50_0_79"/>
          <p:cNvSpPr txBox="1"/>
          <p:nvPr>
            <p:ph idx="1" type="body"/>
          </p:nvPr>
        </p:nvSpPr>
        <p:spPr>
          <a:xfrm>
            <a:off x="286100" y="1103675"/>
            <a:ext cx="5138700" cy="3847200"/>
          </a:xfrm>
          <a:prstGeom prst="rect">
            <a:avLst/>
          </a:prstGeom>
          <a:noFill/>
          <a:ln>
            <a:noFill/>
          </a:ln>
        </p:spPr>
        <p:txBody>
          <a:bodyPr anchorCtr="0" anchor="t" bIns="91425" lIns="91425" spcFirstLastPara="1" rIns="91425" wrap="square" tIns="91425">
            <a:normAutofit fontScale="92500" lnSpcReduction="10000"/>
          </a:bodyPr>
          <a:lstStyle/>
          <a:p>
            <a:pPr indent="-316737" lvl="0" marL="457200" rtl="0" algn="just">
              <a:lnSpc>
                <a:spcPct val="115000"/>
              </a:lnSpc>
              <a:spcBef>
                <a:spcPts val="0"/>
              </a:spcBef>
              <a:spcAft>
                <a:spcPts val="0"/>
              </a:spcAft>
              <a:buSzPct val="100000"/>
              <a:buChar char="●"/>
            </a:pPr>
            <a:r>
              <a:rPr lang="en-US" sz="1500"/>
              <a:t>In </a:t>
            </a:r>
            <a:r>
              <a:rPr b="1" lang="en-US" sz="1500"/>
              <a:t>bit-oriented framing</a:t>
            </a:r>
            <a:r>
              <a:rPr lang="en-US" sz="1500"/>
              <a:t>, the data section of a frame is a sequence of bits to be interpreted by the upper layer as text, graphic, audio, video, and so on.</a:t>
            </a:r>
            <a:endParaRPr sz="1500"/>
          </a:p>
          <a:p>
            <a:pPr indent="-316737" lvl="0" marL="457200" rtl="0" algn="just">
              <a:lnSpc>
                <a:spcPct val="115000"/>
              </a:lnSpc>
              <a:spcBef>
                <a:spcPts val="0"/>
              </a:spcBef>
              <a:spcAft>
                <a:spcPts val="0"/>
              </a:spcAft>
              <a:buSzPct val="100000"/>
              <a:buChar char="●"/>
            </a:pPr>
            <a:r>
              <a:rPr lang="en-US" sz="1500"/>
              <a:t>A special 8-bit pattern flag, 01111110, is used as the delimiter to define the beginning and the end of the frame.</a:t>
            </a:r>
            <a:endParaRPr sz="1500"/>
          </a:p>
          <a:p>
            <a:pPr indent="-316737" lvl="0" marL="457200" rtl="0" algn="just">
              <a:lnSpc>
                <a:spcPct val="115000"/>
              </a:lnSpc>
              <a:spcBef>
                <a:spcPts val="0"/>
              </a:spcBef>
              <a:spcAft>
                <a:spcPts val="0"/>
              </a:spcAft>
              <a:buSzPct val="100000"/>
              <a:buChar char="●"/>
            </a:pPr>
            <a:r>
              <a:rPr lang="en-US" sz="1500"/>
              <a:t>If the flag pattern appears in the data, we need to somehow inform the receiver that this is not the end of the frame: Bit Stuffing</a:t>
            </a:r>
            <a:endParaRPr sz="1500"/>
          </a:p>
          <a:p>
            <a:pPr indent="-316737" lvl="0" marL="457200" rtl="0" algn="just">
              <a:lnSpc>
                <a:spcPct val="115000"/>
              </a:lnSpc>
              <a:spcBef>
                <a:spcPts val="0"/>
              </a:spcBef>
              <a:spcAft>
                <a:spcPts val="0"/>
              </a:spcAft>
              <a:buSzPct val="100000"/>
              <a:buChar char="●"/>
            </a:pPr>
            <a:r>
              <a:rPr lang="en-US" sz="1500"/>
              <a:t>Bit stuffing is the process of adding one extra 0 whenever five consecutive 1s follow a 0 in the data, so that the receiver does not mistake the pattern 0111110 for a flag.</a:t>
            </a:r>
            <a:endParaRPr sz="1500"/>
          </a:p>
          <a:p>
            <a:pPr indent="-316737" lvl="0" marL="457200" rtl="0" algn="just">
              <a:lnSpc>
                <a:spcPct val="115000"/>
              </a:lnSpc>
              <a:spcBef>
                <a:spcPts val="0"/>
              </a:spcBef>
              <a:spcAft>
                <a:spcPts val="0"/>
              </a:spcAft>
              <a:buSzPct val="100000"/>
              <a:buChar char="●"/>
            </a:pPr>
            <a:r>
              <a:rPr lang="en-US" sz="1500"/>
              <a:t>This means that if the flag like pattern 01111110 appears in the data, it will change to 011111010 (stuffed) and is not mistaken for a flag by the receiver.</a:t>
            </a:r>
            <a:endParaRPr sz="1500"/>
          </a:p>
        </p:txBody>
      </p:sp>
      <p:pic>
        <p:nvPicPr>
          <p:cNvPr id="496" name="Google Shape;496;g2e02126bc50_0_79"/>
          <p:cNvPicPr preferRelativeResize="0"/>
          <p:nvPr/>
        </p:nvPicPr>
        <p:blipFill rotWithShape="1">
          <a:blip r:embed="rId3">
            <a:alphaModFix/>
          </a:blip>
          <a:srcRect b="0" l="0" r="0" t="0"/>
          <a:stretch/>
        </p:blipFill>
        <p:spPr>
          <a:xfrm>
            <a:off x="5773925" y="1228025"/>
            <a:ext cx="2965176" cy="1176125"/>
          </a:xfrm>
          <a:prstGeom prst="rect">
            <a:avLst/>
          </a:prstGeom>
          <a:noFill/>
          <a:ln>
            <a:noFill/>
          </a:ln>
        </p:spPr>
      </p:pic>
      <p:pic>
        <p:nvPicPr>
          <p:cNvPr id="497" name="Google Shape;497;g2e02126bc50_0_79"/>
          <p:cNvPicPr preferRelativeResize="0"/>
          <p:nvPr/>
        </p:nvPicPr>
        <p:blipFill rotWithShape="1">
          <a:blip r:embed="rId4">
            <a:alphaModFix/>
          </a:blip>
          <a:srcRect b="0" l="0" r="0" t="0"/>
          <a:stretch/>
        </p:blipFill>
        <p:spPr>
          <a:xfrm>
            <a:off x="5424788" y="2857500"/>
            <a:ext cx="3663452" cy="2093374"/>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g2e02126bc50_0_91"/>
          <p:cNvSpPr txBox="1"/>
          <p:nvPr>
            <p:ph type="title"/>
          </p:nvPr>
        </p:nvSpPr>
        <p:spPr>
          <a:xfrm>
            <a:off x="400025" y="8678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Flow Control:</a:t>
            </a:r>
            <a:endParaRPr/>
          </a:p>
        </p:txBody>
      </p:sp>
      <p:sp>
        <p:nvSpPr>
          <p:cNvPr id="503" name="Google Shape;503;g2e02126bc50_0_91"/>
          <p:cNvSpPr txBox="1"/>
          <p:nvPr>
            <p:ph idx="1" type="body"/>
          </p:nvPr>
        </p:nvSpPr>
        <p:spPr>
          <a:xfrm>
            <a:off x="311700" y="2644350"/>
            <a:ext cx="8520600" cy="2234100"/>
          </a:xfrm>
          <a:prstGeom prst="rect">
            <a:avLst/>
          </a:prstGeom>
          <a:noFill/>
          <a:ln>
            <a:noFill/>
          </a:ln>
        </p:spPr>
        <p:txBody>
          <a:bodyPr anchorCtr="0" anchor="t" bIns="91425" lIns="91425" spcFirstLastPara="1" rIns="91425" wrap="square" tIns="91425">
            <a:noAutofit/>
          </a:bodyPr>
          <a:lstStyle/>
          <a:p>
            <a:pPr indent="-310515" lvl="0" marL="457200" rtl="0" algn="just">
              <a:lnSpc>
                <a:spcPct val="105000"/>
              </a:lnSpc>
              <a:spcBef>
                <a:spcPts val="0"/>
              </a:spcBef>
              <a:spcAft>
                <a:spcPts val="0"/>
              </a:spcAft>
              <a:buSzPts val="1290"/>
              <a:buChar char="●"/>
            </a:pPr>
            <a:r>
              <a:rPr lang="en-US" sz="1290"/>
              <a:t>The data-link layer at the sending node tries to push frames toward the data-link layer at the receiving node. If the receiving node cannot process and deliver the packet to its network at the same rate that the frames arrive, it becomes overwhelmed with frames.</a:t>
            </a:r>
            <a:endParaRPr sz="1290"/>
          </a:p>
          <a:p>
            <a:pPr indent="-310515" lvl="0" marL="457200" rtl="0" algn="just">
              <a:lnSpc>
                <a:spcPct val="105000"/>
              </a:lnSpc>
              <a:spcBef>
                <a:spcPts val="0"/>
              </a:spcBef>
              <a:spcAft>
                <a:spcPts val="0"/>
              </a:spcAft>
              <a:buSzPts val="1290"/>
              <a:buChar char="●"/>
            </a:pPr>
            <a:r>
              <a:rPr lang="en-US" sz="1290"/>
              <a:t>Flow control in this case can be feedback from the receiving node to the sending node to stop or slow down pushing frames.</a:t>
            </a:r>
            <a:endParaRPr sz="1290"/>
          </a:p>
          <a:p>
            <a:pPr indent="-310515" lvl="0" marL="457200" rtl="0" algn="just">
              <a:lnSpc>
                <a:spcPct val="105000"/>
              </a:lnSpc>
              <a:spcBef>
                <a:spcPts val="0"/>
              </a:spcBef>
              <a:spcAft>
                <a:spcPts val="0"/>
              </a:spcAft>
              <a:buSzPts val="1290"/>
              <a:buChar char="●"/>
            </a:pPr>
            <a:r>
              <a:rPr lang="en-US" sz="1290"/>
              <a:t>Use of two buffers; one at the sending data-link layer and the other at the receiving data-link layer.</a:t>
            </a:r>
            <a:endParaRPr sz="1290"/>
          </a:p>
          <a:p>
            <a:pPr indent="-310515" lvl="0" marL="457200" rtl="0" algn="just">
              <a:lnSpc>
                <a:spcPct val="105000"/>
              </a:lnSpc>
              <a:spcBef>
                <a:spcPts val="0"/>
              </a:spcBef>
              <a:spcAft>
                <a:spcPts val="0"/>
              </a:spcAft>
              <a:buSzPts val="1290"/>
              <a:buChar char="●"/>
            </a:pPr>
            <a:r>
              <a:rPr lang="en-US" sz="1290"/>
              <a:t>When the buffer of the receiving data-link layer is full, it informs the sending data-link layer to stop pushing frames.</a:t>
            </a:r>
            <a:endParaRPr sz="1290"/>
          </a:p>
          <a:p>
            <a:pPr indent="-310515" lvl="0" marL="457200" rtl="0" algn="just">
              <a:lnSpc>
                <a:spcPct val="105000"/>
              </a:lnSpc>
              <a:spcBef>
                <a:spcPts val="0"/>
              </a:spcBef>
              <a:spcAft>
                <a:spcPts val="0"/>
              </a:spcAft>
              <a:buSzPts val="1290"/>
              <a:buChar char="●"/>
            </a:pPr>
            <a:r>
              <a:rPr lang="en-US" sz="1290"/>
              <a:t>What if the Buffer size is of only one slot that can hold only one frame?</a:t>
            </a:r>
            <a:endParaRPr sz="1290"/>
          </a:p>
          <a:p>
            <a:pPr indent="-310515" lvl="1" marL="914400" rtl="0" algn="just">
              <a:lnSpc>
                <a:spcPct val="105000"/>
              </a:lnSpc>
              <a:spcBef>
                <a:spcPts val="0"/>
              </a:spcBef>
              <a:spcAft>
                <a:spcPts val="0"/>
              </a:spcAft>
              <a:buSzPts val="1290"/>
              <a:buChar char="○"/>
            </a:pPr>
            <a:r>
              <a:rPr lang="en-US" sz="1290"/>
              <a:t>When this single slot in the receiving data-link layer is empty, it sends a note to the network layer to send the next frame.</a:t>
            </a:r>
            <a:endParaRPr sz="1290"/>
          </a:p>
        </p:txBody>
      </p:sp>
      <p:pic>
        <p:nvPicPr>
          <p:cNvPr id="504" name="Google Shape;504;g2e02126bc50_0_91"/>
          <p:cNvPicPr preferRelativeResize="0"/>
          <p:nvPr/>
        </p:nvPicPr>
        <p:blipFill rotWithShape="1">
          <a:blip r:embed="rId3">
            <a:alphaModFix/>
          </a:blip>
          <a:srcRect b="0" l="0" r="0" t="0"/>
          <a:stretch/>
        </p:blipFill>
        <p:spPr>
          <a:xfrm>
            <a:off x="2322938" y="1440550"/>
            <a:ext cx="4498126" cy="123822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g2e02126bc50_0_50"/>
          <p:cNvSpPr txBox="1"/>
          <p:nvPr>
            <p:ph type="title"/>
          </p:nvPr>
        </p:nvSpPr>
        <p:spPr>
          <a:xfrm>
            <a:off x="391725" y="7817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Error Control</a:t>
            </a:r>
            <a:endParaRPr/>
          </a:p>
        </p:txBody>
      </p:sp>
      <p:sp>
        <p:nvSpPr>
          <p:cNvPr id="510" name="Google Shape;510;g2e02126bc50_0_50"/>
          <p:cNvSpPr txBox="1"/>
          <p:nvPr>
            <p:ph idx="1" type="body"/>
          </p:nvPr>
        </p:nvSpPr>
        <p:spPr>
          <a:xfrm>
            <a:off x="253250" y="1278200"/>
            <a:ext cx="8520600" cy="3767100"/>
          </a:xfrm>
          <a:prstGeom prst="rect">
            <a:avLst/>
          </a:prstGeom>
          <a:noFill/>
          <a:ln>
            <a:noFill/>
          </a:ln>
        </p:spPr>
        <p:txBody>
          <a:bodyPr anchorCtr="0" anchor="t" bIns="91425" lIns="91425" spcFirstLastPara="1" rIns="91425" wrap="square" tIns="91425">
            <a:normAutofit lnSpcReduction="10000"/>
          </a:bodyPr>
          <a:lstStyle/>
          <a:p>
            <a:pPr indent="-342900" lvl="0" marL="457200" rtl="0" algn="just">
              <a:lnSpc>
                <a:spcPct val="115000"/>
              </a:lnSpc>
              <a:spcBef>
                <a:spcPts val="0"/>
              </a:spcBef>
              <a:spcAft>
                <a:spcPts val="0"/>
              </a:spcAft>
              <a:buSzPts val="1800"/>
              <a:buChar char="●"/>
            </a:pPr>
            <a:r>
              <a:rPr lang="en-US"/>
              <a:t>Error control at the data-link layer is implemented to prevent the receiving node from delivering corrupted packets to its network layer.</a:t>
            </a:r>
            <a:endParaRPr/>
          </a:p>
          <a:p>
            <a:pPr indent="-342900" lvl="0" marL="457200" rtl="0" algn="just">
              <a:lnSpc>
                <a:spcPct val="115000"/>
              </a:lnSpc>
              <a:spcBef>
                <a:spcPts val="0"/>
              </a:spcBef>
              <a:spcAft>
                <a:spcPts val="0"/>
              </a:spcAft>
              <a:buSzPts val="1800"/>
              <a:buChar char="●"/>
            </a:pPr>
            <a:r>
              <a:rPr lang="en-US"/>
              <a:t>Two methods to implement error control.</a:t>
            </a:r>
            <a:endParaRPr/>
          </a:p>
          <a:p>
            <a:pPr indent="-317500" lvl="1" marL="914400" rtl="0" algn="just">
              <a:lnSpc>
                <a:spcPct val="115000"/>
              </a:lnSpc>
              <a:spcBef>
                <a:spcPts val="0"/>
              </a:spcBef>
              <a:spcAft>
                <a:spcPts val="0"/>
              </a:spcAft>
              <a:buSzPts val="1400"/>
              <a:buChar char="○"/>
            </a:pPr>
            <a:r>
              <a:rPr lang="en-US"/>
              <a:t>If the frame is corrupted, it is silently discarded; if it is not corrupted, the packet is delivered to the network layer. - Ethernet</a:t>
            </a:r>
            <a:endParaRPr/>
          </a:p>
          <a:p>
            <a:pPr indent="-317500" lvl="1" marL="914400" rtl="0" algn="just">
              <a:lnSpc>
                <a:spcPct val="115000"/>
              </a:lnSpc>
              <a:spcBef>
                <a:spcPts val="0"/>
              </a:spcBef>
              <a:spcAft>
                <a:spcPts val="0"/>
              </a:spcAft>
              <a:buSzPts val="1400"/>
              <a:buChar char="○"/>
            </a:pPr>
            <a:r>
              <a:rPr lang="en-US"/>
              <a:t>If the frame is corrupted, it is silently discarded; if it is not corrupted, an acknowledgment is sent to the sender.</a:t>
            </a:r>
            <a:endParaRPr/>
          </a:p>
          <a:p>
            <a:pPr indent="-342900" lvl="0" marL="457200" rtl="0" algn="just">
              <a:lnSpc>
                <a:spcPct val="115000"/>
              </a:lnSpc>
              <a:spcBef>
                <a:spcPts val="0"/>
              </a:spcBef>
              <a:spcAft>
                <a:spcPts val="0"/>
              </a:spcAft>
              <a:buSzPts val="1800"/>
              <a:buChar char="●"/>
            </a:pPr>
            <a:r>
              <a:rPr lang="en-US"/>
              <a:t>In both methods, a Cyclic Redundancy Checksum (CRC) is added to the frame header by the sender and checked by the receiver.</a:t>
            </a:r>
            <a:endParaRPr/>
          </a:p>
          <a:p>
            <a:pPr indent="-342900" lvl="0" marL="457200" rtl="0" algn="just">
              <a:lnSpc>
                <a:spcPct val="115000"/>
              </a:lnSpc>
              <a:spcBef>
                <a:spcPts val="0"/>
              </a:spcBef>
              <a:spcAft>
                <a:spcPts val="0"/>
              </a:spcAft>
              <a:buSzPts val="1800"/>
              <a:buChar char="●"/>
            </a:pPr>
            <a:r>
              <a:rPr lang="en-US"/>
              <a:t>Combination of Flow and error control:</a:t>
            </a:r>
            <a:endParaRPr/>
          </a:p>
          <a:p>
            <a:pPr indent="-317500" lvl="1" marL="914400" rtl="0" algn="just">
              <a:lnSpc>
                <a:spcPct val="115000"/>
              </a:lnSpc>
              <a:spcBef>
                <a:spcPts val="0"/>
              </a:spcBef>
              <a:spcAft>
                <a:spcPts val="0"/>
              </a:spcAft>
              <a:buSzPts val="1400"/>
              <a:buChar char="○"/>
            </a:pPr>
            <a:r>
              <a:rPr lang="en-US"/>
              <a:t>The acknowledgment that is sent for flow control can also be used for error control to tell the sender the packet has arrived uncorrupted. The lack of acknowledgment means that there is a problem in the sent frame.</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g2e02126bc50_0_34"/>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DLC Protocol - Connectionless and Connection Oriented</a:t>
            </a:r>
            <a:endParaRPr/>
          </a:p>
        </p:txBody>
      </p:sp>
      <p:sp>
        <p:nvSpPr>
          <p:cNvPr id="516" name="Google Shape;516;g2e02126bc50_0_34"/>
          <p:cNvSpPr txBox="1"/>
          <p:nvPr>
            <p:ph idx="1" type="body"/>
          </p:nvPr>
        </p:nvSpPr>
        <p:spPr>
          <a:xfrm>
            <a:off x="269800" y="1727100"/>
            <a:ext cx="8520600" cy="34164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Char char="●"/>
            </a:pPr>
            <a:r>
              <a:rPr lang="en-US"/>
              <a:t>Connectionless: </a:t>
            </a:r>
            <a:endParaRPr/>
          </a:p>
          <a:p>
            <a:pPr indent="-317500" lvl="1" marL="914400" rtl="0" algn="just">
              <a:lnSpc>
                <a:spcPct val="115000"/>
              </a:lnSpc>
              <a:spcBef>
                <a:spcPts val="0"/>
              </a:spcBef>
              <a:spcAft>
                <a:spcPts val="0"/>
              </a:spcAft>
              <a:buSzPts val="1400"/>
              <a:buChar char="○"/>
            </a:pPr>
            <a:r>
              <a:rPr lang="en-US"/>
              <a:t>Frames are sent from one node to the next without any relationship between the frames; each frame is independent.</a:t>
            </a:r>
            <a:endParaRPr/>
          </a:p>
          <a:p>
            <a:pPr indent="-317500" lvl="1" marL="914400" rtl="0" algn="just">
              <a:lnSpc>
                <a:spcPct val="115000"/>
              </a:lnSpc>
              <a:spcBef>
                <a:spcPts val="0"/>
              </a:spcBef>
              <a:spcAft>
                <a:spcPts val="0"/>
              </a:spcAft>
              <a:buSzPts val="1400"/>
              <a:buChar char="○"/>
            </a:pPr>
            <a:r>
              <a:rPr lang="en-US"/>
              <a:t>The frames are not numbered and there is no sense of ordering.</a:t>
            </a:r>
            <a:endParaRPr/>
          </a:p>
          <a:p>
            <a:pPr indent="-317500" lvl="1" marL="914400" rtl="0" algn="just">
              <a:lnSpc>
                <a:spcPct val="115000"/>
              </a:lnSpc>
              <a:spcBef>
                <a:spcPts val="0"/>
              </a:spcBef>
              <a:spcAft>
                <a:spcPts val="0"/>
              </a:spcAft>
              <a:buSzPts val="1400"/>
              <a:buChar char="○"/>
            </a:pPr>
            <a:r>
              <a:rPr lang="en-US"/>
              <a:t>Eg: Data link protocols of LANs</a:t>
            </a:r>
            <a:endParaRPr/>
          </a:p>
          <a:p>
            <a:pPr indent="-342900" lvl="0" marL="457200" rtl="0" algn="just">
              <a:lnSpc>
                <a:spcPct val="115000"/>
              </a:lnSpc>
              <a:spcBef>
                <a:spcPts val="0"/>
              </a:spcBef>
              <a:spcAft>
                <a:spcPts val="0"/>
              </a:spcAft>
              <a:buSzPts val="1800"/>
              <a:buChar char="●"/>
            </a:pPr>
            <a:r>
              <a:rPr lang="en-US"/>
              <a:t>Connection Oriented:</a:t>
            </a:r>
            <a:endParaRPr/>
          </a:p>
          <a:p>
            <a:pPr indent="-317500" lvl="1" marL="914400" rtl="0" algn="just">
              <a:lnSpc>
                <a:spcPct val="115000"/>
              </a:lnSpc>
              <a:spcBef>
                <a:spcPts val="0"/>
              </a:spcBef>
              <a:spcAft>
                <a:spcPts val="0"/>
              </a:spcAft>
              <a:buSzPts val="1400"/>
              <a:buChar char="○"/>
            </a:pPr>
            <a:r>
              <a:rPr lang="en-US"/>
              <a:t>a logical connection should first be established between the two nodes (setup phase). After all frames that are somehow related to each other are transmitted (transfer phase), the logical connection is terminated (teardown phase).</a:t>
            </a:r>
            <a:endParaRPr/>
          </a:p>
          <a:p>
            <a:pPr indent="-317500" lvl="1" marL="914400" rtl="0" algn="just">
              <a:lnSpc>
                <a:spcPct val="115000"/>
              </a:lnSpc>
              <a:spcBef>
                <a:spcPts val="0"/>
              </a:spcBef>
              <a:spcAft>
                <a:spcPts val="0"/>
              </a:spcAft>
              <a:buSzPts val="1400"/>
              <a:buChar char="○"/>
            </a:pPr>
            <a:r>
              <a:rPr lang="en-US"/>
              <a:t>The frames are numbered and sent in order.</a:t>
            </a:r>
            <a:endParaRPr/>
          </a:p>
          <a:p>
            <a:pPr indent="-317500" lvl="1" marL="914400" rtl="0" algn="just">
              <a:lnSpc>
                <a:spcPct val="115000"/>
              </a:lnSpc>
              <a:spcBef>
                <a:spcPts val="0"/>
              </a:spcBef>
              <a:spcAft>
                <a:spcPts val="0"/>
              </a:spcAft>
              <a:buSzPts val="1400"/>
              <a:buChar char="○"/>
            </a:pPr>
            <a:r>
              <a:rPr lang="en-US"/>
              <a:t>Eg: Point to point protocols, some LANs and some WANs.</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g2e02126bc50_0_111"/>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Data Link Layer Protocol</a:t>
            </a:r>
            <a:endParaRPr/>
          </a:p>
        </p:txBody>
      </p:sp>
      <p:sp>
        <p:nvSpPr>
          <p:cNvPr id="522" name="Google Shape;522;g2e02126bc50_0_111"/>
          <p:cNvSpPr txBox="1"/>
          <p:nvPr>
            <p:ph idx="1" type="body"/>
          </p:nvPr>
        </p:nvSpPr>
        <p:spPr>
          <a:xfrm>
            <a:off x="228400" y="1642150"/>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just">
              <a:lnSpc>
                <a:spcPct val="115000"/>
              </a:lnSpc>
              <a:spcBef>
                <a:spcPts val="0"/>
              </a:spcBef>
              <a:spcAft>
                <a:spcPts val="0"/>
              </a:spcAft>
              <a:buSzPct val="100000"/>
              <a:buChar char="●"/>
            </a:pPr>
            <a:r>
              <a:rPr lang="en-US"/>
              <a:t>Four Protocols are defined to deal with flow control and error control: </a:t>
            </a:r>
            <a:endParaRPr/>
          </a:p>
          <a:p>
            <a:pPr indent="-310832" lvl="1" marL="914400" rtl="0" algn="just">
              <a:lnSpc>
                <a:spcPct val="115000"/>
              </a:lnSpc>
              <a:spcBef>
                <a:spcPts val="0"/>
              </a:spcBef>
              <a:spcAft>
                <a:spcPts val="0"/>
              </a:spcAft>
              <a:buSzPct val="100000"/>
              <a:buChar char="○"/>
            </a:pPr>
            <a:r>
              <a:rPr b="1" lang="en-US"/>
              <a:t>Simple Protocol, Stop- and- wait</a:t>
            </a:r>
            <a:r>
              <a:rPr lang="en-US"/>
              <a:t>, Go- Back-N and Selective-repeat.</a:t>
            </a:r>
            <a:endParaRPr/>
          </a:p>
          <a:p>
            <a:pPr indent="-334327" lvl="0" marL="457200" rtl="0" algn="just">
              <a:lnSpc>
                <a:spcPct val="115000"/>
              </a:lnSpc>
              <a:spcBef>
                <a:spcPts val="0"/>
              </a:spcBef>
              <a:spcAft>
                <a:spcPts val="0"/>
              </a:spcAft>
              <a:buSzPct val="100000"/>
              <a:buChar char="●"/>
            </a:pPr>
            <a:r>
              <a:rPr b="1" lang="en-US"/>
              <a:t>Simple Protocol:</a:t>
            </a:r>
            <a:r>
              <a:rPr lang="en-US"/>
              <a:t> With neither flow control nor error control.</a:t>
            </a:r>
            <a:endParaRPr/>
          </a:p>
          <a:p>
            <a:pPr indent="0" lvl="0" marL="0" rtl="0" algn="just">
              <a:lnSpc>
                <a:spcPct val="115000"/>
              </a:lnSpc>
              <a:spcBef>
                <a:spcPts val="0"/>
              </a:spcBef>
              <a:spcAft>
                <a:spcPts val="0"/>
              </a:spcAft>
              <a:buSzPct val="108108"/>
              <a:buNone/>
            </a:pPr>
            <a:r>
              <a:t/>
            </a:r>
            <a:endParaRPr/>
          </a:p>
          <a:p>
            <a:pPr indent="0" lvl="0" marL="0" rtl="0" algn="just">
              <a:lnSpc>
                <a:spcPct val="115000"/>
              </a:lnSpc>
              <a:spcBef>
                <a:spcPts val="0"/>
              </a:spcBef>
              <a:spcAft>
                <a:spcPts val="0"/>
              </a:spcAft>
              <a:buSzPct val="108108"/>
              <a:buNone/>
            </a:pPr>
            <a:r>
              <a:t/>
            </a:r>
            <a:endParaRPr/>
          </a:p>
          <a:p>
            <a:pPr indent="0" lvl="0" marL="0" rtl="0" algn="just">
              <a:lnSpc>
                <a:spcPct val="115000"/>
              </a:lnSpc>
              <a:spcBef>
                <a:spcPts val="0"/>
              </a:spcBef>
              <a:spcAft>
                <a:spcPts val="0"/>
              </a:spcAft>
              <a:buSzPct val="108108"/>
              <a:buNone/>
            </a:pPr>
            <a:r>
              <a:t/>
            </a:r>
            <a:endParaRPr/>
          </a:p>
          <a:p>
            <a:pPr indent="0" lvl="0" marL="0" rtl="0" algn="just">
              <a:lnSpc>
                <a:spcPct val="115000"/>
              </a:lnSpc>
              <a:spcBef>
                <a:spcPts val="0"/>
              </a:spcBef>
              <a:spcAft>
                <a:spcPts val="0"/>
              </a:spcAft>
              <a:buSzPct val="108108"/>
              <a:buNone/>
            </a:pPr>
            <a:r>
              <a:t/>
            </a:r>
            <a:endParaRPr/>
          </a:p>
          <a:p>
            <a:pPr indent="0" lvl="0" marL="457200" rtl="0" algn="just">
              <a:lnSpc>
                <a:spcPct val="115000"/>
              </a:lnSpc>
              <a:spcBef>
                <a:spcPts val="0"/>
              </a:spcBef>
              <a:spcAft>
                <a:spcPts val="0"/>
              </a:spcAft>
              <a:buSzPct val="108108"/>
              <a:buNone/>
            </a:pPr>
            <a:r>
              <a:t/>
            </a:r>
            <a:endParaRPr/>
          </a:p>
          <a:p>
            <a:pPr indent="0" lvl="0" marL="457200" rtl="0" algn="just">
              <a:lnSpc>
                <a:spcPct val="115000"/>
              </a:lnSpc>
              <a:spcBef>
                <a:spcPts val="0"/>
              </a:spcBef>
              <a:spcAft>
                <a:spcPts val="0"/>
              </a:spcAft>
              <a:buSzPct val="108108"/>
              <a:buNone/>
            </a:pPr>
            <a:r>
              <a:t/>
            </a:r>
            <a:endParaRPr/>
          </a:p>
          <a:p>
            <a:pPr indent="0" lvl="0" marL="457200" rtl="0" algn="just">
              <a:lnSpc>
                <a:spcPct val="115000"/>
              </a:lnSpc>
              <a:spcBef>
                <a:spcPts val="0"/>
              </a:spcBef>
              <a:spcAft>
                <a:spcPts val="0"/>
              </a:spcAft>
              <a:buSzPct val="108108"/>
              <a:buNone/>
            </a:pPr>
            <a:r>
              <a:t/>
            </a:r>
            <a:endParaRPr/>
          </a:p>
          <a:p>
            <a:pPr indent="-334327" lvl="0" marL="457200" rtl="0" algn="just">
              <a:lnSpc>
                <a:spcPct val="115000"/>
              </a:lnSpc>
              <a:spcBef>
                <a:spcPts val="0"/>
              </a:spcBef>
              <a:spcAft>
                <a:spcPts val="0"/>
              </a:spcAft>
              <a:buSzPct val="100000"/>
              <a:buChar char="●"/>
            </a:pPr>
            <a:r>
              <a:rPr lang="en-US"/>
              <a:t>Finite State machine (FSM): </a:t>
            </a:r>
            <a:endParaRPr/>
          </a:p>
          <a:p>
            <a:pPr indent="-310832" lvl="1" marL="914400" rtl="0" algn="just">
              <a:lnSpc>
                <a:spcPct val="115000"/>
              </a:lnSpc>
              <a:spcBef>
                <a:spcPts val="0"/>
              </a:spcBef>
              <a:spcAft>
                <a:spcPts val="0"/>
              </a:spcAft>
              <a:buSzPct val="100000"/>
              <a:buChar char="○"/>
            </a:pPr>
            <a:r>
              <a:rPr lang="en-US"/>
              <a:t>The sender site should not send a frame until its network layer has a message to send.</a:t>
            </a:r>
            <a:endParaRPr/>
          </a:p>
          <a:p>
            <a:pPr indent="-310832" lvl="1" marL="914400" rtl="0" algn="just">
              <a:lnSpc>
                <a:spcPct val="115000"/>
              </a:lnSpc>
              <a:spcBef>
                <a:spcPts val="0"/>
              </a:spcBef>
              <a:spcAft>
                <a:spcPts val="0"/>
              </a:spcAft>
              <a:buSzPct val="100000"/>
              <a:buChar char="○"/>
            </a:pPr>
            <a:r>
              <a:rPr lang="en-US"/>
              <a:t>The receiver site cannot deliver a message to its network layer until a frame arrives.</a:t>
            </a:r>
            <a:endParaRPr/>
          </a:p>
          <a:p>
            <a:pPr indent="0" lvl="0" marL="457200" rtl="0" algn="just">
              <a:lnSpc>
                <a:spcPct val="115000"/>
              </a:lnSpc>
              <a:spcBef>
                <a:spcPts val="0"/>
              </a:spcBef>
              <a:spcAft>
                <a:spcPts val="0"/>
              </a:spcAft>
              <a:buSzPct val="108108"/>
              <a:buNone/>
            </a:pPr>
            <a:r>
              <a:t/>
            </a:r>
            <a:endParaRPr/>
          </a:p>
        </p:txBody>
      </p:sp>
      <p:pic>
        <p:nvPicPr>
          <p:cNvPr id="523" name="Google Shape;523;g2e02126bc50_0_111"/>
          <p:cNvPicPr preferRelativeResize="0"/>
          <p:nvPr/>
        </p:nvPicPr>
        <p:blipFill rotWithShape="1">
          <a:blip r:embed="rId3">
            <a:alphaModFix/>
          </a:blip>
          <a:srcRect b="0" l="0" r="0" t="0"/>
          <a:stretch/>
        </p:blipFill>
        <p:spPr>
          <a:xfrm>
            <a:off x="1797300" y="2653458"/>
            <a:ext cx="5093798" cy="946525"/>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g2e02126bc50_0_118"/>
          <p:cNvSpPr txBox="1"/>
          <p:nvPr>
            <p:ph idx="1" type="body"/>
          </p:nvPr>
        </p:nvSpPr>
        <p:spPr>
          <a:xfrm>
            <a:off x="411075" y="971275"/>
            <a:ext cx="3733800" cy="3990000"/>
          </a:xfrm>
          <a:prstGeom prst="rect">
            <a:avLst/>
          </a:prstGeom>
          <a:noFill/>
          <a:ln>
            <a:noFill/>
          </a:ln>
        </p:spPr>
        <p:txBody>
          <a:bodyPr anchorCtr="0" anchor="t" bIns="91425" lIns="91425" spcFirstLastPara="1" rIns="91425" wrap="square" tIns="91425">
            <a:normAutofit/>
          </a:bodyPr>
          <a:lstStyle/>
          <a:p>
            <a:pPr indent="0" lvl="0" marL="457200" rtl="0" algn="just">
              <a:lnSpc>
                <a:spcPct val="115000"/>
              </a:lnSpc>
              <a:spcBef>
                <a:spcPts val="0"/>
              </a:spcBef>
              <a:spcAft>
                <a:spcPts val="0"/>
              </a:spcAft>
              <a:buSzPts val="1800"/>
              <a:buNone/>
            </a:pPr>
            <a:r>
              <a:t/>
            </a:r>
            <a:endParaRPr/>
          </a:p>
          <a:p>
            <a:pPr indent="-342900" lvl="0" marL="457200" rtl="0" algn="just">
              <a:lnSpc>
                <a:spcPct val="115000"/>
              </a:lnSpc>
              <a:spcBef>
                <a:spcPts val="0"/>
              </a:spcBef>
              <a:spcAft>
                <a:spcPts val="0"/>
              </a:spcAft>
              <a:buSzPts val="1800"/>
              <a:buChar char="●"/>
            </a:pPr>
            <a:r>
              <a:rPr lang="en-US"/>
              <a:t>FSM has only one state i.e. Ready</a:t>
            </a:r>
            <a:endParaRPr/>
          </a:p>
          <a:p>
            <a:pPr indent="0" lvl="0" marL="0" rtl="0" algn="just">
              <a:lnSpc>
                <a:spcPct val="115000"/>
              </a:lnSpc>
              <a:spcBef>
                <a:spcPts val="0"/>
              </a:spcBef>
              <a:spcAft>
                <a:spcPts val="0"/>
              </a:spcAft>
              <a:buSzPts val="1800"/>
              <a:buNone/>
            </a:pPr>
            <a:r>
              <a:t/>
            </a:r>
            <a:endParaRPr/>
          </a:p>
          <a:p>
            <a:pPr indent="0" lvl="0" marL="0" rtl="0" algn="just">
              <a:lnSpc>
                <a:spcPct val="115000"/>
              </a:lnSpc>
              <a:spcBef>
                <a:spcPts val="0"/>
              </a:spcBef>
              <a:spcAft>
                <a:spcPts val="0"/>
              </a:spcAft>
              <a:buSzPts val="1800"/>
              <a:buNone/>
            </a:pPr>
            <a:r>
              <a:t/>
            </a:r>
            <a:endParaRPr/>
          </a:p>
          <a:p>
            <a:pPr indent="0" lvl="0" marL="0" rtl="0" algn="just">
              <a:lnSpc>
                <a:spcPct val="115000"/>
              </a:lnSpc>
              <a:spcBef>
                <a:spcPts val="0"/>
              </a:spcBef>
              <a:spcAft>
                <a:spcPts val="0"/>
              </a:spcAft>
              <a:buSzPts val="1800"/>
              <a:buNone/>
            </a:pPr>
            <a:r>
              <a:t/>
            </a:r>
            <a:endParaRPr/>
          </a:p>
          <a:p>
            <a:pPr indent="0" lvl="0" marL="0" rtl="0" algn="just">
              <a:lnSpc>
                <a:spcPct val="115000"/>
              </a:lnSpc>
              <a:spcBef>
                <a:spcPts val="0"/>
              </a:spcBef>
              <a:spcAft>
                <a:spcPts val="0"/>
              </a:spcAft>
              <a:buSzPts val="1800"/>
              <a:buNone/>
            </a:pPr>
            <a:r>
              <a:t/>
            </a:r>
            <a:endParaRPr/>
          </a:p>
          <a:p>
            <a:pPr indent="-342900" lvl="0" marL="457200" rtl="0" algn="just">
              <a:lnSpc>
                <a:spcPct val="115000"/>
              </a:lnSpc>
              <a:spcBef>
                <a:spcPts val="0"/>
              </a:spcBef>
              <a:spcAft>
                <a:spcPts val="0"/>
              </a:spcAft>
              <a:buSzPts val="1800"/>
              <a:buChar char="●"/>
            </a:pPr>
            <a:r>
              <a:rPr lang="en-US"/>
              <a:t>The flow diagram is simple with sender sending frames one after the other without thinking of the receiver.</a:t>
            </a:r>
            <a:endParaRPr/>
          </a:p>
        </p:txBody>
      </p:sp>
      <p:pic>
        <p:nvPicPr>
          <p:cNvPr id="529" name="Google Shape;529;g2e02126bc50_0_118"/>
          <p:cNvPicPr preferRelativeResize="0"/>
          <p:nvPr/>
        </p:nvPicPr>
        <p:blipFill rotWithShape="1">
          <a:blip r:embed="rId3">
            <a:alphaModFix/>
          </a:blip>
          <a:srcRect b="0" l="0" r="0" t="0"/>
          <a:stretch/>
        </p:blipFill>
        <p:spPr>
          <a:xfrm>
            <a:off x="4144900" y="923502"/>
            <a:ext cx="4999102" cy="1783801"/>
          </a:xfrm>
          <a:prstGeom prst="rect">
            <a:avLst/>
          </a:prstGeom>
          <a:noFill/>
          <a:ln>
            <a:noFill/>
          </a:ln>
        </p:spPr>
      </p:pic>
      <p:pic>
        <p:nvPicPr>
          <p:cNvPr id="530" name="Google Shape;530;g2e02126bc50_0_118"/>
          <p:cNvPicPr preferRelativeResize="0"/>
          <p:nvPr/>
        </p:nvPicPr>
        <p:blipFill rotWithShape="1">
          <a:blip r:embed="rId4">
            <a:alphaModFix/>
          </a:blip>
          <a:srcRect b="0" l="0" r="0" t="0"/>
          <a:stretch/>
        </p:blipFill>
        <p:spPr>
          <a:xfrm>
            <a:off x="4209475" y="2857525"/>
            <a:ext cx="4611500" cy="22248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idx="1" type="body"/>
          </p:nvPr>
        </p:nvSpPr>
        <p:spPr>
          <a:xfrm>
            <a:off x="214504" y="1160077"/>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A </a:t>
            </a:r>
            <a:r>
              <a:rPr b="1" lang="en-US"/>
              <a:t>multipoint</a:t>
            </a:r>
            <a:r>
              <a:rPr lang="en-US"/>
              <a:t> (also called multidrop) connection is one in which </a:t>
            </a:r>
            <a:r>
              <a:rPr b="1" lang="en-US"/>
              <a:t>more than two specific devices share a single link</a:t>
            </a:r>
            <a:endParaRPr b="1"/>
          </a:p>
          <a:p>
            <a:pPr indent="-342900" lvl="0" marL="457200" rtl="0" algn="l">
              <a:lnSpc>
                <a:spcPct val="115000"/>
              </a:lnSpc>
              <a:spcBef>
                <a:spcPts val="0"/>
              </a:spcBef>
              <a:spcAft>
                <a:spcPts val="0"/>
              </a:spcAft>
              <a:buSzPts val="1800"/>
              <a:buChar char="●"/>
            </a:pPr>
            <a:r>
              <a:rPr lang="en-US"/>
              <a:t>In a multipoint environment, the c</a:t>
            </a:r>
            <a:r>
              <a:rPr b="1" lang="en-US"/>
              <a:t>apacity of the channel is shared, either spatially or temporally. </a:t>
            </a:r>
            <a:endParaRPr b="1"/>
          </a:p>
          <a:p>
            <a:pPr indent="-342900" lvl="0" marL="457200" rtl="0" algn="l">
              <a:lnSpc>
                <a:spcPct val="115000"/>
              </a:lnSpc>
              <a:spcBef>
                <a:spcPts val="0"/>
              </a:spcBef>
              <a:spcAft>
                <a:spcPts val="0"/>
              </a:spcAft>
              <a:buSzPts val="1800"/>
              <a:buChar char="●"/>
            </a:pPr>
            <a:r>
              <a:rPr lang="en-US"/>
              <a:t>If several devices can use the link simultaneously, it is a </a:t>
            </a:r>
            <a:r>
              <a:rPr b="1" lang="en-US"/>
              <a:t>spatially shared</a:t>
            </a:r>
            <a:r>
              <a:rPr lang="en-US"/>
              <a:t> connection. If users must take turns, it is a </a:t>
            </a:r>
            <a:r>
              <a:rPr b="1" lang="en-US"/>
              <a:t>timeshared connection.</a:t>
            </a:r>
            <a:endParaRPr b="1"/>
          </a:p>
        </p:txBody>
      </p:sp>
      <p:pic>
        <p:nvPicPr>
          <p:cNvPr id="96" name="Google Shape;96;p19"/>
          <p:cNvPicPr preferRelativeResize="0"/>
          <p:nvPr/>
        </p:nvPicPr>
        <p:blipFill rotWithShape="1">
          <a:blip r:embed="rId3">
            <a:alphaModFix/>
          </a:blip>
          <a:srcRect b="0" l="0" r="0" t="0"/>
          <a:stretch/>
        </p:blipFill>
        <p:spPr>
          <a:xfrm>
            <a:off x="2252190" y="3435101"/>
            <a:ext cx="4445228" cy="1295467"/>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g2e02126bc50_0_126"/>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Stop-and-Wait Protocol</a:t>
            </a:r>
            <a:endParaRPr/>
          </a:p>
        </p:txBody>
      </p:sp>
      <p:sp>
        <p:nvSpPr>
          <p:cNvPr id="536" name="Google Shape;536;g2e02126bc50_0_126"/>
          <p:cNvSpPr txBox="1"/>
          <p:nvPr>
            <p:ph idx="1" type="body"/>
          </p:nvPr>
        </p:nvSpPr>
        <p:spPr>
          <a:xfrm>
            <a:off x="278100" y="1506800"/>
            <a:ext cx="4393200" cy="3416400"/>
          </a:xfrm>
          <a:prstGeom prst="rect">
            <a:avLst/>
          </a:prstGeom>
          <a:noFill/>
          <a:ln>
            <a:noFill/>
          </a:ln>
        </p:spPr>
        <p:txBody>
          <a:bodyPr anchorCtr="0" anchor="t" bIns="91425" lIns="91425" spcFirstLastPara="1" rIns="91425" wrap="square" tIns="91425">
            <a:normAutofit fontScale="70000" lnSpcReduction="20000"/>
          </a:bodyPr>
          <a:lstStyle/>
          <a:p>
            <a:pPr indent="-308610" lvl="0" marL="457200" rtl="0" algn="just">
              <a:lnSpc>
                <a:spcPct val="115000"/>
              </a:lnSpc>
              <a:spcBef>
                <a:spcPts val="0"/>
              </a:spcBef>
              <a:spcAft>
                <a:spcPts val="0"/>
              </a:spcAft>
              <a:buSzPct val="100000"/>
              <a:buChar char="●"/>
            </a:pPr>
            <a:r>
              <a:rPr lang="en-US"/>
              <a:t>It has both flow control and error control.</a:t>
            </a:r>
            <a:endParaRPr/>
          </a:p>
          <a:p>
            <a:pPr indent="-308610" lvl="0" marL="457200" rtl="0" algn="just">
              <a:lnSpc>
                <a:spcPct val="115000"/>
              </a:lnSpc>
              <a:spcBef>
                <a:spcPts val="0"/>
              </a:spcBef>
              <a:spcAft>
                <a:spcPts val="0"/>
              </a:spcAft>
              <a:buSzPct val="100000"/>
              <a:buChar char="●"/>
            </a:pPr>
            <a:r>
              <a:rPr lang="en-US"/>
              <a:t>The sender sends one frame at a time and waits for an acknowledgment before sending the next one. It starts the timer.</a:t>
            </a:r>
            <a:endParaRPr/>
          </a:p>
          <a:p>
            <a:pPr indent="-308610" lvl="0" marL="457200" rtl="0" algn="just">
              <a:lnSpc>
                <a:spcPct val="115000"/>
              </a:lnSpc>
              <a:spcBef>
                <a:spcPts val="0"/>
              </a:spcBef>
              <a:spcAft>
                <a:spcPts val="0"/>
              </a:spcAft>
              <a:buSzPct val="100000"/>
              <a:buChar char="●"/>
            </a:pPr>
            <a:r>
              <a:rPr lang="en-US"/>
              <a:t>Data frame has CRC to detect error. The receiver on receiving frame, checks CRC, if it is incorrect indicating the frame is corrupted then it will be discarded otherwise it will be sent to network layer after decapsulation and an acknowledgement will be sent to the sender node.</a:t>
            </a:r>
            <a:endParaRPr/>
          </a:p>
          <a:p>
            <a:pPr indent="-308610" lvl="0" marL="457200" rtl="0" algn="just">
              <a:lnSpc>
                <a:spcPct val="115000"/>
              </a:lnSpc>
              <a:spcBef>
                <a:spcPts val="0"/>
              </a:spcBef>
              <a:spcAft>
                <a:spcPts val="0"/>
              </a:spcAft>
              <a:buSzPct val="100000"/>
              <a:buChar char="●"/>
            </a:pPr>
            <a:r>
              <a:rPr lang="en-US"/>
              <a:t>The sender node on receiving acknowledgement from receiver before expiration of timer, discards the current frame and sends next frame.</a:t>
            </a:r>
            <a:endParaRPr/>
          </a:p>
          <a:p>
            <a:pPr indent="-308610" lvl="0" marL="457200" rtl="0" algn="just">
              <a:lnSpc>
                <a:spcPct val="115000"/>
              </a:lnSpc>
              <a:spcBef>
                <a:spcPts val="0"/>
              </a:spcBef>
              <a:spcAft>
                <a:spcPts val="0"/>
              </a:spcAft>
              <a:buSzPct val="100000"/>
              <a:buChar char="●"/>
            </a:pPr>
            <a:r>
              <a:rPr lang="en-US"/>
              <a:t>If the timer at the sender expires and there is no acknowledgement received from the receiver then, it resends the frame.</a:t>
            </a:r>
            <a:endParaRPr/>
          </a:p>
        </p:txBody>
      </p:sp>
      <p:pic>
        <p:nvPicPr>
          <p:cNvPr id="537" name="Google Shape;537;g2e02126bc50_0_126"/>
          <p:cNvPicPr preferRelativeResize="0"/>
          <p:nvPr/>
        </p:nvPicPr>
        <p:blipFill rotWithShape="1">
          <a:blip r:embed="rId3">
            <a:alphaModFix/>
          </a:blip>
          <a:srcRect b="0" l="0" r="0" t="0"/>
          <a:stretch/>
        </p:blipFill>
        <p:spPr>
          <a:xfrm>
            <a:off x="4671400" y="1913300"/>
            <a:ext cx="4323526" cy="142340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g2e02126bc50_0_133"/>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FSM of Stop-and-Wait protocol</a:t>
            </a:r>
            <a:endParaRPr/>
          </a:p>
        </p:txBody>
      </p:sp>
      <p:sp>
        <p:nvSpPr>
          <p:cNvPr id="543" name="Google Shape;543;g2e02126bc50_0_133"/>
          <p:cNvSpPr txBox="1"/>
          <p:nvPr>
            <p:ph idx="1" type="body"/>
          </p:nvPr>
        </p:nvSpPr>
        <p:spPr>
          <a:xfrm>
            <a:off x="311700" y="1584175"/>
            <a:ext cx="4434300" cy="3416400"/>
          </a:xfrm>
          <a:prstGeom prst="rect">
            <a:avLst/>
          </a:prstGeom>
          <a:noFill/>
          <a:ln>
            <a:noFill/>
          </a:ln>
        </p:spPr>
        <p:txBody>
          <a:bodyPr anchorCtr="0" anchor="t" bIns="91425" lIns="91425" spcFirstLastPara="1" rIns="91425" wrap="square" tIns="91425">
            <a:normAutofit fontScale="92500"/>
          </a:bodyPr>
          <a:lstStyle/>
          <a:p>
            <a:pPr indent="0" lvl="0" marL="0" rtl="0" algn="just">
              <a:lnSpc>
                <a:spcPct val="115000"/>
              </a:lnSpc>
              <a:spcBef>
                <a:spcPts val="0"/>
              </a:spcBef>
              <a:spcAft>
                <a:spcPts val="0"/>
              </a:spcAft>
              <a:buSzPct val="138996"/>
              <a:buNone/>
            </a:pPr>
            <a:r>
              <a:rPr lang="en-US" sz="1400"/>
              <a:t>Sender States: Ready and Blocking states.</a:t>
            </a:r>
            <a:endParaRPr sz="1400"/>
          </a:p>
          <a:p>
            <a:pPr indent="-285750" lvl="0" marL="285750" rtl="0" algn="just">
              <a:lnSpc>
                <a:spcPct val="115000"/>
              </a:lnSpc>
              <a:spcBef>
                <a:spcPts val="0"/>
              </a:spcBef>
              <a:spcAft>
                <a:spcPts val="0"/>
              </a:spcAft>
              <a:buSzPct val="100000"/>
              <a:buChar char="●"/>
            </a:pPr>
            <a:r>
              <a:rPr lang="en-US" sz="1400"/>
              <a:t>Ready State: Sender is waiting for a packet from network layer. On receiving packet, the sender encapsulates it into frame, makes a copy of it, sends the frame and starts the timer. Then moves to blocking state.</a:t>
            </a:r>
            <a:endParaRPr sz="1400"/>
          </a:p>
          <a:p>
            <a:pPr indent="0" lvl="0" marL="0" rtl="0" algn="just">
              <a:lnSpc>
                <a:spcPct val="115000"/>
              </a:lnSpc>
              <a:spcBef>
                <a:spcPts val="0"/>
              </a:spcBef>
              <a:spcAft>
                <a:spcPts val="0"/>
              </a:spcAft>
              <a:buSzPct val="138996"/>
              <a:buNone/>
            </a:pPr>
            <a:r>
              <a:t/>
            </a:r>
            <a:endParaRPr sz="1400"/>
          </a:p>
          <a:p>
            <a:pPr indent="-285750" lvl="0" marL="285750" rtl="0" algn="just">
              <a:lnSpc>
                <a:spcPct val="115000"/>
              </a:lnSpc>
              <a:spcBef>
                <a:spcPts val="0"/>
              </a:spcBef>
              <a:spcAft>
                <a:spcPts val="0"/>
              </a:spcAft>
              <a:buSzPct val="100000"/>
              <a:buChar char="●"/>
            </a:pPr>
            <a:r>
              <a:rPr lang="en-US" sz="1400"/>
              <a:t>Blocking state: </a:t>
            </a:r>
            <a:endParaRPr sz="1400"/>
          </a:p>
          <a:p>
            <a:pPr indent="-196532" lvl="0" marL="628650" rtl="0" algn="just">
              <a:lnSpc>
                <a:spcPct val="115000"/>
              </a:lnSpc>
              <a:spcBef>
                <a:spcPts val="0"/>
              </a:spcBef>
              <a:spcAft>
                <a:spcPts val="0"/>
              </a:spcAft>
              <a:buSzPct val="100000"/>
              <a:buAutoNum type="alphaLcPeriod"/>
            </a:pPr>
            <a:r>
              <a:rPr lang="en-US" sz="1400"/>
              <a:t>If a time-out occurs, the sender resends the saved copy of the frame and restarts the timer.</a:t>
            </a:r>
            <a:endParaRPr sz="1400"/>
          </a:p>
          <a:p>
            <a:pPr indent="-196532" lvl="0" marL="628650" rtl="0" algn="just">
              <a:lnSpc>
                <a:spcPct val="115000"/>
              </a:lnSpc>
              <a:spcBef>
                <a:spcPts val="0"/>
              </a:spcBef>
              <a:spcAft>
                <a:spcPts val="0"/>
              </a:spcAft>
              <a:buSzPct val="100000"/>
              <a:buAutoNum type="alphaLcPeriod"/>
            </a:pPr>
            <a:r>
              <a:rPr lang="en-US" sz="1400"/>
              <a:t>If a corrupted ACK arrives, it is discarded.</a:t>
            </a:r>
            <a:endParaRPr sz="1400"/>
          </a:p>
          <a:p>
            <a:pPr indent="-196532" lvl="0" marL="628650" rtl="0" algn="just">
              <a:lnSpc>
                <a:spcPct val="115000"/>
              </a:lnSpc>
              <a:spcBef>
                <a:spcPts val="0"/>
              </a:spcBef>
              <a:spcAft>
                <a:spcPts val="0"/>
              </a:spcAft>
              <a:buSzPct val="100000"/>
              <a:buAutoNum type="alphaLcPeriod"/>
            </a:pPr>
            <a:r>
              <a:rPr lang="en-US" sz="1400"/>
              <a:t>If an error-free ACK arrives, the sender stops the timer and discards the saved copy of the frame. It then moves to the ready state.</a:t>
            </a:r>
            <a:endParaRPr sz="1400"/>
          </a:p>
          <a:p>
            <a:pPr indent="0" lvl="0" marL="0" rtl="0" algn="just">
              <a:lnSpc>
                <a:spcPct val="115000"/>
              </a:lnSpc>
              <a:spcBef>
                <a:spcPts val="0"/>
              </a:spcBef>
              <a:spcAft>
                <a:spcPts val="0"/>
              </a:spcAft>
              <a:buSzPct val="138996"/>
              <a:buNone/>
            </a:pPr>
            <a:r>
              <a:t/>
            </a:r>
            <a:endParaRPr sz="1400"/>
          </a:p>
        </p:txBody>
      </p:sp>
      <p:pic>
        <p:nvPicPr>
          <p:cNvPr id="544" name="Google Shape;544;g2e02126bc50_0_133"/>
          <p:cNvPicPr preferRelativeResize="0"/>
          <p:nvPr/>
        </p:nvPicPr>
        <p:blipFill rotWithShape="1">
          <a:blip r:embed="rId3">
            <a:alphaModFix/>
          </a:blip>
          <a:srcRect b="0" l="0" r="0" t="0"/>
          <a:stretch/>
        </p:blipFill>
        <p:spPr>
          <a:xfrm>
            <a:off x="4797075" y="1416325"/>
            <a:ext cx="4189550" cy="347870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g2e02126bc50_0_140"/>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FSM of Stop-and-Wait protocol</a:t>
            </a:r>
            <a:endParaRPr/>
          </a:p>
        </p:txBody>
      </p:sp>
      <p:sp>
        <p:nvSpPr>
          <p:cNvPr id="550" name="Google Shape;550;g2e02126bc50_0_140"/>
          <p:cNvSpPr txBox="1"/>
          <p:nvPr>
            <p:ph idx="1" type="body"/>
          </p:nvPr>
        </p:nvSpPr>
        <p:spPr>
          <a:xfrm>
            <a:off x="311700" y="1584175"/>
            <a:ext cx="44343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lang="en-US" sz="1400"/>
              <a:t>Receiver State: Ready </a:t>
            </a:r>
            <a:endParaRPr sz="1400"/>
          </a:p>
          <a:p>
            <a:pPr indent="-285750" lvl="0" marL="285750" rtl="0" algn="just">
              <a:lnSpc>
                <a:spcPct val="115000"/>
              </a:lnSpc>
              <a:spcBef>
                <a:spcPts val="0"/>
              </a:spcBef>
              <a:spcAft>
                <a:spcPts val="0"/>
              </a:spcAft>
              <a:buSzPts val="1400"/>
              <a:buChar char="●"/>
            </a:pPr>
            <a:r>
              <a:rPr lang="en-US" sz="1400"/>
              <a:t>Ready State: </a:t>
            </a:r>
            <a:endParaRPr sz="1400"/>
          </a:p>
          <a:p>
            <a:pPr indent="0" lvl="0" marL="400050" rtl="0" algn="just">
              <a:lnSpc>
                <a:spcPct val="115000"/>
              </a:lnSpc>
              <a:spcBef>
                <a:spcPts val="0"/>
              </a:spcBef>
              <a:spcAft>
                <a:spcPts val="0"/>
              </a:spcAft>
              <a:buSzPts val="1800"/>
              <a:buNone/>
            </a:pPr>
            <a:r>
              <a:rPr lang="en-US" sz="1300"/>
              <a:t>a. If an error-free frame arrives, the message in the frame is delivered to the network</a:t>
            </a:r>
            <a:r>
              <a:rPr lang="en-US" sz="1700"/>
              <a:t> </a:t>
            </a:r>
            <a:r>
              <a:rPr lang="en-US" sz="1300"/>
              <a:t>layer and an ACK is sent.</a:t>
            </a:r>
            <a:endParaRPr sz="1300"/>
          </a:p>
          <a:p>
            <a:pPr indent="0" lvl="0" marL="400050" rtl="0" algn="just">
              <a:lnSpc>
                <a:spcPct val="115000"/>
              </a:lnSpc>
              <a:spcBef>
                <a:spcPts val="0"/>
              </a:spcBef>
              <a:spcAft>
                <a:spcPts val="0"/>
              </a:spcAft>
              <a:buSzPts val="1800"/>
              <a:buNone/>
            </a:pPr>
            <a:r>
              <a:rPr lang="en-US" sz="1300"/>
              <a:t>b. If a corrupted frame arrives, the frame is discarded.</a:t>
            </a:r>
            <a:endParaRPr sz="1300"/>
          </a:p>
          <a:p>
            <a:pPr indent="0" lvl="0" marL="457200" rtl="0" algn="just">
              <a:lnSpc>
                <a:spcPct val="115000"/>
              </a:lnSpc>
              <a:spcBef>
                <a:spcPts val="0"/>
              </a:spcBef>
              <a:spcAft>
                <a:spcPts val="0"/>
              </a:spcAft>
              <a:buSzPts val="1800"/>
              <a:buNone/>
            </a:pPr>
            <a:r>
              <a:t/>
            </a:r>
            <a:endParaRPr sz="1400"/>
          </a:p>
          <a:p>
            <a:pPr indent="0" lvl="0" marL="0" rtl="0" algn="just">
              <a:lnSpc>
                <a:spcPct val="115000"/>
              </a:lnSpc>
              <a:spcBef>
                <a:spcPts val="0"/>
              </a:spcBef>
              <a:spcAft>
                <a:spcPts val="0"/>
              </a:spcAft>
              <a:buSzPts val="1800"/>
              <a:buNone/>
            </a:pPr>
            <a:r>
              <a:t/>
            </a:r>
            <a:endParaRPr sz="1400"/>
          </a:p>
          <a:p>
            <a:pPr indent="0" lvl="0" marL="0" rtl="0" algn="just">
              <a:lnSpc>
                <a:spcPct val="115000"/>
              </a:lnSpc>
              <a:spcBef>
                <a:spcPts val="0"/>
              </a:spcBef>
              <a:spcAft>
                <a:spcPts val="0"/>
              </a:spcAft>
              <a:buSzPts val="1800"/>
              <a:buNone/>
            </a:pPr>
            <a:r>
              <a:t/>
            </a:r>
            <a:endParaRPr sz="1400"/>
          </a:p>
        </p:txBody>
      </p:sp>
      <p:pic>
        <p:nvPicPr>
          <p:cNvPr id="551" name="Google Shape;551;g2e02126bc50_0_140"/>
          <p:cNvPicPr preferRelativeResize="0"/>
          <p:nvPr/>
        </p:nvPicPr>
        <p:blipFill rotWithShape="1">
          <a:blip r:embed="rId3">
            <a:alphaModFix/>
          </a:blip>
          <a:srcRect b="0" l="0" r="0" t="0"/>
          <a:stretch/>
        </p:blipFill>
        <p:spPr>
          <a:xfrm>
            <a:off x="4797075" y="1416325"/>
            <a:ext cx="4189550" cy="347870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g2e02126bc50_0_147"/>
          <p:cNvSpPr txBox="1"/>
          <p:nvPr>
            <p:ph idx="1" type="body"/>
          </p:nvPr>
        </p:nvSpPr>
        <p:spPr>
          <a:xfrm>
            <a:off x="261525" y="934100"/>
            <a:ext cx="4161300" cy="4010700"/>
          </a:xfrm>
          <a:prstGeom prst="rect">
            <a:avLst/>
          </a:prstGeom>
          <a:noFill/>
          <a:ln>
            <a:noFill/>
          </a:ln>
        </p:spPr>
        <p:txBody>
          <a:bodyPr anchorCtr="0" anchor="t" bIns="91425" lIns="91425" spcFirstLastPara="1" rIns="91425" wrap="square" tIns="91425">
            <a:normAutofit fontScale="85000" lnSpcReduction="20000"/>
          </a:bodyPr>
          <a:lstStyle/>
          <a:p>
            <a:pPr indent="-325755" lvl="0" marL="457200" rtl="0" algn="just">
              <a:lnSpc>
                <a:spcPct val="115000"/>
              </a:lnSpc>
              <a:spcBef>
                <a:spcPts val="0"/>
              </a:spcBef>
              <a:spcAft>
                <a:spcPts val="0"/>
              </a:spcAft>
              <a:buSzPct val="100000"/>
              <a:buChar char="●"/>
            </a:pPr>
            <a:r>
              <a:rPr lang="en-US"/>
              <a:t>The network layer at the receiver site receives two copies of the third packet, which is not right.</a:t>
            </a:r>
            <a:endParaRPr/>
          </a:p>
          <a:p>
            <a:pPr indent="-325755" lvl="0" marL="457200" rtl="0" algn="just">
              <a:lnSpc>
                <a:spcPct val="115000"/>
              </a:lnSpc>
              <a:spcBef>
                <a:spcPts val="0"/>
              </a:spcBef>
              <a:spcAft>
                <a:spcPts val="0"/>
              </a:spcAft>
              <a:buSzPct val="100000"/>
              <a:buChar char="●"/>
            </a:pPr>
            <a:r>
              <a:rPr lang="en-US"/>
              <a:t>Solution: addition of sequence numbers to the data frames and acknowledgment numbers to the ACK frames.</a:t>
            </a:r>
            <a:endParaRPr/>
          </a:p>
          <a:p>
            <a:pPr indent="-325755" lvl="0" marL="457200" rtl="0" algn="just">
              <a:lnSpc>
                <a:spcPct val="115000"/>
              </a:lnSpc>
              <a:spcBef>
                <a:spcPts val="0"/>
              </a:spcBef>
              <a:spcAft>
                <a:spcPts val="0"/>
              </a:spcAft>
              <a:buSzPct val="100000"/>
              <a:buChar char="●"/>
            </a:pPr>
            <a:r>
              <a:rPr lang="en-US"/>
              <a:t>In this case, Sequence numbers are 0, 1, 0, 1, 0, 1, . . . ; the acknowledgment numbers can also be 1, 0, 1, 0, 1, 0.</a:t>
            </a:r>
            <a:endParaRPr/>
          </a:p>
          <a:p>
            <a:pPr indent="-325755" lvl="0" marL="457200" rtl="0" algn="just">
              <a:lnSpc>
                <a:spcPct val="115000"/>
              </a:lnSpc>
              <a:spcBef>
                <a:spcPts val="0"/>
              </a:spcBef>
              <a:spcAft>
                <a:spcPts val="0"/>
              </a:spcAft>
              <a:buSzPct val="100000"/>
              <a:buChar char="●"/>
            </a:pPr>
            <a:r>
              <a:rPr lang="en-US"/>
              <a:t>An acknowledgment number always defines the sequence number of the next frame to receive.</a:t>
            </a:r>
            <a:endParaRPr/>
          </a:p>
          <a:p>
            <a:pPr indent="-325755" lvl="0" marL="457200" rtl="0" algn="just">
              <a:lnSpc>
                <a:spcPct val="115000"/>
              </a:lnSpc>
              <a:spcBef>
                <a:spcPts val="0"/>
              </a:spcBef>
              <a:spcAft>
                <a:spcPts val="0"/>
              </a:spcAft>
              <a:buSzPct val="100000"/>
              <a:buChar char="●"/>
            </a:pPr>
            <a:r>
              <a:rPr b="1" lang="en-US"/>
              <a:t>Piggybacking: </a:t>
            </a:r>
            <a:r>
              <a:rPr lang="en-US"/>
              <a:t>When node A is sending data to node B, Node A also acknowledges the data received from node B. Complex in data link layer.</a:t>
            </a:r>
            <a:endParaRPr/>
          </a:p>
        </p:txBody>
      </p:sp>
      <p:pic>
        <p:nvPicPr>
          <p:cNvPr id="557" name="Google Shape;557;g2e02126bc50_0_147"/>
          <p:cNvPicPr preferRelativeResize="0"/>
          <p:nvPr/>
        </p:nvPicPr>
        <p:blipFill rotWithShape="1">
          <a:blip r:embed="rId3">
            <a:alphaModFix/>
          </a:blip>
          <a:srcRect b="0" l="0" r="0" t="0"/>
          <a:stretch/>
        </p:blipFill>
        <p:spPr>
          <a:xfrm>
            <a:off x="4572000" y="934100"/>
            <a:ext cx="4340326" cy="394485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pic>
        <p:nvPicPr>
          <p:cNvPr id="562" name="Google Shape;562;g2e02126bc50_0_157"/>
          <p:cNvPicPr preferRelativeResize="0"/>
          <p:nvPr/>
        </p:nvPicPr>
        <p:blipFill rotWithShape="1">
          <a:blip r:embed="rId3">
            <a:alphaModFix/>
          </a:blip>
          <a:srcRect b="0" l="0" r="0" t="0"/>
          <a:stretch/>
        </p:blipFill>
        <p:spPr>
          <a:xfrm>
            <a:off x="2088075" y="969075"/>
            <a:ext cx="4388923" cy="4083325"/>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g2e02126bc50_0_164"/>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HDLC: High-Level Data Link Control	</a:t>
            </a:r>
            <a:endParaRPr/>
          </a:p>
        </p:txBody>
      </p:sp>
      <p:sp>
        <p:nvSpPr>
          <p:cNvPr id="568" name="Google Shape;568;g2e02126bc50_0_164"/>
          <p:cNvSpPr txBox="1"/>
          <p:nvPr>
            <p:ph idx="1" type="body"/>
          </p:nvPr>
        </p:nvSpPr>
        <p:spPr>
          <a:xfrm>
            <a:off x="253250" y="1575900"/>
            <a:ext cx="5262900" cy="3416400"/>
          </a:xfrm>
          <a:prstGeom prst="rect">
            <a:avLst/>
          </a:prstGeom>
          <a:noFill/>
          <a:ln>
            <a:noFill/>
          </a:ln>
        </p:spPr>
        <p:txBody>
          <a:bodyPr anchorCtr="0" anchor="t" bIns="91425" lIns="91425" spcFirstLastPara="1" rIns="91425" wrap="square" tIns="91425">
            <a:normAutofit fontScale="85000" lnSpcReduction="20000"/>
          </a:bodyPr>
          <a:lstStyle/>
          <a:p>
            <a:pPr indent="-325755" lvl="0" marL="457200" rtl="0" algn="just">
              <a:lnSpc>
                <a:spcPct val="115000"/>
              </a:lnSpc>
              <a:spcBef>
                <a:spcPts val="0"/>
              </a:spcBef>
              <a:spcAft>
                <a:spcPts val="0"/>
              </a:spcAft>
              <a:buSzPct val="100000"/>
              <a:buChar char="●"/>
            </a:pPr>
            <a:r>
              <a:rPr lang="en-US"/>
              <a:t>High-level Data Link Control (HDLC) is a bit-oriented protocol for communication over point-to-point and multipoint links.</a:t>
            </a:r>
            <a:endParaRPr/>
          </a:p>
          <a:p>
            <a:pPr indent="-325755" lvl="0" marL="457200" rtl="0" algn="just">
              <a:lnSpc>
                <a:spcPct val="115000"/>
              </a:lnSpc>
              <a:spcBef>
                <a:spcPts val="0"/>
              </a:spcBef>
              <a:spcAft>
                <a:spcPts val="0"/>
              </a:spcAft>
              <a:buSzPct val="100000"/>
              <a:buChar char="●"/>
            </a:pPr>
            <a:r>
              <a:rPr lang="en-US"/>
              <a:t>It uses Stop-and-wait protocol.</a:t>
            </a:r>
            <a:endParaRPr/>
          </a:p>
          <a:p>
            <a:pPr indent="-325755" lvl="0" marL="457200" rtl="0" algn="just">
              <a:lnSpc>
                <a:spcPct val="115000"/>
              </a:lnSpc>
              <a:spcBef>
                <a:spcPts val="0"/>
              </a:spcBef>
              <a:spcAft>
                <a:spcPts val="0"/>
              </a:spcAft>
              <a:buSzPct val="100000"/>
              <a:buChar char="●"/>
            </a:pPr>
            <a:r>
              <a:rPr lang="en-US"/>
              <a:t>Configuration and Transfer modes: Two transfer modes that can be used in different configurations.</a:t>
            </a:r>
            <a:endParaRPr/>
          </a:p>
          <a:p>
            <a:pPr indent="-310543" lvl="1" marL="914400" rtl="0" algn="just">
              <a:lnSpc>
                <a:spcPct val="115000"/>
              </a:lnSpc>
              <a:spcBef>
                <a:spcPts val="0"/>
              </a:spcBef>
              <a:spcAft>
                <a:spcPts val="0"/>
              </a:spcAft>
              <a:buSzPct val="100000"/>
              <a:buChar char="○"/>
            </a:pPr>
            <a:r>
              <a:rPr lang="en-US" sz="1517"/>
              <a:t>Normal Response Mode (NRM): The station configuration is unbalanced. We have one primary station and multiple secondary stations. A primary station can send commands; a secondary station can only respond. The NRM is used for both point-to-point and multipoint links</a:t>
            </a:r>
            <a:endParaRPr sz="1517"/>
          </a:p>
          <a:p>
            <a:pPr indent="-310543" lvl="1" marL="914400" rtl="0" algn="just">
              <a:lnSpc>
                <a:spcPct val="115000"/>
              </a:lnSpc>
              <a:spcBef>
                <a:spcPts val="0"/>
              </a:spcBef>
              <a:spcAft>
                <a:spcPts val="0"/>
              </a:spcAft>
              <a:buSzPct val="100000"/>
              <a:buChar char="○"/>
            </a:pPr>
            <a:r>
              <a:rPr lang="en-US" sz="1517"/>
              <a:t>Asynchronous Balanced mode (ABM): The configuration is balanced. The link is point-to-point, and each station can function as a primary and a secondary (acting as peers).</a:t>
            </a:r>
            <a:endParaRPr sz="1517"/>
          </a:p>
        </p:txBody>
      </p:sp>
      <p:pic>
        <p:nvPicPr>
          <p:cNvPr id="569" name="Google Shape;569;g2e02126bc50_0_164"/>
          <p:cNvPicPr preferRelativeResize="0"/>
          <p:nvPr/>
        </p:nvPicPr>
        <p:blipFill rotWithShape="1">
          <a:blip r:embed="rId3">
            <a:alphaModFix/>
          </a:blip>
          <a:srcRect b="0" l="0" r="0" t="0"/>
          <a:stretch/>
        </p:blipFill>
        <p:spPr>
          <a:xfrm>
            <a:off x="5615600" y="1659200"/>
            <a:ext cx="3465449" cy="1913301"/>
          </a:xfrm>
          <a:prstGeom prst="rect">
            <a:avLst/>
          </a:prstGeom>
          <a:noFill/>
          <a:ln>
            <a:noFill/>
          </a:ln>
        </p:spPr>
      </p:pic>
      <p:pic>
        <p:nvPicPr>
          <p:cNvPr id="570" name="Google Shape;570;g2e02126bc50_0_164"/>
          <p:cNvPicPr preferRelativeResize="0"/>
          <p:nvPr/>
        </p:nvPicPr>
        <p:blipFill rotWithShape="1">
          <a:blip r:embed="rId4">
            <a:alphaModFix/>
          </a:blip>
          <a:srcRect b="0" l="0" r="0" t="0"/>
          <a:stretch/>
        </p:blipFill>
        <p:spPr>
          <a:xfrm>
            <a:off x="5581650" y="3952400"/>
            <a:ext cx="3533349" cy="1039900"/>
          </a:xfrm>
          <a:prstGeom prst="rect">
            <a:avLst/>
          </a:prstGeom>
          <a:noFill/>
          <a:ln>
            <a:noFill/>
          </a:ln>
        </p:spPr>
      </p:pic>
      <p:sp>
        <p:nvSpPr>
          <p:cNvPr id="571" name="Google Shape;571;g2e02126bc50_0_164"/>
          <p:cNvSpPr txBox="1"/>
          <p:nvPr/>
        </p:nvSpPr>
        <p:spPr>
          <a:xfrm>
            <a:off x="6743675" y="1472100"/>
            <a:ext cx="1209300" cy="25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dk2"/>
                </a:solidFill>
                <a:latin typeface="Arial"/>
                <a:ea typeface="Arial"/>
                <a:cs typeface="Arial"/>
                <a:sym typeface="Arial"/>
              </a:rPr>
              <a:t>NRM</a:t>
            </a:r>
            <a:endParaRPr b="0" i="0" sz="1500" u="none" cap="none" strike="noStrike">
              <a:solidFill>
                <a:schemeClr val="dk2"/>
              </a:solidFill>
              <a:latin typeface="Arial"/>
              <a:ea typeface="Arial"/>
              <a:cs typeface="Arial"/>
              <a:sym typeface="Arial"/>
            </a:endParaRPr>
          </a:p>
        </p:txBody>
      </p:sp>
      <p:sp>
        <p:nvSpPr>
          <p:cNvPr id="572" name="Google Shape;572;g2e02126bc50_0_164"/>
          <p:cNvSpPr txBox="1"/>
          <p:nvPr/>
        </p:nvSpPr>
        <p:spPr>
          <a:xfrm>
            <a:off x="6743675" y="3661500"/>
            <a:ext cx="1209300" cy="25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dk2"/>
                </a:solidFill>
                <a:latin typeface="Arial"/>
                <a:ea typeface="Arial"/>
                <a:cs typeface="Arial"/>
                <a:sym typeface="Arial"/>
              </a:rPr>
              <a:t>ABM</a:t>
            </a:r>
            <a:endParaRPr b="0" i="0" sz="1500" u="none" cap="none" strike="noStrike">
              <a:solidFill>
                <a:schemeClr val="dk2"/>
              </a:solidFill>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g2e02126bc50_0_176"/>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HDLC - Framing</a:t>
            </a:r>
            <a:endParaRPr/>
          </a:p>
        </p:txBody>
      </p:sp>
      <p:sp>
        <p:nvSpPr>
          <p:cNvPr id="578" name="Google Shape;578;g2e02126bc50_0_176"/>
          <p:cNvSpPr txBox="1"/>
          <p:nvPr>
            <p:ph idx="1" type="body"/>
          </p:nvPr>
        </p:nvSpPr>
        <p:spPr>
          <a:xfrm>
            <a:off x="269825" y="1617300"/>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Three types of frames: </a:t>
            </a:r>
            <a:endParaRPr/>
          </a:p>
          <a:p>
            <a:pPr indent="-317500" lvl="1" marL="914400" rtl="0" algn="l">
              <a:lnSpc>
                <a:spcPct val="115000"/>
              </a:lnSpc>
              <a:spcBef>
                <a:spcPts val="0"/>
              </a:spcBef>
              <a:spcAft>
                <a:spcPts val="0"/>
              </a:spcAft>
              <a:buSzPts val="1400"/>
              <a:buChar char="○"/>
            </a:pPr>
            <a:r>
              <a:rPr lang="en-US"/>
              <a:t>Information frames (I-frames): Data-link user data and control information relating to user data (piggybacking).</a:t>
            </a:r>
            <a:endParaRPr/>
          </a:p>
          <a:p>
            <a:pPr indent="-317500" lvl="1" marL="914400" rtl="0" algn="l">
              <a:lnSpc>
                <a:spcPct val="115000"/>
              </a:lnSpc>
              <a:spcBef>
                <a:spcPts val="0"/>
              </a:spcBef>
              <a:spcAft>
                <a:spcPts val="0"/>
              </a:spcAft>
              <a:buSzPts val="1400"/>
              <a:buChar char="○"/>
            </a:pPr>
            <a:r>
              <a:rPr lang="en-US"/>
              <a:t>Supervisory frames (S-frames): Used only to transport control information.</a:t>
            </a:r>
            <a:endParaRPr/>
          </a:p>
          <a:p>
            <a:pPr indent="-317500" lvl="1" marL="914400" rtl="0" algn="l">
              <a:lnSpc>
                <a:spcPct val="115000"/>
              </a:lnSpc>
              <a:spcBef>
                <a:spcPts val="0"/>
              </a:spcBef>
              <a:spcAft>
                <a:spcPts val="0"/>
              </a:spcAft>
              <a:buSzPts val="1400"/>
              <a:buChar char="○"/>
            </a:pPr>
            <a:r>
              <a:rPr lang="en-US"/>
              <a:t>Unnumbered frames (U-frames): system management, managing the link itself.</a:t>
            </a:r>
            <a:endParaRPr/>
          </a:p>
          <a:p>
            <a:pPr indent="0" lvl="0" marL="0" rtl="0" algn="l">
              <a:lnSpc>
                <a:spcPct val="115000"/>
              </a:lnSpc>
              <a:spcBef>
                <a:spcPts val="0"/>
              </a:spcBef>
              <a:spcAft>
                <a:spcPts val="0"/>
              </a:spcAft>
              <a:buSzPts val="1800"/>
              <a:buNone/>
            </a:pPr>
            <a:r>
              <a:t/>
            </a:r>
            <a:endParaRPr/>
          </a:p>
        </p:txBody>
      </p:sp>
      <p:pic>
        <p:nvPicPr>
          <p:cNvPr id="579" name="Google Shape;579;g2e02126bc50_0_176"/>
          <p:cNvPicPr preferRelativeResize="0"/>
          <p:nvPr/>
        </p:nvPicPr>
        <p:blipFill rotWithShape="1">
          <a:blip r:embed="rId3">
            <a:alphaModFix/>
          </a:blip>
          <a:srcRect b="0" l="0" r="0" t="0"/>
          <a:stretch/>
        </p:blipFill>
        <p:spPr>
          <a:xfrm>
            <a:off x="1573700" y="3205375"/>
            <a:ext cx="5557626" cy="161532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g2e02126bc50_0_188"/>
          <p:cNvSpPr txBox="1"/>
          <p:nvPr>
            <p:ph idx="1" type="body"/>
          </p:nvPr>
        </p:nvSpPr>
        <p:spPr>
          <a:xfrm>
            <a:off x="253250" y="977350"/>
            <a:ext cx="6248700" cy="38763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just">
              <a:lnSpc>
                <a:spcPct val="115000"/>
              </a:lnSpc>
              <a:spcBef>
                <a:spcPts val="0"/>
              </a:spcBef>
              <a:spcAft>
                <a:spcPts val="0"/>
              </a:spcAft>
              <a:buSzPct val="100000"/>
              <a:buChar char="●"/>
            </a:pPr>
            <a:r>
              <a:rPr b="1" lang="en-US"/>
              <a:t>Flag field:</a:t>
            </a:r>
            <a:r>
              <a:rPr lang="en-US"/>
              <a:t> Has synchronization pattern 01111110, which identifies both the beginning and the end of a frame.</a:t>
            </a:r>
            <a:endParaRPr/>
          </a:p>
          <a:p>
            <a:pPr indent="-334327" lvl="0" marL="457200" rtl="0" algn="just">
              <a:lnSpc>
                <a:spcPct val="115000"/>
              </a:lnSpc>
              <a:spcBef>
                <a:spcPts val="0"/>
              </a:spcBef>
              <a:spcAft>
                <a:spcPts val="0"/>
              </a:spcAft>
              <a:buSzPct val="100000"/>
              <a:buChar char="●"/>
            </a:pPr>
            <a:r>
              <a:rPr b="1" lang="en-US"/>
              <a:t>Address field:</a:t>
            </a:r>
            <a:r>
              <a:rPr lang="en-US"/>
              <a:t> This field contains the address of the secondary station. If a primary station created the frame, it contains a ‘to’ address. If a secondary station creates the frame, it contains a ‘from’ address.</a:t>
            </a:r>
            <a:endParaRPr/>
          </a:p>
          <a:p>
            <a:pPr indent="-334327" lvl="0" marL="457200" rtl="0" algn="just">
              <a:lnSpc>
                <a:spcPct val="115000"/>
              </a:lnSpc>
              <a:spcBef>
                <a:spcPts val="0"/>
              </a:spcBef>
              <a:spcAft>
                <a:spcPts val="0"/>
              </a:spcAft>
              <a:buSzPct val="100000"/>
              <a:buChar char="●"/>
            </a:pPr>
            <a:r>
              <a:rPr b="1" lang="en-US"/>
              <a:t>Control field:</a:t>
            </a:r>
            <a:r>
              <a:rPr lang="en-US"/>
              <a:t> The control field is one or two bytes used for flow and error control. It determines the type of the frame.</a:t>
            </a:r>
            <a:endParaRPr/>
          </a:p>
          <a:p>
            <a:pPr indent="-334327" lvl="0" marL="457200" rtl="0" algn="just">
              <a:lnSpc>
                <a:spcPct val="115000"/>
              </a:lnSpc>
              <a:spcBef>
                <a:spcPts val="0"/>
              </a:spcBef>
              <a:spcAft>
                <a:spcPts val="0"/>
              </a:spcAft>
              <a:buSzPct val="100000"/>
              <a:buChar char="●"/>
            </a:pPr>
            <a:r>
              <a:rPr b="1" lang="en-US"/>
              <a:t>Information field:</a:t>
            </a:r>
            <a:r>
              <a:rPr lang="en-US"/>
              <a:t> It contains the user’s data from the network layer or management information. Its length can vary from one network to another.</a:t>
            </a:r>
            <a:endParaRPr/>
          </a:p>
          <a:p>
            <a:pPr indent="-334327" lvl="0" marL="457200" rtl="0" algn="just">
              <a:lnSpc>
                <a:spcPct val="115000"/>
              </a:lnSpc>
              <a:spcBef>
                <a:spcPts val="0"/>
              </a:spcBef>
              <a:spcAft>
                <a:spcPts val="0"/>
              </a:spcAft>
              <a:buSzPct val="100000"/>
              <a:buChar char="●"/>
            </a:pPr>
            <a:r>
              <a:rPr b="1" lang="en-US"/>
              <a:t>FCS field:</a:t>
            </a:r>
            <a:r>
              <a:rPr lang="en-US"/>
              <a:t> The frame check sequence (FCS) is the HDLC error detection field. It can contain either a 2- or 4-byte CRC.</a:t>
            </a:r>
            <a:endParaRPr/>
          </a:p>
          <a:p>
            <a:pPr indent="0" lvl="0" marL="0" rtl="0" algn="just">
              <a:lnSpc>
                <a:spcPct val="115000"/>
              </a:lnSpc>
              <a:spcBef>
                <a:spcPts val="0"/>
              </a:spcBef>
              <a:spcAft>
                <a:spcPts val="0"/>
              </a:spcAft>
              <a:buSzPct val="108108"/>
              <a:buNone/>
            </a:pPr>
            <a:r>
              <a:t/>
            </a:r>
            <a:endParaRPr/>
          </a:p>
        </p:txBody>
      </p:sp>
      <p:pic>
        <p:nvPicPr>
          <p:cNvPr id="585" name="Google Shape;585;g2e02126bc50_0_188"/>
          <p:cNvPicPr preferRelativeResize="0"/>
          <p:nvPr/>
        </p:nvPicPr>
        <p:blipFill rotWithShape="1">
          <a:blip r:embed="rId3">
            <a:alphaModFix/>
          </a:blip>
          <a:srcRect b="0" l="0" r="0" t="0"/>
          <a:stretch/>
        </p:blipFill>
        <p:spPr>
          <a:xfrm>
            <a:off x="6543275" y="2178325"/>
            <a:ext cx="2551049" cy="78685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g2e02126bc50_0_199"/>
          <p:cNvSpPr txBox="1"/>
          <p:nvPr>
            <p:ph idx="1" type="body"/>
          </p:nvPr>
        </p:nvSpPr>
        <p:spPr>
          <a:xfrm>
            <a:off x="253250" y="1540575"/>
            <a:ext cx="8520600" cy="34290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just">
              <a:lnSpc>
                <a:spcPct val="115000"/>
              </a:lnSpc>
              <a:spcBef>
                <a:spcPts val="0"/>
              </a:spcBef>
              <a:spcAft>
                <a:spcPts val="0"/>
              </a:spcAft>
              <a:buSzPct val="108108"/>
              <a:buNone/>
            </a:pPr>
            <a:r>
              <a:rPr lang="en-US"/>
              <a:t>Control field for I-frames:</a:t>
            </a:r>
            <a:endParaRPr/>
          </a:p>
          <a:p>
            <a:pPr indent="-334327" lvl="0" marL="457200" rtl="0" algn="just">
              <a:lnSpc>
                <a:spcPct val="115000"/>
              </a:lnSpc>
              <a:spcBef>
                <a:spcPts val="0"/>
              </a:spcBef>
              <a:spcAft>
                <a:spcPts val="0"/>
              </a:spcAft>
              <a:buSzPct val="100000"/>
              <a:buChar char="●"/>
            </a:pPr>
            <a:r>
              <a:rPr lang="en-US"/>
              <a:t>I-frames are designed to carry user data from the network layer. In addition, they can include flow- and error-control information (piggybacking).</a:t>
            </a:r>
            <a:endParaRPr/>
          </a:p>
          <a:p>
            <a:pPr indent="-334327" lvl="0" marL="457200" rtl="0" algn="just">
              <a:lnSpc>
                <a:spcPct val="115000"/>
              </a:lnSpc>
              <a:spcBef>
                <a:spcPts val="0"/>
              </a:spcBef>
              <a:spcAft>
                <a:spcPts val="0"/>
              </a:spcAft>
              <a:buSzPct val="100000"/>
              <a:buChar char="●"/>
            </a:pPr>
            <a:r>
              <a:rPr lang="en-US"/>
              <a:t>If the first bit of the control field is 0, this means the frame is an I-frame.</a:t>
            </a:r>
            <a:endParaRPr/>
          </a:p>
          <a:p>
            <a:pPr indent="-334327" lvl="0" marL="457200" rtl="0" algn="just">
              <a:lnSpc>
                <a:spcPct val="115000"/>
              </a:lnSpc>
              <a:spcBef>
                <a:spcPts val="0"/>
              </a:spcBef>
              <a:spcAft>
                <a:spcPts val="0"/>
              </a:spcAft>
              <a:buSzPct val="100000"/>
              <a:buChar char="●"/>
            </a:pPr>
            <a:r>
              <a:rPr lang="en-US"/>
              <a:t>The next 3 bits, called N(S), define the sequence number of the frame ( 0 to 7).</a:t>
            </a:r>
            <a:endParaRPr/>
          </a:p>
          <a:p>
            <a:pPr indent="-334327" lvl="0" marL="457200" rtl="0" algn="just">
              <a:lnSpc>
                <a:spcPct val="115000"/>
              </a:lnSpc>
              <a:spcBef>
                <a:spcPts val="0"/>
              </a:spcBef>
              <a:spcAft>
                <a:spcPts val="0"/>
              </a:spcAft>
              <a:buSzPct val="100000"/>
              <a:buChar char="●"/>
            </a:pPr>
            <a:r>
              <a:rPr lang="en-US"/>
              <a:t>The last 3 bits, called N(R), correspond to the acknowledgment number when piggybacking is used.</a:t>
            </a:r>
            <a:endParaRPr/>
          </a:p>
          <a:p>
            <a:pPr indent="-334327" lvl="0" marL="457200" rtl="0" algn="just">
              <a:lnSpc>
                <a:spcPct val="115000"/>
              </a:lnSpc>
              <a:spcBef>
                <a:spcPts val="0"/>
              </a:spcBef>
              <a:spcAft>
                <a:spcPts val="0"/>
              </a:spcAft>
              <a:buSzPct val="100000"/>
              <a:buChar char="●"/>
            </a:pPr>
            <a:r>
              <a:rPr lang="en-US"/>
              <a:t>The P/F field has meaning only when it is set (bit = 1) and can mean poll or final.</a:t>
            </a:r>
            <a:endParaRPr/>
          </a:p>
          <a:p>
            <a:pPr indent="-310832" lvl="1" marL="914400" rtl="0" algn="just">
              <a:lnSpc>
                <a:spcPct val="115000"/>
              </a:lnSpc>
              <a:spcBef>
                <a:spcPts val="0"/>
              </a:spcBef>
              <a:spcAft>
                <a:spcPts val="0"/>
              </a:spcAft>
              <a:buSzPct val="100000"/>
              <a:buChar char="○"/>
            </a:pPr>
            <a:r>
              <a:rPr lang="en-US"/>
              <a:t>It means poll when the frame is sent by a primary station to a secondary (when the address field contains the address of the receiver). </a:t>
            </a:r>
            <a:endParaRPr/>
          </a:p>
          <a:p>
            <a:pPr indent="-310832" lvl="1" marL="914400" rtl="0" algn="just">
              <a:lnSpc>
                <a:spcPct val="115000"/>
              </a:lnSpc>
              <a:spcBef>
                <a:spcPts val="0"/>
              </a:spcBef>
              <a:spcAft>
                <a:spcPts val="0"/>
              </a:spcAft>
              <a:buSzPct val="100000"/>
              <a:buChar char="○"/>
            </a:pPr>
            <a:r>
              <a:rPr lang="en-US"/>
              <a:t>It means final when the frame is sent by a secondary to a primary (when the address field contains the address of the sender).</a:t>
            </a:r>
            <a:endParaRPr/>
          </a:p>
        </p:txBody>
      </p:sp>
      <p:pic>
        <p:nvPicPr>
          <p:cNvPr id="591" name="Google Shape;591;g2e02126bc50_0_199"/>
          <p:cNvPicPr preferRelativeResize="0"/>
          <p:nvPr/>
        </p:nvPicPr>
        <p:blipFill rotWithShape="1">
          <a:blip r:embed="rId3">
            <a:alphaModFix/>
          </a:blip>
          <a:srcRect b="0" l="0" r="0" t="0"/>
          <a:stretch/>
        </p:blipFill>
        <p:spPr>
          <a:xfrm>
            <a:off x="1714525" y="807525"/>
            <a:ext cx="5267749" cy="77615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g2e02126bc50_0_212"/>
          <p:cNvSpPr txBox="1"/>
          <p:nvPr>
            <p:ph idx="1" type="body"/>
          </p:nvPr>
        </p:nvSpPr>
        <p:spPr>
          <a:xfrm>
            <a:off x="253250" y="1540575"/>
            <a:ext cx="8520600" cy="36030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just">
              <a:lnSpc>
                <a:spcPct val="115000"/>
              </a:lnSpc>
              <a:spcBef>
                <a:spcPts val="0"/>
              </a:spcBef>
              <a:spcAft>
                <a:spcPts val="0"/>
              </a:spcAft>
              <a:buSzPct val="117647"/>
              <a:buNone/>
            </a:pPr>
            <a:r>
              <a:rPr lang="en-US"/>
              <a:t>Control field for S-frames:</a:t>
            </a:r>
            <a:endParaRPr/>
          </a:p>
          <a:p>
            <a:pPr indent="-325755" lvl="0" marL="457200" rtl="0" algn="just">
              <a:lnSpc>
                <a:spcPct val="115000"/>
              </a:lnSpc>
              <a:spcBef>
                <a:spcPts val="0"/>
              </a:spcBef>
              <a:spcAft>
                <a:spcPts val="0"/>
              </a:spcAft>
              <a:buSzPct val="100000"/>
              <a:buChar char="●"/>
            </a:pPr>
            <a:r>
              <a:rPr lang="en-US"/>
              <a:t>Supervisory frames are used for flow and error control whenever piggybacking is either impossible or inappropriate.</a:t>
            </a:r>
            <a:endParaRPr/>
          </a:p>
          <a:p>
            <a:pPr indent="-325755" lvl="0" marL="457200" rtl="0" algn="just">
              <a:lnSpc>
                <a:spcPct val="115000"/>
              </a:lnSpc>
              <a:spcBef>
                <a:spcPts val="0"/>
              </a:spcBef>
              <a:spcAft>
                <a:spcPts val="0"/>
              </a:spcAft>
              <a:buSzPct val="100000"/>
              <a:buChar char="●"/>
            </a:pPr>
            <a:r>
              <a:rPr lang="en-US"/>
              <a:t>If the first 2 bits of the control field are 10, this means the frame is an S-frame.</a:t>
            </a:r>
            <a:endParaRPr/>
          </a:p>
          <a:p>
            <a:pPr indent="-325755" lvl="0" marL="457200" rtl="0" algn="just">
              <a:lnSpc>
                <a:spcPct val="115000"/>
              </a:lnSpc>
              <a:spcBef>
                <a:spcPts val="0"/>
              </a:spcBef>
              <a:spcAft>
                <a:spcPts val="0"/>
              </a:spcAft>
              <a:buSzPct val="100000"/>
              <a:buChar char="●"/>
            </a:pPr>
            <a:r>
              <a:rPr lang="en-US"/>
              <a:t>The last 3 bits, called N(R), correspond to the acknowledgment number (ACK) or negative acknowledgment number (NAK), depending on the type of S-frame. </a:t>
            </a:r>
            <a:endParaRPr/>
          </a:p>
          <a:p>
            <a:pPr indent="-325755" lvl="0" marL="457200" rtl="0" algn="just">
              <a:lnSpc>
                <a:spcPct val="115000"/>
              </a:lnSpc>
              <a:spcBef>
                <a:spcPts val="0"/>
              </a:spcBef>
              <a:spcAft>
                <a:spcPts val="0"/>
              </a:spcAft>
              <a:buSzPct val="100000"/>
              <a:buChar char="●"/>
            </a:pPr>
            <a:r>
              <a:rPr lang="en-US"/>
              <a:t>The 2 bits called code are used to define the type of S-frame itself.</a:t>
            </a:r>
            <a:endParaRPr/>
          </a:p>
          <a:p>
            <a:pPr indent="-304165" lvl="1" marL="914400" rtl="0" algn="just">
              <a:lnSpc>
                <a:spcPct val="115000"/>
              </a:lnSpc>
              <a:spcBef>
                <a:spcPts val="0"/>
              </a:spcBef>
              <a:spcAft>
                <a:spcPts val="0"/>
              </a:spcAft>
              <a:buSzPct val="100000"/>
              <a:buChar char="○"/>
            </a:pPr>
            <a:r>
              <a:rPr b="1" lang="en-US"/>
              <a:t>Receive Ready (RR):</a:t>
            </a:r>
            <a:r>
              <a:rPr lang="en-US"/>
              <a:t> code = 00. This kind of frame acknowledges the receipt of a safe and sound frame or group of frames. N(R) is acknowledgment number.</a:t>
            </a:r>
            <a:endParaRPr/>
          </a:p>
          <a:p>
            <a:pPr indent="-304165" lvl="1" marL="914400" rtl="0" algn="just">
              <a:lnSpc>
                <a:spcPct val="115000"/>
              </a:lnSpc>
              <a:spcBef>
                <a:spcPts val="0"/>
              </a:spcBef>
              <a:spcAft>
                <a:spcPts val="0"/>
              </a:spcAft>
              <a:buSzPct val="100000"/>
              <a:buChar char="○"/>
            </a:pPr>
            <a:r>
              <a:rPr b="1" lang="en-US"/>
              <a:t>Receive Not Ready (RNR):</a:t>
            </a:r>
            <a:r>
              <a:rPr lang="en-US"/>
              <a:t> code= 10. It acknowledges the receipt of a frame or group of frames, and it announces that the receiver is busy and cannot receive more frames. It acts as a kind of congestion-control mechanism by asking the sender to slow down. N(R) is acknowledgment number.</a:t>
            </a:r>
            <a:endParaRPr/>
          </a:p>
          <a:p>
            <a:pPr indent="-304165" lvl="1" marL="914400" rtl="0" algn="just">
              <a:lnSpc>
                <a:spcPct val="115000"/>
              </a:lnSpc>
              <a:spcBef>
                <a:spcPts val="0"/>
              </a:spcBef>
              <a:spcAft>
                <a:spcPts val="0"/>
              </a:spcAft>
              <a:buSzPct val="100000"/>
              <a:buChar char="○"/>
            </a:pPr>
            <a:r>
              <a:rPr b="1" lang="en-US"/>
              <a:t>Reject (REJ):</a:t>
            </a:r>
            <a:r>
              <a:rPr lang="en-US"/>
              <a:t> code= 01. It is a NAK that can be used in Go-Back-N ARQ to improve the efficiency of the process by informing the sender, before the sender timer expires, that the last frame is lost or damaged. N(R) is negative acknowledgment number.</a:t>
            </a:r>
            <a:endParaRPr/>
          </a:p>
          <a:p>
            <a:pPr indent="-304165" lvl="1" marL="914400" rtl="0" algn="just">
              <a:lnSpc>
                <a:spcPct val="115000"/>
              </a:lnSpc>
              <a:spcBef>
                <a:spcPts val="0"/>
              </a:spcBef>
              <a:spcAft>
                <a:spcPts val="0"/>
              </a:spcAft>
              <a:buSzPct val="100000"/>
              <a:buChar char="○"/>
            </a:pPr>
            <a:r>
              <a:rPr b="1" lang="en-US"/>
              <a:t>Selective Reject (SREJ):</a:t>
            </a:r>
            <a:r>
              <a:rPr lang="en-US"/>
              <a:t> code=11. This is a NAK frame used in Selective Repeat ARQ. N(R) is negative acknowledgment number.</a:t>
            </a:r>
            <a:endParaRPr/>
          </a:p>
        </p:txBody>
      </p:sp>
      <p:pic>
        <p:nvPicPr>
          <p:cNvPr id="597" name="Google Shape;597;g2e02126bc50_0_212"/>
          <p:cNvPicPr preferRelativeResize="0"/>
          <p:nvPr/>
        </p:nvPicPr>
        <p:blipFill rotWithShape="1">
          <a:blip r:embed="rId3">
            <a:alphaModFix/>
          </a:blip>
          <a:srcRect b="0" l="0" r="0" t="0"/>
          <a:stretch/>
        </p:blipFill>
        <p:spPr>
          <a:xfrm>
            <a:off x="1714525" y="807525"/>
            <a:ext cx="5267749" cy="776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Network Topology</a:t>
            </a:r>
            <a:endParaRPr/>
          </a:p>
        </p:txBody>
      </p:sp>
      <p:sp>
        <p:nvSpPr>
          <p:cNvPr id="102" name="Google Shape;102;p20"/>
          <p:cNvSpPr txBox="1"/>
          <p:nvPr>
            <p:ph idx="1" type="body"/>
          </p:nvPr>
        </p:nvSpPr>
        <p:spPr>
          <a:xfrm>
            <a:off x="237752" y="1519322"/>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The term physical topology refers to the </a:t>
            </a:r>
            <a:r>
              <a:rPr b="1" lang="en-US"/>
              <a:t>way in which a network is laid out physically. </a:t>
            </a:r>
            <a:endParaRPr b="1"/>
          </a:p>
          <a:p>
            <a:pPr indent="-342900" lvl="0" marL="457200" rtl="0" algn="l">
              <a:lnSpc>
                <a:spcPct val="115000"/>
              </a:lnSpc>
              <a:spcBef>
                <a:spcPts val="0"/>
              </a:spcBef>
              <a:spcAft>
                <a:spcPts val="0"/>
              </a:spcAft>
              <a:buSzPts val="1800"/>
              <a:buChar char="●"/>
            </a:pPr>
            <a:r>
              <a:rPr b="1" lang="en-US"/>
              <a:t>Two or more devices connect to a link; two or more links form a topology.</a:t>
            </a:r>
            <a:r>
              <a:rPr lang="en-US"/>
              <a:t> </a:t>
            </a:r>
            <a:endParaRPr/>
          </a:p>
          <a:p>
            <a:pPr indent="-342900" lvl="0" marL="457200" rtl="0" algn="l">
              <a:lnSpc>
                <a:spcPct val="115000"/>
              </a:lnSpc>
              <a:spcBef>
                <a:spcPts val="0"/>
              </a:spcBef>
              <a:spcAft>
                <a:spcPts val="0"/>
              </a:spcAft>
              <a:buSzPts val="1800"/>
              <a:buChar char="●"/>
            </a:pPr>
            <a:r>
              <a:rPr lang="en-US"/>
              <a:t>The topology of a network is the </a:t>
            </a:r>
            <a:r>
              <a:rPr b="1" lang="en-US"/>
              <a:t>geometric representation of the relationship of all the links and linking devices (usually called nodes) to one another </a:t>
            </a:r>
            <a:endParaRPr b="1"/>
          </a:p>
        </p:txBody>
      </p:sp>
      <p:pic>
        <p:nvPicPr>
          <p:cNvPr id="103" name="Google Shape;103;p20"/>
          <p:cNvPicPr preferRelativeResize="0"/>
          <p:nvPr/>
        </p:nvPicPr>
        <p:blipFill rotWithShape="1">
          <a:blip r:embed="rId3">
            <a:alphaModFix/>
          </a:blip>
          <a:srcRect b="0" l="0" r="0" t="0"/>
          <a:stretch/>
        </p:blipFill>
        <p:spPr>
          <a:xfrm>
            <a:off x="2299851" y="3537198"/>
            <a:ext cx="3587126" cy="122340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g2e02126bc50_0_224"/>
          <p:cNvSpPr txBox="1"/>
          <p:nvPr>
            <p:ph idx="1" type="body"/>
          </p:nvPr>
        </p:nvSpPr>
        <p:spPr>
          <a:xfrm>
            <a:off x="253250" y="1540575"/>
            <a:ext cx="8520600" cy="36030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lang="en-US"/>
              <a:t>Control field for U-frames:</a:t>
            </a:r>
            <a:endParaRPr/>
          </a:p>
          <a:p>
            <a:pPr indent="-342900" lvl="0" marL="457200" rtl="0" algn="just">
              <a:lnSpc>
                <a:spcPct val="115000"/>
              </a:lnSpc>
              <a:spcBef>
                <a:spcPts val="0"/>
              </a:spcBef>
              <a:spcAft>
                <a:spcPts val="0"/>
              </a:spcAft>
              <a:buSzPts val="1800"/>
              <a:buChar char="●"/>
            </a:pPr>
            <a:r>
              <a:rPr lang="en-US"/>
              <a:t>Unnumbered frames are used to exchange session management and control information between connected devices.</a:t>
            </a:r>
            <a:endParaRPr/>
          </a:p>
          <a:p>
            <a:pPr indent="-342900" lvl="0" marL="457200" rtl="0" algn="just">
              <a:lnSpc>
                <a:spcPct val="115000"/>
              </a:lnSpc>
              <a:spcBef>
                <a:spcPts val="0"/>
              </a:spcBef>
              <a:spcAft>
                <a:spcPts val="0"/>
              </a:spcAft>
              <a:buSzPts val="1800"/>
              <a:buChar char="●"/>
            </a:pPr>
            <a:r>
              <a:rPr lang="en-US"/>
              <a:t>Information field in the frame is the system management information.</a:t>
            </a:r>
            <a:endParaRPr/>
          </a:p>
          <a:p>
            <a:pPr indent="-342900" lvl="0" marL="457200" rtl="0" algn="just">
              <a:lnSpc>
                <a:spcPct val="115000"/>
              </a:lnSpc>
              <a:spcBef>
                <a:spcPts val="0"/>
              </a:spcBef>
              <a:spcAft>
                <a:spcPts val="0"/>
              </a:spcAft>
              <a:buSzPts val="1800"/>
              <a:buChar char="●"/>
            </a:pPr>
            <a:r>
              <a:rPr lang="en-US"/>
              <a:t>U-frame codes are divided into two sections: a 2-bit prefix before the P/F bit and a 3-bit suffix after the P/F bit.</a:t>
            </a:r>
            <a:endParaRPr/>
          </a:p>
          <a:p>
            <a:pPr indent="-342900" lvl="0" marL="457200" rtl="0" algn="just">
              <a:lnSpc>
                <a:spcPct val="115000"/>
              </a:lnSpc>
              <a:spcBef>
                <a:spcPts val="0"/>
              </a:spcBef>
              <a:spcAft>
                <a:spcPts val="0"/>
              </a:spcAft>
              <a:buSzPts val="1800"/>
              <a:buChar char="●"/>
            </a:pPr>
            <a:r>
              <a:rPr lang="en-US"/>
              <a:t>Together, these two segments (5 bits) can be used to create up to 32 different types of U-frames.</a:t>
            </a:r>
            <a:endParaRPr/>
          </a:p>
        </p:txBody>
      </p:sp>
      <p:pic>
        <p:nvPicPr>
          <p:cNvPr id="603" name="Google Shape;603;g2e02126bc50_0_224"/>
          <p:cNvPicPr preferRelativeResize="0"/>
          <p:nvPr/>
        </p:nvPicPr>
        <p:blipFill rotWithShape="1">
          <a:blip r:embed="rId3">
            <a:alphaModFix/>
          </a:blip>
          <a:srcRect b="0" l="0" r="0" t="0"/>
          <a:stretch/>
        </p:blipFill>
        <p:spPr>
          <a:xfrm>
            <a:off x="1714525" y="807525"/>
            <a:ext cx="5267749" cy="77615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g2e02126bc50_0_232"/>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n-US" sz="1520"/>
              <a:t>Example of connection and disconnection</a:t>
            </a:r>
            <a:endParaRPr sz="1520"/>
          </a:p>
        </p:txBody>
      </p:sp>
      <p:sp>
        <p:nvSpPr>
          <p:cNvPr id="609" name="Google Shape;609;g2e02126bc50_0_232"/>
          <p:cNvSpPr txBox="1"/>
          <p:nvPr>
            <p:ph idx="1" type="body"/>
          </p:nvPr>
        </p:nvSpPr>
        <p:spPr>
          <a:xfrm>
            <a:off x="253250" y="1391475"/>
            <a:ext cx="4683300" cy="3882300"/>
          </a:xfrm>
          <a:prstGeom prst="rect">
            <a:avLst/>
          </a:prstGeom>
          <a:noFill/>
          <a:ln>
            <a:noFill/>
          </a:ln>
        </p:spPr>
        <p:txBody>
          <a:bodyPr anchorCtr="0" anchor="t" bIns="91425" lIns="91425" spcFirstLastPara="1" rIns="91425" wrap="square" tIns="91425">
            <a:normAutofit/>
          </a:bodyPr>
          <a:lstStyle/>
          <a:p>
            <a:pPr indent="-323850" lvl="0" marL="457200" rtl="0" algn="just">
              <a:lnSpc>
                <a:spcPct val="115000"/>
              </a:lnSpc>
              <a:spcBef>
                <a:spcPts val="0"/>
              </a:spcBef>
              <a:spcAft>
                <a:spcPts val="0"/>
              </a:spcAft>
              <a:buSzPts val="1500"/>
              <a:buChar char="●"/>
            </a:pPr>
            <a:r>
              <a:rPr lang="en-US" sz="1500"/>
              <a:t>Node A asks for a connection with a set asynchronous balanced mode (SABM) frame; node B gives a positive response with an unnumbered acknowledgment (UA) frame. </a:t>
            </a:r>
            <a:endParaRPr sz="1500"/>
          </a:p>
          <a:p>
            <a:pPr indent="-323850" lvl="0" marL="457200" rtl="0" algn="just">
              <a:lnSpc>
                <a:spcPct val="115000"/>
              </a:lnSpc>
              <a:spcBef>
                <a:spcPts val="0"/>
              </a:spcBef>
              <a:spcAft>
                <a:spcPts val="0"/>
              </a:spcAft>
              <a:buSzPts val="1500"/>
              <a:buChar char="●"/>
            </a:pPr>
            <a:r>
              <a:rPr lang="en-US" sz="1500"/>
              <a:t>After these two exchanges, data can be transferred between the two nodes (not shown in the figure). </a:t>
            </a:r>
            <a:endParaRPr sz="1500"/>
          </a:p>
          <a:p>
            <a:pPr indent="-323850" lvl="0" marL="457200" rtl="0" algn="just">
              <a:lnSpc>
                <a:spcPct val="115000"/>
              </a:lnSpc>
              <a:spcBef>
                <a:spcPts val="0"/>
              </a:spcBef>
              <a:spcAft>
                <a:spcPts val="0"/>
              </a:spcAft>
              <a:buSzPts val="1500"/>
              <a:buChar char="●"/>
            </a:pPr>
            <a:r>
              <a:rPr lang="en-US" sz="1500"/>
              <a:t>After data transfer, node A sends a DISC (disconnect) frame to release the connection; it is confirmed by node B responding with a UA (unnumbered acknowledgment).</a:t>
            </a:r>
            <a:endParaRPr sz="1500"/>
          </a:p>
          <a:p>
            <a:pPr indent="0" lvl="0" marL="0" rtl="0" algn="l">
              <a:lnSpc>
                <a:spcPct val="115000"/>
              </a:lnSpc>
              <a:spcBef>
                <a:spcPts val="0"/>
              </a:spcBef>
              <a:spcAft>
                <a:spcPts val="0"/>
              </a:spcAft>
              <a:buSzPts val="1800"/>
              <a:buNone/>
            </a:pPr>
            <a:r>
              <a:t/>
            </a:r>
            <a:endParaRPr/>
          </a:p>
        </p:txBody>
      </p:sp>
      <p:pic>
        <p:nvPicPr>
          <p:cNvPr id="610" name="Google Shape;610;g2e02126bc50_0_232"/>
          <p:cNvPicPr preferRelativeResize="0"/>
          <p:nvPr/>
        </p:nvPicPr>
        <p:blipFill rotWithShape="1">
          <a:blip r:embed="rId3">
            <a:alphaModFix/>
          </a:blip>
          <a:srcRect b="0" l="0" r="0" t="0"/>
          <a:stretch/>
        </p:blipFill>
        <p:spPr>
          <a:xfrm>
            <a:off x="5323299" y="1506800"/>
            <a:ext cx="3405551" cy="3544949"/>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g2e02126bc50_0_238"/>
          <p:cNvSpPr txBox="1"/>
          <p:nvPr>
            <p:ph idx="1" type="body"/>
          </p:nvPr>
        </p:nvSpPr>
        <p:spPr>
          <a:xfrm>
            <a:off x="253250" y="1085025"/>
            <a:ext cx="2498188" cy="2696143"/>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Clr>
                <a:schemeClr val="dk1"/>
              </a:buClr>
              <a:buSzPts val="1100"/>
              <a:buFont typeface="Arial"/>
              <a:buNone/>
            </a:pPr>
            <a:r>
              <a:rPr lang="en-US" sz="1600"/>
              <a:t>The first is the case where no error has occurred; </a:t>
            </a:r>
            <a:endParaRPr sz="1600"/>
          </a:p>
          <a:p>
            <a:pPr indent="0" lvl="0" marL="0" rtl="0" algn="just">
              <a:lnSpc>
                <a:spcPct val="115000"/>
              </a:lnSpc>
              <a:spcBef>
                <a:spcPts val="0"/>
              </a:spcBef>
              <a:spcAft>
                <a:spcPts val="0"/>
              </a:spcAft>
              <a:buClr>
                <a:schemeClr val="dk1"/>
              </a:buClr>
              <a:buSzPts val="1100"/>
              <a:buFont typeface="Arial"/>
              <a:buNone/>
            </a:pPr>
            <a:r>
              <a:rPr lang="en-US" sz="1600"/>
              <a:t>the second is the case where an error has occurred and some frames are discarded.</a:t>
            </a:r>
            <a:endParaRPr sz="1600"/>
          </a:p>
          <a:p>
            <a:pPr indent="0" lvl="0" marL="0" rtl="0" algn="just">
              <a:lnSpc>
                <a:spcPct val="115000"/>
              </a:lnSpc>
              <a:spcBef>
                <a:spcPts val="0"/>
              </a:spcBef>
              <a:spcAft>
                <a:spcPts val="0"/>
              </a:spcAft>
              <a:buSzPts val="1800"/>
              <a:buNone/>
            </a:pPr>
            <a:r>
              <a:t/>
            </a:r>
            <a:endParaRPr/>
          </a:p>
        </p:txBody>
      </p:sp>
      <p:pic>
        <p:nvPicPr>
          <p:cNvPr id="616" name="Google Shape;616;g2e02126bc50_0_238"/>
          <p:cNvPicPr preferRelativeResize="0"/>
          <p:nvPr/>
        </p:nvPicPr>
        <p:blipFill rotWithShape="1">
          <a:blip r:embed="rId3">
            <a:alphaModFix/>
          </a:blip>
          <a:srcRect b="0" l="0" r="0" t="0"/>
          <a:stretch/>
        </p:blipFill>
        <p:spPr>
          <a:xfrm>
            <a:off x="2916195" y="859425"/>
            <a:ext cx="5913057" cy="4110148"/>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92"/>
          <p:cNvSpPr txBox="1"/>
          <p:nvPr>
            <p:ph idx="1" type="body"/>
          </p:nvPr>
        </p:nvSpPr>
        <p:spPr>
          <a:xfrm>
            <a:off x="2100649" y="129437"/>
            <a:ext cx="4102444" cy="504877"/>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Clr>
                <a:schemeClr val="dk1"/>
              </a:buClr>
              <a:buSzPts val="1100"/>
              <a:buNone/>
            </a:pPr>
            <a:r>
              <a:rPr b="1" lang="en-US"/>
              <a:t>POINT-TO-POINT PROTOCOL</a:t>
            </a:r>
            <a:endParaRPr/>
          </a:p>
        </p:txBody>
      </p:sp>
      <p:sp>
        <p:nvSpPr>
          <p:cNvPr id="622" name="Google Shape;622;p92"/>
          <p:cNvSpPr txBox="1"/>
          <p:nvPr/>
        </p:nvSpPr>
        <p:spPr>
          <a:xfrm>
            <a:off x="914399" y="700217"/>
            <a:ext cx="7150443" cy="3015048"/>
          </a:xfrm>
          <a:prstGeom prst="rect">
            <a:avLst/>
          </a:prstGeom>
          <a:noFill/>
          <a:ln>
            <a:noFill/>
          </a:ln>
        </p:spPr>
        <p:txBody>
          <a:bodyPr anchorCtr="0" anchor="t" bIns="91425" lIns="91425" spcFirstLastPara="1" rIns="91425" wrap="square" tIns="91425">
            <a:noAutofit/>
          </a:bodyPr>
          <a:lstStyle/>
          <a:p>
            <a:pPr indent="0" lvl="0" marL="114300" marR="0" rtl="0" algn="l">
              <a:lnSpc>
                <a:spcPct val="170000"/>
              </a:lnSpc>
              <a:spcBef>
                <a:spcPts val="0"/>
              </a:spcBef>
              <a:spcAft>
                <a:spcPts val="0"/>
              </a:spcAft>
              <a:buClr>
                <a:schemeClr val="dk2"/>
              </a:buClr>
              <a:buSzPts val="1800"/>
              <a:buFont typeface="Arial"/>
              <a:buNone/>
            </a:pPr>
            <a:r>
              <a:rPr b="0" i="0" lang="en-US" sz="1200" u="none" cap="none" strike="noStrike">
                <a:solidFill>
                  <a:schemeClr val="dk2"/>
                </a:solidFill>
                <a:latin typeface="Arial"/>
                <a:ea typeface="Arial"/>
                <a:cs typeface="Arial"/>
                <a:sym typeface="Arial"/>
              </a:rPr>
              <a:t>PPP provides several services:</a:t>
            </a:r>
            <a:endParaRPr/>
          </a:p>
          <a:p>
            <a:pPr indent="0" lvl="0" marL="114300" marR="0" rtl="0" algn="l">
              <a:lnSpc>
                <a:spcPct val="170000"/>
              </a:lnSpc>
              <a:spcBef>
                <a:spcPts val="0"/>
              </a:spcBef>
              <a:spcAft>
                <a:spcPts val="0"/>
              </a:spcAft>
              <a:buClr>
                <a:schemeClr val="dk2"/>
              </a:buClr>
              <a:buSzPts val="1800"/>
              <a:buFont typeface="Arial"/>
              <a:buNone/>
            </a:pPr>
            <a:r>
              <a:rPr b="0" i="0" lang="en-US" sz="1200" u="none" cap="none" strike="noStrike">
                <a:solidFill>
                  <a:schemeClr val="dk2"/>
                </a:solidFill>
                <a:latin typeface="Arial"/>
                <a:ea typeface="Arial"/>
                <a:cs typeface="Arial"/>
                <a:sym typeface="Arial"/>
              </a:rPr>
              <a:t>1. PPP defines the format of the frame to be exchanged between devices.</a:t>
            </a:r>
            <a:endParaRPr/>
          </a:p>
          <a:p>
            <a:pPr indent="0" lvl="0" marL="114300" marR="0" rtl="0" algn="l">
              <a:lnSpc>
                <a:spcPct val="170000"/>
              </a:lnSpc>
              <a:spcBef>
                <a:spcPts val="0"/>
              </a:spcBef>
              <a:spcAft>
                <a:spcPts val="0"/>
              </a:spcAft>
              <a:buClr>
                <a:schemeClr val="dk2"/>
              </a:buClr>
              <a:buSzPts val="1800"/>
              <a:buFont typeface="Arial"/>
              <a:buNone/>
            </a:pPr>
            <a:r>
              <a:rPr b="0" i="0" lang="en-US" sz="1200" u="none" cap="none" strike="noStrike">
                <a:solidFill>
                  <a:schemeClr val="dk2"/>
                </a:solidFill>
                <a:latin typeface="Arial"/>
                <a:ea typeface="Arial"/>
                <a:cs typeface="Arial"/>
                <a:sym typeface="Arial"/>
              </a:rPr>
              <a:t>2. PPP defines how two devices can negotiate the establishment of the link </a:t>
            </a:r>
            <a:endParaRPr b="0" i="0" sz="1200" u="none" cap="none" strike="noStrike">
              <a:solidFill>
                <a:schemeClr val="dk2"/>
              </a:solidFill>
              <a:latin typeface="Arial"/>
              <a:ea typeface="Arial"/>
              <a:cs typeface="Arial"/>
              <a:sym typeface="Arial"/>
            </a:endParaRPr>
          </a:p>
          <a:p>
            <a:pPr indent="0" lvl="0" marL="114300" marR="0" rtl="0" algn="l">
              <a:lnSpc>
                <a:spcPct val="170000"/>
              </a:lnSpc>
              <a:spcBef>
                <a:spcPts val="0"/>
              </a:spcBef>
              <a:spcAft>
                <a:spcPts val="0"/>
              </a:spcAft>
              <a:buClr>
                <a:schemeClr val="dk2"/>
              </a:buClr>
              <a:buSzPts val="1800"/>
              <a:buFont typeface="Arial"/>
              <a:buNone/>
            </a:pPr>
            <a:r>
              <a:rPr b="0" i="0" lang="en-US" sz="1200" u="none" cap="none" strike="noStrike">
                <a:solidFill>
                  <a:schemeClr val="dk2"/>
                </a:solidFill>
                <a:latin typeface="Arial"/>
                <a:ea typeface="Arial"/>
                <a:cs typeface="Arial"/>
                <a:sym typeface="Arial"/>
              </a:rPr>
              <a:t>3. PPP defines how network layer data are encapsulated in the data link frame.</a:t>
            </a:r>
            <a:endParaRPr/>
          </a:p>
          <a:p>
            <a:pPr indent="0" lvl="0" marL="114300" marR="0" rtl="0" algn="l">
              <a:lnSpc>
                <a:spcPct val="170000"/>
              </a:lnSpc>
              <a:spcBef>
                <a:spcPts val="0"/>
              </a:spcBef>
              <a:spcAft>
                <a:spcPts val="0"/>
              </a:spcAft>
              <a:buClr>
                <a:schemeClr val="dk2"/>
              </a:buClr>
              <a:buSzPts val="1800"/>
              <a:buFont typeface="Arial"/>
              <a:buNone/>
            </a:pPr>
            <a:r>
              <a:rPr b="0" i="0" lang="en-US" sz="1200" u="none" cap="none" strike="noStrike">
                <a:solidFill>
                  <a:schemeClr val="dk2"/>
                </a:solidFill>
                <a:latin typeface="Arial"/>
                <a:ea typeface="Arial"/>
                <a:cs typeface="Arial"/>
                <a:sym typeface="Arial"/>
              </a:rPr>
              <a:t>4. PPP defines how two devices can authenticate each other.</a:t>
            </a:r>
            <a:endParaRPr/>
          </a:p>
          <a:p>
            <a:pPr indent="0" lvl="0" marL="114300" marR="0" rtl="0" algn="l">
              <a:lnSpc>
                <a:spcPct val="170000"/>
              </a:lnSpc>
              <a:spcBef>
                <a:spcPts val="0"/>
              </a:spcBef>
              <a:spcAft>
                <a:spcPts val="0"/>
              </a:spcAft>
              <a:buClr>
                <a:schemeClr val="dk2"/>
              </a:buClr>
              <a:buSzPts val="1800"/>
              <a:buFont typeface="Arial"/>
              <a:buNone/>
            </a:pPr>
            <a:r>
              <a:rPr b="0" i="1" lang="en-US" sz="1200" u="none" cap="none" strike="noStrike">
                <a:solidFill>
                  <a:schemeClr val="dk2"/>
                </a:solidFill>
                <a:latin typeface="Arial"/>
                <a:ea typeface="Arial"/>
                <a:cs typeface="Arial"/>
                <a:sym typeface="Arial"/>
              </a:rPr>
              <a:t>5. </a:t>
            </a:r>
            <a:r>
              <a:rPr b="0" i="0" lang="en-US" sz="1200" u="none" cap="none" strike="noStrike">
                <a:solidFill>
                  <a:schemeClr val="dk2"/>
                </a:solidFill>
                <a:latin typeface="Arial"/>
                <a:ea typeface="Arial"/>
                <a:cs typeface="Arial"/>
                <a:sym typeface="Arial"/>
              </a:rPr>
              <a:t>PPP provides multiple network layer services </a:t>
            </a:r>
            <a:endParaRPr b="0" i="0" sz="1200" u="none" cap="none" strike="noStrike">
              <a:solidFill>
                <a:schemeClr val="dk2"/>
              </a:solidFill>
              <a:latin typeface="Arial"/>
              <a:ea typeface="Arial"/>
              <a:cs typeface="Arial"/>
              <a:sym typeface="Arial"/>
            </a:endParaRPr>
          </a:p>
          <a:p>
            <a:pPr indent="0" lvl="0" marL="114300" marR="0" rtl="0" algn="l">
              <a:lnSpc>
                <a:spcPct val="170000"/>
              </a:lnSpc>
              <a:spcBef>
                <a:spcPts val="0"/>
              </a:spcBef>
              <a:spcAft>
                <a:spcPts val="0"/>
              </a:spcAft>
              <a:buClr>
                <a:schemeClr val="dk2"/>
              </a:buClr>
              <a:buSzPts val="1800"/>
              <a:buFont typeface="Arial"/>
              <a:buNone/>
            </a:pPr>
            <a:r>
              <a:rPr b="0" i="0" lang="en-US" sz="1200" u="none" cap="none" strike="noStrike">
                <a:solidFill>
                  <a:schemeClr val="dk2"/>
                </a:solidFill>
                <a:latin typeface="Arial"/>
                <a:ea typeface="Arial"/>
                <a:cs typeface="Arial"/>
                <a:sym typeface="Arial"/>
              </a:rPr>
              <a:t>6. PPP provides connections over multiple links.</a:t>
            </a:r>
            <a:endParaRPr/>
          </a:p>
          <a:p>
            <a:pPr indent="0" lvl="0" marL="114300" marR="0" rtl="0" algn="l">
              <a:lnSpc>
                <a:spcPct val="170000"/>
              </a:lnSpc>
              <a:spcBef>
                <a:spcPts val="0"/>
              </a:spcBef>
              <a:spcAft>
                <a:spcPts val="0"/>
              </a:spcAft>
              <a:buClr>
                <a:schemeClr val="dk2"/>
              </a:buClr>
              <a:buSzPts val="1800"/>
              <a:buFont typeface="Arial"/>
              <a:buNone/>
            </a:pPr>
            <a:r>
              <a:rPr b="0" i="0" lang="en-US" sz="1200" u="none" cap="none" strike="noStrike">
                <a:solidFill>
                  <a:schemeClr val="dk2"/>
                </a:solidFill>
                <a:latin typeface="Arial"/>
                <a:ea typeface="Arial"/>
                <a:cs typeface="Arial"/>
                <a:sym typeface="Arial"/>
              </a:rPr>
              <a:t>7. PPP provides network address configuration. This is particularly useful when a home</a:t>
            </a:r>
            <a:endParaRPr/>
          </a:p>
          <a:p>
            <a:pPr indent="0" lvl="0" marL="114300" marR="0" rtl="0" algn="l">
              <a:lnSpc>
                <a:spcPct val="170000"/>
              </a:lnSpc>
              <a:spcBef>
                <a:spcPts val="0"/>
              </a:spcBef>
              <a:spcAft>
                <a:spcPts val="0"/>
              </a:spcAft>
              <a:buClr>
                <a:schemeClr val="dk2"/>
              </a:buClr>
              <a:buSzPts val="1800"/>
              <a:buFont typeface="Arial"/>
              <a:buNone/>
            </a:pPr>
            <a:r>
              <a:rPr b="0" i="0" lang="en-US" sz="1200" u="none" cap="none" strike="noStrike">
                <a:solidFill>
                  <a:schemeClr val="dk2"/>
                </a:solidFill>
                <a:latin typeface="Arial"/>
                <a:ea typeface="Arial"/>
                <a:cs typeface="Arial"/>
                <a:sym typeface="Arial"/>
              </a:rPr>
              <a:t>user needs a temporary network address to connect to the Internet.</a:t>
            </a:r>
            <a:endParaRPr/>
          </a:p>
          <a:p>
            <a:pPr indent="0" lvl="0" marL="114300" marR="0" rtl="0" algn="l">
              <a:lnSpc>
                <a:spcPct val="170000"/>
              </a:lnSpc>
              <a:spcBef>
                <a:spcPts val="0"/>
              </a:spcBef>
              <a:spcAft>
                <a:spcPts val="0"/>
              </a:spcAft>
              <a:buClr>
                <a:schemeClr val="dk2"/>
              </a:buClr>
              <a:buSzPts val="1800"/>
              <a:buFont typeface="Arial"/>
              <a:buNone/>
            </a:pPr>
            <a:r>
              <a:rPr b="1" i="0" lang="en-US" sz="1600" u="none" cap="none" strike="noStrike">
                <a:solidFill>
                  <a:schemeClr val="dk2"/>
                </a:solidFill>
                <a:latin typeface="Arial"/>
                <a:ea typeface="Arial"/>
                <a:cs typeface="Arial"/>
                <a:sym typeface="Arial"/>
              </a:rPr>
              <a:t>Missing services</a:t>
            </a:r>
            <a:endParaRPr/>
          </a:p>
          <a:p>
            <a:pPr indent="0" lvl="0" marL="0" marR="0" rtl="0" algn="just">
              <a:lnSpc>
                <a:spcPct val="115000"/>
              </a:lnSpc>
              <a:spcBef>
                <a:spcPts val="0"/>
              </a:spcBef>
              <a:spcAft>
                <a:spcPts val="0"/>
              </a:spcAft>
              <a:buClr>
                <a:schemeClr val="dk1"/>
              </a:buClr>
              <a:buSzPts val="1100"/>
              <a:buFont typeface="Arial"/>
              <a:buNone/>
            </a:pPr>
            <a:r>
              <a:rPr b="0" i="0" lang="en-US" sz="1200" u="none" cap="none" strike="noStrike">
                <a:solidFill>
                  <a:schemeClr val="dk2"/>
                </a:solidFill>
                <a:latin typeface="Arial"/>
                <a:ea typeface="Arial"/>
                <a:cs typeface="Arial"/>
                <a:sym typeface="Arial"/>
              </a:rPr>
              <a:t>1. PPP has a very simple mechanism for error control.</a:t>
            </a:r>
            <a:endParaRPr/>
          </a:p>
          <a:p>
            <a:pPr indent="0" lvl="0" marL="0" marR="0" rtl="0" algn="just">
              <a:lnSpc>
                <a:spcPct val="115000"/>
              </a:lnSpc>
              <a:spcBef>
                <a:spcPts val="0"/>
              </a:spcBef>
              <a:spcAft>
                <a:spcPts val="0"/>
              </a:spcAft>
              <a:buClr>
                <a:schemeClr val="dk1"/>
              </a:buClr>
              <a:buSzPts val="1100"/>
              <a:buFont typeface="Arial"/>
              <a:buNone/>
            </a:pPr>
            <a:r>
              <a:rPr b="0" i="0" lang="en-US" sz="1200" u="none" cap="none" strike="noStrike">
                <a:solidFill>
                  <a:schemeClr val="dk2"/>
                </a:solidFill>
                <a:latin typeface="Arial"/>
                <a:ea typeface="Arial"/>
                <a:cs typeface="Arial"/>
                <a:sym typeface="Arial"/>
              </a:rPr>
              <a:t>2. PPP does not provide flow control.</a:t>
            </a:r>
            <a:endParaRPr/>
          </a:p>
          <a:p>
            <a:pPr indent="0" lvl="0" marL="0" marR="0" rtl="0" algn="just">
              <a:lnSpc>
                <a:spcPct val="115000"/>
              </a:lnSpc>
              <a:spcBef>
                <a:spcPts val="0"/>
              </a:spcBef>
              <a:spcAft>
                <a:spcPts val="0"/>
              </a:spcAft>
              <a:buClr>
                <a:schemeClr val="dk1"/>
              </a:buClr>
              <a:buSzPts val="1100"/>
              <a:buFont typeface="Arial"/>
              <a:buNone/>
            </a:pPr>
            <a:r>
              <a:rPr b="0" i="0" lang="en-US" sz="1200" u="none" cap="none" strike="noStrike">
                <a:solidFill>
                  <a:schemeClr val="dk2"/>
                </a:solidFill>
                <a:latin typeface="Arial"/>
                <a:ea typeface="Arial"/>
                <a:cs typeface="Arial"/>
                <a:sym typeface="Arial"/>
              </a:rPr>
              <a:t>3. PPP does not provide a sophisticated addressing mechanism to handle frames in a multipoint configuration.</a:t>
            </a:r>
            <a:endParaRPr b="0" i="0" sz="1200" u="none" cap="none" strike="noStrike">
              <a:solidFill>
                <a:schemeClr val="dk2"/>
              </a:solidFill>
              <a:latin typeface="Arial"/>
              <a:ea typeface="Arial"/>
              <a:cs typeface="Arial"/>
              <a:sym typeface="Arial"/>
            </a:endParaRPr>
          </a:p>
          <a:p>
            <a:pPr indent="0" lvl="0" marL="114300" marR="0" rtl="0" algn="l">
              <a:lnSpc>
                <a:spcPct val="170000"/>
              </a:lnSpc>
              <a:spcBef>
                <a:spcPts val="0"/>
              </a:spcBef>
              <a:spcAft>
                <a:spcPts val="0"/>
              </a:spcAft>
              <a:buClr>
                <a:schemeClr val="dk2"/>
              </a:buClr>
              <a:buSzPts val="1800"/>
              <a:buFont typeface="Arial"/>
              <a:buNone/>
            </a:pPr>
            <a:r>
              <a:t/>
            </a:r>
            <a:endParaRPr b="0" i="0" sz="1200" u="none" cap="none" strike="noStrike">
              <a:solidFill>
                <a:schemeClr val="dk2"/>
              </a:solidFill>
              <a:latin typeface="Arial"/>
              <a:ea typeface="Arial"/>
              <a:cs typeface="Arial"/>
              <a:sym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93"/>
          <p:cNvSpPr txBox="1"/>
          <p:nvPr>
            <p:ph idx="1" type="body"/>
          </p:nvPr>
        </p:nvSpPr>
        <p:spPr>
          <a:xfrm>
            <a:off x="2100649" y="129437"/>
            <a:ext cx="4102444" cy="504877"/>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Clr>
                <a:schemeClr val="dk1"/>
              </a:buClr>
              <a:buSzPts val="1100"/>
              <a:buNone/>
            </a:pPr>
            <a:r>
              <a:rPr lang="en-US"/>
              <a:t> </a:t>
            </a:r>
            <a:r>
              <a:rPr b="1" lang="en-US"/>
              <a:t>Framing</a:t>
            </a:r>
            <a:endParaRPr b="1"/>
          </a:p>
        </p:txBody>
      </p:sp>
      <p:sp>
        <p:nvSpPr>
          <p:cNvPr id="628" name="Google Shape;628;p93"/>
          <p:cNvSpPr txBox="1"/>
          <p:nvPr/>
        </p:nvSpPr>
        <p:spPr>
          <a:xfrm>
            <a:off x="720552" y="1626716"/>
            <a:ext cx="7150443" cy="452308"/>
          </a:xfrm>
          <a:prstGeom prst="rect">
            <a:avLst/>
          </a:prstGeom>
          <a:noFill/>
          <a:ln>
            <a:noFill/>
          </a:ln>
        </p:spPr>
        <p:txBody>
          <a:bodyPr anchorCtr="0" anchor="t" bIns="91425" lIns="91425" spcFirstLastPara="1" rIns="91425" wrap="square" tIns="91425">
            <a:normAutofit fontScale="25000" lnSpcReduction="20000"/>
          </a:bodyPr>
          <a:lstStyle/>
          <a:p>
            <a:pPr indent="0" lvl="0" marL="0" marR="0" rtl="0" algn="just">
              <a:lnSpc>
                <a:spcPct val="115000"/>
              </a:lnSpc>
              <a:spcBef>
                <a:spcPts val="0"/>
              </a:spcBef>
              <a:spcAft>
                <a:spcPts val="0"/>
              </a:spcAft>
              <a:buClr>
                <a:schemeClr val="dk1"/>
              </a:buClr>
              <a:buSzPct val="244444"/>
              <a:buFont typeface="Arial"/>
              <a:buNone/>
            </a:pPr>
            <a:r>
              <a:t/>
            </a:r>
            <a:endParaRPr b="0" i="0" sz="1800" u="none" cap="none" strike="noStrike">
              <a:solidFill>
                <a:schemeClr val="dk2"/>
              </a:solidFill>
              <a:latin typeface="Arial"/>
              <a:ea typeface="Arial"/>
              <a:cs typeface="Arial"/>
              <a:sym typeface="Arial"/>
            </a:endParaRPr>
          </a:p>
          <a:p>
            <a:pPr indent="0" lvl="0" marL="0" marR="0" rtl="0" algn="ctr">
              <a:lnSpc>
                <a:spcPct val="115000"/>
              </a:lnSpc>
              <a:spcBef>
                <a:spcPts val="0"/>
              </a:spcBef>
              <a:spcAft>
                <a:spcPts val="0"/>
              </a:spcAft>
              <a:buClr>
                <a:schemeClr val="dk1"/>
              </a:buClr>
              <a:buSzPct val="68750"/>
              <a:buFont typeface="Arial"/>
              <a:buNone/>
            </a:pPr>
            <a:r>
              <a:rPr b="1" i="0" lang="en-US" sz="6400" u="none" cap="none" strike="noStrike">
                <a:solidFill>
                  <a:schemeClr val="dk2"/>
                </a:solidFill>
                <a:latin typeface="Arial"/>
                <a:ea typeface="Arial"/>
                <a:cs typeface="Arial"/>
                <a:sym typeface="Arial"/>
              </a:rPr>
              <a:t>Transition phases</a:t>
            </a:r>
            <a:endParaRPr b="1" i="0" sz="6400" u="none" cap="none" strike="noStrike">
              <a:solidFill>
                <a:schemeClr val="dk2"/>
              </a:solidFill>
              <a:latin typeface="Arial"/>
              <a:ea typeface="Arial"/>
              <a:cs typeface="Arial"/>
              <a:sym typeface="Arial"/>
            </a:endParaRPr>
          </a:p>
        </p:txBody>
      </p:sp>
      <p:pic>
        <p:nvPicPr>
          <p:cNvPr id="629" name="Google Shape;629;p93"/>
          <p:cNvPicPr preferRelativeResize="0"/>
          <p:nvPr/>
        </p:nvPicPr>
        <p:blipFill rotWithShape="1">
          <a:blip r:embed="rId3">
            <a:alphaModFix/>
          </a:blip>
          <a:srcRect b="0" l="0" r="0" t="0"/>
          <a:stretch/>
        </p:blipFill>
        <p:spPr>
          <a:xfrm>
            <a:off x="1709737" y="617066"/>
            <a:ext cx="5172075" cy="1009650"/>
          </a:xfrm>
          <a:prstGeom prst="rect">
            <a:avLst/>
          </a:prstGeom>
          <a:noFill/>
          <a:ln>
            <a:noFill/>
          </a:ln>
        </p:spPr>
      </p:pic>
      <p:pic>
        <p:nvPicPr>
          <p:cNvPr id="630" name="Google Shape;630;p93"/>
          <p:cNvPicPr preferRelativeResize="0"/>
          <p:nvPr/>
        </p:nvPicPr>
        <p:blipFill rotWithShape="1">
          <a:blip r:embed="rId4">
            <a:alphaModFix/>
          </a:blip>
          <a:srcRect b="0" l="0" r="0" t="0"/>
          <a:stretch/>
        </p:blipFill>
        <p:spPr>
          <a:xfrm>
            <a:off x="2262187" y="2079024"/>
            <a:ext cx="4619625" cy="2790825"/>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94"/>
          <p:cNvSpPr txBox="1"/>
          <p:nvPr>
            <p:ph idx="1" type="body"/>
          </p:nvPr>
        </p:nvSpPr>
        <p:spPr>
          <a:xfrm>
            <a:off x="2100649" y="129437"/>
            <a:ext cx="4102444" cy="504877"/>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Clr>
                <a:schemeClr val="dk1"/>
              </a:buClr>
              <a:buSzPts val="1100"/>
              <a:buFont typeface="Arial"/>
              <a:buNone/>
            </a:pPr>
            <a:r>
              <a:rPr lang="en-US"/>
              <a:t>Random Access</a:t>
            </a:r>
            <a:endParaRPr/>
          </a:p>
        </p:txBody>
      </p:sp>
      <p:sp>
        <p:nvSpPr>
          <p:cNvPr id="636" name="Google Shape;636;p94"/>
          <p:cNvSpPr txBox="1"/>
          <p:nvPr/>
        </p:nvSpPr>
        <p:spPr>
          <a:xfrm>
            <a:off x="914398" y="708454"/>
            <a:ext cx="7150443" cy="504311"/>
          </a:xfrm>
          <a:prstGeom prst="rect">
            <a:avLst/>
          </a:prstGeom>
          <a:noFill/>
          <a:ln>
            <a:noFill/>
          </a:ln>
        </p:spPr>
        <p:txBody>
          <a:bodyPr anchorCtr="0" anchor="t" bIns="91425" lIns="91425" spcFirstLastPara="1" rIns="91425" wrap="square" tIns="91425">
            <a:normAutofit/>
          </a:bodyPr>
          <a:lstStyle/>
          <a:p>
            <a:pPr indent="0" lvl="0" marL="0" marR="0" rtl="0" algn="ctr">
              <a:lnSpc>
                <a:spcPct val="115000"/>
              </a:lnSpc>
              <a:spcBef>
                <a:spcPts val="0"/>
              </a:spcBef>
              <a:spcAft>
                <a:spcPts val="0"/>
              </a:spcAft>
              <a:buClr>
                <a:schemeClr val="dk1"/>
              </a:buClr>
              <a:buSzPts val="1100"/>
              <a:buFont typeface="Arial"/>
              <a:buNone/>
            </a:pPr>
            <a:r>
              <a:rPr b="0" i="0" lang="en-US" sz="1800" u="none" cap="none" strike="noStrike">
                <a:solidFill>
                  <a:schemeClr val="dk2"/>
                </a:solidFill>
                <a:latin typeface="Arial"/>
                <a:ea typeface="Arial"/>
                <a:cs typeface="Arial"/>
                <a:sym typeface="Arial"/>
              </a:rPr>
              <a:t>Carrier Sense Multiple Access (CSMA)</a:t>
            </a:r>
            <a:endParaRPr b="0" i="0" sz="1800" u="none" cap="none" strike="noStrike">
              <a:solidFill>
                <a:schemeClr val="dk2"/>
              </a:solidFill>
              <a:latin typeface="Arial"/>
              <a:ea typeface="Arial"/>
              <a:cs typeface="Arial"/>
              <a:sym typeface="Arial"/>
            </a:endParaRPr>
          </a:p>
        </p:txBody>
      </p:sp>
      <p:pic>
        <p:nvPicPr>
          <p:cNvPr id="637" name="Google Shape;637;p94"/>
          <p:cNvPicPr preferRelativeResize="0"/>
          <p:nvPr/>
        </p:nvPicPr>
        <p:blipFill rotWithShape="1">
          <a:blip r:embed="rId3">
            <a:alphaModFix/>
          </a:blip>
          <a:srcRect b="0" l="0" r="0" t="0"/>
          <a:stretch/>
        </p:blipFill>
        <p:spPr>
          <a:xfrm>
            <a:off x="1860464" y="1212765"/>
            <a:ext cx="5505450" cy="3409950"/>
          </a:xfrm>
          <a:prstGeom prst="rect">
            <a:avLst/>
          </a:prstGeom>
          <a:noFill/>
          <a:ln>
            <a:noFill/>
          </a:ln>
        </p:spPr>
      </p:pic>
      <p:sp>
        <p:nvSpPr>
          <p:cNvPr id="638" name="Google Shape;638;p94"/>
          <p:cNvSpPr/>
          <p:nvPr/>
        </p:nvSpPr>
        <p:spPr>
          <a:xfrm>
            <a:off x="2915273" y="4651604"/>
            <a:ext cx="390844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400" u="none" cap="none" strike="noStrike">
                <a:solidFill>
                  <a:srgbClr val="000000"/>
                </a:solidFill>
                <a:latin typeface="Arial"/>
                <a:ea typeface="Arial"/>
                <a:cs typeface="Arial"/>
                <a:sym typeface="Arial"/>
              </a:rPr>
              <a:t>Fig. Space/time model of the collision in CSMA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96"/>
          <p:cNvSpPr txBox="1"/>
          <p:nvPr>
            <p:ph idx="1" type="body"/>
          </p:nvPr>
        </p:nvSpPr>
        <p:spPr>
          <a:xfrm>
            <a:off x="2100649" y="129437"/>
            <a:ext cx="4102444" cy="504877"/>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Clr>
                <a:schemeClr val="dk1"/>
              </a:buClr>
              <a:buSzPts val="1100"/>
              <a:buNone/>
            </a:pPr>
            <a:r>
              <a:rPr i="1" lang="en-US"/>
              <a:t>Flow diagram for the CSMAlCD</a:t>
            </a:r>
            <a:endParaRPr/>
          </a:p>
        </p:txBody>
      </p:sp>
      <p:pic>
        <p:nvPicPr>
          <p:cNvPr id="644" name="Google Shape;644;p96"/>
          <p:cNvPicPr preferRelativeResize="0"/>
          <p:nvPr/>
        </p:nvPicPr>
        <p:blipFill rotWithShape="1">
          <a:blip r:embed="rId3">
            <a:alphaModFix/>
          </a:blip>
          <a:srcRect b="0" l="0" r="0" t="0"/>
          <a:stretch/>
        </p:blipFill>
        <p:spPr>
          <a:xfrm>
            <a:off x="1960605" y="794286"/>
            <a:ext cx="5167184" cy="4245598"/>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95"/>
          <p:cNvSpPr txBox="1"/>
          <p:nvPr>
            <p:ph idx="1" type="body"/>
          </p:nvPr>
        </p:nvSpPr>
        <p:spPr>
          <a:xfrm>
            <a:off x="2100649" y="129437"/>
            <a:ext cx="4102444" cy="504877"/>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Clr>
                <a:schemeClr val="dk1"/>
              </a:buClr>
              <a:buSzPts val="1100"/>
              <a:buFont typeface="Arial"/>
              <a:buNone/>
            </a:pPr>
            <a:r>
              <a:rPr lang="en-US"/>
              <a:t>CSMA</a:t>
            </a:r>
            <a:endParaRPr/>
          </a:p>
        </p:txBody>
      </p:sp>
      <p:sp>
        <p:nvSpPr>
          <p:cNvPr id="650" name="Google Shape;650;p95"/>
          <p:cNvSpPr txBox="1"/>
          <p:nvPr/>
        </p:nvSpPr>
        <p:spPr>
          <a:xfrm>
            <a:off x="914399" y="1136822"/>
            <a:ext cx="7150443" cy="527221"/>
          </a:xfrm>
          <a:prstGeom prst="rect">
            <a:avLst/>
          </a:prstGeom>
          <a:noFill/>
          <a:ln>
            <a:noFill/>
          </a:ln>
        </p:spPr>
        <p:txBody>
          <a:bodyPr anchorCtr="0" anchor="t" bIns="91425" lIns="91425" spcFirstLastPara="1" rIns="91425" wrap="square" tIns="91425">
            <a:normAutofit/>
          </a:bodyPr>
          <a:lstStyle/>
          <a:p>
            <a:pPr indent="0" lvl="0" marL="0" marR="0" rtl="0" algn="ctr">
              <a:lnSpc>
                <a:spcPct val="115000"/>
              </a:lnSpc>
              <a:spcBef>
                <a:spcPts val="0"/>
              </a:spcBef>
              <a:spcAft>
                <a:spcPts val="0"/>
              </a:spcAft>
              <a:buClr>
                <a:schemeClr val="dk1"/>
              </a:buClr>
              <a:buSzPts val="1100"/>
              <a:buFont typeface="Arial"/>
              <a:buNone/>
            </a:pPr>
            <a:r>
              <a:rPr b="0" i="0" lang="en-US" sz="1800" u="none" cap="none" strike="noStrike">
                <a:solidFill>
                  <a:schemeClr val="dk2"/>
                </a:solidFill>
                <a:latin typeface="Arial"/>
                <a:ea typeface="Arial"/>
                <a:cs typeface="Arial"/>
                <a:sym typeface="Arial"/>
              </a:rPr>
              <a:t>Collision in CSMA</a:t>
            </a:r>
            <a:endParaRPr b="0" i="0" sz="1800" u="none" cap="none" strike="noStrike">
              <a:solidFill>
                <a:schemeClr val="dk2"/>
              </a:solidFill>
              <a:latin typeface="Arial"/>
              <a:ea typeface="Arial"/>
              <a:cs typeface="Arial"/>
              <a:sym typeface="Arial"/>
            </a:endParaRPr>
          </a:p>
        </p:txBody>
      </p:sp>
      <p:pic>
        <p:nvPicPr>
          <p:cNvPr id="651" name="Google Shape;651;p95"/>
          <p:cNvPicPr preferRelativeResize="0"/>
          <p:nvPr/>
        </p:nvPicPr>
        <p:blipFill rotWithShape="1">
          <a:blip r:embed="rId3">
            <a:alphaModFix/>
          </a:blip>
          <a:srcRect b="0" l="0" r="0" t="0"/>
          <a:stretch/>
        </p:blipFill>
        <p:spPr>
          <a:xfrm>
            <a:off x="638304" y="1839998"/>
            <a:ext cx="8098319" cy="2591958"/>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97"/>
          <p:cNvSpPr txBox="1"/>
          <p:nvPr>
            <p:ph idx="1" type="body"/>
          </p:nvPr>
        </p:nvSpPr>
        <p:spPr>
          <a:xfrm>
            <a:off x="807310" y="2019248"/>
            <a:ext cx="1762897" cy="504877"/>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Clr>
                <a:schemeClr val="dk1"/>
              </a:buClr>
              <a:buSzPts val="1100"/>
              <a:buFont typeface="Arial"/>
              <a:buNone/>
            </a:pPr>
            <a:r>
              <a:rPr lang="en-US"/>
              <a:t>CSMA/CA</a:t>
            </a:r>
            <a:endParaRPr/>
          </a:p>
        </p:txBody>
      </p:sp>
      <p:pic>
        <p:nvPicPr>
          <p:cNvPr id="657" name="Google Shape;657;p97"/>
          <p:cNvPicPr preferRelativeResize="0"/>
          <p:nvPr/>
        </p:nvPicPr>
        <p:blipFill rotWithShape="1">
          <a:blip r:embed="rId3">
            <a:alphaModFix/>
          </a:blip>
          <a:srcRect b="0" l="0" r="0" t="0"/>
          <a:stretch/>
        </p:blipFill>
        <p:spPr>
          <a:xfrm>
            <a:off x="2762379" y="0"/>
            <a:ext cx="3800475" cy="5048250"/>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98"/>
          <p:cNvSpPr txBox="1"/>
          <p:nvPr/>
        </p:nvSpPr>
        <p:spPr>
          <a:xfrm>
            <a:off x="3426939" y="1923536"/>
            <a:ext cx="1902941" cy="535459"/>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dk1"/>
              </a:buClr>
              <a:buSzPts val="1100"/>
              <a:buFont typeface="Arial"/>
              <a:buNone/>
            </a:pPr>
            <a:r>
              <a:rPr b="0" i="1" lang="en-US" sz="2800" u="none" cap="none" strike="noStrike">
                <a:solidFill>
                  <a:schemeClr val="dk2"/>
                </a:solidFill>
                <a:latin typeface="Arial"/>
                <a:ea typeface="Arial"/>
                <a:cs typeface="Arial"/>
                <a:sym typeface="Arial"/>
              </a:rPr>
              <a:t>Thank you</a:t>
            </a:r>
            <a:endParaRPr b="0" i="1" sz="2800" u="none" cap="none" strike="noStrike">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coreProperties>
</file>