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2831A2"/>
    <a:srgbClr val="883C84"/>
    <a:srgbClr val="461B49"/>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2" autoAdjust="0"/>
    <p:restoredTop sz="95196" autoAdjust="0"/>
  </p:normalViewPr>
  <p:slideViewPr>
    <p:cSldViewPr>
      <p:cViewPr varScale="1">
        <p:scale>
          <a:sx n="54" d="100"/>
          <a:sy n="54" d="100"/>
        </p:scale>
        <p:origin x="1205" y="-2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92800-F375-4EE9-B4D3-3FCF9B24D101}"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IN"/>
        </a:p>
      </dgm:t>
    </dgm:pt>
    <dgm:pt modelId="{E87DB842-AC86-4FC2-AC50-2152E5A56A00}">
      <dgm:prSet/>
      <dgm:spPr/>
      <dgm:t>
        <a:bodyPr/>
        <a:lstStyle/>
        <a:p>
          <a:r>
            <a:rPr lang="en-US" dirty="0"/>
            <a:t>The "Social Buzz" project aimed to analyze and understand the public's engagement and sentiment toward our brand across various social media platforms. The project focused on collecting, processing, and analyzing social media data to uncover trends, sentiment, and influential voices shaping the conversation around our brand.</a:t>
          </a:r>
          <a:endParaRPr lang="en-IN" dirty="0"/>
        </a:p>
      </dgm:t>
    </dgm:pt>
    <dgm:pt modelId="{16EEFD40-0434-44C2-8D79-6FCE37D9150D}" type="parTrans" cxnId="{1D86B733-BFF3-4DF1-A024-FA6D576F5FF8}">
      <dgm:prSet/>
      <dgm:spPr/>
      <dgm:t>
        <a:bodyPr/>
        <a:lstStyle/>
        <a:p>
          <a:endParaRPr lang="en-IN"/>
        </a:p>
      </dgm:t>
    </dgm:pt>
    <dgm:pt modelId="{80197A3C-D9B7-465A-971D-8C0E53D59079}" type="sibTrans" cxnId="{1D86B733-BFF3-4DF1-A024-FA6D576F5FF8}">
      <dgm:prSet/>
      <dgm:spPr/>
      <dgm:t>
        <a:bodyPr/>
        <a:lstStyle/>
        <a:p>
          <a:endParaRPr lang="en-IN"/>
        </a:p>
      </dgm:t>
    </dgm:pt>
    <dgm:pt modelId="{8272EB6B-E555-4A07-854E-AC6F17CAA6AB}" type="pres">
      <dgm:prSet presAssocID="{9EF92800-F375-4EE9-B4D3-3FCF9B24D101}" presName="linear" presStyleCnt="0">
        <dgm:presLayoutVars>
          <dgm:animLvl val="lvl"/>
          <dgm:resizeHandles val="exact"/>
        </dgm:presLayoutVars>
      </dgm:prSet>
      <dgm:spPr/>
    </dgm:pt>
    <dgm:pt modelId="{E4C2DDF2-AC92-468D-ADA7-1273339FC071}" type="pres">
      <dgm:prSet presAssocID="{E87DB842-AC86-4FC2-AC50-2152E5A56A00}" presName="parentText" presStyleLbl="node1" presStyleIdx="0" presStyleCnt="1">
        <dgm:presLayoutVars>
          <dgm:chMax val="0"/>
          <dgm:bulletEnabled val="1"/>
        </dgm:presLayoutVars>
      </dgm:prSet>
      <dgm:spPr/>
    </dgm:pt>
  </dgm:ptLst>
  <dgm:cxnLst>
    <dgm:cxn modelId="{1D86B733-BFF3-4DF1-A024-FA6D576F5FF8}" srcId="{9EF92800-F375-4EE9-B4D3-3FCF9B24D101}" destId="{E87DB842-AC86-4FC2-AC50-2152E5A56A00}" srcOrd="0" destOrd="0" parTransId="{16EEFD40-0434-44C2-8D79-6FCE37D9150D}" sibTransId="{80197A3C-D9B7-465A-971D-8C0E53D59079}"/>
    <dgm:cxn modelId="{3871E2B7-BE85-4157-9AF9-62A835D92A84}" type="presOf" srcId="{E87DB842-AC86-4FC2-AC50-2152E5A56A00}" destId="{E4C2DDF2-AC92-468D-ADA7-1273339FC071}" srcOrd="0" destOrd="0" presId="urn:microsoft.com/office/officeart/2005/8/layout/vList2"/>
    <dgm:cxn modelId="{3EFC9EDD-7777-441D-9A3F-554762920FEC}" type="presOf" srcId="{9EF92800-F375-4EE9-B4D3-3FCF9B24D101}" destId="{8272EB6B-E555-4A07-854E-AC6F17CAA6AB}" srcOrd="0" destOrd="0" presId="urn:microsoft.com/office/officeart/2005/8/layout/vList2"/>
    <dgm:cxn modelId="{DC629919-B907-4AF4-88C5-8D6398F94A81}" type="presParOf" srcId="{8272EB6B-E555-4A07-854E-AC6F17CAA6AB}" destId="{E4C2DDF2-AC92-468D-ADA7-1273339FC07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B4148F5-163D-4161-86CE-8E8DCF44E7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3CB5D97-BF0F-4D0F-A196-BF0C83684B0D}">
      <dgm:prSet/>
      <dgm:spPr>
        <a:solidFill>
          <a:srgbClr val="A100FF"/>
        </a:solidFill>
      </dgm:spPr>
      <dgm:t>
        <a:bodyPr/>
        <a:lstStyle/>
        <a:p>
          <a:r>
            <a:rPr lang="en-US" dirty="0">
              <a:latin typeface="+mj-lt"/>
            </a:rPr>
            <a:t>As you can see  in the above barplot which shows how the audience responded to these top 5 categories of Social buzz </a:t>
          </a:r>
          <a:endParaRPr lang="en-IN" dirty="0">
            <a:latin typeface="+mj-lt"/>
          </a:endParaRPr>
        </a:p>
      </dgm:t>
    </dgm:pt>
    <dgm:pt modelId="{A5B19ADE-D75C-4D7E-9A35-D6D14977109D}" type="parTrans" cxnId="{AF8E167C-8CF9-4DE3-8629-CDCB74E262D0}">
      <dgm:prSet/>
      <dgm:spPr/>
      <dgm:t>
        <a:bodyPr/>
        <a:lstStyle/>
        <a:p>
          <a:endParaRPr lang="en-IN"/>
        </a:p>
      </dgm:t>
    </dgm:pt>
    <dgm:pt modelId="{55F42300-A43E-4205-B585-E4E18EE4CE74}" type="sibTrans" cxnId="{AF8E167C-8CF9-4DE3-8629-CDCB74E262D0}">
      <dgm:prSet/>
      <dgm:spPr/>
      <dgm:t>
        <a:bodyPr/>
        <a:lstStyle/>
        <a:p>
          <a:endParaRPr lang="en-IN"/>
        </a:p>
      </dgm:t>
    </dgm:pt>
    <dgm:pt modelId="{CECBFBA7-9718-4678-9C35-23F82963EF07}" type="pres">
      <dgm:prSet presAssocID="{1B4148F5-163D-4161-86CE-8E8DCF44E7F9}" presName="linear" presStyleCnt="0">
        <dgm:presLayoutVars>
          <dgm:animLvl val="lvl"/>
          <dgm:resizeHandles val="exact"/>
        </dgm:presLayoutVars>
      </dgm:prSet>
      <dgm:spPr/>
    </dgm:pt>
    <dgm:pt modelId="{81883EBB-57AC-49A2-A52B-182F1BB4ECF2}" type="pres">
      <dgm:prSet presAssocID="{13CB5D97-BF0F-4D0F-A196-BF0C83684B0D}" presName="parentText" presStyleLbl="node1" presStyleIdx="0" presStyleCnt="1">
        <dgm:presLayoutVars>
          <dgm:chMax val="0"/>
          <dgm:bulletEnabled val="1"/>
        </dgm:presLayoutVars>
      </dgm:prSet>
      <dgm:spPr/>
    </dgm:pt>
  </dgm:ptLst>
  <dgm:cxnLst>
    <dgm:cxn modelId="{AF8E167C-8CF9-4DE3-8629-CDCB74E262D0}" srcId="{1B4148F5-163D-4161-86CE-8E8DCF44E7F9}" destId="{13CB5D97-BF0F-4D0F-A196-BF0C83684B0D}" srcOrd="0" destOrd="0" parTransId="{A5B19ADE-D75C-4D7E-9A35-D6D14977109D}" sibTransId="{55F42300-A43E-4205-B585-E4E18EE4CE74}"/>
    <dgm:cxn modelId="{D26ADA8E-2853-49B9-97E8-FAADE9136D47}" type="presOf" srcId="{13CB5D97-BF0F-4D0F-A196-BF0C83684B0D}" destId="{81883EBB-57AC-49A2-A52B-182F1BB4ECF2}" srcOrd="0" destOrd="0" presId="urn:microsoft.com/office/officeart/2005/8/layout/vList2"/>
    <dgm:cxn modelId="{65C4959E-738C-4A57-A449-8798F00D473F}" type="presOf" srcId="{1B4148F5-163D-4161-86CE-8E8DCF44E7F9}" destId="{CECBFBA7-9718-4678-9C35-23F82963EF07}" srcOrd="0" destOrd="0" presId="urn:microsoft.com/office/officeart/2005/8/layout/vList2"/>
    <dgm:cxn modelId="{4F4C6DE3-E624-4E9B-895D-86B32BED1070}" type="presParOf" srcId="{CECBFBA7-9718-4678-9C35-23F82963EF07}" destId="{81883EBB-57AC-49A2-A52B-182F1BB4ECF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D98B18-02A0-483B-A844-A416E5774EB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1F2E515-2683-4FC7-9630-89017998BF62}">
      <dgm:prSet/>
      <dgm:spPr>
        <a:solidFill>
          <a:srgbClr val="A100FF"/>
        </a:solidFill>
      </dgm:spPr>
      <dgm:t>
        <a:bodyPr/>
        <a:lstStyle/>
        <a:p>
          <a:r>
            <a:rPr lang="en-US" dirty="0"/>
            <a:t>Top 5 categories by their Positive responses</a:t>
          </a:r>
        </a:p>
      </dgm:t>
    </dgm:pt>
    <dgm:pt modelId="{49C90C1E-7750-4C06-9153-2D89F06046A2}" type="parTrans" cxnId="{0634CBC3-34D1-4CAA-8C4E-298B1D9B4278}">
      <dgm:prSet/>
      <dgm:spPr/>
      <dgm:t>
        <a:bodyPr/>
        <a:lstStyle/>
        <a:p>
          <a:endParaRPr lang="en-IN"/>
        </a:p>
      </dgm:t>
    </dgm:pt>
    <dgm:pt modelId="{D48D40D1-F410-45A5-8B14-273D6775AD77}" type="sibTrans" cxnId="{0634CBC3-34D1-4CAA-8C4E-298B1D9B4278}">
      <dgm:prSet/>
      <dgm:spPr/>
      <dgm:t>
        <a:bodyPr/>
        <a:lstStyle/>
        <a:p>
          <a:endParaRPr lang="en-IN"/>
        </a:p>
      </dgm:t>
    </dgm:pt>
    <dgm:pt modelId="{893D05A3-13E0-4E7C-92DD-C8222256F651}" type="pres">
      <dgm:prSet presAssocID="{E7D98B18-02A0-483B-A844-A416E5774EBF}" presName="Name0" presStyleCnt="0">
        <dgm:presLayoutVars>
          <dgm:chPref val="3"/>
          <dgm:dir/>
          <dgm:animLvl val="lvl"/>
          <dgm:resizeHandles/>
        </dgm:presLayoutVars>
      </dgm:prSet>
      <dgm:spPr/>
    </dgm:pt>
    <dgm:pt modelId="{392FE3AE-BE49-4F81-AF1E-394C694D6662}" type="pres">
      <dgm:prSet presAssocID="{01F2E515-2683-4FC7-9630-89017998BF62}" presName="horFlow" presStyleCnt="0"/>
      <dgm:spPr/>
    </dgm:pt>
    <dgm:pt modelId="{D732F247-B52C-43DF-B0B8-7D8C36D1375B}" type="pres">
      <dgm:prSet presAssocID="{01F2E515-2683-4FC7-9630-89017998BF62}" presName="bigChev" presStyleLbl="node1" presStyleIdx="0" presStyleCnt="1"/>
      <dgm:spPr/>
    </dgm:pt>
  </dgm:ptLst>
  <dgm:cxnLst>
    <dgm:cxn modelId="{C8FA34AE-B3A0-4159-9E52-AAFBF4942596}" type="presOf" srcId="{E7D98B18-02A0-483B-A844-A416E5774EBF}" destId="{893D05A3-13E0-4E7C-92DD-C8222256F651}" srcOrd="0" destOrd="0" presId="urn:microsoft.com/office/officeart/2005/8/layout/lProcess3"/>
    <dgm:cxn modelId="{0634CBC3-34D1-4CAA-8C4E-298B1D9B4278}" srcId="{E7D98B18-02A0-483B-A844-A416E5774EBF}" destId="{01F2E515-2683-4FC7-9630-89017998BF62}" srcOrd="0" destOrd="0" parTransId="{49C90C1E-7750-4C06-9153-2D89F06046A2}" sibTransId="{D48D40D1-F410-45A5-8B14-273D6775AD77}"/>
    <dgm:cxn modelId="{28957BCD-34BB-4DEF-B2D4-DE943F6392E0}" type="presOf" srcId="{01F2E515-2683-4FC7-9630-89017998BF62}" destId="{D732F247-B52C-43DF-B0B8-7D8C36D1375B}" srcOrd="0" destOrd="0" presId="urn:microsoft.com/office/officeart/2005/8/layout/lProcess3"/>
    <dgm:cxn modelId="{DC573E99-2193-4A95-9379-3DDD5ED156A5}" type="presParOf" srcId="{893D05A3-13E0-4E7C-92DD-C8222256F651}" destId="{392FE3AE-BE49-4F81-AF1E-394C694D6662}" srcOrd="0" destOrd="0" presId="urn:microsoft.com/office/officeart/2005/8/layout/lProcess3"/>
    <dgm:cxn modelId="{2E35934D-9D07-4610-96AB-080FD7EFBD7E}" type="presParOf" srcId="{392FE3AE-BE49-4F81-AF1E-394C694D6662}" destId="{D732F247-B52C-43DF-B0B8-7D8C36D1375B}" srcOrd="0"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D98B18-02A0-483B-A844-A416E5774EB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1F2E515-2683-4FC7-9630-89017998BF62}">
      <dgm:prSet/>
      <dgm:spPr>
        <a:solidFill>
          <a:srgbClr val="A100FF"/>
        </a:solidFill>
      </dgm:spPr>
      <dgm:t>
        <a:bodyPr/>
        <a:lstStyle/>
        <a:p>
          <a:r>
            <a:rPr lang="en-US" dirty="0"/>
            <a:t>Top 5 categories by their Neutral responses</a:t>
          </a:r>
        </a:p>
      </dgm:t>
    </dgm:pt>
    <dgm:pt modelId="{49C90C1E-7750-4C06-9153-2D89F06046A2}" type="parTrans" cxnId="{0634CBC3-34D1-4CAA-8C4E-298B1D9B4278}">
      <dgm:prSet/>
      <dgm:spPr/>
      <dgm:t>
        <a:bodyPr/>
        <a:lstStyle/>
        <a:p>
          <a:endParaRPr lang="en-IN"/>
        </a:p>
      </dgm:t>
    </dgm:pt>
    <dgm:pt modelId="{D48D40D1-F410-45A5-8B14-273D6775AD77}" type="sibTrans" cxnId="{0634CBC3-34D1-4CAA-8C4E-298B1D9B4278}">
      <dgm:prSet/>
      <dgm:spPr/>
      <dgm:t>
        <a:bodyPr/>
        <a:lstStyle/>
        <a:p>
          <a:endParaRPr lang="en-IN"/>
        </a:p>
      </dgm:t>
    </dgm:pt>
    <dgm:pt modelId="{893D05A3-13E0-4E7C-92DD-C8222256F651}" type="pres">
      <dgm:prSet presAssocID="{E7D98B18-02A0-483B-A844-A416E5774EBF}" presName="Name0" presStyleCnt="0">
        <dgm:presLayoutVars>
          <dgm:chPref val="3"/>
          <dgm:dir/>
          <dgm:animLvl val="lvl"/>
          <dgm:resizeHandles/>
        </dgm:presLayoutVars>
      </dgm:prSet>
      <dgm:spPr/>
    </dgm:pt>
    <dgm:pt modelId="{392FE3AE-BE49-4F81-AF1E-394C694D6662}" type="pres">
      <dgm:prSet presAssocID="{01F2E515-2683-4FC7-9630-89017998BF62}" presName="horFlow" presStyleCnt="0"/>
      <dgm:spPr/>
    </dgm:pt>
    <dgm:pt modelId="{D732F247-B52C-43DF-B0B8-7D8C36D1375B}" type="pres">
      <dgm:prSet presAssocID="{01F2E515-2683-4FC7-9630-89017998BF62}" presName="bigChev" presStyleLbl="node1" presStyleIdx="0" presStyleCnt="1" custLinFactX="63389" custLinFactNeighborX="100000" custLinFactNeighborY="-4637"/>
      <dgm:spPr/>
    </dgm:pt>
  </dgm:ptLst>
  <dgm:cxnLst>
    <dgm:cxn modelId="{C8FA34AE-B3A0-4159-9E52-AAFBF4942596}" type="presOf" srcId="{E7D98B18-02A0-483B-A844-A416E5774EBF}" destId="{893D05A3-13E0-4E7C-92DD-C8222256F651}" srcOrd="0" destOrd="0" presId="urn:microsoft.com/office/officeart/2005/8/layout/lProcess3"/>
    <dgm:cxn modelId="{0634CBC3-34D1-4CAA-8C4E-298B1D9B4278}" srcId="{E7D98B18-02A0-483B-A844-A416E5774EBF}" destId="{01F2E515-2683-4FC7-9630-89017998BF62}" srcOrd="0" destOrd="0" parTransId="{49C90C1E-7750-4C06-9153-2D89F06046A2}" sibTransId="{D48D40D1-F410-45A5-8B14-273D6775AD77}"/>
    <dgm:cxn modelId="{28957BCD-34BB-4DEF-B2D4-DE943F6392E0}" type="presOf" srcId="{01F2E515-2683-4FC7-9630-89017998BF62}" destId="{D732F247-B52C-43DF-B0B8-7D8C36D1375B}" srcOrd="0" destOrd="0" presId="urn:microsoft.com/office/officeart/2005/8/layout/lProcess3"/>
    <dgm:cxn modelId="{DC573E99-2193-4A95-9379-3DDD5ED156A5}" type="presParOf" srcId="{893D05A3-13E0-4E7C-92DD-C8222256F651}" destId="{392FE3AE-BE49-4F81-AF1E-394C694D6662}" srcOrd="0" destOrd="0" presId="urn:microsoft.com/office/officeart/2005/8/layout/lProcess3"/>
    <dgm:cxn modelId="{2E35934D-9D07-4610-96AB-080FD7EFBD7E}" type="presParOf" srcId="{392FE3AE-BE49-4F81-AF1E-394C694D6662}" destId="{D732F247-B52C-43DF-B0B8-7D8C36D1375B}" srcOrd="0" destOrd="0" presId="urn:microsoft.com/office/officeart/2005/8/layout/lProcess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D98B18-02A0-483B-A844-A416E5774EB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1F2E515-2683-4FC7-9630-89017998BF62}">
      <dgm:prSet/>
      <dgm:spPr>
        <a:solidFill>
          <a:srgbClr val="A100FF"/>
        </a:solidFill>
      </dgm:spPr>
      <dgm:t>
        <a:bodyPr/>
        <a:lstStyle/>
        <a:p>
          <a:r>
            <a:rPr lang="en-US" dirty="0"/>
            <a:t>Top 5 categories by their Positive responses</a:t>
          </a:r>
        </a:p>
      </dgm:t>
    </dgm:pt>
    <dgm:pt modelId="{49C90C1E-7750-4C06-9153-2D89F06046A2}" type="parTrans" cxnId="{0634CBC3-34D1-4CAA-8C4E-298B1D9B4278}">
      <dgm:prSet/>
      <dgm:spPr/>
      <dgm:t>
        <a:bodyPr/>
        <a:lstStyle/>
        <a:p>
          <a:endParaRPr lang="en-IN"/>
        </a:p>
      </dgm:t>
    </dgm:pt>
    <dgm:pt modelId="{D48D40D1-F410-45A5-8B14-273D6775AD77}" type="sibTrans" cxnId="{0634CBC3-34D1-4CAA-8C4E-298B1D9B4278}">
      <dgm:prSet/>
      <dgm:spPr/>
      <dgm:t>
        <a:bodyPr/>
        <a:lstStyle/>
        <a:p>
          <a:endParaRPr lang="en-IN"/>
        </a:p>
      </dgm:t>
    </dgm:pt>
    <dgm:pt modelId="{893D05A3-13E0-4E7C-92DD-C8222256F651}" type="pres">
      <dgm:prSet presAssocID="{E7D98B18-02A0-483B-A844-A416E5774EBF}" presName="Name0" presStyleCnt="0">
        <dgm:presLayoutVars>
          <dgm:chPref val="3"/>
          <dgm:dir/>
          <dgm:animLvl val="lvl"/>
          <dgm:resizeHandles/>
        </dgm:presLayoutVars>
      </dgm:prSet>
      <dgm:spPr/>
    </dgm:pt>
    <dgm:pt modelId="{392FE3AE-BE49-4F81-AF1E-394C694D6662}" type="pres">
      <dgm:prSet presAssocID="{01F2E515-2683-4FC7-9630-89017998BF62}" presName="horFlow" presStyleCnt="0"/>
      <dgm:spPr/>
    </dgm:pt>
    <dgm:pt modelId="{D732F247-B52C-43DF-B0B8-7D8C36D1375B}" type="pres">
      <dgm:prSet presAssocID="{01F2E515-2683-4FC7-9630-89017998BF62}" presName="bigChev" presStyleLbl="node1" presStyleIdx="0" presStyleCnt="1"/>
      <dgm:spPr/>
    </dgm:pt>
  </dgm:ptLst>
  <dgm:cxnLst>
    <dgm:cxn modelId="{C8FA34AE-B3A0-4159-9E52-AAFBF4942596}" type="presOf" srcId="{E7D98B18-02A0-483B-A844-A416E5774EBF}" destId="{893D05A3-13E0-4E7C-92DD-C8222256F651}" srcOrd="0" destOrd="0" presId="urn:microsoft.com/office/officeart/2005/8/layout/lProcess3"/>
    <dgm:cxn modelId="{0634CBC3-34D1-4CAA-8C4E-298B1D9B4278}" srcId="{E7D98B18-02A0-483B-A844-A416E5774EBF}" destId="{01F2E515-2683-4FC7-9630-89017998BF62}" srcOrd="0" destOrd="0" parTransId="{49C90C1E-7750-4C06-9153-2D89F06046A2}" sibTransId="{D48D40D1-F410-45A5-8B14-273D6775AD77}"/>
    <dgm:cxn modelId="{28957BCD-34BB-4DEF-B2D4-DE943F6392E0}" type="presOf" srcId="{01F2E515-2683-4FC7-9630-89017998BF62}" destId="{D732F247-B52C-43DF-B0B8-7D8C36D1375B}" srcOrd="0" destOrd="0" presId="urn:microsoft.com/office/officeart/2005/8/layout/lProcess3"/>
    <dgm:cxn modelId="{DC573E99-2193-4A95-9379-3DDD5ED156A5}" type="presParOf" srcId="{893D05A3-13E0-4E7C-92DD-C8222256F651}" destId="{392FE3AE-BE49-4F81-AF1E-394C694D6662}" srcOrd="0" destOrd="0" presId="urn:microsoft.com/office/officeart/2005/8/layout/lProcess3"/>
    <dgm:cxn modelId="{2E35934D-9D07-4610-96AB-080FD7EFBD7E}" type="presParOf" srcId="{392FE3AE-BE49-4F81-AF1E-394C694D6662}" destId="{D732F247-B52C-43DF-B0B8-7D8C36D1375B}" srcOrd="0" destOrd="0" presId="urn:microsoft.com/office/officeart/2005/8/layout/lProcess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D98B18-02A0-483B-A844-A416E5774EB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893D05A3-13E0-4E7C-92DD-C8222256F651}" type="pres">
      <dgm:prSet presAssocID="{E7D98B18-02A0-483B-A844-A416E5774EBF}" presName="Name0" presStyleCnt="0">
        <dgm:presLayoutVars>
          <dgm:chPref val="3"/>
          <dgm:dir/>
          <dgm:animLvl val="lvl"/>
          <dgm:resizeHandles/>
        </dgm:presLayoutVars>
      </dgm:prSet>
      <dgm:spPr/>
    </dgm:pt>
  </dgm:ptLst>
  <dgm:cxnLst>
    <dgm:cxn modelId="{C8FA34AE-B3A0-4159-9E52-AAFBF4942596}" type="presOf" srcId="{E7D98B18-02A0-483B-A844-A416E5774EBF}" destId="{893D05A3-13E0-4E7C-92DD-C8222256F651}"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2DDF2-AC92-468D-ADA7-1273339FC071}">
      <dsp:nvSpPr>
        <dsp:cNvPr id="0" name=""/>
        <dsp:cNvSpPr/>
      </dsp:nvSpPr>
      <dsp:spPr>
        <a:xfrm>
          <a:off x="0" y="292475"/>
          <a:ext cx="8991600" cy="569088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The "Social Buzz" project aimed to analyze and understand the public's engagement and sentiment toward our brand across various social media platforms. The project focused on collecting, processing, and analyzing social media data to uncover trends, sentiment, and influential voices shaping the conversation around our brand.</a:t>
          </a:r>
          <a:endParaRPr lang="en-IN" sz="3800" kern="1200" dirty="0"/>
        </a:p>
      </dsp:txBody>
      <dsp:txXfrm>
        <a:off x="277806" y="570281"/>
        <a:ext cx="8435988" cy="5135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83EBB-57AC-49A2-A52B-182F1BB4ECF2}">
      <dsp:nvSpPr>
        <dsp:cNvPr id="0" name=""/>
        <dsp:cNvSpPr/>
      </dsp:nvSpPr>
      <dsp:spPr>
        <a:xfrm>
          <a:off x="0" y="1579"/>
          <a:ext cx="12044014" cy="1074060"/>
        </a:xfrm>
        <a:prstGeom prst="roundRect">
          <a:avLst/>
        </a:prstGeom>
        <a:solidFill>
          <a:srgbClr val="A1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j-lt"/>
            </a:rPr>
            <a:t>As you can see  in the above barplot which shows how the audience responded to these top 5 categories of Social buzz </a:t>
          </a:r>
          <a:endParaRPr lang="en-IN" sz="2700" kern="1200" dirty="0">
            <a:latin typeface="+mj-lt"/>
          </a:endParaRPr>
        </a:p>
      </dsp:txBody>
      <dsp:txXfrm>
        <a:off x="52431" y="54010"/>
        <a:ext cx="11939152" cy="96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2F247-B52C-43DF-B0B8-7D8C36D1375B}">
      <dsp:nvSpPr>
        <dsp:cNvPr id="0" name=""/>
        <dsp:cNvSpPr/>
      </dsp:nvSpPr>
      <dsp:spPr>
        <a:xfrm>
          <a:off x="0" y="71237"/>
          <a:ext cx="2644635" cy="1057854"/>
        </a:xfrm>
        <a:prstGeom prst="chevron">
          <a:avLst/>
        </a:prstGeom>
        <a:solidFill>
          <a:srgbClr val="A1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Top 5 categories by their Positive responses</a:t>
          </a:r>
        </a:p>
      </dsp:txBody>
      <dsp:txXfrm>
        <a:off x="528927" y="71237"/>
        <a:ext cx="1586781" cy="1057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2F247-B52C-43DF-B0B8-7D8C36D1375B}">
      <dsp:nvSpPr>
        <dsp:cNvPr id="0" name=""/>
        <dsp:cNvSpPr/>
      </dsp:nvSpPr>
      <dsp:spPr>
        <a:xfrm>
          <a:off x="0" y="22184"/>
          <a:ext cx="2644635" cy="1057854"/>
        </a:xfrm>
        <a:prstGeom prst="chevron">
          <a:avLst/>
        </a:prstGeom>
        <a:solidFill>
          <a:srgbClr val="A1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Top 5 categories by their Neutral responses</a:t>
          </a:r>
        </a:p>
      </dsp:txBody>
      <dsp:txXfrm>
        <a:off x="528927" y="22184"/>
        <a:ext cx="1586781" cy="10578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2F247-B52C-43DF-B0B8-7D8C36D1375B}">
      <dsp:nvSpPr>
        <dsp:cNvPr id="0" name=""/>
        <dsp:cNvSpPr/>
      </dsp:nvSpPr>
      <dsp:spPr>
        <a:xfrm>
          <a:off x="0" y="71237"/>
          <a:ext cx="2644635" cy="1057854"/>
        </a:xfrm>
        <a:prstGeom prst="chevron">
          <a:avLst/>
        </a:prstGeom>
        <a:solidFill>
          <a:srgbClr val="A1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Top 5 categories by their Positive responses</a:t>
          </a:r>
        </a:p>
      </dsp:txBody>
      <dsp:txXfrm>
        <a:off x="528927" y="71237"/>
        <a:ext cx="1586781" cy="1057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825856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5.pn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16.png"/><Relationship Id="rId4" Type="http://schemas.openxmlformats.org/officeDocument/2006/relationships/image" Target="../media/image6.sv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11" Type="http://schemas.microsoft.com/office/2007/relationships/diagramDrawing" Target="../diagrams/drawing1.xml"/><Relationship Id="rId5" Type="http://schemas.openxmlformats.org/officeDocument/2006/relationships/image" Target="../media/image9.png"/><Relationship Id="rId10" Type="http://schemas.openxmlformats.org/officeDocument/2006/relationships/diagramColors" Target="../diagrams/colors1.xml"/><Relationship Id="rId4" Type="http://schemas.openxmlformats.org/officeDocument/2006/relationships/image" Target="../media/image2.sv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image" Target="../media/image7.png"/><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notesSlide" Target="../notesSlides/notesSlide9.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7.xml"/><Relationship Id="rId6" Type="http://schemas.openxmlformats.org/officeDocument/2006/relationships/image" Target="../media/image6.svg"/><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image" Target="../media/image5.png"/><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image" Target="../media/image8.svg"/><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518036" y="57042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79485" y="3419161"/>
            <a:ext cx="6374426" cy="1424172"/>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mj-lt"/>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1135" y="4466170"/>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graphicFrame>
        <p:nvGraphicFramePr>
          <p:cNvPr id="34" name="Diagram 33">
            <a:extLst>
              <a:ext uri="{FF2B5EF4-FFF2-40B4-BE49-F238E27FC236}">
                <a16:creationId xmlns:a16="http://schemas.microsoft.com/office/drawing/2014/main" id="{5AF2DE3F-5B66-D133-889D-717541DCA7E5}"/>
              </a:ext>
            </a:extLst>
          </p:cNvPr>
          <p:cNvGraphicFramePr/>
          <p:nvPr>
            <p:extLst>
              <p:ext uri="{D42A27DB-BD31-4B8C-83A1-F6EECF244321}">
                <p14:modId xmlns:p14="http://schemas.microsoft.com/office/powerpoint/2010/main" val="2454953455"/>
              </p:ext>
            </p:extLst>
          </p:nvPr>
        </p:nvGraphicFramePr>
        <p:xfrm>
          <a:off x="11950300" y="3009900"/>
          <a:ext cx="2644635" cy="12003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7" name="TextBox 26">
            <a:extLst>
              <a:ext uri="{FF2B5EF4-FFF2-40B4-BE49-F238E27FC236}">
                <a16:creationId xmlns:a16="http://schemas.microsoft.com/office/drawing/2014/main" id="{7046F6E9-CCF8-635A-4BBF-D17EB0D0E23A}"/>
              </a:ext>
            </a:extLst>
          </p:cNvPr>
          <p:cNvSpPr txBox="1"/>
          <p:nvPr/>
        </p:nvSpPr>
        <p:spPr>
          <a:xfrm>
            <a:off x="2877326" y="495300"/>
            <a:ext cx="9072974" cy="707886"/>
          </a:xfrm>
          <a:prstGeom prst="rect">
            <a:avLst/>
          </a:prstGeom>
          <a:noFill/>
        </p:spPr>
        <p:txBody>
          <a:bodyPr wrap="square" rtlCol="0">
            <a:spAutoFit/>
          </a:bodyPr>
          <a:lstStyle/>
          <a:p>
            <a:r>
              <a:rPr lang="en-US" sz="4000" b="1" dirty="0">
                <a:latin typeface="+mj-lt"/>
              </a:rPr>
              <a:t>Top 5 Categories by their Reaction types</a:t>
            </a:r>
            <a:endParaRPr lang="en-IN" sz="4000" b="1" dirty="0">
              <a:latin typeface="+mj-lt"/>
            </a:endParaRPr>
          </a:p>
        </p:txBody>
      </p:sp>
      <p:pic>
        <p:nvPicPr>
          <p:cNvPr id="31" name="Picture 30">
            <a:extLst>
              <a:ext uri="{FF2B5EF4-FFF2-40B4-BE49-F238E27FC236}">
                <a16:creationId xmlns:a16="http://schemas.microsoft.com/office/drawing/2014/main" id="{8BD4D1D7-20A5-552D-067A-BD54F9A0B5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23194" y="1631630"/>
            <a:ext cx="14598771" cy="8312470"/>
          </a:xfrm>
          <a:prstGeom prst="rect">
            <a:avLst/>
          </a:prstGeom>
        </p:spPr>
      </p:pic>
    </p:spTree>
    <p:extLst>
      <p:ext uri="{BB962C8B-B14F-4D97-AF65-F5344CB8AC3E}">
        <p14:creationId xmlns:p14="http://schemas.microsoft.com/office/powerpoint/2010/main" val="352672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C571F185-FF68-C152-EABE-C81755ADEE8E}"/>
              </a:ext>
            </a:extLst>
          </p:cNvPr>
          <p:cNvSpPr txBox="1"/>
          <p:nvPr/>
        </p:nvSpPr>
        <p:spPr>
          <a:xfrm>
            <a:off x="11563216" y="1909930"/>
            <a:ext cx="6267584" cy="5632311"/>
          </a:xfrm>
          <a:prstGeom prst="rect">
            <a:avLst/>
          </a:prstGeom>
          <a:noFill/>
        </p:spPr>
        <p:txBody>
          <a:bodyPr wrap="square" rtlCol="0">
            <a:spAutoFit/>
          </a:bodyPr>
          <a:lstStyle/>
          <a:p>
            <a:pPr algn="just"/>
            <a:r>
              <a:rPr lang="en-US" sz="4000" dirty="0">
                <a:latin typeface="+mj-lt"/>
              </a:rPr>
              <a:t>By all of the above insights we can conclude that the top two popular is the “Animal” and “Science” category in all consequences whether it’s a positive or negative but the top one is “Animal” and the audiences are more drawn towards these categories.</a:t>
            </a:r>
            <a:endParaRPr lang="en-IN" sz="40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mj-lt"/>
                </a:rPr>
                <a:t>Project recap</a:t>
              </a:r>
            </a:p>
            <a:p>
              <a:pPr>
                <a:lnSpc>
                  <a:spcPts val="2660"/>
                </a:lnSpc>
              </a:pPr>
              <a:r>
                <a:rPr lang="en-US" sz="1900" spc="-19" dirty="0">
                  <a:solidFill>
                    <a:srgbClr val="000000"/>
                  </a:solidFill>
                  <a:latin typeface="+mj-lt"/>
                </a:rPr>
                <a:t>Problem</a:t>
              </a:r>
            </a:p>
            <a:p>
              <a:pPr>
                <a:lnSpc>
                  <a:spcPts val="2660"/>
                </a:lnSpc>
              </a:pPr>
              <a:r>
                <a:rPr lang="en-US" sz="1900" spc="-19" dirty="0">
                  <a:solidFill>
                    <a:srgbClr val="000000"/>
                  </a:solidFill>
                  <a:latin typeface="+mj-lt"/>
                </a:rPr>
                <a:t>The Analytics team</a:t>
              </a:r>
            </a:p>
            <a:p>
              <a:pPr>
                <a:lnSpc>
                  <a:spcPts val="2660"/>
                </a:lnSpc>
              </a:pPr>
              <a:r>
                <a:rPr lang="en-US" sz="1900" spc="-19" dirty="0">
                  <a:solidFill>
                    <a:srgbClr val="000000"/>
                  </a:solidFill>
                  <a:latin typeface="+mj-lt"/>
                </a:rPr>
                <a:t>Process</a:t>
              </a:r>
            </a:p>
            <a:p>
              <a:pPr>
                <a:lnSpc>
                  <a:spcPts val="2660"/>
                </a:lnSpc>
              </a:pPr>
              <a:r>
                <a:rPr lang="en-US" sz="1900" spc="-19" dirty="0">
                  <a:solidFill>
                    <a:srgbClr val="000000"/>
                  </a:solidFill>
                  <a:latin typeface="+mj-lt"/>
                </a:rPr>
                <a:t>Insights</a:t>
              </a:r>
            </a:p>
            <a:p>
              <a:pPr>
                <a:lnSpc>
                  <a:spcPts val="2660"/>
                </a:lnSpc>
              </a:pPr>
              <a:r>
                <a:rPr lang="en-US" sz="1900" spc="-19" dirty="0">
                  <a:solidFill>
                    <a:srgbClr val="000000"/>
                  </a:solidFill>
                  <a:latin typeface="+mj-lt"/>
                </a:rPr>
                <a:t>Summary</a:t>
              </a:r>
            </a:p>
          </p:txBody>
        </p:sp>
      </p:grpSp>
      <p:grpSp>
        <p:nvGrpSpPr>
          <p:cNvPr id="5" name="Group 5"/>
          <p:cNvGrpSpPr/>
          <p:nvPr/>
        </p:nvGrpSpPr>
        <p:grpSpPr>
          <a:xfrm>
            <a:off x="14792577" y="49437"/>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786500" y="3520758"/>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2496800" y="6828651"/>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84738"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graphicFrame>
        <p:nvGraphicFramePr>
          <p:cNvPr id="34" name="Diagram 33">
            <a:extLst>
              <a:ext uri="{FF2B5EF4-FFF2-40B4-BE49-F238E27FC236}">
                <a16:creationId xmlns:a16="http://schemas.microsoft.com/office/drawing/2014/main" id="{7F6F8F19-B709-7BA9-80EF-E362103D40EB}"/>
              </a:ext>
            </a:extLst>
          </p:cNvPr>
          <p:cNvGraphicFramePr/>
          <p:nvPr>
            <p:extLst>
              <p:ext uri="{D42A27DB-BD31-4B8C-83A1-F6EECF244321}">
                <p14:modId xmlns:p14="http://schemas.microsoft.com/office/powerpoint/2010/main" val="3129889337"/>
              </p:ext>
            </p:extLst>
          </p:nvPr>
        </p:nvGraphicFramePr>
        <p:xfrm>
          <a:off x="8915401" y="2005583"/>
          <a:ext cx="8991600" cy="62758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r>
              <a:rPr lang="en-AU" dirty="0"/>
              <a:t>                                                    </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679798" y="17880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6002000" y="-1032773"/>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649349" y="1077848"/>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3" name="TextBox 22">
            <a:extLst>
              <a:ext uri="{FF2B5EF4-FFF2-40B4-BE49-F238E27FC236}">
                <a16:creationId xmlns:a16="http://schemas.microsoft.com/office/drawing/2014/main" id="{5D3ED2B5-075E-37B6-C4E7-48BE05C5CF09}"/>
              </a:ext>
            </a:extLst>
          </p:cNvPr>
          <p:cNvSpPr txBox="1"/>
          <p:nvPr/>
        </p:nvSpPr>
        <p:spPr>
          <a:xfrm>
            <a:off x="2700878" y="4047340"/>
            <a:ext cx="6735340"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latin typeface="+mj-lt"/>
              </a:rPr>
              <a:t>To Find the trends of Social Buzz</a:t>
            </a:r>
          </a:p>
          <a:p>
            <a:endParaRPr lang="en-US" sz="3600" dirty="0">
              <a:solidFill>
                <a:schemeClr val="bg1"/>
              </a:solidFill>
              <a:latin typeface="+mj-lt"/>
            </a:endParaRPr>
          </a:p>
          <a:p>
            <a:pPr marL="571500" indent="-571500">
              <a:buFont typeface="Arial" panose="020B0604020202020204" pitchFamily="34" charset="0"/>
              <a:buChar char="•"/>
            </a:pPr>
            <a:r>
              <a:rPr lang="en-US" sz="3600" dirty="0">
                <a:solidFill>
                  <a:schemeClr val="bg1"/>
                </a:solidFill>
                <a:latin typeface="+mj-lt"/>
              </a:rPr>
              <a:t>To Know how the people are reacting on the top categories</a:t>
            </a:r>
          </a:p>
          <a:p>
            <a:endParaRPr lang="en-US" sz="3600" dirty="0">
              <a:solidFill>
                <a:schemeClr val="bg1"/>
              </a:solidFill>
              <a:latin typeface="+mj-lt"/>
            </a:endParaRPr>
          </a:p>
          <a:p>
            <a:pPr marL="571500" indent="-571500">
              <a:buFont typeface="Arial" panose="020B0604020202020204" pitchFamily="34" charset="0"/>
              <a:buChar char="•"/>
            </a:pPr>
            <a:r>
              <a:rPr lang="en-US" sz="3600" dirty="0">
                <a:solidFill>
                  <a:schemeClr val="bg1"/>
                </a:solidFill>
                <a:latin typeface="+mj-lt"/>
              </a:rPr>
              <a:t>To know the top 5 categories</a:t>
            </a:r>
            <a:endParaRPr lang="en-IN" sz="3600" dirty="0">
              <a:solidFill>
                <a:schemeClr val="bg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5243003"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latin typeface="+mj-lt"/>
              </a:endParaRPr>
            </a:p>
            <a:p>
              <a:endParaRPr lang="en-IN" dirty="0">
                <a:latin typeface="+mj-lt"/>
              </a:endParaRPr>
            </a:p>
            <a:p>
              <a:r>
                <a:rPr lang="en-IN" sz="3200" dirty="0">
                  <a:latin typeface="+mj-lt"/>
                </a:rPr>
                <a:t>              </a:t>
              </a:r>
              <a:r>
                <a:rPr lang="en-IN" sz="3200" dirty="0">
                  <a:solidFill>
                    <a:schemeClr val="bg1">
                      <a:lumMod val="95000"/>
                    </a:schemeClr>
                  </a:solidFill>
                  <a:latin typeface="+mj-lt"/>
                </a:rPr>
                <a:t>Andrew Fleming</a:t>
              </a:r>
            </a:p>
            <a:p>
              <a:r>
                <a:rPr lang="en-IN" sz="3200" dirty="0">
                  <a:solidFill>
                    <a:schemeClr val="bg1">
                      <a:lumMod val="95000"/>
                    </a:schemeClr>
                  </a:solidFill>
                  <a:latin typeface="+mj-lt"/>
                </a:rPr>
                <a:t>             </a:t>
              </a:r>
              <a:r>
                <a:rPr lang="en-IN" sz="2400" dirty="0">
                  <a:solidFill>
                    <a:schemeClr val="bg1">
                      <a:lumMod val="95000"/>
                    </a:schemeClr>
                  </a:solidFill>
                  <a:latin typeface="+mj-lt"/>
                </a:rPr>
                <a:t>Chief Technical Architect</a:t>
              </a:r>
            </a:p>
          </p:txBody>
        </p:sp>
      </p:grpSp>
      <p:grpSp>
        <p:nvGrpSpPr>
          <p:cNvPr id="21" name="Group 21"/>
          <p:cNvGrpSpPr>
            <a:grpSpLocks noChangeAspect="1"/>
          </p:cNvGrpSpPr>
          <p:nvPr/>
        </p:nvGrpSpPr>
        <p:grpSpPr>
          <a:xfrm>
            <a:off x="11825797" y="4135889"/>
            <a:ext cx="5243003"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mj-lt"/>
              </a:endParaRPr>
            </a:p>
            <a:p>
              <a:endParaRPr lang="en-AU" dirty="0">
                <a:latin typeface="+mj-lt"/>
              </a:endParaRPr>
            </a:p>
            <a:p>
              <a:r>
                <a:rPr lang="en-AU" sz="3200" dirty="0">
                  <a:solidFill>
                    <a:schemeClr val="bg1">
                      <a:lumMod val="95000"/>
                    </a:schemeClr>
                  </a:solidFill>
                  <a:latin typeface="+mj-lt"/>
                </a:rPr>
                <a:t>              Marcus Rompton</a:t>
              </a:r>
            </a:p>
            <a:p>
              <a:r>
                <a:rPr lang="en-AU" sz="3200" dirty="0">
                  <a:solidFill>
                    <a:schemeClr val="bg1">
                      <a:lumMod val="95000"/>
                    </a:schemeClr>
                  </a:solidFill>
                  <a:latin typeface="+mj-lt"/>
                </a:rPr>
                <a:t>                  </a:t>
              </a:r>
              <a:r>
                <a:rPr lang="en-AU" sz="2400" dirty="0">
                  <a:solidFill>
                    <a:schemeClr val="bg1">
                      <a:lumMod val="95000"/>
                    </a:schemeClr>
                  </a:solidFill>
                  <a:latin typeface="+mj-lt"/>
                </a:rPr>
                <a:t>Senior Principle</a:t>
              </a:r>
            </a:p>
          </p:txBody>
        </p:sp>
      </p:grpSp>
      <p:grpSp>
        <p:nvGrpSpPr>
          <p:cNvPr id="26" name="Group 26"/>
          <p:cNvGrpSpPr>
            <a:grpSpLocks noChangeAspect="1"/>
          </p:cNvGrpSpPr>
          <p:nvPr/>
        </p:nvGrpSpPr>
        <p:grpSpPr>
          <a:xfrm>
            <a:off x="11825797" y="7173163"/>
            <a:ext cx="5243003"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r>
                <a:rPr lang="en-AU" sz="3200" dirty="0">
                  <a:latin typeface="+mj-lt"/>
                </a:rPr>
                <a:t>  </a:t>
              </a:r>
            </a:p>
            <a:p>
              <a:r>
                <a:rPr lang="en-AU" sz="3200" dirty="0">
                  <a:latin typeface="+mj-lt"/>
                </a:rPr>
                <a:t>                    </a:t>
              </a:r>
              <a:r>
                <a:rPr lang="en-AU" sz="3200" dirty="0">
                  <a:solidFill>
                    <a:schemeClr val="bg1">
                      <a:lumMod val="95000"/>
                    </a:schemeClr>
                  </a:solidFill>
                  <a:latin typeface="+mj-lt"/>
                </a:rPr>
                <a:t>Shashank</a:t>
              </a:r>
            </a:p>
            <a:p>
              <a:r>
                <a:rPr lang="en-AU" sz="3200" dirty="0">
                  <a:solidFill>
                    <a:schemeClr val="bg1">
                      <a:lumMod val="95000"/>
                    </a:schemeClr>
                  </a:solidFill>
                  <a:latin typeface="+mj-lt"/>
                </a:rPr>
                <a:t>                        </a:t>
              </a:r>
              <a:r>
                <a:rPr lang="en-AU" sz="2400" dirty="0">
                  <a:solidFill>
                    <a:schemeClr val="bg1">
                      <a:lumMod val="95000"/>
                    </a:schemeClr>
                  </a:solidFill>
                  <a:latin typeface="+mj-lt"/>
                </a:rPr>
                <a:t>Intern </a:t>
              </a:r>
              <a:r>
                <a:rPr lang="en-AU" sz="3200" dirty="0">
                  <a:solidFill>
                    <a:schemeClr val="bg1">
                      <a:lumMod val="95000"/>
                    </a:schemeClr>
                  </a:solidFill>
                  <a:latin typeface="+mj-lt"/>
                </a:rPr>
                <a:t>  </a:t>
              </a:r>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88430"/>
            <a:ext cx="1854962" cy="1720709"/>
            <a:chOff x="0" y="80718"/>
            <a:chExt cx="2392752" cy="2294279"/>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58154" y="78551"/>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48885" y="3014167"/>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35A45ED-2197-CE16-335C-08DE205C3FFE}"/>
              </a:ext>
            </a:extLst>
          </p:cNvPr>
          <p:cNvSpPr txBox="1"/>
          <p:nvPr/>
        </p:nvSpPr>
        <p:spPr>
          <a:xfrm>
            <a:off x="3965346" y="1353272"/>
            <a:ext cx="2892654" cy="584775"/>
          </a:xfrm>
          <a:prstGeom prst="rect">
            <a:avLst/>
          </a:prstGeom>
          <a:noFill/>
        </p:spPr>
        <p:txBody>
          <a:bodyPr wrap="square" rtlCol="0">
            <a:spAutoFit/>
          </a:bodyPr>
          <a:lstStyle/>
          <a:p>
            <a:r>
              <a:rPr lang="en-US" sz="3200" dirty="0">
                <a:solidFill>
                  <a:schemeClr val="bg1"/>
                </a:solidFill>
                <a:latin typeface="+mj-lt"/>
              </a:rPr>
              <a:t>Data gathering</a:t>
            </a:r>
            <a:endParaRPr lang="en-IN" sz="3200" dirty="0">
              <a:solidFill>
                <a:schemeClr val="bg1"/>
              </a:solidFill>
              <a:latin typeface="+mj-lt"/>
            </a:endParaRPr>
          </a:p>
        </p:txBody>
      </p:sp>
      <p:sp>
        <p:nvSpPr>
          <p:cNvPr id="40" name="TextBox 39">
            <a:extLst>
              <a:ext uri="{FF2B5EF4-FFF2-40B4-BE49-F238E27FC236}">
                <a16:creationId xmlns:a16="http://schemas.microsoft.com/office/drawing/2014/main" id="{D456844A-C3AF-29B4-759B-834C025DE835}"/>
              </a:ext>
            </a:extLst>
          </p:cNvPr>
          <p:cNvSpPr txBox="1"/>
          <p:nvPr/>
        </p:nvSpPr>
        <p:spPr>
          <a:xfrm>
            <a:off x="5855850" y="3029501"/>
            <a:ext cx="4631980" cy="584775"/>
          </a:xfrm>
          <a:prstGeom prst="rect">
            <a:avLst/>
          </a:prstGeom>
          <a:noFill/>
        </p:spPr>
        <p:txBody>
          <a:bodyPr wrap="square" rtlCol="0">
            <a:spAutoFit/>
          </a:bodyPr>
          <a:lstStyle/>
          <a:p>
            <a:r>
              <a:rPr lang="en-US" sz="3200" dirty="0">
                <a:solidFill>
                  <a:schemeClr val="bg1"/>
                </a:solidFill>
                <a:latin typeface="+mj-lt"/>
              </a:rPr>
              <a:t>Data Pre-processing</a:t>
            </a:r>
            <a:endParaRPr lang="en-IN" sz="3200" dirty="0">
              <a:solidFill>
                <a:schemeClr val="bg1"/>
              </a:solidFill>
              <a:latin typeface="+mj-lt"/>
            </a:endParaRPr>
          </a:p>
        </p:txBody>
      </p:sp>
      <p:sp>
        <p:nvSpPr>
          <p:cNvPr id="41" name="TextBox 40">
            <a:extLst>
              <a:ext uri="{FF2B5EF4-FFF2-40B4-BE49-F238E27FC236}">
                <a16:creationId xmlns:a16="http://schemas.microsoft.com/office/drawing/2014/main" id="{6CD1A813-A0CB-5357-7BDE-9C289A7BC87D}"/>
              </a:ext>
            </a:extLst>
          </p:cNvPr>
          <p:cNvSpPr txBox="1"/>
          <p:nvPr/>
        </p:nvSpPr>
        <p:spPr>
          <a:xfrm>
            <a:off x="7867568" y="4686300"/>
            <a:ext cx="3470142" cy="584775"/>
          </a:xfrm>
          <a:prstGeom prst="rect">
            <a:avLst/>
          </a:prstGeom>
          <a:noFill/>
        </p:spPr>
        <p:txBody>
          <a:bodyPr wrap="square" rtlCol="0">
            <a:spAutoFit/>
          </a:bodyPr>
          <a:lstStyle/>
          <a:p>
            <a:r>
              <a:rPr lang="en-US" sz="3200" dirty="0">
                <a:solidFill>
                  <a:schemeClr val="bg1"/>
                </a:solidFill>
                <a:latin typeface="+mj-lt"/>
              </a:rPr>
              <a:t>Data Cleaning</a:t>
            </a:r>
            <a:endParaRPr lang="en-IN" sz="3200" dirty="0">
              <a:solidFill>
                <a:schemeClr val="bg1"/>
              </a:solidFill>
              <a:latin typeface="+mj-lt"/>
            </a:endParaRPr>
          </a:p>
        </p:txBody>
      </p:sp>
      <p:sp>
        <p:nvSpPr>
          <p:cNvPr id="42" name="TextBox 41">
            <a:extLst>
              <a:ext uri="{FF2B5EF4-FFF2-40B4-BE49-F238E27FC236}">
                <a16:creationId xmlns:a16="http://schemas.microsoft.com/office/drawing/2014/main" id="{7D42F25F-FD1D-DB95-41CE-89EEACBF3075}"/>
              </a:ext>
            </a:extLst>
          </p:cNvPr>
          <p:cNvSpPr txBox="1"/>
          <p:nvPr/>
        </p:nvSpPr>
        <p:spPr>
          <a:xfrm>
            <a:off x="9531036" y="6218818"/>
            <a:ext cx="2813364" cy="584775"/>
          </a:xfrm>
          <a:prstGeom prst="rect">
            <a:avLst/>
          </a:prstGeom>
          <a:noFill/>
        </p:spPr>
        <p:txBody>
          <a:bodyPr wrap="square" rtlCol="0">
            <a:spAutoFit/>
          </a:bodyPr>
          <a:lstStyle/>
          <a:p>
            <a:r>
              <a:rPr lang="en-US" sz="3200" dirty="0">
                <a:solidFill>
                  <a:schemeClr val="bg1"/>
                </a:solidFill>
                <a:latin typeface="+mj-lt"/>
              </a:rPr>
              <a:t>Data Mining</a:t>
            </a:r>
            <a:endParaRPr lang="en-IN" sz="3200" dirty="0">
              <a:solidFill>
                <a:schemeClr val="bg1"/>
              </a:solidFill>
              <a:latin typeface="+mj-lt"/>
            </a:endParaRPr>
          </a:p>
        </p:txBody>
      </p:sp>
      <p:sp>
        <p:nvSpPr>
          <p:cNvPr id="43" name="TextBox 42">
            <a:extLst>
              <a:ext uri="{FF2B5EF4-FFF2-40B4-BE49-F238E27FC236}">
                <a16:creationId xmlns:a16="http://schemas.microsoft.com/office/drawing/2014/main" id="{50AD6D2A-6AA1-DFFF-3169-5AFD68452CC1}"/>
              </a:ext>
            </a:extLst>
          </p:cNvPr>
          <p:cNvSpPr txBox="1"/>
          <p:nvPr/>
        </p:nvSpPr>
        <p:spPr>
          <a:xfrm>
            <a:off x="11179805" y="8120699"/>
            <a:ext cx="6498595" cy="584775"/>
          </a:xfrm>
          <a:prstGeom prst="rect">
            <a:avLst/>
          </a:prstGeom>
          <a:noFill/>
        </p:spPr>
        <p:txBody>
          <a:bodyPr wrap="square" rtlCol="0">
            <a:spAutoFit/>
          </a:bodyPr>
          <a:lstStyle/>
          <a:p>
            <a:r>
              <a:rPr lang="en-US" sz="3200" dirty="0">
                <a:solidFill>
                  <a:schemeClr val="bg1"/>
                </a:solidFill>
                <a:latin typeface="+mj-lt"/>
              </a:rPr>
              <a:t>Getting Insights by Data Visualisation</a:t>
            </a:r>
            <a:endParaRPr lang="en-IN" sz="3200" dirty="0">
              <a:solidFill>
                <a:schemeClr val="bg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8700" y="4442234"/>
            <a:ext cx="2972219" cy="2919834"/>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5143500"/>
            <a:ext cx="2972219" cy="2218567"/>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512875" y="6035105"/>
            <a:ext cx="2972219" cy="1287667"/>
          </a:xfrm>
          <a:prstGeom prst="rect">
            <a:avLst/>
          </a:prstGeom>
        </p:spPr>
      </p:pic>
      <p:pic>
        <p:nvPicPr>
          <p:cNvPr id="14" name="Picture 2">
            <a:extLst>
              <a:ext uri="{FF2B5EF4-FFF2-40B4-BE49-F238E27FC236}">
                <a16:creationId xmlns:a16="http://schemas.microsoft.com/office/drawing/2014/main" id="{D97DF950-7F8A-92C3-166C-D9037E54D4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149046" y="4762500"/>
            <a:ext cx="2972219" cy="2591317"/>
          </a:xfrm>
          <a:prstGeom prst="rect">
            <a:avLst/>
          </a:prstGeom>
        </p:spPr>
      </p:pic>
      <p:pic>
        <p:nvPicPr>
          <p:cNvPr id="15" name="Picture 2">
            <a:extLst>
              <a:ext uri="{FF2B5EF4-FFF2-40B4-BE49-F238E27FC236}">
                <a16:creationId xmlns:a16="http://schemas.microsoft.com/office/drawing/2014/main" id="{561C5B44-A615-9BA0-4415-0399F8F349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92529" y="5600700"/>
            <a:ext cx="2972219" cy="1722072"/>
          </a:xfrm>
          <a:prstGeom prst="rect">
            <a:avLst/>
          </a:prstGeom>
        </p:spPr>
      </p:pic>
      <p:sp>
        <p:nvSpPr>
          <p:cNvPr id="17" name="TextBox 16">
            <a:extLst>
              <a:ext uri="{FF2B5EF4-FFF2-40B4-BE49-F238E27FC236}">
                <a16:creationId xmlns:a16="http://schemas.microsoft.com/office/drawing/2014/main" id="{08D455EA-16AC-50E4-CD3A-0202EB48E6A6}"/>
              </a:ext>
            </a:extLst>
          </p:cNvPr>
          <p:cNvSpPr txBox="1"/>
          <p:nvPr/>
        </p:nvSpPr>
        <p:spPr>
          <a:xfrm>
            <a:off x="1028700" y="2913184"/>
            <a:ext cx="6858000" cy="707886"/>
          </a:xfrm>
          <a:prstGeom prst="rect">
            <a:avLst/>
          </a:prstGeom>
          <a:noFill/>
        </p:spPr>
        <p:txBody>
          <a:bodyPr wrap="square" rtlCol="0">
            <a:spAutoFit/>
          </a:bodyPr>
          <a:lstStyle/>
          <a:p>
            <a:r>
              <a:rPr lang="en-US" sz="4000" b="1" dirty="0">
                <a:latin typeface="+mj-lt"/>
              </a:rPr>
              <a:t>Top 5 Categories by their Score</a:t>
            </a:r>
            <a:endParaRPr lang="en-IN" sz="4000" b="1" dirty="0">
              <a:latin typeface="+mj-lt"/>
            </a:endParaRPr>
          </a:p>
        </p:txBody>
      </p:sp>
      <p:sp>
        <p:nvSpPr>
          <p:cNvPr id="18" name="TextBox 17">
            <a:extLst>
              <a:ext uri="{FF2B5EF4-FFF2-40B4-BE49-F238E27FC236}">
                <a16:creationId xmlns:a16="http://schemas.microsoft.com/office/drawing/2014/main" id="{045C29AB-F63E-A4F9-8E31-135A5C285FE4}"/>
              </a:ext>
            </a:extLst>
          </p:cNvPr>
          <p:cNvSpPr txBox="1"/>
          <p:nvPr/>
        </p:nvSpPr>
        <p:spPr>
          <a:xfrm>
            <a:off x="1790590" y="5600700"/>
            <a:ext cx="1752600" cy="584775"/>
          </a:xfrm>
          <a:prstGeom prst="rect">
            <a:avLst/>
          </a:prstGeom>
          <a:noFill/>
        </p:spPr>
        <p:txBody>
          <a:bodyPr wrap="square" rtlCol="0">
            <a:spAutoFit/>
          </a:bodyPr>
          <a:lstStyle/>
          <a:p>
            <a:r>
              <a:rPr lang="en-US" sz="3200" b="1" dirty="0">
                <a:solidFill>
                  <a:schemeClr val="bg1"/>
                </a:solidFill>
                <a:latin typeface="+mj-lt"/>
              </a:rPr>
              <a:t>Animals</a:t>
            </a:r>
            <a:endParaRPr lang="en-IN" sz="3200" b="1" dirty="0">
              <a:solidFill>
                <a:schemeClr val="bg1"/>
              </a:solidFill>
              <a:latin typeface="+mj-lt"/>
            </a:endParaRPr>
          </a:p>
        </p:txBody>
      </p:sp>
      <p:sp>
        <p:nvSpPr>
          <p:cNvPr id="20" name="TextBox 19">
            <a:extLst>
              <a:ext uri="{FF2B5EF4-FFF2-40B4-BE49-F238E27FC236}">
                <a16:creationId xmlns:a16="http://schemas.microsoft.com/office/drawing/2014/main" id="{38A17E1C-94B7-4773-CA86-1B8B3DD71AB9}"/>
              </a:ext>
            </a:extLst>
          </p:cNvPr>
          <p:cNvSpPr txBox="1"/>
          <p:nvPr/>
        </p:nvSpPr>
        <p:spPr>
          <a:xfrm>
            <a:off x="4950750" y="5893087"/>
            <a:ext cx="1526249" cy="584775"/>
          </a:xfrm>
          <a:prstGeom prst="rect">
            <a:avLst/>
          </a:prstGeom>
          <a:noFill/>
        </p:spPr>
        <p:txBody>
          <a:bodyPr wrap="square" rtlCol="0">
            <a:spAutoFit/>
          </a:bodyPr>
          <a:lstStyle/>
          <a:p>
            <a:r>
              <a:rPr lang="en-US" sz="3200" b="1" dirty="0">
                <a:solidFill>
                  <a:schemeClr val="bg1"/>
                </a:solidFill>
                <a:latin typeface="+mj-lt"/>
              </a:rPr>
              <a:t>Science</a:t>
            </a:r>
            <a:endParaRPr lang="en-IN" sz="3200" b="1" dirty="0">
              <a:solidFill>
                <a:schemeClr val="bg1"/>
              </a:solidFill>
              <a:latin typeface="+mj-lt"/>
            </a:endParaRPr>
          </a:p>
        </p:txBody>
      </p:sp>
      <p:sp>
        <p:nvSpPr>
          <p:cNvPr id="21" name="TextBox 20">
            <a:extLst>
              <a:ext uri="{FF2B5EF4-FFF2-40B4-BE49-F238E27FC236}">
                <a16:creationId xmlns:a16="http://schemas.microsoft.com/office/drawing/2014/main" id="{C221559F-F594-DAB8-563C-F090E4603D34}"/>
              </a:ext>
            </a:extLst>
          </p:cNvPr>
          <p:cNvSpPr txBox="1"/>
          <p:nvPr/>
        </p:nvSpPr>
        <p:spPr>
          <a:xfrm>
            <a:off x="8064310" y="5753101"/>
            <a:ext cx="1536889" cy="1077218"/>
          </a:xfrm>
          <a:prstGeom prst="rect">
            <a:avLst/>
          </a:prstGeom>
          <a:noFill/>
        </p:spPr>
        <p:txBody>
          <a:bodyPr wrap="square" rtlCol="0">
            <a:spAutoFit/>
          </a:bodyPr>
          <a:lstStyle/>
          <a:p>
            <a:r>
              <a:rPr lang="en-US" sz="3200" b="1" dirty="0">
                <a:solidFill>
                  <a:schemeClr val="bg1"/>
                </a:solidFill>
                <a:latin typeface="+mj-lt"/>
              </a:rPr>
              <a:t>Healthy Eating</a:t>
            </a:r>
            <a:endParaRPr lang="en-IN" sz="3200" b="1" dirty="0">
              <a:solidFill>
                <a:schemeClr val="bg1"/>
              </a:solidFill>
              <a:latin typeface="+mj-lt"/>
            </a:endParaRPr>
          </a:p>
        </p:txBody>
      </p:sp>
      <p:sp>
        <p:nvSpPr>
          <p:cNvPr id="22" name="TextBox 21">
            <a:extLst>
              <a:ext uri="{FF2B5EF4-FFF2-40B4-BE49-F238E27FC236}">
                <a16:creationId xmlns:a16="http://schemas.microsoft.com/office/drawing/2014/main" id="{0B296399-D1F5-4454-5BF7-A7ABBE378FD5}"/>
              </a:ext>
            </a:extLst>
          </p:cNvPr>
          <p:cNvSpPr txBox="1"/>
          <p:nvPr/>
        </p:nvSpPr>
        <p:spPr>
          <a:xfrm>
            <a:off x="10815902" y="6185474"/>
            <a:ext cx="2128263" cy="584775"/>
          </a:xfrm>
          <a:prstGeom prst="rect">
            <a:avLst/>
          </a:prstGeom>
          <a:noFill/>
        </p:spPr>
        <p:txBody>
          <a:bodyPr wrap="square" rtlCol="0">
            <a:spAutoFit/>
          </a:bodyPr>
          <a:lstStyle/>
          <a:p>
            <a:r>
              <a:rPr lang="en-US" sz="3200" b="1" dirty="0">
                <a:solidFill>
                  <a:schemeClr val="bg1"/>
                </a:solidFill>
                <a:latin typeface="+mj-lt"/>
              </a:rPr>
              <a:t>Technology</a:t>
            </a:r>
            <a:endParaRPr lang="en-IN" sz="3200" b="1" dirty="0">
              <a:solidFill>
                <a:schemeClr val="bg1"/>
              </a:solidFill>
              <a:latin typeface="+mj-lt"/>
            </a:endParaRPr>
          </a:p>
        </p:txBody>
      </p:sp>
      <p:sp>
        <p:nvSpPr>
          <p:cNvPr id="24" name="TextBox 23">
            <a:extLst>
              <a:ext uri="{FF2B5EF4-FFF2-40B4-BE49-F238E27FC236}">
                <a16:creationId xmlns:a16="http://schemas.microsoft.com/office/drawing/2014/main" id="{7E663DAA-0642-95FD-DACE-2C8E9F3B802B}"/>
              </a:ext>
            </a:extLst>
          </p:cNvPr>
          <p:cNvSpPr txBox="1"/>
          <p:nvPr/>
        </p:nvSpPr>
        <p:spPr>
          <a:xfrm>
            <a:off x="14478000" y="6291710"/>
            <a:ext cx="1219200" cy="584775"/>
          </a:xfrm>
          <a:prstGeom prst="rect">
            <a:avLst/>
          </a:prstGeom>
          <a:noFill/>
        </p:spPr>
        <p:txBody>
          <a:bodyPr wrap="square" rtlCol="0">
            <a:spAutoFit/>
          </a:bodyPr>
          <a:lstStyle/>
          <a:p>
            <a:r>
              <a:rPr lang="en-US" sz="3200" b="1" dirty="0">
                <a:solidFill>
                  <a:schemeClr val="bg1"/>
                </a:solidFill>
                <a:latin typeface="+mj-lt"/>
              </a:rPr>
              <a:t>Food</a:t>
            </a:r>
            <a:endParaRPr lang="en-IN" sz="3200" b="1" dirty="0">
              <a:solidFill>
                <a:schemeClr val="bg1"/>
              </a:solidFill>
              <a:latin typeface="+mj-lt"/>
            </a:endParaRPr>
          </a:p>
        </p:txBody>
      </p:sp>
      <p:sp>
        <p:nvSpPr>
          <p:cNvPr id="26" name="TextBox 25">
            <a:extLst>
              <a:ext uri="{FF2B5EF4-FFF2-40B4-BE49-F238E27FC236}">
                <a16:creationId xmlns:a16="http://schemas.microsoft.com/office/drawing/2014/main" id="{8232C312-D871-F0A4-8999-B31B12BE7A4C}"/>
              </a:ext>
            </a:extLst>
          </p:cNvPr>
          <p:cNvSpPr txBox="1"/>
          <p:nvPr/>
        </p:nvSpPr>
        <p:spPr>
          <a:xfrm>
            <a:off x="1850282" y="3993802"/>
            <a:ext cx="1180976" cy="400110"/>
          </a:xfrm>
          <a:prstGeom prst="rect">
            <a:avLst/>
          </a:prstGeom>
          <a:noFill/>
        </p:spPr>
        <p:txBody>
          <a:bodyPr wrap="square" rtlCol="0">
            <a:spAutoFit/>
          </a:bodyPr>
          <a:lstStyle/>
          <a:p>
            <a:r>
              <a:rPr lang="en-US" sz="2000" dirty="0"/>
              <a:t>    74,965</a:t>
            </a:r>
            <a:endParaRPr lang="en-IN" sz="2000" dirty="0"/>
          </a:p>
        </p:txBody>
      </p:sp>
      <p:sp>
        <p:nvSpPr>
          <p:cNvPr id="27" name="TextBox 26">
            <a:extLst>
              <a:ext uri="{FF2B5EF4-FFF2-40B4-BE49-F238E27FC236}">
                <a16:creationId xmlns:a16="http://schemas.microsoft.com/office/drawing/2014/main" id="{5C1C9ADE-DE1B-5070-51F1-DC4E59B00572}"/>
              </a:ext>
            </a:extLst>
          </p:cNvPr>
          <p:cNvSpPr txBox="1"/>
          <p:nvPr/>
        </p:nvSpPr>
        <p:spPr>
          <a:xfrm>
            <a:off x="5177955" y="4305817"/>
            <a:ext cx="914400" cy="369332"/>
          </a:xfrm>
          <a:prstGeom prst="rect">
            <a:avLst/>
          </a:prstGeom>
          <a:noFill/>
        </p:spPr>
        <p:txBody>
          <a:bodyPr wrap="square" rtlCol="0">
            <a:spAutoFit/>
          </a:bodyPr>
          <a:lstStyle/>
          <a:p>
            <a:r>
              <a:rPr lang="en-US" dirty="0"/>
              <a:t>71,168</a:t>
            </a:r>
            <a:endParaRPr lang="en-IN" dirty="0"/>
          </a:p>
        </p:txBody>
      </p:sp>
      <p:sp>
        <p:nvSpPr>
          <p:cNvPr id="28" name="TextBox 27">
            <a:extLst>
              <a:ext uri="{FF2B5EF4-FFF2-40B4-BE49-F238E27FC236}">
                <a16:creationId xmlns:a16="http://schemas.microsoft.com/office/drawing/2014/main" id="{6DE425F0-7F37-1BE2-A56A-6C23795211FE}"/>
              </a:ext>
            </a:extLst>
          </p:cNvPr>
          <p:cNvSpPr txBox="1"/>
          <p:nvPr/>
        </p:nvSpPr>
        <p:spPr>
          <a:xfrm>
            <a:off x="8375554" y="4697477"/>
            <a:ext cx="914400" cy="369332"/>
          </a:xfrm>
          <a:prstGeom prst="rect">
            <a:avLst/>
          </a:prstGeom>
          <a:noFill/>
        </p:spPr>
        <p:txBody>
          <a:bodyPr wrap="square" rtlCol="0">
            <a:spAutoFit/>
          </a:bodyPr>
          <a:lstStyle/>
          <a:p>
            <a:r>
              <a:rPr lang="en-US" dirty="0"/>
              <a:t>69,338</a:t>
            </a:r>
            <a:endParaRPr lang="en-IN" dirty="0"/>
          </a:p>
        </p:txBody>
      </p:sp>
      <p:sp>
        <p:nvSpPr>
          <p:cNvPr id="29" name="TextBox 28">
            <a:extLst>
              <a:ext uri="{FF2B5EF4-FFF2-40B4-BE49-F238E27FC236}">
                <a16:creationId xmlns:a16="http://schemas.microsoft.com/office/drawing/2014/main" id="{3EE3F63F-D401-571C-640D-DC6E55594180}"/>
              </a:ext>
            </a:extLst>
          </p:cNvPr>
          <p:cNvSpPr txBox="1"/>
          <p:nvPr/>
        </p:nvSpPr>
        <p:spPr>
          <a:xfrm>
            <a:off x="11421438" y="5231368"/>
            <a:ext cx="914400" cy="369332"/>
          </a:xfrm>
          <a:prstGeom prst="rect">
            <a:avLst/>
          </a:prstGeom>
          <a:noFill/>
        </p:spPr>
        <p:txBody>
          <a:bodyPr wrap="square" rtlCol="0">
            <a:spAutoFit/>
          </a:bodyPr>
          <a:lstStyle/>
          <a:p>
            <a:r>
              <a:rPr lang="en-US" dirty="0"/>
              <a:t>68,738</a:t>
            </a:r>
            <a:endParaRPr lang="en-IN" dirty="0"/>
          </a:p>
        </p:txBody>
      </p:sp>
      <p:sp>
        <p:nvSpPr>
          <p:cNvPr id="30" name="TextBox 29">
            <a:extLst>
              <a:ext uri="{FF2B5EF4-FFF2-40B4-BE49-F238E27FC236}">
                <a16:creationId xmlns:a16="http://schemas.microsoft.com/office/drawing/2014/main" id="{100ECA6A-E8AB-9B17-E34D-D135B1F0C89F}"/>
              </a:ext>
            </a:extLst>
          </p:cNvPr>
          <p:cNvSpPr txBox="1"/>
          <p:nvPr/>
        </p:nvSpPr>
        <p:spPr>
          <a:xfrm>
            <a:off x="14630400" y="5588818"/>
            <a:ext cx="914400" cy="369332"/>
          </a:xfrm>
          <a:prstGeom prst="rect">
            <a:avLst/>
          </a:prstGeom>
          <a:noFill/>
        </p:spPr>
        <p:txBody>
          <a:bodyPr wrap="square" rtlCol="0">
            <a:spAutoFit/>
          </a:bodyPr>
          <a:lstStyle/>
          <a:p>
            <a:r>
              <a:rPr lang="en-US" dirty="0"/>
              <a:t>66,676</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1034225" y="934123"/>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4711054" y="25751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CFC4599E-AD73-91C8-63F0-81A055ECFC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5062" y="3090213"/>
            <a:ext cx="13938486" cy="71301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88479" y="7765786"/>
            <a:ext cx="16948420"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1336668" y="672821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400069" y="504135"/>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4591390" y="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Diagram 27">
            <a:extLst>
              <a:ext uri="{FF2B5EF4-FFF2-40B4-BE49-F238E27FC236}">
                <a16:creationId xmlns:a16="http://schemas.microsoft.com/office/drawing/2014/main" id="{B5A30077-E034-3044-537A-4C3ADC65FE6A}"/>
              </a:ext>
            </a:extLst>
          </p:cNvPr>
          <p:cNvGraphicFramePr/>
          <p:nvPr>
            <p:extLst>
              <p:ext uri="{D42A27DB-BD31-4B8C-83A1-F6EECF244321}">
                <p14:modId xmlns:p14="http://schemas.microsoft.com/office/powerpoint/2010/main" val="3147866508"/>
              </p:ext>
            </p:extLst>
          </p:nvPr>
        </p:nvGraphicFramePr>
        <p:xfrm>
          <a:off x="3696610" y="1383832"/>
          <a:ext cx="12044014" cy="10772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0" name="Diagram 29">
            <a:extLst>
              <a:ext uri="{FF2B5EF4-FFF2-40B4-BE49-F238E27FC236}">
                <a16:creationId xmlns:a16="http://schemas.microsoft.com/office/drawing/2014/main" id="{42526F7A-F56B-1843-DB67-F4177CCF189A}"/>
              </a:ext>
            </a:extLst>
          </p:cNvPr>
          <p:cNvGraphicFramePr/>
          <p:nvPr>
            <p:extLst>
              <p:ext uri="{D42A27DB-BD31-4B8C-83A1-F6EECF244321}">
                <p14:modId xmlns:p14="http://schemas.microsoft.com/office/powerpoint/2010/main" val="2440559264"/>
              </p:ext>
            </p:extLst>
          </p:nvPr>
        </p:nvGraphicFramePr>
        <p:xfrm>
          <a:off x="3832364" y="3099874"/>
          <a:ext cx="2644635" cy="12003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3" name="Diagram 32">
            <a:extLst>
              <a:ext uri="{FF2B5EF4-FFF2-40B4-BE49-F238E27FC236}">
                <a16:creationId xmlns:a16="http://schemas.microsoft.com/office/drawing/2014/main" id="{3FF174CE-F7DE-EBE9-5238-715BF69AA97E}"/>
              </a:ext>
            </a:extLst>
          </p:cNvPr>
          <p:cNvGraphicFramePr/>
          <p:nvPr>
            <p:extLst>
              <p:ext uri="{D42A27DB-BD31-4B8C-83A1-F6EECF244321}">
                <p14:modId xmlns:p14="http://schemas.microsoft.com/office/powerpoint/2010/main" val="2247577308"/>
              </p:ext>
            </p:extLst>
          </p:nvPr>
        </p:nvGraphicFramePr>
        <p:xfrm>
          <a:off x="7859783" y="3099873"/>
          <a:ext cx="2644635" cy="120032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4" name="Diagram 33">
            <a:extLst>
              <a:ext uri="{FF2B5EF4-FFF2-40B4-BE49-F238E27FC236}">
                <a16:creationId xmlns:a16="http://schemas.microsoft.com/office/drawing/2014/main" id="{5AF2DE3F-5B66-D133-889D-717541DCA7E5}"/>
              </a:ext>
            </a:extLst>
          </p:cNvPr>
          <p:cNvGraphicFramePr/>
          <p:nvPr>
            <p:extLst>
              <p:ext uri="{D42A27DB-BD31-4B8C-83A1-F6EECF244321}">
                <p14:modId xmlns:p14="http://schemas.microsoft.com/office/powerpoint/2010/main" val="287188114"/>
              </p:ext>
            </p:extLst>
          </p:nvPr>
        </p:nvGraphicFramePr>
        <p:xfrm>
          <a:off x="11950300" y="3009900"/>
          <a:ext cx="2644635" cy="120032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35" name="TextBox 34">
            <a:extLst>
              <a:ext uri="{FF2B5EF4-FFF2-40B4-BE49-F238E27FC236}">
                <a16:creationId xmlns:a16="http://schemas.microsoft.com/office/drawing/2014/main" id="{A920C08E-2DA9-BF11-E753-51627BBD05F2}"/>
              </a:ext>
            </a:extLst>
          </p:cNvPr>
          <p:cNvSpPr txBox="1"/>
          <p:nvPr/>
        </p:nvSpPr>
        <p:spPr>
          <a:xfrm>
            <a:off x="4115708" y="4712044"/>
            <a:ext cx="2644635" cy="2308324"/>
          </a:xfrm>
          <a:prstGeom prst="rect">
            <a:avLst/>
          </a:prstGeom>
          <a:noFill/>
        </p:spPr>
        <p:txBody>
          <a:bodyPr wrap="square" rtlCol="0">
            <a:spAutoFit/>
          </a:bodyPr>
          <a:lstStyle/>
          <a:p>
            <a:r>
              <a:rPr lang="en-US" sz="2400" dirty="0">
                <a:latin typeface="+mj-lt"/>
              </a:rPr>
              <a:t>1. Animals</a:t>
            </a:r>
          </a:p>
          <a:p>
            <a:r>
              <a:rPr lang="en-US" sz="2400" dirty="0">
                <a:latin typeface="+mj-lt"/>
              </a:rPr>
              <a:t>2. Science</a:t>
            </a:r>
          </a:p>
          <a:p>
            <a:r>
              <a:rPr lang="en-US" sz="2400" dirty="0">
                <a:latin typeface="+mj-lt"/>
              </a:rPr>
              <a:t>3. Healthy Eating</a:t>
            </a:r>
          </a:p>
          <a:p>
            <a:r>
              <a:rPr lang="en-US" sz="2400" dirty="0">
                <a:latin typeface="+mj-lt"/>
              </a:rPr>
              <a:t>4. Technology</a:t>
            </a:r>
          </a:p>
          <a:p>
            <a:r>
              <a:rPr lang="en-US" sz="2400" dirty="0">
                <a:latin typeface="+mj-lt"/>
              </a:rPr>
              <a:t>5. Food</a:t>
            </a:r>
          </a:p>
          <a:p>
            <a:endParaRPr lang="en-IN" sz="2400" dirty="0">
              <a:latin typeface="+mj-lt"/>
            </a:endParaRPr>
          </a:p>
        </p:txBody>
      </p:sp>
      <p:sp>
        <p:nvSpPr>
          <p:cNvPr id="36" name="TextBox 35">
            <a:extLst>
              <a:ext uri="{FF2B5EF4-FFF2-40B4-BE49-F238E27FC236}">
                <a16:creationId xmlns:a16="http://schemas.microsoft.com/office/drawing/2014/main" id="{D9AF75E7-3D10-7B5D-6D31-5D929D1A6E43}"/>
              </a:ext>
            </a:extLst>
          </p:cNvPr>
          <p:cNvSpPr txBox="1"/>
          <p:nvPr/>
        </p:nvSpPr>
        <p:spPr>
          <a:xfrm>
            <a:off x="8128546" y="4712044"/>
            <a:ext cx="2644635" cy="2308324"/>
          </a:xfrm>
          <a:prstGeom prst="rect">
            <a:avLst/>
          </a:prstGeom>
          <a:noFill/>
        </p:spPr>
        <p:txBody>
          <a:bodyPr wrap="square" rtlCol="0">
            <a:spAutoFit/>
          </a:bodyPr>
          <a:lstStyle/>
          <a:p>
            <a:r>
              <a:rPr lang="en-US" sz="2400" dirty="0">
                <a:latin typeface="+mj-lt"/>
              </a:rPr>
              <a:t>1. Animals</a:t>
            </a:r>
          </a:p>
          <a:p>
            <a:r>
              <a:rPr lang="en-US" sz="2400" dirty="0">
                <a:latin typeface="+mj-lt"/>
              </a:rPr>
              <a:t>2. Science</a:t>
            </a:r>
          </a:p>
          <a:p>
            <a:r>
              <a:rPr lang="en-US" sz="2400" dirty="0">
                <a:latin typeface="+mj-lt"/>
              </a:rPr>
              <a:t>3. Technology</a:t>
            </a:r>
          </a:p>
          <a:p>
            <a:r>
              <a:rPr lang="en-US" sz="2400" dirty="0">
                <a:latin typeface="+mj-lt"/>
              </a:rPr>
              <a:t>4. Food</a:t>
            </a:r>
          </a:p>
          <a:p>
            <a:r>
              <a:rPr lang="en-US" sz="2400" dirty="0">
                <a:latin typeface="+mj-lt"/>
              </a:rPr>
              <a:t>5. Healthy Eating</a:t>
            </a:r>
          </a:p>
          <a:p>
            <a:endParaRPr lang="en-IN" sz="2400" dirty="0">
              <a:latin typeface="+mj-lt"/>
            </a:endParaRPr>
          </a:p>
        </p:txBody>
      </p:sp>
      <p:sp>
        <p:nvSpPr>
          <p:cNvPr id="37" name="TextBox 36">
            <a:extLst>
              <a:ext uri="{FF2B5EF4-FFF2-40B4-BE49-F238E27FC236}">
                <a16:creationId xmlns:a16="http://schemas.microsoft.com/office/drawing/2014/main" id="{8A6E215B-95A6-0871-E39D-A35B45057FBC}"/>
              </a:ext>
            </a:extLst>
          </p:cNvPr>
          <p:cNvSpPr txBox="1"/>
          <p:nvPr/>
        </p:nvSpPr>
        <p:spPr>
          <a:xfrm>
            <a:off x="12141384" y="4704724"/>
            <a:ext cx="2644635" cy="2308324"/>
          </a:xfrm>
          <a:prstGeom prst="rect">
            <a:avLst/>
          </a:prstGeom>
          <a:noFill/>
        </p:spPr>
        <p:txBody>
          <a:bodyPr wrap="square" rtlCol="0">
            <a:spAutoFit/>
          </a:bodyPr>
          <a:lstStyle/>
          <a:p>
            <a:r>
              <a:rPr lang="en-US" sz="2400" dirty="0">
                <a:latin typeface="+mj-lt"/>
              </a:rPr>
              <a:t>1. Animals</a:t>
            </a:r>
          </a:p>
          <a:p>
            <a:r>
              <a:rPr lang="en-US" sz="2400" dirty="0">
                <a:latin typeface="+mj-lt"/>
              </a:rPr>
              <a:t>2. Science</a:t>
            </a:r>
          </a:p>
          <a:p>
            <a:r>
              <a:rPr lang="en-US" sz="2400" dirty="0">
                <a:latin typeface="+mj-lt"/>
              </a:rPr>
              <a:t>3. Food</a:t>
            </a:r>
          </a:p>
          <a:p>
            <a:r>
              <a:rPr lang="en-US" sz="2400" dirty="0">
                <a:latin typeface="+mj-lt"/>
              </a:rPr>
              <a:t>4. Healthy Eating</a:t>
            </a:r>
          </a:p>
          <a:p>
            <a:r>
              <a:rPr lang="en-US" sz="2400" dirty="0">
                <a:latin typeface="+mj-lt"/>
              </a:rPr>
              <a:t>5. Technology</a:t>
            </a:r>
          </a:p>
          <a:p>
            <a:endParaRPr lang="en-IN" sz="2400" dirty="0">
              <a:latin typeface="+mj-lt"/>
            </a:endParaRP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334</Words>
  <Application>Microsoft Office PowerPoint</Application>
  <PresentationFormat>Custom</PresentationFormat>
  <Paragraphs>115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Clear Sans Regular Bold</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Shashank B M</cp:lastModifiedBy>
  <cp:revision>11</cp:revision>
  <dcterms:created xsi:type="dcterms:W3CDTF">2006-08-16T00:00:00Z</dcterms:created>
  <dcterms:modified xsi:type="dcterms:W3CDTF">2024-08-05T09:53:01Z</dcterms:modified>
  <dc:identifier>DAEhDyfaYKE</dc:identifier>
</cp:coreProperties>
</file>