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sldIdLst>
    <p:sldId id="257" r:id="rId2"/>
    <p:sldId id="258" r:id="rId3"/>
    <p:sldId id="259" r:id="rId4"/>
    <p:sldId id="260" r:id="rId5"/>
    <p:sldId id="269" r:id="rId6"/>
    <p:sldId id="261" r:id="rId7"/>
    <p:sldId id="270"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324B0-CA71-2661-3F08-85E5FC0109A0}" v="915" dt="2024-12-27T14:35:49.652"/>
    <p1510:client id="{FC55F600-97B8-C25E-5128-76CE9D7167E1}" v="672" dt="2024-12-27T15:44:17.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37CAC-E6A6-41E2-AA46-251741D61524}" type="datetimeFigureOut">
              <a:t>12/27/2024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98C24C-F132-455D-919E-B6D641815CA6}" type="slidenum">
              <a:t>‹#›</a:t>
            </a:fld>
            <a:endParaRPr lang="en-US"/>
          </a:p>
        </p:txBody>
      </p:sp>
    </p:spTree>
    <p:extLst>
      <p:ext uri="{BB962C8B-B14F-4D97-AF65-F5344CB8AC3E}">
        <p14:creationId xmlns:p14="http://schemas.microsoft.com/office/powerpoint/2010/main" val="3053554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4374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57090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39951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9317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7593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62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139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9681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461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7591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11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12/27/2024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549561196"/>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FB8B514E-F372-B45B-230A-BE1B06953901}"/>
              </a:ext>
            </a:extLst>
          </p:cNvPr>
          <p:cNvSpPr/>
          <p:nvPr/>
        </p:nvSpPr>
        <p:spPr>
          <a:xfrm>
            <a:off x="692318" y="523339"/>
            <a:ext cx="6450011" cy="137160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400"/>
              </a:lnSpc>
              <a:buNone/>
            </a:pPr>
            <a:r>
              <a:rPr lang="en-US" sz="4300" b="1" dirty="0">
                <a:solidFill>
                  <a:srgbClr val="FFE14D"/>
                </a:solidFill>
                <a:latin typeface="Comfortaa Bold" pitchFamily="34" charset="0"/>
                <a:ea typeface="Comfortaa Bold" pitchFamily="34" charset="-122"/>
                <a:cs typeface="Comfortaa Bold" pitchFamily="34" charset="-120"/>
              </a:rPr>
              <a:t>Finding Paths from Houses to Safehouses</a:t>
            </a:r>
            <a:endParaRPr lang="en-US" sz="4300" dirty="0"/>
          </a:p>
        </p:txBody>
      </p:sp>
      <p:sp>
        <p:nvSpPr>
          <p:cNvPr id="5" name="Text 1">
            <a:extLst>
              <a:ext uri="{FF2B5EF4-FFF2-40B4-BE49-F238E27FC236}">
                <a16:creationId xmlns:a16="http://schemas.microsoft.com/office/drawing/2014/main" id="{37AA3127-A1DE-77F8-D010-100BCBA60F2C}"/>
              </a:ext>
            </a:extLst>
          </p:cNvPr>
          <p:cNvSpPr/>
          <p:nvPr/>
        </p:nvSpPr>
        <p:spPr>
          <a:xfrm>
            <a:off x="842572" y="2243760"/>
            <a:ext cx="6761251" cy="237029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This presentation explores the development of a project that focuses on finding optimal evacuation routes from houses to safehouses in a simulated environment. The project utilizes map data, pathfinding algorithms, and dynamic fire spread simulation to create a realistic and relevant model for disaster preparedness.</a:t>
            </a:r>
            <a:endParaRPr lang="en-US" sz="1900" dirty="0"/>
          </a:p>
        </p:txBody>
      </p:sp>
      <p:pic>
        <p:nvPicPr>
          <p:cNvPr id="6" name="Picture 5" descr="preencoded.png">
            <a:extLst>
              <a:ext uri="{FF2B5EF4-FFF2-40B4-BE49-F238E27FC236}">
                <a16:creationId xmlns:a16="http://schemas.microsoft.com/office/drawing/2014/main" id="{4979D620-C55C-8246-6872-CF1EEA45AAE6}"/>
              </a:ext>
            </a:extLst>
          </p:cNvPr>
          <p:cNvPicPr>
            <a:picLocks noChangeAspect="1"/>
          </p:cNvPicPr>
          <p:nvPr/>
        </p:nvPicPr>
        <p:blipFill>
          <a:blip r:embed="rId2"/>
          <a:stretch>
            <a:fillRect/>
          </a:stretch>
        </p:blipFill>
        <p:spPr>
          <a:xfrm>
            <a:off x="7620000" y="0"/>
            <a:ext cx="4572000" cy="6858000"/>
          </a:xfrm>
          <a:prstGeom prst="rect">
            <a:avLst/>
          </a:prstGeom>
        </p:spPr>
      </p:pic>
    </p:spTree>
    <p:extLst>
      <p:ext uri="{BB962C8B-B14F-4D97-AF65-F5344CB8AC3E}">
        <p14:creationId xmlns:p14="http://schemas.microsoft.com/office/powerpoint/2010/main" val="120121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3C10744F-2875-76CE-CDC6-54D3877BD3A1}"/>
              </a:ext>
            </a:extLst>
          </p:cNvPr>
          <p:cNvSpPr/>
          <p:nvPr/>
        </p:nvSpPr>
        <p:spPr>
          <a:xfrm>
            <a:off x="488403" y="373310"/>
            <a:ext cx="8412123" cy="68580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5400"/>
              </a:lnSpc>
            </a:pPr>
            <a:r>
              <a:rPr lang="en-US" sz="4300" dirty="0">
                <a:solidFill>
                  <a:srgbClr val="FFE14D"/>
                </a:solidFill>
                <a:ea typeface="+mn-lt"/>
                <a:cs typeface="+mn-lt"/>
              </a:rPr>
              <a:t>Buffer Zones for Enhanced Safety</a:t>
            </a:r>
            <a:endParaRPr lang="en-US" dirty="0"/>
          </a:p>
        </p:txBody>
      </p:sp>
      <p:sp>
        <p:nvSpPr>
          <p:cNvPr id="5" name="TextBox 3">
            <a:extLst>
              <a:ext uri="{FF2B5EF4-FFF2-40B4-BE49-F238E27FC236}">
                <a16:creationId xmlns:a16="http://schemas.microsoft.com/office/drawing/2014/main" id="{FAA6FD9A-8DFF-752C-2793-11D9178382DA}"/>
              </a:ext>
            </a:extLst>
          </p:cNvPr>
          <p:cNvSpPr txBox="1"/>
          <p:nvPr/>
        </p:nvSpPr>
        <p:spPr>
          <a:xfrm>
            <a:off x="484058" y="1403509"/>
            <a:ext cx="10855421" cy="193899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t>What Are Buffer Zones?</a:t>
            </a:r>
            <a:endParaRPr lang="en-US" sz="2400">
              <a:ea typeface="Calibri"/>
              <a:cs typeface="Calibri"/>
            </a:endParaRPr>
          </a:p>
          <a:p>
            <a:pPr marL="285750" indent="-285750">
              <a:buFont typeface="Arial"/>
              <a:buChar char="•"/>
            </a:pPr>
            <a:r>
              <a:rPr lang="en-US" sz="2400" dirty="0">
                <a:ea typeface="+mn-lt"/>
                <a:cs typeface="+mn-lt"/>
              </a:rPr>
              <a:t>Areas surrounding houses and safehouses designated to slow down the spread of fire.</a:t>
            </a:r>
            <a:endParaRPr lang="en-US" sz="2400">
              <a:ea typeface="Calibri"/>
              <a:cs typeface="Calibri"/>
            </a:endParaRPr>
          </a:p>
          <a:p>
            <a:pPr marL="285750" indent="-285750">
              <a:buFont typeface="Arial"/>
              <a:buChar char="•"/>
            </a:pPr>
            <a:r>
              <a:rPr lang="en-US" sz="2400" dirty="0">
                <a:ea typeface="+mn-lt"/>
                <a:cs typeface="+mn-lt"/>
              </a:rPr>
              <a:t>Act as protective barriers, reducing the risk of immediate fire exposure to critical locations.</a:t>
            </a:r>
            <a:endParaRPr lang="en-US" sz="2400">
              <a:ea typeface="Calibri"/>
              <a:cs typeface="Calibri"/>
            </a:endParaRPr>
          </a:p>
        </p:txBody>
      </p:sp>
      <p:sp>
        <p:nvSpPr>
          <p:cNvPr id="6" name="TextBox 4">
            <a:extLst>
              <a:ext uri="{FF2B5EF4-FFF2-40B4-BE49-F238E27FC236}">
                <a16:creationId xmlns:a16="http://schemas.microsoft.com/office/drawing/2014/main" id="{2963E11A-9F51-39B0-E365-382EB319F921}"/>
              </a:ext>
            </a:extLst>
          </p:cNvPr>
          <p:cNvSpPr txBox="1"/>
          <p:nvPr/>
        </p:nvSpPr>
        <p:spPr>
          <a:xfrm>
            <a:off x="486989" y="3431101"/>
            <a:ext cx="10711574" cy="332398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ea typeface="Calibri"/>
                <a:cs typeface="Calibri"/>
              </a:rPr>
              <a:t>How Buffer Zones Are Created</a:t>
            </a:r>
            <a:endParaRPr lang="en-US" sz="2400" dirty="0">
              <a:ea typeface="Calibri"/>
              <a:cs typeface="Calibri"/>
            </a:endParaRPr>
          </a:p>
          <a:p>
            <a:pPr marL="285750" indent="-285750">
              <a:buFont typeface="Arial,Sans-Serif"/>
              <a:buChar char="•"/>
            </a:pPr>
            <a:r>
              <a:rPr lang="en-US" sz="2400" b="1" dirty="0">
                <a:ea typeface="Calibri"/>
                <a:cs typeface="Calibri"/>
              </a:rPr>
              <a:t>Around Houses:</a:t>
            </a:r>
            <a:endParaRPr lang="en-US" sz="2400" dirty="0">
              <a:ea typeface="Calibri"/>
              <a:cs typeface="Calibri"/>
            </a:endParaRPr>
          </a:p>
          <a:p>
            <a:pPr marL="742950" lvl="1" indent="-285750">
              <a:buFont typeface="Arial,Sans-Serif"/>
              <a:buChar char="•"/>
            </a:pPr>
            <a:r>
              <a:rPr lang="en-US" sz="2400" dirty="0">
                <a:ea typeface="Calibri"/>
                <a:cs typeface="Calibri"/>
              </a:rPr>
              <a:t>Buffer radius is applied around each house location.</a:t>
            </a:r>
          </a:p>
          <a:p>
            <a:pPr marL="742950" lvl="1" indent="-285750">
              <a:buFont typeface="Arial,Sans-Serif"/>
              <a:buChar char="•"/>
            </a:pPr>
            <a:r>
              <a:rPr lang="en-US" sz="2400" dirty="0">
                <a:ea typeface="Calibri"/>
                <a:cs typeface="Calibri"/>
              </a:rPr>
              <a:t>Ensures residents have time to evacuate safely without direct fire exposure.</a:t>
            </a:r>
          </a:p>
          <a:p>
            <a:pPr marL="285750" indent="-285750">
              <a:buFont typeface="Arial,Sans-Serif"/>
              <a:buChar char="•"/>
            </a:pPr>
            <a:r>
              <a:rPr lang="en-US" sz="2400" b="1" dirty="0">
                <a:ea typeface="Calibri"/>
                <a:cs typeface="Calibri"/>
              </a:rPr>
              <a:t>Around Safehouses:</a:t>
            </a:r>
            <a:endParaRPr lang="en-US" sz="2400" dirty="0">
              <a:ea typeface="Calibri"/>
              <a:cs typeface="Calibri"/>
            </a:endParaRPr>
          </a:p>
          <a:p>
            <a:pPr marL="742950" lvl="1" indent="-285750">
              <a:buFont typeface="Arial,Sans-Serif"/>
              <a:buChar char="•"/>
            </a:pPr>
            <a:r>
              <a:rPr lang="en-US" sz="2400" dirty="0">
                <a:ea typeface="Calibri"/>
                <a:cs typeface="Calibri"/>
              </a:rPr>
              <a:t>Buffer zones around safehouses keep them accessible for evacuees.</a:t>
            </a:r>
          </a:p>
          <a:p>
            <a:pPr marL="742950" lvl="1" indent="-285750">
              <a:buFont typeface="Arial,Sans-Serif"/>
              <a:buChar char="•"/>
            </a:pPr>
            <a:r>
              <a:rPr lang="en-US" sz="2400" dirty="0">
                <a:ea typeface="Calibri"/>
                <a:cs typeface="Calibri"/>
              </a:rPr>
              <a:t>Prevents fire from blocking access to these critical locations.</a:t>
            </a:r>
          </a:p>
          <a:p>
            <a:pPr algn="l"/>
            <a:endParaRPr lang="en-US" dirty="0">
              <a:ea typeface="Calibri"/>
              <a:cs typeface="Calibri"/>
            </a:endParaRPr>
          </a:p>
        </p:txBody>
      </p:sp>
    </p:spTree>
    <p:extLst>
      <p:ext uri="{BB962C8B-B14F-4D97-AF65-F5344CB8AC3E}">
        <p14:creationId xmlns:p14="http://schemas.microsoft.com/office/powerpoint/2010/main" val="19654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0">
            <a:extLst>
              <a:ext uri="{FF2B5EF4-FFF2-40B4-BE49-F238E27FC236}">
                <a16:creationId xmlns:a16="http://schemas.microsoft.com/office/drawing/2014/main" id="{801AB4C3-DDB8-9290-6CE4-A426E6D87384}"/>
              </a:ext>
            </a:extLst>
          </p:cNvPr>
          <p:cNvPicPr>
            <a:picLocks noChangeAspect="1"/>
          </p:cNvPicPr>
          <p:nvPr/>
        </p:nvPicPr>
        <p:blipFill>
          <a:blip r:embed="rId2"/>
          <a:stretch>
            <a:fillRect/>
          </a:stretch>
        </p:blipFill>
        <p:spPr>
          <a:xfrm>
            <a:off x="0" y="0"/>
            <a:ext cx="4531217" cy="6845122"/>
          </a:xfrm>
          <a:prstGeom prst="rect">
            <a:avLst/>
          </a:prstGeom>
        </p:spPr>
      </p:pic>
      <p:sp>
        <p:nvSpPr>
          <p:cNvPr id="11" name="Text 0">
            <a:extLst>
              <a:ext uri="{FF2B5EF4-FFF2-40B4-BE49-F238E27FC236}">
                <a16:creationId xmlns:a16="http://schemas.microsoft.com/office/drawing/2014/main" id="{A37FA0E7-C54B-6B84-DF5B-1D2A818C89E2}"/>
              </a:ext>
            </a:extLst>
          </p:cNvPr>
          <p:cNvSpPr/>
          <p:nvPr/>
        </p:nvSpPr>
        <p:spPr>
          <a:xfrm>
            <a:off x="4876694" y="525228"/>
            <a:ext cx="7637383" cy="119562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700"/>
              </a:lnSpc>
              <a:buNone/>
            </a:pPr>
            <a:r>
              <a:rPr lang="en-US" sz="3750" b="1" dirty="0">
                <a:solidFill>
                  <a:srgbClr val="FFE14D"/>
                </a:solidFill>
                <a:latin typeface="Comfortaa Bold" pitchFamily="34" charset="0"/>
                <a:ea typeface="Comfortaa Bold" pitchFamily="34" charset="-122"/>
                <a:cs typeface="Comfortaa Bold" pitchFamily="34" charset="-120"/>
              </a:rPr>
              <a:t>Project Conclusion and Next Steps</a:t>
            </a:r>
            <a:endParaRPr lang="en-US" sz="3750" dirty="0"/>
          </a:p>
        </p:txBody>
      </p:sp>
      <p:sp>
        <p:nvSpPr>
          <p:cNvPr id="12" name="Text 2">
            <a:extLst>
              <a:ext uri="{FF2B5EF4-FFF2-40B4-BE49-F238E27FC236}">
                <a16:creationId xmlns:a16="http://schemas.microsoft.com/office/drawing/2014/main" id="{74BB0118-E293-0B52-08B4-72B4FCFD1BBB}"/>
              </a:ext>
            </a:extLst>
          </p:cNvPr>
          <p:cNvSpPr/>
          <p:nvPr/>
        </p:nvSpPr>
        <p:spPr>
          <a:xfrm>
            <a:off x="4910350" y="1995912"/>
            <a:ext cx="2391608" cy="298966"/>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350"/>
              </a:lnSpc>
              <a:buNone/>
            </a:pPr>
            <a:r>
              <a:rPr lang="en-US" sz="1850" b="1" dirty="0">
                <a:solidFill>
                  <a:srgbClr val="D7D4CC"/>
                </a:solidFill>
                <a:latin typeface="Comfortaa Bold" pitchFamily="34" charset="0"/>
                <a:ea typeface="Comfortaa Bold" pitchFamily="34" charset="-122"/>
                <a:cs typeface="Comfortaa Bold" pitchFamily="34" charset="-120"/>
              </a:rPr>
              <a:t>Project Conclusion</a:t>
            </a:r>
            <a:endParaRPr lang="en-US" sz="1850" dirty="0"/>
          </a:p>
        </p:txBody>
      </p:sp>
      <p:sp>
        <p:nvSpPr>
          <p:cNvPr id="13" name="Text 3">
            <a:extLst>
              <a:ext uri="{FF2B5EF4-FFF2-40B4-BE49-F238E27FC236}">
                <a16:creationId xmlns:a16="http://schemas.microsoft.com/office/drawing/2014/main" id="{38662011-BA00-B7F0-F567-1F73E03845DD}"/>
              </a:ext>
            </a:extLst>
          </p:cNvPr>
          <p:cNvSpPr/>
          <p:nvPr/>
        </p:nvSpPr>
        <p:spPr>
          <a:xfrm>
            <a:off x="4910350" y="2423942"/>
            <a:ext cx="3119437" cy="4131945"/>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00"/>
              </a:lnSpc>
              <a:buNone/>
            </a:pPr>
            <a:r>
              <a:rPr lang="en-US" sz="1650" dirty="0">
                <a:solidFill>
                  <a:srgbClr val="D7D4CC"/>
                </a:solidFill>
                <a:latin typeface="Raleway Medium" pitchFamily="34" charset="0"/>
                <a:ea typeface="Raleway Medium" pitchFamily="34" charset="-122"/>
                <a:cs typeface="Raleway Medium" pitchFamily="34" charset="-120"/>
              </a:rPr>
              <a:t>The project successfully demonstrated how to use pathfinding algorithms and fire spread simulations to generate dynamic evacuation routes in a fire-affected environment. This research lays the groundwork for future development and implementation of more comprehensive evacuation planning systems.</a:t>
            </a:r>
            <a:endParaRPr lang="en-US" sz="1650" dirty="0"/>
          </a:p>
        </p:txBody>
      </p:sp>
      <p:sp>
        <p:nvSpPr>
          <p:cNvPr id="14" name="Text 5">
            <a:extLst>
              <a:ext uri="{FF2B5EF4-FFF2-40B4-BE49-F238E27FC236}">
                <a16:creationId xmlns:a16="http://schemas.microsoft.com/office/drawing/2014/main" id="{40EB5BBF-203E-BDC3-12E5-EA4A79611B4D}"/>
              </a:ext>
            </a:extLst>
          </p:cNvPr>
          <p:cNvSpPr/>
          <p:nvPr/>
        </p:nvSpPr>
        <p:spPr>
          <a:xfrm>
            <a:off x="8675689" y="1995912"/>
            <a:ext cx="2391608" cy="298966"/>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350"/>
              </a:lnSpc>
              <a:buNone/>
            </a:pPr>
            <a:r>
              <a:rPr lang="en-US" sz="1850" b="1" dirty="0">
                <a:solidFill>
                  <a:srgbClr val="D7D4CC"/>
                </a:solidFill>
                <a:latin typeface="Comfortaa Bold" pitchFamily="34" charset="0"/>
                <a:ea typeface="Comfortaa Bold" pitchFamily="34" charset="-122"/>
                <a:cs typeface="Comfortaa Bold" pitchFamily="34" charset="-120"/>
              </a:rPr>
              <a:t>Next Steps</a:t>
            </a:r>
            <a:endParaRPr lang="en-US" sz="1850" dirty="0"/>
          </a:p>
        </p:txBody>
      </p:sp>
      <p:sp>
        <p:nvSpPr>
          <p:cNvPr id="15" name="Text 6">
            <a:extLst>
              <a:ext uri="{FF2B5EF4-FFF2-40B4-BE49-F238E27FC236}">
                <a16:creationId xmlns:a16="http://schemas.microsoft.com/office/drawing/2014/main" id="{FE5A2975-2D34-EFAC-ECDE-06903E7EF1C6}"/>
              </a:ext>
            </a:extLst>
          </p:cNvPr>
          <p:cNvSpPr/>
          <p:nvPr/>
        </p:nvSpPr>
        <p:spPr>
          <a:xfrm>
            <a:off x="8675689" y="2423942"/>
            <a:ext cx="3119437" cy="2410301"/>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00"/>
              </a:lnSpc>
              <a:buNone/>
            </a:pPr>
            <a:r>
              <a:rPr lang="en-US" sz="1650" dirty="0">
                <a:solidFill>
                  <a:srgbClr val="D7D4CC"/>
                </a:solidFill>
                <a:latin typeface="Raleway Medium" pitchFamily="34" charset="0"/>
                <a:ea typeface="Raleway Medium" pitchFamily="34" charset="-122"/>
                <a:cs typeface="Raleway Medium" pitchFamily="34" charset="-120"/>
              </a:rPr>
              <a:t>Future work could explore more advanced algorithms for path planning, including multi-objective optimization to consider factors like terrain, fire spread, and population density.</a:t>
            </a:r>
            <a:endParaRPr lang="en-US" sz="1650" dirty="0"/>
          </a:p>
        </p:txBody>
      </p:sp>
    </p:spTree>
    <p:extLst>
      <p:ext uri="{BB962C8B-B14F-4D97-AF65-F5344CB8AC3E}">
        <p14:creationId xmlns:p14="http://schemas.microsoft.com/office/powerpoint/2010/main" val="234108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156FC88F-63D6-3FA4-93F8-204A3567E206}"/>
              </a:ext>
            </a:extLst>
          </p:cNvPr>
          <p:cNvSpPr/>
          <p:nvPr/>
        </p:nvSpPr>
        <p:spPr>
          <a:xfrm>
            <a:off x="437834" y="1013270"/>
            <a:ext cx="4194875" cy="68580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400"/>
              </a:lnSpc>
              <a:buNone/>
            </a:pPr>
            <a:r>
              <a:rPr lang="en-US" sz="4300" b="1" dirty="0">
                <a:solidFill>
                  <a:srgbClr val="FFE14D"/>
                </a:solidFill>
                <a:latin typeface="Comfortaa Bold" pitchFamily="34" charset="0"/>
                <a:ea typeface="Comfortaa Bold" pitchFamily="34" charset="-122"/>
                <a:cs typeface="Comfortaa Bold" pitchFamily="34" charset="-120"/>
              </a:rPr>
              <a:t>Project Overview</a:t>
            </a:r>
            <a:endParaRPr lang="en-US" sz="4300" dirty="0"/>
          </a:p>
        </p:txBody>
      </p:sp>
      <p:sp>
        <p:nvSpPr>
          <p:cNvPr id="5" name="Text 1">
            <a:extLst>
              <a:ext uri="{FF2B5EF4-FFF2-40B4-BE49-F238E27FC236}">
                <a16:creationId xmlns:a16="http://schemas.microsoft.com/office/drawing/2014/main" id="{5C125E48-5D2F-9567-888F-CCA216C763C6}"/>
              </a:ext>
            </a:extLst>
          </p:cNvPr>
          <p:cNvSpPr/>
          <p:nvPr/>
        </p:nvSpPr>
        <p:spPr>
          <a:xfrm>
            <a:off x="437834" y="2433593"/>
            <a:ext cx="4703546" cy="276534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Our project simulates a scenario where a wildfire breaks out in a populated area. It uses a map representation with varying terrain features. The map contains houses and safehouses. The objective is to find the shortest and safest paths for residents to evacuate from their homes to the designated safehouses.</a:t>
            </a:r>
            <a:endParaRPr lang="en-US" sz="1900" dirty="0"/>
          </a:p>
        </p:txBody>
      </p:sp>
      <p:sp>
        <p:nvSpPr>
          <p:cNvPr id="6" name="Text 2">
            <a:extLst>
              <a:ext uri="{FF2B5EF4-FFF2-40B4-BE49-F238E27FC236}">
                <a16:creationId xmlns:a16="http://schemas.microsoft.com/office/drawing/2014/main" id="{ECF3DB69-E8D2-C199-E378-48A0A5018DBF}"/>
              </a:ext>
            </a:extLst>
          </p:cNvPr>
          <p:cNvSpPr/>
          <p:nvPr/>
        </p:nvSpPr>
        <p:spPr>
          <a:xfrm>
            <a:off x="6487387" y="2433593"/>
            <a:ext cx="4703546" cy="237029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We implemented a pathfinding algorithm to calculate these routes, considering various factors including terrain characteristics, fire spread dynamics, and the real-time evolution of the firefront. This approach aims to ensure the most efficient and safest evacuation strategies.</a:t>
            </a:r>
            <a:endParaRPr lang="en-US" sz="1900" dirty="0"/>
          </a:p>
        </p:txBody>
      </p:sp>
    </p:spTree>
    <p:extLst>
      <p:ext uri="{BB962C8B-B14F-4D97-AF65-F5344CB8AC3E}">
        <p14:creationId xmlns:p14="http://schemas.microsoft.com/office/powerpoint/2010/main" val="233985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a:extLst>
              <a:ext uri="{FF2B5EF4-FFF2-40B4-BE49-F238E27FC236}">
                <a16:creationId xmlns:a16="http://schemas.microsoft.com/office/drawing/2014/main" id="{D3A3344F-6568-F0BF-3548-51F452BC30DC}"/>
              </a:ext>
            </a:extLst>
          </p:cNvPr>
          <p:cNvPicPr>
            <a:picLocks noChangeAspect="1"/>
          </p:cNvPicPr>
          <p:nvPr/>
        </p:nvPicPr>
        <p:blipFill>
          <a:blip r:embed="rId2"/>
          <a:stretch>
            <a:fillRect/>
          </a:stretch>
        </p:blipFill>
        <p:spPr>
          <a:xfrm>
            <a:off x="8046203" y="-25830"/>
            <a:ext cx="4143214" cy="6886415"/>
          </a:xfrm>
          <a:prstGeom prst="rect">
            <a:avLst/>
          </a:prstGeom>
        </p:spPr>
      </p:pic>
      <p:sp>
        <p:nvSpPr>
          <p:cNvPr id="5" name="Text 0">
            <a:extLst>
              <a:ext uri="{FF2B5EF4-FFF2-40B4-BE49-F238E27FC236}">
                <a16:creationId xmlns:a16="http://schemas.microsoft.com/office/drawing/2014/main" id="{DF4C9961-8331-3295-C2C6-DC73F9735DBD}"/>
              </a:ext>
            </a:extLst>
          </p:cNvPr>
          <p:cNvSpPr/>
          <p:nvPr/>
        </p:nvSpPr>
        <p:spPr>
          <a:xfrm>
            <a:off x="324837" y="124816"/>
            <a:ext cx="7693581" cy="115133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500"/>
              </a:lnSpc>
              <a:buNone/>
            </a:pPr>
            <a:r>
              <a:rPr lang="en-US" sz="3600" b="1" dirty="0">
                <a:solidFill>
                  <a:srgbClr val="FFE14D"/>
                </a:solidFill>
                <a:latin typeface="Comfortaa Bold" pitchFamily="34" charset="0"/>
                <a:ea typeface="Comfortaa Bold" pitchFamily="34" charset="-122"/>
                <a:cs typeface="Comfortaa Bold" pitchFamily="34" charset="-120"/>
              </a:rPr>
              <a:t>Map Elements: Forests, Water, Hills</a:t>
            </a:r>
            <a:endParaRPr lang="en-US" sz="3600" dirty="0"/>
          </a:p>
        </p:txBody>
      </p:sp>
      <p:sp>
        <p:nvSpPr>
          <p:cNvPr id="6" name="Text 2">
            <a:extLst>
              <a:ext uri="{FF2B5EF4-FFF2-40B4-BE49-F238E27FC236}">
                <a16:creationId xmlns:a16="http://schemas.microsoft.com/office/drawing/2014/main" id="{67C3BED7-6546-38C0-9CBB-D0D32EF0F6B9}"/>
              </a:ext>
            </a:extLst>
          </p:cNvPr>
          <p:cNvSpPr/>
          <p:nvPr/>
        </p:nvSpPr>
        <p:spPr>
          <a:xfrm>
            <a:off x="532005" y="1277462"/>
            <a:ext cx="2302312" cy="28777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800" b="1" dirty="0">
                <a:solidFill>
                  <a:srgbClr val="D7D4CC"/>
                </a:solidFill>
                <a:latin typeface="Comfortaa Bold" pitchFamily="34" charset="0"/>
                <a:ea typeface="Comfortaa Bold" pitchFamily="34" charset="-122"/>
                <a:cs typeface="Comfortaa Bold" pitchFamily="34" charset="-120"/>
              </a:rPr>
              <a:t>Forests</a:t>
            </a:r>
            <a:endParaRPr lang="en-US" sz="1800" dirty="0"/>
          </a:p>
        </p:txBody>
      </p:sp>
      <p:sp>
        <p:nvSpPr>
          <p:cNvPr id="7" name="Text 3">
            <a:extLst>
              <a:ext uri="{FF2B5EF4-FFF2-40B4-BE49-F238E27FC236}">
                <a16:creationId xmlns:a16="http://schemas.microsoft.com/office/drawing/2014/main" id="{0F69A645-0BA9-B18A-7809-AE9A23435DE4}"/>
              </a:ext>
            </a:extLst>
          </p:cNvPr>
          <p:cNvSpPr/>
          <p:nvPr/>
        </p:nvSpPr>
        <p:spPr>
          <a:xfrm>
            <a:off x="532005" y="1715368"/>
            <a:ext cx="3328868" cy="232029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600"/>
              </a:lnSpc>
              <a:buNone/>
            </a:pPr>
            <a:r>
              <a:rPr lang="en-US" sz="1600" dirty="0">
                <a:solidFill>
                  <a:srgbClr val="D7D4CC"/>
                </a:solidFill>
                <a:latin typeface="Raleway Medium" pitchFamily="34" charset="0"/>
                <a:ea typeface="Raleway Medium" pitchFamily="34" charset="-122"/>
                <a:cs typeface="Raleway Medium" pitchFamily="34" charset="-120"/>
              </a:rPr>
              <a:t>Represented by green areas, forests pose moderate difficulty for evacuation due to potential fire ignition and spreading. The algorithm considers the presence of forests and the possibility of fire propagation through them.</a:t>
            </a:r>
            <a:endParaRPr lang="en-US" sz="1600" dirty="0"/>
          </a:p>
        </p:txBody>
      </p:sp>
      <p:sp>
        <p:nvSpPr>
          <p:cNvPr id="8" name="Text 5">
            <a:extLst>
              <a:ext uri="{FF2B5EF4-FFF2-40B4-BE49-F238E27FC236}">
                <a16:creationId xmlns:a16="http://schemas.microsoft.com/office/drawing/2014/main" id="{749E53FC-2A58-8D96-73E2-1632F5EFF96F}"/>
              </a:ext>
            </a:extLst>
          </p:cNvPr>
          <p:cNvSpPr/>
          <p:nvPr/>
        </p:nvSpPr>
        <p:spPr>
          <a:xfrm>
            <a:off x="4482380" y="1277462"/>
            <a:ext cx="2302312" cy="28777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800" b="1" dirty="0">
                <a:solidFill>
                  <a:srgbClr val="D7D4CC"/>
                </a:solidFill>
                <a:latin typeface="Comfortaa Bold" pitchFamily="34" charset="0"/>
                <a:ea typeface="Comfortaa Bold" pitchFamily="34" charset="-122"/>
                <a:cs typeface="Comfortaa Bold" pitchFamily="34" charset="-120"/>
              </a:rPr>
              <a:t>Water</a:t>
            </a:r>
            <a:endParaRPr lang="en-US" sz="1800" dirty="0"/>
          </a:p>
        </p:txBody>
      </p:sp>
      <p:sp>
        <p:nvSpPr>
          <p:cNvPr id="9" name="Text 6">
            <a:extLst>
              <a:ext uri="{FF2B5EF4-FFF2-40B4-BE49-F238E27FC236}">
                <a16:creationId xmlns:a16="http://schemas.microsoft.com/office/drawing/2014/main" id="{8C4FDD38-B880-A14C-E23F-60D458F4E26C}"/>
              </a:ext>
            </a:extLst>
          </p:cNvPr>
          <p:cNvSpPr/>
          <p:nvPr/>
        </p:nvSpPr>
        <p:spPr>
          <a:xfrm>
            <a:off x="4482380" y="1715368"/>
            <a:ext cx="3328868" cy="232029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600"/>
              </a:lnSpc>
              <a:buNone/>
            </a:pPr>
            <a:r>
              <a:rPr lang="en-US" sz="1600" dirty="0">
                <a:solidFill>
                  <a:srgbClr val="D7D4CC"/>
                </a:solidFill>
                <a:latin typeface="Raleway Medium" pitchFamily="34" charset="0"/>
                <a:ea typeface="Raleway Medium" pitchFamily="34" charset="-122"/>
                <a:cs typeface="Raleway Medium" pitchFamily="34" charset="-120"/>
              </a:rPr>
              <a:t>Water bodies are shown in blue and represent the most challenging areas to cross during evacuation. The algorithm assigns a higher cost to traversing water, reflecting the difficulty and potential dangers.</a:t>
            </a:r>
            <a:endParaRPr lang="en-US" sz="1600" dirty="0"/>
          </a:p>
        </p:txBody>
      </p:sp>
      <p:sp>
        <p:nvSpPr>
          <p:cNvPr id="10" name="Text 8">
            <a:extLst>
              <a:ext uri="{FF2B5EF4-FFF2-40B4-BE49-F238E27FC236}">
                <a16:creationId xmlns:a16="http://schemas.microsoft.com/office/drawing/2014/main" id="{3C540718-D883-8B6B-6AEE-DE23871A3E99}"/>
              </a:ext>
            </a:extLst>
          </p:cNvPr>
          <p:cNvSpPr/>
          <p:nvPr/>
        </p:nvSpPr>
        <p:spPr>
          <a:xfrm>
            <a:off x="532005" y="4373029"/>
            <a:ext cx="2302312" cy="28777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800" b="1" dirty="0">
                <a:solidFill>
                  <a:srgbClr val="D7D4CC"/>
                </a:solidFill>
                <a:latin typeface="Comfortaa Bold" pitchFamily="34" charset="0"/>
                <a:ea typeface="Comfortaa Bold" pitchFamily="34" charset="-122"/>
                <a:cs typeface="Comfortaa Bold" pitchFamily="34" charset="-120"/>
              </a:rPr>
              <a:t>Hills</a:t>
            </a:r>
            <a:endParaRPr lang="en-US" sz="1800" dirty="0"/>
          </a:p>
        </p:txBody>
      </p:sp>
      <p:sp>
        <p:nvSpPr>
          <p:cNvPr id="11" name="Text 9">
            <a:extLst>
              <a:ext uri="{FF2B5EF4-FFF2-40B4-BE49-F238E27FC236}">
                <a16:creationId xmlns:a16="http://schemas.microsoft.com/office/drawing/2014/main" id="{C716900E-2250-517C-DC27-DF172A678F41}"/>
              </a:ext>
            </a:extLst>
          </p:cNvPr>
          <p:cNvSpPr/>
          <p:nvPr/>
        </p:nvSpPr>
        <p:spPr>
          <a:xfrm>
            <a:off x="532005" y="4810934"/>
            <a:ext cx="7279243" cy="99441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600"/>
              </a:lnSpc>
              <a:buNone/>
            </a:pPr>
            <a:r>
              <a:rPr lang="en-US" sz="1600" dirty="0">
                <a:solidFill>
                  <a:srgbClr val="D7D4CC"/>
                </a:solidFill>
                <a:latin typeface="Raleway Medium" pitchFamily="34" charset="0"/>
                <a:ea typeface="Raleway Medium" pitchFamily="34" charset="-122"/>
                <a:cs typeface="Raleway Medium" pitchFamily="34" charset="-120"/>
              </a:rPr>
              <a:t>Hills are indicated by a brown color and present a moderate challenge for evacuation. The algorithm considers the elevation changes associated with hills and assigns a cost accordingly.</a:t>
            </a:r>
            <a:endParaRPr lang="en-US" sz="1600" dirty="0"/>
          </a:p>
        </p:txBody>
      </p:sp>
    </p:spTree>
    <p:extLst>
      <p:ext uri="{BB962C8B-B14F-4D97-AF65-F5344CB8AC3E}">
        <p14:creationId xmlns:p14="http://schemas.microsoft.com/office/powerpoint/2010/main" val="394359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8204D7B3-0118-6CA6-085F-DCA5F4CB785C}"/>
              </a:ext>
            </a:extLst>
          </p:cNvPr>
          <p:cNvSpPr/>
          <p:nvPr/>
        </p:nvSpPr>
        <p:spPr>
          <a:xfrm>
            <a:off x="312182" y="211217"/>
            <a:ext cx="9904809" cy="63698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150"/>
              </a:lnSpc>
              <a:buNone/>
            </a:pPr>
            <a:r>
              <a:rPr lang="en-US" sz="4100" b="1" dirty="0">
                <a:solidFill>
                  <a:srgbClr val="FFE14D"/>
                </a:solidFill>
                <a:latin typeface="Comfortaa Bold" pitchFamily="34" charset="0"/>
                <a:ea typeface="Comfortaa Bold" pitchFamily="34" charset="-122"/>
                <a:cs typeface="Comfortaa Bold" pitchFamily="34" charset="-120"/>
              </a:rPr>
              <a:t>Cost Order: Water &gt; Hills &gt; Forests &gt; Land</a:t>
            </a:r>
            <a:endParaRPr lang="en-US" sz="4100" dirty="0"/>
          </a:p>
        </p:txBody>
      </p:sp>
      <p:sp>
        <p:nvSpPr>
          <p:cNvPr id="5" name="Text 1">
            <a:extLst>
              <a:ext uri="{FF2B5EF4-FFF2-40B4-BE49-F238E27FC236}">
                <a16:creationId xmlns:a16="http://schemas.microsoft.com/office/drawing/2014/main" id="{885974ED-3A80-1E45-BC60-85A038B294EC}"/>
              </a:ext>
            </a:extLst>
          </p:cNvPr>
          <p:cNvSpPr/>
          <p:nvPr/>
        </p:nvSpPr>
        <p:spPr>
          <a:xfrm>
            <a:off x="588407" y="1463278"/>
            <a:ext cx="2022634" cy="43636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6100"/>
              </a:lnSpc>
              <a:buNone/>
            </a:pPr>
            <a:r>
              <a:rPr lang="en-US" sz="6100" b="1" dirty="0">
                <a:solidFill>
                  <a:srgbClr val="D7D4CC"/>
                </a:solidFill>
                <a:latin typeface="Comfortaa Bold" pitchFamily="34" charset="0"/>
                <a:ea typeface="Comfortaa Bold" pitchFamily="34" charset="-122"/>
                <a:cs typeface="Comfortaa Bold" pitchFamily="34" charset="-120"/>
              </a:rPr>
              <a:t>1</a:t>
            </a:r>
            <a:endParaRPr lang="en-US" sz="6100" dirty="0"/>
          </a:p>
        </p:txBody>
      </p:sp>
      <p:sp>
        <p:nvSpPr>
          <p:cNvPr id="6" name="Text 2">
            <a:extLst>
              <a:ext uri="{FF2B5EF4-FFF2-40B4-BE49-F238E27FC236}">
                <a16:creationId xmlns:a16="http://schemas.microsoft.com/office/drawing/2014/main" id="{638C9440-BDFA-9C8B-7AFA-934406DD9322}"/>
              </a:ext>
            </a:extLst>
          </p:cNvPr>
          <p:cNvSpPr/>
          <p:nvPr/>
        </p:nvSpPr>
        <p:spPr>
          <a:xfrm>
            <a:off x="644843" y="2242304"/>
            <a:ext cx="1928813" cy="21371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550"/>
              </a:lnSpc>
              <a:buNone/>
            </a:pPr>
            <a:r>
              <a:rPr lang="en-US" sz="2050" b="1" dirty="0">
                <a:solidFill>
                  <a:srgbClr val="D7D4CC"/>
                </a:solidFill>
                <a:latin typeface="Comfortaa Bold" pitchFamily="34" charset="0"/>
                <a:ea typeface="Comfortaa Bold" pitchFamily="34" charset="-122"/>
                <a:cs typeface="Comfortaa Bold" pitchFamily="34" charset="-120"/>
              </a:rPr>
              <a:t>Water</a:t>
            </a:r>
            <a:endParaRPr lang="en-US" sz="2050" dirty="0"/>
          </a:p>
        </p:txBody>
      </p:sp>
      <p:sp>
        <p:nvSpPr>
          <p:cNvPr id="7" name="Text 3">
            <a:extLst>
              <a:ext uri="{FF2B5EF4-FFF2-40B4-BE49-F238E27FC236}">
                <a16:creationId xmlns:a16="http://schemas.microsoft.com/office/drawing/2014/main" id="{D8437790-BB30-5884-A515-80CE79CF1347}"/>
              </a:ext>
            </a:extLst>
          </p:cNvPr>
          <p:cNvSpPr/>
          <p:nvPr/>
        </p:nvSpPr>
        <p:spPr>
          <a:xfrm>
            <a:off x="426482" y="2692956"/>
            <a:ext cx="2356009" cy="52720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950"/>
              </a:lnSpc>
              <a:buNone/>
            </a:pPr>
            <a:r>
              <a:rPr lang="en-US" sz="1850" dirty="0">
                <a:solidFill>
                  <a:srgbClr val="D7D4CC"/>
                </a:solidFill>
                <a:latin typeface="Raleway Medium" pitchFamily="34" charset="0"/>
                <a:ea typeface="Raleway Medium" pitchFamily="34" charset="-122"/>
                <a:cs typeface="Raleway Medium" pitchFamily="34" charset="-120"/>
              </a:rPr>
              <a:t>The highest cost, representing the most difficult terrain to traverse.</a:t>
            </a:r>
            <a:endParaRPr lang="en-US" sz="1850" dirty="0"/>
          </a:p>
        </p:txBody>
      </p:sp>
      <p:sp>
        <p:nvSpPr>
          <p:cNvPr id="8" name="Text 4">
            <a:extLst>
              <a:ext uri="{FF2B5EF4-FFF2-40B4-BE49-F238E27FC236}">
                <a16:creationId xmlns:a16="http://schemas.microsoft.com/office/drawing/2014/main" id="{31B85DA8-5C22-0DD3-1B3C-AFC98A2DA34D}"/>
              </a:ext>
            </a:extLst>
          </p:cNvPr>
          <p:cNvSpPr/>
          <p:nvPr/>
        </p:nvSpPr>
        <p:spPr>
          <a:xfrm>
            <a:off x="3803452" y="1463278"/>
            <a:ext cx="2584728" cy="62686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6100"/>
              </a:lnSpc>
              <a:buNone/>
            </a:pPr>
            <a:r>
              <a:rPr lang="en-US" sz="6100" b="1" dirty="0">
                <a:solidFill>
                  <a:srgbClr val="D7D4CC"/>
                </a:solidFill>
                <a:latin typeface="Comfortaa Bold" pitchFamily="34" charset="0"/>
                <a:ea typeface="Comfortaa Bold" pitchFamily="34" charset="-122"/>
                <a:cs typeface="Comfortaa Bold" pitchFamily="34" charset="-120"/>
              </a:rPr>
              <a:t>2</a:t>
            </a:r>
            <a:endParaRPr lang="en-US" sz="6100" dirty="0"/>
          </a:p>
        </p:txBody>
      </p:sp>
      <p:sp>
        <p:nvSpPr>
          <p:cNvPr id="9" name="Text 5">
            <a:extLst>
              <a:ext uri="{FF2B5EF4-FFF2-40B4-BE49-F238E27FC236}">
                <a16:creationId xmlns:a16="http://schemas.microsoft.com/office/drawing/2014/main" id="{F7A38701-6E14-50E4-D2F8-903351BEDB8D}"/>
              </a:ext>
            </a:extLst>
          </p:cNvPr>
          <p:cNvSpPr/>
          <p:nvPr/>
        </p:nvSpPr>
        <p:spPr>
          <a:xfrm>
            <a:off x="4040862" y="2242304"/>
            <a:ext cx="2347913" cy="26134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550"/>
              </a:lnSpc>
              <a:buNone/>
            </a:pPr>
            <a:r>
              <a:rPr lang="en-US" sz="2050" b="1" dirty="0">
                <a:solidFill>
                  <a:srgbClr val="D7D4CC"/>
                </a:solidFill>
                <a:latin typeface="Comfortaa Bold" pitchFamily="34" charset="0"/>
                <a:ea typeface="Comfortaa Bold" pitchFamily="34" charset="-122"/>
                <a:cs typeface="Comfortaa Bold" pitchFamily="34" charset="-120"/>
              </a:rPr>
              <a:t>Hills</a:t>
            </a:r>
            <a:endParaRPr lang="en-US" sz="2050" dirty="0"/>
          </a:p>
        </p:txBody>
      </p:sp>
      <p:sp>
        <p:nvSpPr>
          <p:cNvPr id="10" name="Text 6">
            <a:extLst>
              <a:ext uri="{FF2B5EF4-FFF2-40B4-BE49-F238E27FC236}">
                <a16:creationId xmlns:a16="http://schemas.microsoft.com/office/drawing/2014/main" id="{F820E211-5791-DFD9-71B1-2D6FF3C80854}"/>
              </a:ext>
            </a:extLst>
          </p:cNvPr>
          <p:cNvSpPr/>
          <p:nvPr/>
        </p:nvSpPr>
        <p:spPr>
          <a:xfrm>
            <a:off x="3422452" y="2692956"/>
            <a:ext cx="3670578" cy="933688"/>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950"/>
              </a:lnSpc>
              <a:buNone/>
            </a:pPr>
            <a:r>
              <a:rPr lang="en-US" sz="1850" dirty="0">
                <a:solidFill>
                  <a:srgbClr val="D7D4CC"/>
                </a:solidFill>
                <a:latin typeface="Raleway Medium" pitchFamily="34" charset="0"/>
                <a:ea typeface="Raleway Medium" pitchFamily="34" charset="-122"/>
                <a:cs typeface="Raleway Medium" pitchFamily="34" charset="-120"/>
              </a:rPr>
              <a:t>Moderate cost, reflecting the challenges of navigating slopes and elevation changes.</a:t>
            </a:r>
            <a:endParaRPr lang="en-US" sz="1850" dirty="0"/>
          </a:p>
        </p:txBody>
      </p:sp>
      <p:sp>
        <p:nvSpPr>
          <p:cNvPr id="11" name="Text 7">
            <a:extLst>
              <a:ext uri="{FF2B5EF4-FFF2-40B4-BE49-F238E27FC236}">
                <a16:creationId xmlns:a16="http://schemas.microsoft.com/office/drawing/2014/main" id="{71BCCDFE-34DC-7793-C8FD-D8FE58C9F665}"/>
              </a:ext>
            </a:extLst>
          </p:cNvPr>
          <p:cNvSpPr/>
          <p:nvPr/>
        </p:nvSpPr>
        <p:spPr>
          <a:xfrm>
            <a:off x="7637740" y="1463278"/>
            <a:ext cx="2584609" cy="62686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6100"/>
              </a:lnSpc>
              <a:buNone/>
            </a:pPr>
            <a:r>
              <a:rPr lang="en-US" sz="6100" b="1" dirty="0">
                <a:solidFill>
                  <a:srgbClr val="D7D4CC"/>
                </a:solidFill>
                <a:latin typeface="Comfortaa Bold" pitchFamily="34" charset="0"/>
                <a:ea typeface="Comfortaa Bold" pitchFamily="34" charset="-122"/>
                <a:cs typeface="Comfortaa Bold" pitchFamily="34" charset="-120"/>
              </a:rPr>
              <a:t>3</a:t>
            </a:r>
            <a:endParaRPr lang="en-US" sz="6100" dirty="0"/>
          </a:p>
        </p:txBody>
      </p:sp>
      <p:sp>
        <p:nvSpPr>
          <p:cNvPr id="12" name="Text 8">
            <a:extLst>
              <a:ext uri="{FF2B5EF4-FFF2-40B4-BE49-F238E27FC236}">
                <a16:creationId xmlns:a16="http://schemas.microsoft.com/office/drawing/2014/main" id="{CC74F5F8-3C40-E1B3-0F5B-D1EEB558DD7C}"/>
              </a:ext>
            </a:extLst>
          </p:cNvPr>
          <p:cNvSpPr/>
          <p:nvPr/>
        </p:nvSpPr>
        <p:spPr>
          <a:xfrm>
            <a:off x="7760851" y="2194679"/>
            <a:ext cx="2347913" cy="26134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550"/>
              </a:lnSpc>
              <a:buNone/>
            </a:pPr>
            <a:r>
              <a:rPr lang="en-US" sz="2050" b="1" dirty="0">
                <a:solidFill>
                  <a:srgbClr val="D7D4CC"/>
                </a:solidFill>
                <a:latin typeface="Comfortaa Bold" pitchFamily="34" charset="0"/>
                <a:ea typeface="Comfortaa Bold" pitchFamily="34" charset="-122"/>
                <a:cs typeface="Comfortaa Bold" pitchFamily="34" charset="-120"/>
              </a:rPr>
              <a:t>Forests</a:t>
            </a:r>
            <a:endParaRPr lang="en-US" sz="2050" dirty="0"/>
          </a:p>
        </p:txBody>
      </p:sp>
      <p:sp>
        <p:nvSpPr>
          <p:cNvPr id="13" name="Text 9">
            <a:extLst>
              <a:ext uri="{FF2B5EF4-FFF2-40B4-BE49-F238E27FC236}">
                <a16:creationId xmlns:a16="http://schemas.microsoft.com/office/drawing/2014/main" id="{E81F2B4C-952D-A2F9-2F8C-176CCAA68CF5}"/>
              </a:ext>
            </a:extLst>
          </p:cNvPr>
          <p:cNvSpPr/>
          <p:nvPr/>
        </p:nvSpPr>
        <p:spPr>
          <a:xfrm>
            <a:off x="7313890" y="2692956"/>
            <a:ext cx="3670459" cy="933688"/>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950"/>
              </a:lnSpc>
              <a:buNone/>
            </a:pPr>
            <a:r>
              <a:rPr lang="en-US" sz="1850" dirty="0">
                <a:solidFill>
                  <a:srgbClr val="D7D4CC"/>
                </a:solidFill>
                <a:latin typeface="Raleway Medium" pitchFamily="34" charset="0"/>
                <a:ea typeface="Raleway Medium" pitchFamily="34" charset="-122"/>
                <a:cs typeface="Raleway Medium" pitchFamily="34" charset="-120"/>
              </a:rPr>
              <a:t>Moderate cost, considering the risk of fire spread and potential obstacles within forests.</a:t>
            </a:r>
            <a:endParaRPr lang="en-US" sz="1850" dirty="0"/>
          </a:p>
        </p:txBody>
      </p:sp>
      <p:sp>
        <p:nvSpPr>
          <p:cNvPr id="14" name="Text 10">
            <a:extLst>
              <a:ext uri="{FF2B5EF4-FFF2-40B4-BE49-F238E27FC236}">
                <a16:creationId xmlns:a16="http://schemas.microsoft.com/office/drawing/2014/main" id="{FB7DCB95-C096-9FD8-DB82-88596E73C331}"/>
              </a:ext>
            </a:extLst>
          </p:cNvPr>
          <p:cNvSpPr/>
          <p:nvPr/>
        </p:nvSpPr>
        <p:spPr>
          <a:xfrm>
            <a:off x="140732" y="4167307"/>
            <a:ext cx="2908459" cy="26491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6100"/>
              </a:lnSpc>
              <a:buNone/>
            </a:pPr>
            <a:r>
              <a:rPr lang="en-US" sz="6100" b="1" dirty="0">
                <a:solidFill>
                  <a:srgbClr val="D7D4CC"/>
                </a:solidFill>
                <a:latin typeface="Comfortaa Bold" pitchFamily="34" charset="0"/>
                <a:ea typeface="Comfortaa Bold" pitchFamily="34" charset="-122"/>
                <a:cs typeface="Comfortaa Bold" pitchFamily="34" charset="-120"/>
              </a:rPr>
              <a:t>4</a:t>
            </a:r>
            <a:endParaRPr lang="en-US" sz="6100" dirty="0"/>
          </a:p>
        </p:txBody>
      </p:sp>
      <p:sp>
        <p:nvSpPr>
          <p:cNvPr id="15" name="Text 11">
            <a:extLst>
              <a:ext uri="{FF2B5EF4-FFF2-40B4-BE49-F238E27FC236}">
                <a16:creationId xmlns:a16="http://schemas.microsoft.com/office/drawing/2014/main" id="{68D37651-919A-0036-AB25-C3E4991BFA22}"/>
              </a:ext>
            </a:extLst>
          </p:cNvPr>
          <p:cNvSpPr/>
          <p:nvPr/>
        </p:nvSpPr>
        <p:spPr>
          <a:xfrm>
            <a:off x="435293" y="4793932"/>
            <a:ext cx="2347913" cy="26134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550"/>
              </a:lnSpc>
              <a:buNone/>
            </a:pPr>
            <a:r>
              <a:rPr lang="en-US" sz="2050" b="1" dirty="0">
                <a:solidFill>
                  <a:srgbClr val="D7D4CC"/>
                </a:solidFill>
                <a:latin typeface="Comfortaa Bold" pitchFamily="34" charset="0"/>
                <a:ea typeface="Comfortaa Bold" pitchFamily="34" charset="-122"/>
                <a:cs typeface="Comfortaa Bold" pitchFamily="34" charset="-120"/>
              </a:rPr>
              <a:t>Land</a:t>
            </a:r>
            <a:endParaRPr lang="en-US" sz="2050" dirty="0"/>
          </a:p>
        </p:txBody>
      </p:sp>
      <p:sp>
        <p:nvSpPr>
          <p:cNvPr id="16" name="Text 12">
            <a:extLst>
              <a:ext uri="{FF2B5EF4-FFF2-40B4-BE49-F238E27FC236}">
                <a16:creationId xmlns:a16="http://schemas.microsoft.com/office/drawing/2014/main" id="{CA641AF4-F040-FDE1-1588-B0D0498B2E56}"/>
              </a:ext>
            </a:extLst>
          </p:cNvPr>
          <p:cNvSpPr/>
          <p:nvPr/>
        </p:nvSpPr>
        <p:spPr>
          <a:xfrm>
            <a:off x="283607" y="5225534"/>
            <a:ext cx="3146584" cy="63198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950"/>
              </a:lnSpc>
              <a:buNone/>
            </a:pPr>
            <a:r>
              <a:rPr lang="en-US" sz="1850" dirty="0">
                <a:solidFill>
                  <a:srgbClr val="D7D4CC"/>
                </a:solidFill>
                <a:latin typeface="Raleway Medium" pitchFamily="34" charset="0"/>
                <a:ea typeface="Raleway Medium" pitchFamily="34" charset="-122"/>
                <a:cs typeface="Raleway Medium" pitchFamily="34" charset="-120"/>
              </a:rPr>
              <a:t>The lowest cost, representing the easiest terrain for evacuation.</a:t>
            </a:r>
            <a:endParaRPr lang="en-US" sz="1850" dirty="0"/>
          </a:p>
        </p:txBody>
      </p:sp>
    </p:spTree>
    <p:extLst>
      <p:ext uri="{BB962C8B-B14F-4D97-AF65-F5344CB8AC3E}">
        <p14:creationId xmlns:p14="http://schemas.microsoft.com/office/powerpoint/2010/main" val="3457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0">
            <a:extLst>
              <a:ext uri="{FF2B5EF4-FFF2-40B4-BE49-F238E27FC236}">
                <a16:creationId xmlns:a16="http://schemas.microsoft.com/office/drawing/2014/main" id="{9A492D7D-7CB3-C1A5-383D-593B71792D1D}"/>
              </a:ext>
            </a:extLst>
          </p:cNvPr>
          <p:cNvSpPr/>
          <p:nvPr/>
        </p:nvSpPr>
        <p:spPr>
          <a:xfrm>
            <a:off x="810375" y="545028"/>
            <a:ext cx="8652153" cy="68580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5400"/>
              </a:lnSpc>
            </a:pPr>
            <a:r>
              <a:rPr lang="en-US" sz="4300" i="1" dirty="0">
                <a:solidFill>
                  <a:srgbClr val="FFE14D"/>
                </a:solidFill>
                <a:ea typeface="+mn-lt"/>
                <a:cs typeface="+mn-lt"/>
              </a:rPr>
              <a:t>Why A</a:t>
            </a:r>
            <a:r>
              <a:rPr lang="en-US" sz="4300" dirty="0">
                <a:solidFill>
                  <a:srgbClr val="FFE14D"/>
                </a:solidFill>
                <a:ea typeface="+mn-lt"/>
                <a:cs typeface="+mn-lt"/>
              </a:rPr>
              <a:t>* Algorithm?</a:t>
            </a:r>
            <a:endParaRPr lang="en-US" dirty="0"/>
          </a:p>
        </p:txBody>
      </p:sp>
      <p:sp>
        <p:nvSpPr>
          <p:cNvPr id="7" name="TextBox 6">
            <a:extLst>
              <a:ext uri="{FF2B5EF4-FFF2-40B4-BE49-F238E27FC236}">
                <a16:creationId xmlns:a16="http://schemas.microsoft.com/office/drawing/2014/main" id="{5453A923-E729-46D9-147F-8EC0D977D807}"/>
              </a:ext>
            </a:extLst>
          </p:cNvPr>
          <p:cNvSpPr txBox="1"/>
          <p:nvPr/>
        </p:nvSpPr>
        <p:spPr>
          <a:xfrm>
            <a:off x="752060" y="1605360"/>
            <a:ext cx="1094826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Advantages of A* Over Other Algorithms</a:t>
            </a:r>
            <a:r>
              <a:rPr lang="en-US" dirty="0"/>
              <a:t>*</a:t>
            </a:r>
          </a:p>
          <a:p>
            <a:pPr marL="285750" indent="-285750">
              <a:buFont typeface="Arial"/>
              <a:buChar char="•"/>
            </a:pPr>
            <a:endParaRPr lang="en-US" b="1" dirty="0">
              <a:ea typeface="+mn-lt"/>
              <a:cs typeface="+mn-lt"/>
            </a:endParaRPr>
          </a:p>
          <a:p>
            <a:pPr marL="285750" indent="-285750">
              <a:buFont typeface="Arial"/>
              <a:buChar char="•"/>
            </a:pPr>
            <a:r>
              <a:rPr lang="en-US" b="1" dirty="0">
                <a:ea typeface="+mn-lt"/>
                <a:cs typeface="+mn-lt"/>
              </a:rPr>
              <a:t>Optimal and Complete:</a:t>
            </a:r>
            <a:endParaRPr lang="en-US" dirty="0"/>
          </a:p>
          <a:p>
            <a:pPr marL="742950" lvl="1" indent="-285750">
              <a:buFont typeface="Arial"/>
              <a:buChar char="•"/>
            </a:pPr>
            <a:r>
              <a:rPr lang="en-US" dirty="0">
                <a:ea typeface="+mn-lt"/>
                <a:cs typeface="+mn-lt"/>
              </a:rPr>
              <a:t>A* guarantees finding the shortest path if the heuristic is admissible (never overestimates) and consistent.</a:t>
            </a:r>
            <a:endParaRPr lang="en-US" dirty="0"/>
          </a:p>
          <a:p>
            <a:pPr marL="742950" lvl="1" indent="-285750">
              <a:buFont typeface="Arial"/>
              <a:buChar char="•"/>
            </a:pPr>
            <a:r>
              <a:rPr lang="en-US" dirty="0">
                <a:ea typeface="+mn-lt"/>
                <a:cs typeface="+mn-lt"/>
              </a:rPr>
              <a:t>Unlike Greedy Best-First Search, it doesn’t settle for suboptimal solutions.</a:t>
            </a:r>
            <a:endParaRPr lang="en-US" dirty="0"/>
          </a:p>
          <a:p>
            <a:pPr marL="285750" indent="-285750">
              <a:buFont typeface="Arial"/>
              <a:buChar char="•"/>
            </a:pPr>
            <a:endParaRPr lang="en-US" b="1" dirty="0">
              <a:ea typeface="+mn-lt"/>
              <a:cs typeface="+mn-lt"/>
            </a:endParaRPr>
          </a:p>
          <a:p>
            <a:pPr marL="285750" indent="-285750">
              <a:buFont typeface="Arial"/>
              <a:buChar char="•"/>
            </a:pPr>
            <a:r>
              <a:rPr lang="en-US" b="1" dirty="0">
                <a:ea typeface="+mn-lt"/>
                <a:cs typeface="+mn-lt"/>
              </a:rPr>
              <a:t>Heuristic-Based Efficiency:</a:t>
            </a:r>
            <a:endParaRPr lang="en-US" dirty="0"/>
          </a:p>
          <a:p>
            <a:pPr marL="742950" lvl="1" indent="-285750">
              <a:buFont typeface="Arial"/>
              <a:buChar char="•"/>
            </a:pPr>
            <a:r>
              <a:rPr lang="en-US" dirty="0">
                <a:ea typeface="+mn-lt"/>
                <a:cs typeface="+mn-lt"/>
              </a:rPr>
              <a:t>The combination of actual cost g(x) and estimated cost h(x) allows A* to explore fewer nodes than Dijkstra’s algorithm.</a:t>
            </a:r>
            <a:endParaRPr lang="en-US" dirty="0"/>
          </a:p>
          <a:p>
            <a:pPr marL="742950" lvl="1" indent="-285750">
              <a:buFont typeface="Arial"/>
              <a:buChar char="•"/>
            </a:pPr>
            <a:r>
              <a:rPr lang="en-US" dirty="0">
                <a:ea typeface="+mn-lt"/>
                <a:cs typeface="+mn-lt"/>
              </a:rPr>
              <a:t>Balances speed and accuracy, making it suitable for dynamic environments like wildfire evacuation.</a:t>
            </a:r>
            <a:endParaRPr lang="en-US" dirty="0"/>
          </a:p>
          <a:p>
            <a:pPr marL="285750" indent="-285750">
              <a:buFont typeface="Arial"/>
              <a:buChar char="•"/>
            </a:pPr>
            <a:endParaRPr lang="en-US" b="1" dirty="0">
              <a:ea typeface="+mn-lt"/>
              <a:cs typeface="+mn-lt"/>
            </a:endParaRPr>
          </a:p>
          <a:p>
            <a:pPr marL="285750" indent="-285750">
              <a:buFont typeface="Arial"/>
              <a:buChar char="•"/>
            </a:pPr>
            <a:r>
              <a:rPr lang="en-US" b="1" dirty="0">
                <a:ea typeface="+mn-lt"/>
                <a:cs typeface="+mn-lt"/>
              </a:rPr>
              <a:t>Flexibility:</a:t>
            </a:r>
            <a:endParaRPr lang="en-US" dirty="0"/>
          </a:p>
          <a:p>
            <a:pPr marL="742950" lvl="1" indent="-285750">
              <a:buFont typeface="Arial"/>
              <a:buChar char="•"/>
            </a:pPr>
            <a:r>
              <a:rPr lang="en-US" dirty="0">
                <a:ea typeface="+mn-lt"/>
                <a:cs typeface="+mn-lt"/>
              </a:rPr>
              <a:t>Can incorporate terrain costs and dynamic changes, critical for this project’s fire spread simulation.</a:t>
            </a:r>
            <a:endParaRPr lang="en-US" dirty="0"/>
          </a:p>
          <a:p>
            <a:pPr marL="742950" lvl="1" indent="-285750">
              <a:buFont typeface="Arial"/>
              <a:buChar char="•"/>
            </a:pPr>
            <a:r>
              <a:rPr lang="en-US" dirty="0">
                <a:ea typeface="+mn-lt"/>
                <a:cs typeface="+mn-lt"/>
              </a:rPr>
              <a:t>The algorithm adapts well to varying terrains and obstacles.</a:t>
            </a:r>
            <a:endParaRPr lang="en-US" dirty="0"/>
          </a:p>
          <a:p>
            <a:pPr algn="l"/>
            <a:endParaRPr lang="en-US" dirty="0"/>
          </a:p>
        </p:txBody>
      </p:sp>
    </p:spTree>
    <p:extLst>
      <p:ext uri="{BB962C8B-B14F-4D97-AF65-F5344CB8AC3E}">
        <p14:creationId xmlns:p14="http://schemas.microsoft.com/office/powerpoint/2010/main" val="339321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38F269AB-BF35-917D-CAFD-6089C672382F}"/>
              </a:ext>
            </a:extLst>
          </p:cNvPr>
          <p:cNvSpPr/>
          <p:nvPr/>
        </p:nvSpPr>
        <p:spPr>
          <a:xfrm>
            <a:off x="810375" y="545028"/>
            <a:ext cx="8652153" cy="68580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400"/>
              </a:lnSpc>
              <a:buNone/>
            </a:pPr>
            <a:r>
              <a:rPr lang="en-US" sz="4300" b="1" dirty="0">
                <a:solidFill>
                  <a:srgbClr val="FFE14D"/>
                </a:solidFill>
                <a:latin typeface="Comfortaa Bold" pitchFamily="34" charset="0"/>
                <a:ea typeface="Comfortaa Bold" pitchFamily="34" charset="-122"/>
                <a:cs typeface="Comfortaa Bold" pitchFamily="34" charset="-120"/>
              </a:rPr>
              <a:t>A* Algorithm for Path Planning</a:t>
            </a:r>
            <a:endParaRPr lang="en-US" sz="4300" dirty="0"/>
          </a:p>
        </p:txBody>
      </p:sp>
      <p:pic>
        <p:nvPicPr>
          <p:cNvPr id="5" name="Image 0">
            <a:extLst>
              <a:ext uri="{FF2B5EF4-FFF2-40B4-BE49-F238E27FC236}">
                <a16:creationId xmlns:a16="http://schemas.microsoft.com/office/drawing/2014/main" id="{DC9A8306-6840-33F1-28FE-F93CB1517330}"/>
              </a:ext>
            </a:extLst>
          </p:cNvPr>
          <p:cNvPicPr>
            <a:picLocks noChangeAspect="1"/>
          </p:cNvPicPr>
          <p:nvPr/>
        </p:nvPicPr>
        <p:blipFill>
          <a:blip r:embed="rId2"/>
          <a:stretch>
            <a:fillRect/>
          </a:stretch>
        </p:blipFill>
        <p:spPr>
          <a:xfrm>
            <a:off x="3559555" y="1456270"/>
            <a:ext cx="1596628" cy="836533"/>
          </a:xfrm>
          <a:prstGeom prst="rect">
            <a:avLst/>
          </a:prstGeom>
        </p:spPr>
      </p:pic>
      <p:sp>
        <p:nvSpPr>
          <p:cNvPr id="6" name="Text 1">
            <a:extLst>
              <a:ext uri="{FF2B5EF4-FFF2-40B4-BE49-F238E27FC236}">
                <a16:creationId xmlns:a16="http://schemas.microsoft.com/office/drawing/2014/main" id="{E009F644-B91D-6F7E-ACFE-958CD6A73F4B}"/>
              </a:ext>
            </a:extLst>
          </p:cNvPr>
          <p:cNvSpPr/>
          <p:nvPr/>
        </p:nvSpPr>
        <p:spPr>
          <a:xfrm>
            <a:off x="4297147" y="1716064"/>
            <a:ext cx="121325" cy="49375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850"/>
              </a:lnSpc>
              <a:buNone/>
            </a:pPr>
            <a:r>
              <a:rPr lang="en-US" sz="2400" b="1" dirty="0">
                <a:solidFill>
                  <a:srgbClr val="D7D4CC"/>
                </a:solidFill>
                <a:latin typeface="Comfortaa Bold" pitchFamily="34" charset="0"/>
                <a:ea typeface="Comfortaa Bold" pitchFamily="34" charset="-122"/>
                <a:cs typeface="Comfortaa Bold" pitchFamily="34" charset="-120"/>
              </a:rPr>
              <a:t>1</a:t>
            </a:r>
            <a:endParaRPr lang="en-US" sz="2400" dirty="0"/>
          </a:p>
        </p:txBody>
      </p:sp>
      <p:sp>
        <p:nvSpPr>
          <p:cNvPr id="7" name="Text 2">
            <a:extLst>
              <a:ext uri="{FF2B5EF4-FFF2-40B4-BE49-F238E27FC236}">
                <a16:creationId xmlns:a16="http://schemas.microsoft.com/office/drawing/2014/main" id="{4228965D-1767-0D7E-789C-39AC1D58F02E}"/>
              </a:ext>
            </a:extLst>
          </p:cNvPr>
          <p:cNvSpPr/>
          <p:nvPr/>
        </p:nvSpPr>
        <p:spPr>
          <a:xfrm>
            <a:off x="5402999" y="1703086"/>
            <a:ext cx="2675215" cy="34290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00"/>
              </a:lnSpc>
              <a:buNone/>
            </a:pPr>
            <a:r>
              <a:rPr lang="en-US" sz="2150" b="1" dirty="0">
                <a:solidFill>
                  <a:srgbClr val="D7D4CC"/>
                </a:solidFill>
                <a:latin typeface="Comfortaa Bold" pitchFamily="34" charset="0"/>
                <a:ea typeface="Comfortaa Bold" pitchFamily="34" charset="-122"/>
                <a:cs typeface="Comfortaa Bold" pitchFamily="34" charset="-120"/>
              </a:rPr>
              <a:t>Heuristic Function</a:t>
            </a:r>
            <a:endParaRPr lang="en-US" sz="2150" dirty="0"/>
          </a:p>
        </p:txBody>
      </p:sp>
      <p:pic>
        <p:nvPicPr>
          <p:cNvPr id="8" name="Image 1">
            <a:extLst>
              <a:ext uri="{FF2B5EF4-FFF2-40B4-BE49-F238E27FC236}">
                <a16:creationId xmlns:a16="http://schemas.microsoft.com/office/drawing/2014/main" id="{6125B221-A8B5-21FA-A62B-3A2F79B0B396}"/>
              </a:ext>
            </a:extLst>
          </p:cNvPr>
          <p:cNvPicPr>
            <a:picLocks noChangeAspect="1"/>
          </p:cNvPicPr>
          <p:nvPr/>
        </p:nvPicPr>
        <p:blipFill>
          <a:blip r:embed="rId3"/>
          <a:stretch>
            <a:fillRect/>
          </a:stretch>
        </p:blipFill>
        <p:spPr>
          <a:xfrm>
            <a:off x="2761241" y="2354477"/>
            <a:ext cx="3193256" cy="836533"/>
          </a:xfrm>
          <a:prstGeom prst="rect">
            <a:avLst/>
          </a:prstGeom>
        </p:spPr>
      </p:pic>
      <p:sp>
        <p:nvSpPr>
          <p:cNvPr id="9" name="Text 4">
            <a:extLst>
              <a:ext uri="{FF2B5EF4-FFF2-40B4-BE49-F238E27FC236}">
                <a16:creationId xmlns:a16="http://schemas.microsoft.com/office/drawing/2014/main" id="{9DB61AB1-ACBD-4804-C8F6-ACBC022BE435}"/>
              </a:ext>
            </a:extLst>
          </p:cNvPr>
          <p:cNvSpPr/>
          <p:nvPr/>
        </p:nvSpPr>
        <p:spPr>
          <a:xfrm>
            <a:off x="4267024" y="2525808"/>
            <a:ext cx="181570" cy="49375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850"/>
              </a:lnSpc>
              <a:buNone/>
            </a:pPr>
            <a:r>
              <a:rPr lang="en-US" sz="2400" b="1" dirty="0">
                <a:solidFill>
                  <a:srgbClr val="D7D4CC"/>
                </a:solidFill>
                <a:latin typeface="Comfortaa Bold" pitchFamily="34" charset="0"/>
                <a:ea typeface="Comfortaa Bold" pitchFamily="34" charset="-122"/>
                <a:cs typeface="Comfortaa Bold" pitchFamily="34" charset="-120"/>
              </a:rPr>
              <a:t>2</a:t>
            </a:r>
            <a:endParaRPr lang="en-US" sz="2400" dirty="0"/>
          </a:p>
        </p:txBody>
      </p:sp>
      <p:sp>
        <p:nvSpPr>
          <p:cNvPr id="10" name="Text 5">
            <a:extLst>
              <a:ext uri="{FF2B5EF4-FFF2-40B4-BE49-F238E27FC236}">
                <a16:creationId xmlns:a16="http://schemas.microsoft.com/office/drawing/2014/main" id="{EB20C2A2-9E48-235E-D5D6-900A8A48496C}"/>
              </a:ext>
            </a:extLst>
          </p:cNvPr>
          <p:cNvSpPr/>
          <p:nvPr/>
        </p:nvSpPr>
        <p:spPr>
          <a:xfrm>
            <a:off x="6201313" y="2601294"/>
            <a:ext cx="2002274" cy="34290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00"/>
              </a:lnSpc>
              <a:buNone/>
            </a:pPr>
            <a:r>
              <a:rPr lang="en-US" sz="2150" b="1" dirty="0">
                <a:solidFill>
                  <a:srgbClr val="D7D4CC"/>
                </a:solidFill>
                <a:latin typeface="Comfortaa Bold" pitchFamily="34" charset="0"/>
                <a:ea typeface="Comfortaa Bold" pitchFamily="34" charset="-122"/>
                <a:cs typeface="Comfortaa Bold" pitchFamily="34" charset="-120"/>
              </a:rPr>
              <a:t>Cost Function</a:t>
            </a:r>
            <a:endParaRPr lang="en-US" sz="2150" dirty="0"/>
          </a:p>
        </p:txBody>
      </p:sp>
      <p:pic>
        <p:nvPicPr>
          <p:cNvPr id="11" name="Image 2">
            <a:extLst>
              <a:ext uri="{FF2B5EF4-FFF2-40B4-BE49-F238E27FC236}">
                <a16:creationId xmlns:a16="http://schemas.microsoft.com/office/drawing/2014/main" id="{4FE4B280-0073-369D-3B02-C5873608278F}"/>
              </a:ext>
            </a:extLst>
          </p:cNvPr>
          <p:cNvPicPr>
            <a:picLocks noChangeAspect="1"/>
          </p:cNvPicPr>
          <p:nvPr/>
        </p:nvPicPr>
        <p:blipFill>
          <a:blip r:embed="rId4"/>
          <a:stretch>
            <a:fillRect/>
          </a:stretch>
        </p:blipFill>
        <p:spPr>
          <a:xfrm>
            <a:off x="1962927" y="3252685"/>
            <a:ext cx="4789884" cy="836533"/>
          </a:xfrm>
          <a:prstGeom prst="rect">
            <a:avLst/>
          </a:prstGeom>
        </p:spPr>
      </p:pic>
      <p:sp>
        <p:nvSpPr>
          <p:cNvPr id="12" name="Text 7">
            <a:extLst>
              <a:ext uri="{FF2B5EF4-FFF2-40B4-BE49-F238E27FC236}">
                <a16:creationId xmlns:a16="http://schemas.microsoft.com/office/drawing/2014/main" id="{F30D3167-CE40-3CDE-1332-23B242727D46}"/>
              </a:ext>
            </a:extLst>
          </p:cNvPr>
          <p:cNvSpPr/>
          <p:nvPr/>
        </p:nvSpPr>
        <p:spPr>
          <a:xfrm>
            <a:off x="4265357" y="3424016"/>
            <a:ext cx="184904" cy="49375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850"/>
              </a:lnSpc>
              <a:buNone/>
            </a:pPr>
            <a:r>
              <a:rPr lang="en-US" sz="2400" b="1" dirty="0">
                <a:solidFill>
                  <a:srgbClr val="D7D4CC"/>
                </a:solidFill>
                <a:latin typeface="Comfortaa Bold" pitchFamily="34" charset="0"/>
                <a:ea typeface="Comfortaa Bold" pitchFamily="34" charset="-122"/>
                <a:cs typeface="Comfortaa Bold" pitchFamily="34" charset="-120"/>
              </a:rPr>
              <a:t>3</a:t>
            </a:r>
            <a:endParaRPr lang="en-US" sz="2400" dirty="0"/>
          </a:p>
        </p:txBody>
      </p:sp>
      <p:sp>
        <p:nvSpPr>
          <p:cNvPr id="13" name="Text 8">
            <a:extLst>
              <a:ext uri="{FF2B5EF4-FFF2-40B4-BE49-F238E27FC236}">
                <a16:creationId xmlns:a16="http://schemas.microsoft.com/office/drawing/2014/main" id="{F20A690D-3493-7435-176F-F3326E5B427B}"/>
              </a:ext>
            </a:extLst>
          </p:cNvPr>
          <p:cNvSpPr/>
          <p:nvPr/>
        </p:nvSpPr>
        <p:spPr>
          <a:xfrm>
            <a:off x="6999628" y="3499501"/>
            <a:ext cx="2362200" cy="34290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00"/>
              </a:lnSpc>
              <a:buNone/>
            </a:pPr>
            <a:r>
              <a:rPr lang="en-US" sz="2150" b="1" dirty="0">
                <a:solidFill>
                  <a:srgbClr val="D7D4CC"/>
                </a:solidFill>
                <a:latin typeface="Comfortaa Bold" pitchFamily="34" charset="0"/>
                <a:ea typeface="Comfortaa Bold" pitchFamily="34" charset="-122"/>
                <a:cs typeface="Comfortaa Bold" pitchFamily="34" charset="-120"/>
              </a:rPr>
              <a:t>Node Expansion</a:t>
            </a:r>
            <a:endParaRPr lang="en-US" sz="2150" dirty="0"/>
          </a:p>
        </p:txBody>
      </p:sp>
      <p:pic>
        <p:nvPicPr>
          <p:cNvPr id="14" name="Image 3">
            <a:extLst>
              <a:ext uri="{FF2B5EF4-FFF2-40B4-BE49-F238E27FC236}">
                <a16:creationId xmlns:a16="http://schemas.microsoft.com/office/drawing/2014/main" id="{3C3F8FAB-D69B-4F1E-E006-4CF669B35E81}"/>
              </a:ext>
            </a:extLst>
          </p:cNvPr>
          <p:cNvPicPr>
            <a:picLocks noChangeAspect="1"/>
          </p:cNvPicPr>
          <p:nvPr/>
        </p:nvPicPr>
        <p:blipFill>
          <a:blip r:embed="rId5"/>
          <a:stretch>
            <a:fillRect/>
          </a:stretch>
        </p:blipFill>
        <p:spPr>
          <a:xfrm>
            <a:off x="1164493" y="4150892"/>
            <a:ext cx="6386632" cy="836533"/>
          </a:xfrm>
          <a:prstGeom prst="rect">
            <a:avLst/>
          </a:prstGeom>
        </p:spPr>
      </p:pic>
      <p:sp>
        <p:nvSpPr>
          <p:cNvPr id="15" name="Text 10">
            <a:extLst>
              <a:ext uri="{FF2B5EF4-FFF2-40B4-BE49-F238E27FC236}">
                <a16:creationId xmlns:a16="http://schemas.microsoft.com/office/drawing/2014/main" id="{5FF340B0-013A-B135-DD25-628848DC22B3}"/>
              </a:ext>
            </a:extLst>
          </p:cNvPr>
          <p:cNvSpPr/>
          <p:nvPr/>
        </p:nvSpPr>
        <p:spPr>
          <a:xfrm>
            <a:off x="4257023" y="4322223"/>
            <a:ext cx="201573" cy="49375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850"/>
              </a:lnSpc>
              <a:buNone/>
            </a:pPr>
            <a:r>
              <a:rPr lang="en-US" sz="2400" b="1" dirty="0">
                <a:solidFill>
                  <a:srgbClr val="D7D4CC"/>
                </a:solidFill>
                <a:latin typeface="Comfortaa Bold" pitchFamily="34" charset="0"/>
                <a:ea typeface="Comfortaa Bold" pitchFamily="34" charset="-122"/>
                <a:cs typeface="Comfortaa Bold" pitchFamily="34" charset="-120"/>
              </a:rPr>
              <a:t>4</a:t>
            </a:r>
            <a:endParaRPr lang="en-US" sz="2400" dirty="0"/>
          </a:p>
        </p:txBody>
      </p:sp>
      <p:sp>
        <p:nvSpPr>
          <p:cNvPr id="16" name="Text 11">
            <a:extLst>
              <a:ext uri="{FF2B5EF4-FFF2-40B4-BE49-F238E27FC236}">
                <a16:creationId xmlns:a16="http://schemas.microsoft.com/office/drawing/2014/main" id="{E875C8D2-D01D-A3BB-76EE-FFD4EABF590A}"/>
              </a:ext>
            </a:extLst>
          </p:cNvPr>
          <p:cNvSpPr/>
          <p:nvPr/>
        </p:nvSpPr>
        <p:spPr>
          <a:xfrm>
            <a:off x="7797942" y="4397709"/>
            <a:ext cx="2612112" cy="34290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00"/>
              </a:lnSpc>
              <a:buNone/>
            </a:pPr>
            <a:r>
              <a:rPr lang="en-US" sz="2150" b="1" dirty="0">
                <a:solidFill>
                  <a:srgbClr val="D7D4CC"/>
                </a:solidFill>
                <a:latin typeface="Comfortaa Bold" pitchFamily="34" charset="0"/>
                <a:ea typeface="Comfortaa Bold" pitchFamily="34" charset="-122"/>
                <a:cs typeface="Comfortaa Bold" pitchFamily="34" charset="-120"/>
              </a:rPr>
              <a:t>Path Construction</a:t>
            </a:r>
            <a:endParaRPr lang="en-US" sz="2150" dirty="0"/>
          </a:p>
        </p:txBody>
      </p:sp>
      <p:sp>
        <p:nvSpPr>
          <p:cNvPr id="17" name="Text 12">
            <a:extLst>
              <a:ext uri="{FF2B5EF4-FFF2-40B4-BE49-F238E27FC236}">
                <a16:creationId xmlns:a16="http://schemas.microsoft.com/office/drawing/2014/main" id="{53D63E57-8787-8DEE-060C-0CC609DD0F2E}"/>
              </a:ext>
            </a:extLst>
          </p:cNvPr>
          <p:cNvSpPr/>
          <p:nvPr/>
        </p:nvSpPr>
        <p:spPr>
          <a:xfrm>
            <a:off x="1035756" y="5147024"/>
            <a:ext cx="10326552" cy="1861288"/>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We implemented the A* algorithm to find the most efficient paths from houses to safehouses, taking into account the terrain cost and fire spread. The algorithm prioritizes paths that minimize the total travel time, considering the challenges posed by different terrains.</a:t>
            </a:r>
            <a:endParaRPr lang="en-US" sz="1900" dirty="0"/>
          </a:p>
        </p:txBody>
      </p:sp>
    </p:spTree>
    <p:extLst>
      <p:ext uri="{BB962C8B-B14F-4D97-AF65-F5344CB8AC3E}">
        <p14:creationId xmlns:p14="http://schemas.microsoft.com/office/powerpoint/2010/main" val="8350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0">
            <a:extLst>
              <a:ext uri="{FF2B5EF4-FFF2-40B4-BE49-F238E27FC236}">
                <a16:creationId xmlns:a16="http://schemas.microsoft.com/office/drawing/2014/main" id="{C60771F9-3E44-08D2-F13C-C2F4B36F7B6A}"/>
              </a:ext>
            </a:extLst>
          </p:cNvPr>
          <p:cNvSpPr/>
          <p:nvPr/>
        </p:nvSpPr>
        <p:spPr>
          <a:xfrm>
            <a:off x="370761" y="297656"/>
            <a:ext cx="7735729" cy="1117521"/>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400"/>
              </a:lnSpc>
            </a:pPr>
            <a:r>
              <a:rPr lang="en-US" sz="3500" b="1" dirty="0">
                <a:solidFill>
                  <a:srgbClr val="FFE14D"/>
                </a:solidFill>
                <a:latin typeface="Comfortaa Bold"/>
                <a:ea typeface="Comfortaa Bold"/>
              </a:rPr>
              <a:t>Time and Space Complexity</a:t>
            </a:r>
            <a:endParaRPr lang="en-US" dirty="0"/>
          </a:p>
        </p:txBody>
      </p:sp>
      <p:graphicFrame>
        <p:nvGraphicFramePr>
          <p:cNvPr id="9" name="Table 8">
            <a:extLst>
              <a:ext uri="{FF2B5EF4-FFF2-40B4-BE49-F238E27FC236}">
                <a16:creationId xmlns:a16="http://schemas.microsoft.com/office/drawing/2014/main" id="{42872810-E409-FEC3-F5D2-6453F0322AD6}"/>
              </a:ext>
            </a:extLst>
          </p:cNvPr>
          <p:cNvGraphicFramePr>
            <a:graphicFrameLocks noGrp="1"/>
          </p:cNvGraphicFramePr>
          <p:nvPr>
            <p:extLst>
              <p:ext uri="{D42A27DB-BD31-4B8C-83A1-F6EECF244321}">
                <p14:modId xmlns:p14="http://schemas.microsoft.com/office/powerpoint/2010/main" val="3414828528"/>
              </p:ext>
            </p:extLst>
          </p:nvPr>
        </p:nvGraphicFramePr>
        <p:xfrm>
          <a:off x="225380" y="1706450"/>
          <a:ext cx="11801643" cy="2574974"/>
        </p:xfrm>
        <a:graphic>
          <a:graphicData uri="http://schemas.openxmlformats.org/drawingml/2006/table">
            <a:tbl>
              <a:tblPr firstRow="1" bandRow="1">
                <a:tableStyleId>{5C22544A-7EE6-4342-B048-85BDC9FD1C3A}</a:tableStyleId>
              </a:tblPr>
              <a:tblGrid>
                <a:gridCol w="3933881">
                  <a:extLst>
                    <a:ext uri="{9D8B030D-6E8A-4147-A177-3AD203B41FA5}">
                      <a16:colId xmlns:a16="http://schemas.microsoft.com/office/drawing/2014/main" val="1821496549"/>
                    </a:ext>
                  </a:extLst>
                </a:gridCol>
                <a:gridCol w="3933881">
                  <a:extLst>
                    <a:ext uri="{9D8B030D-6E8A-4147-A177-3AD203B41FA5}">
                      <a16:colId xmlns:a16="http://schemas.microsoft.com/office/drawing/2014/main" val="397964798"/>
                    </a:ext>
                  </a:extLst>
                </a:gridCol>
                <a:gridCol w="3933881">
                  <a:extLst>
                    <a:ext uri="{9D8B030D-6E8A-4147-A177-3AD203B41FA5}">
                      <a16:colId xmlns:a16="http://schemas.microsoft.com/office/drawing/2014/main" val="3609963510"/>
                    </a:ext>
                  </a:extLst>
                </a:gridCol>
              </a:tblGrid>
              <a:tr h="646162">
                <a:tc>
                  <a:txBody>
                    <a:bodyPr/>
                    <a:lstStyle/>
                    <a:p>
                      <a:pPr lvl="0">
                        <a:buNone/>
                      </a:pPr>
                      <a:r>
                        <a:rPr lang="en-US" sz="2800" dirty="0"/>
                        <a:t>Algorithm</a:t>
                      </a:r>
                    </a:p>
                  </a:txBody>
                  <a:tcPr>
                    <a:solidFill>
                      <a:schemeClr val="bg1">
                        <a:lumMod val="50000"/>
                      </a:schemeClr>
                    </a:solidFill>
                  </a:tcPr>
                </a:tc>
                <a:tc>
                  <a:txBody>
                    <a:bodyPr/>
                    <a:lstStyle/>
                    <a:p>
                      <a:r>
                        <a:rPr lang="en-US" sz="2800" dirty="0"/>
                        <a:t>Time Complexity</a:t>
                      </a:r>
                    </a:p>
                  </a:txBody>
                  <a:tcPr>
                    <a:solidFill>
                      <a:schemeClr val="bg1">
                        <a:lumMod val="50000"/>
                      </a:schemeClr>
                    </a:solidFill>
                  </a:tcPr>
                </a:tc>
                <a:tc>
                  <a:txBody>
                    <a:bodyPr/>
                    <a:lstStyle/>
                    <a:p>
                      <a:r>
                        <a:rPr lang="en-US" sz="2800" dirty="0"/>
                        <a:t>Space Complexity</a:t>
                      </a:r>
                    </a:p>
                  </a:txBody>
                  <a:tcPr>
                    <a:solidFill>
                      <a:schemeClr val="bg1">
                        <a:lumMod val="50000"/>
                      </a:schemeClr>
                    </a:solidFill>
                  </a:tcPr>
                </a:tc>
                <a:extLst>
                  <a:ext uri="{0D108BD9-81ED-4DB2-BD59-A6C34878D82A}">
                    <a16:rowId xmlns:a16="http://schemas.microsoft.com/office/drawing/2014/main" val="2916137454"/>
                  </a:ext>
                </a:extLst>
              </a:tr>
              <a:tr h="1928812">
                <a:tc>
                  <a:txBody>
                    <a:bodyPr/>
                    <a:lstStyle/>
                    <a:p>
                      <a:pPr marL="457200" lvl="0" indent="-457200">
                        <a:buAutoNum type="arabicParenR"/>
                      </a:pPr>
                      <a:r>
                        <a:rPr lang="en-US" sz="2000" b="0" i="0" u="none" strike="noStrike" noProof="0">
                          <a:latin typeface="Aptos"/>
                        </a:rPr>
                        <a:t>A* Algorithm </a:t>
                      </a:r>
                    </a:p>
                    <a:p>
                      <a:pPr marL="457200" lvl="0" indent="-457200">
                        <a:buAutoNum type="arabicParenR"/>
                      </a:pPr>
                      <a:endParaRPr lang="en-US" sz="2000" b="0" i="0" u="none" strike="noStrike" noProof="0" dirty="0">
                        <a:latin typeface="Aptos"/>
                      </a:endParaRPr>
                    </a:p>
                    <a:p>
                      <a:pPr marL="457200" lvl="0" indent="-457200">
                        <a:buAutoNum type="arabicParenR"/>
                      </a:pPr>
                      <a:r>
                        <a:rPr lang="en-US" sz="2000" b="0" i="0" u="none" strike="noStrike" noProof="0" dirty="0">
                          <a:latin typeface="Aptos"/>
                        </a:rPr>
                        <a:t>Dijkstra's Algorithm</a:t>
                      </a:r>
                    </a:p>
                    <a:p>
                      <a:pPr marL="457200" lvl="0" indent="-457200">
                        <a:buAutoNum type="arabicParenR"/>
                      </a:pPr>
                      <a:endParaRPr lang="en-US" sz="2000" b="0" i="0" u="none" strike="noStrike" noProof="0" dirty="0">
                        <a:latin typeface="Aptos"/>
                      </a:endParaRPr>
                    </a:p>
                    <a:p>
                      <a:pPr marL="457200" lvl="0" indent="-457200">
                        <a:buAutoNum type="arabicParenR"/>
                      </a:pPr>
                      <a:r>
                        <a:rPr lang="en-US" sz="2000" b="0" i="0" u="none" strike="noStrike" noProof="0" dirty="0">
                          <a:latin typeface="Aptos"/>
                        </a:rPr>
                        <a:t>Bellman Ford Algorithm</a:t>
                      </a:r>
                    </a:p>
                    <a:p>
                      <a:pPr marL="0" lvl="0" indent="0">
                        <a:buNone/>
                      </a:pPr>
                      <a:endParaRPr lang="en-US" sz="2000" b="0" i="0" u="none" strike="noStrike" noProof="0" dirty="0">
                        <a:latin typeface="Aptos"/>
                      </a:endParaRPr>
                    </a:p>
                  </a:txBody>
                  <a:tcPr/>
                </a:tc>
                <a:tc>
                  <a:txBody>
                    <a:bodyPr/>
                    <a:lstStyle/>
                    <a:p>
                      <a:pPr lvl="0">
                        <a:buNone/>
                      </a:pPr>
                      <a:r>
                        <a:rPr lang="en-US" sz="2000" b="0" i="0" u="none" strike="noStrike" noProof="0">
                          <a:latin typeface="Aptos"/>
                        </a:rPr>
                        <a:t>Worst-Case : O(E)</a:t>
                      </a:r>
                    </a:p>
                    <a:p>
                      <a:pPr lvl="0">
                        <a:buNone/>
                      </a:pPr>
                      <a:endParaRPr lang="en-US" sz="2000" b="0" i="0" u="none" strike="noStrike" noProof="0" dirty="0">
                        <a:latin typeface="Aptos"/>
                      </a:endParaRPr>
                    </a:p>
                    <a:p>
                      <a:pPr lvl="0">
                        <a:buNone/>
                      </a:pPr>
                      <a:r>
                        <a:rPr lang="en-US" sz="2000" b="0" i="0" u="none" strike="noStrike" noProof="0" dirty="0">
                          <a:latin typeface="Aptos"/>
                        </a:rPr>
                        <a:t>O(V log V + E)</a:t>
                      </a:r>
                    </a:p>
                    <a:p>
                      <a:pPr lvl="0">
                        <a:buNone/>
                      </a:pPr>
                      <a:endParaRPr lang="en-US" sz="2000" b="0" i="0" u="none" strike="noStrike" noProof="0" dirty="0">
                        <a:latin typeface="Aptos"/>
                      </a:endParaRPr>
                    </a:p>
                    <a:p>
                      <a:pPr lvl="0">
                        <a:buNone/>
                      </a:pPr>
                      <a:r>
                        <a:rPr lang="en-US" sz="2000" b="0" i="0" u="none" strike="noStrike" noProof="0" dirty="0">
                          <a:latin typeface="Aptos"/>
                        </a:rPr>
                        <a:t>O(V*E)</a:t>
                      </a:r>
                    </a:p>
                  </a:txBody>
                  <a:tcPr/>
                </a:tc>
                <a:tc>
                  <a:txBody>
                    <a:bodyPr/>
                    <a:lstStyle/>
                    <a:p>
                      <a:pPr lvl="0" algn="l">
                        <a:lnSpc>
                          <a:spcPct val="100000"/>
                        </a:lnSpc>
                        <a:spcBef>
                          <a:spcPts val="0"/>
                        </a:spcBef>
                        <a:spcAft>
                          <a:spcPts val="0"/>
                        </a:spcAft>
                        <a:buNone/>
                      </a:pPr>
                      <a:r>
                        <a:rPr lang="en-US" sz="2000" b="0" i="0" u="none" strike="noStrike" noProof="0" dirty="0">
                          <a:latin typeface="Aptos"/>
                        </a:rPr>
                        <a:t>O(V)</a:t>
                      </a:r>
                    </a:p>
                    <a:p>
                      <a:pPr lvl="0" algn="l">
                        <a:lnSpc>
                          <a:spcPct val="100000"/>
                        </a:lnSpc>
                        <a:spcBef>
                          <a:spcPts val="0"/>
                        </a:spcBef>
                        <a:spcAft>
                          <a:spcPts val="0"/>
                        </a:spcAft>
                        <a:buNone/>
                      </a:pPr>
                      <a:endParaRPr lang="en-US" sz="2000" b="0" i="0" u="none" strike="noStrike" noProof="0" dirty="0">
                        <a:latin typeface="Aptos"/>
                      </a:endParaRPr>
                    </a:p>
                    <a:p>
                      <a:pPr lvl="0" algn="l">
                        <a:lnSpc>
                          <a:spcPct val="100000"/>
                        </a:lnSpc>
                        <a:spcBef>
                          <a:spcPts val="0"/>
                        </a:spcBef>
                        <a:spcAft>
                          <a:spcPts val="0"/>
                        </a:spcAft>
                        <a:buNone/>
                      </a:pPr>
                      <a:r>
                        <a:rPr lang="en-US" sz="2000" b="0" i="0" u="none" strike="noStrike" noProof="0" dirty="0">
                          <a:latin typeface="Aptos"/>
                        </a:rPr>
                        <a:t>O(V)</a:t>
                      </a:r>
                    </a:p>
                    <a:p>
                      <a:pPr lvl="0" algn="l">
                        <a:lnSpc>
                          <a:spcPct val="100000"/>
                        </a:lnSpc>
                        <a:spcBef>
                          <a:spcPts val="0"/>
                        </a:spcBef>
                        <a:spcAft>
                          <a:spcPts val="0"/>
                        </a:spcAft>
                        <a:buNone/>
                      </a:pPr>
                      <a:endParaRPr lang="en-US" sz="2000" b="0" i="0" u="none" strike="noStrike" noProof="0" dirty="0">
                        <a:latin typeface="Aptos"/>
                      </a:endParaRPr>
                    </a:p>
                    <a:p>
                      <a:pPr lvl="0" algn="l">
                        <a:lnSpc>
                          <a:spcPct val="100000"/>
                        </a:lnSpc>
                        <a:spcBef>
                          <a:spcPts val="0"/>
                        </a:spcBef>
                        <a:spcAft>
                          <a:spcPts val="0"/>
                        </a:spcAft>
                        <a:buNone/>
                      </a:pPr>
                      <a:r>
                        <a:rPr lang="en-US" sz="2000" b="0" i="0" u="none" strike="noStrike" noProof="0" dirty="0">
                          <a:latin typeface="Aptos"/>
                        </a:rPr>
                        <a:t>O(V)</a:t>
                      </a:r>
                    </a:p>
                  </a:txBody>
                  <a:tcPr/>
                </a:tc>
                <a:extLst>
                  <a:ext uri="{0D108BD9-81ED-4DB2-BD59-A6C34878D82A}">
                    <a16:rowId xmlns:a16="http://schemas.microsoft.com/office/drawing/2014/main" val="885326287"/>
                  </a:ext>
                </a:extLst>
              </a:tr>
            </a:tbl>
          </a:graphicData>
        </a:graphic>
      </p:graphicFrame>
      <p:sp>
        <p:nvSpPr>
          <p:cNvPr id="4" name="TextBox 3">
            <a:extLst>
              <a:ext uri="{FF2B5EF4-FFF2-40B4-BE49-F238E27FC236}">
                <a16:creationId xmlns:a16="http://schemas.microsoft.com/office/drawing/2014/main" id="{F0A48EAC-ABAC-EC00-E1FB-0B542B7F6B26}"/>
              </a:ext>
            </a:extLst>
          </p:cNvPr>
          <p:cNvSpPr txBox="1"/>
          <p:nvPr/>
        </p:nvSpPr>
        <p:spPr>
          <a:xfrm>
            <a:off x="242792" y="4598777"/>
            <a:ext cx="117683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ea typeface="+mn-lt"/>
                <a:cs typeface="+mn-lt"/>
              </a:rPr>
              <a:t>A* is often better because it uses a </a:t>
            </a:r>
            <a:r>
              <a:rPr lang="en-US" sz="2200" b="1" dirty="0">
                <a:ea typeface="+mn-lt"/>
                <a:cs typeface="+mn-lt"/>
              </a:rPr>
              <a:t>heuristic</a:t>
            </a:r>
            <a:r>
              <a:rPr lang="en-US" sz="2200" dirty="0">
                <a:ea typeface="+mn-lt"/>
                <a:cs typeface="+mn-lt"/>
              </a:rPr>
              <a:t> to guide the search toward the goal, reducing the number of nodes explored. This makes it more efficient than Dijkstra’s algorithm O(V log V+E) or Bellman-Ford O(V×E) in many cases, as those algorithms explore all possible paths without guidance.</a:t>
            </a:r>
            <a:endParaRPr lang="en-US" sz="2200"/>
          </a:p>
        </p:txBody>
      </p:sp>
    </p:spTree>
    <p:extLst>
      <p:ext uri="{BB962C8B-B14F-4D97-AF65-F5344CB8AC3E}">
        <p14:creationId xmlns:p14="http://schemas.microsoft.com/office/powerpoint/2010/main" val="291289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a:extLst>
              <a:ext uri="{FF2B5EF4-FFF2-40B4-BE49-F238E27FC236}">
                <a16:creationId xmlns:a16="http://schemas.microsoft.com/office/drawing/2014/main" id="{A29724EE-8221-CE77-45AC-E6C7F5A3A86C}"/>
              </a:ext>
            </a:extLst>
          </p:cNvPr>
          <p:cNvPicPr>
            <a:picLocks noChangeAspect="1"/>
          </p:cNvPicPr>
          <p:nvPr/>
        </p:nvPicPr>
        <p:blipFill>
          <a:blip r:embed="rId2"/>
          <a:stretch>
            <a:fillRect/>
          </a:stretch>
        </p:blipFill>
        <p:spPr>
          <a:xfrm>
            <a:off x="7924800" y="85725"/>
            <a:ext cx="4267200" cy="6696075"/>
          </a:xfrm>
          <a:prstGeom prst="rect">
            <a:avLst/>
          </a:prstGeom>
        </p:spPr>
      </p:pic>
      <p:sp>
        <p:nvSpPr>
          <p:cNvPr id="5" name="Text 0">
            <a:extLst>
              <a:ext uri="{FF2B5EF4-FFF2-40B4-BE49-F238E27FC236}">
                <a16:creationId xmlns:a16="http://schemas.microsoft.com/office/drawing/2014/main" id="{16AF6E6C-66D1-D427-FEC5-C41B15C83180}"/>
              </a:ext>
            </a:extLst>
          </p:cNvPr>
          <p:cNvSpPr/>
          <p:nvPr/>
        </p:nvSpPr>
        <p:spPr>
          <a:xfrm>
            <a:off x="370761" y="297656"/>
            <a:ext cx="7735729" cy="1117521"/>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400"/>
              </a:lnSpc>
              <a:buNone/>
            </a:pPr>
            <a:r>
              <a:rPr lang="en-US" sz="3500" b="1" dirty="0">
                <a:solidFill>
                  <a:srgbClr val="FFE14D"/>
                </a:solidFill>
                <a:latin typeface="Comfortaa Bold" pitchFamily="34" charset="0"/>
                <a:ea typeface="Comfortaa Bold" pitchFamily="34" charset="-122"/>
                <a:cs typeface="Comfortaa Bold" pitchFamily="34" charset="-120"/>
              </a:rPr>
              <a:t>Dynamic Path Changes with Fire Spread</a:t>
            </a:r>
            <a:endParaRPr lang="en-US" sz="3500" dirty="0"/>
          </a:p>
        </p:txBody>
      </p:sp>
      <p:sp>
        <p:nvSpPr>
          <p:cNvPr id="6" name="Text 4">
            <a:extLst>
              <a:ext uri="{FF2B5EF4-FFF2-40B4-BE49-F238E27FC236}">
                <a16:creationId xmlns:a16="http://schemas.microsoft.com/office/drawing/2014/main" id="{C98A3102-8631-D0F6-4B84-301660CFAE22}"/>
              </a:ext>
            </a:extLst>
          </p:cNvPr>
          <p:cNvSpPr/>
          <p:nvPr/>
        </p:nvSpPr>
        <p:spPr>
          <a:xfrm>
            <a:off x="372070" y="1711523"/>
            <a:ext cx="105489" cy="26824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100"/>
              </a:lnSpc>
              <a:buNone/>
            </a:pPr>
            <a:r>
              <a:rPr lang="en-US" sz="2100" b="1" dirty="0">
                <a:solidFill>
                  <a:srgbClr val="D7D4CC"/>
                </a:solidFill>
                <a:latin typeface="Comfortaa Bold" pitchFamily="34" charset="0"/>
                <a:ea typeface="Comfortaa Bold" pitchFamily="34" charset="-122"/>
                <a:cs typeface="Comfortaa Bold" pitchFamily="34" charset="-120"/>
              </a:rPr>
              <a:t>1</a:t>
            </a:r>
            <a:endParaRPr lang="en-US" sz="2100" dirty="0"/>
          </a:p>
        </p:txBody>
      </p:sp>
      <p:sp>
        <p:nvSpPr>
          <p:cNvPr id="7" name="Text 5">
            <a:extLst>
              <a:ext uri="{FF2B5EF4-FFF2-40B4-BE49-F238E27FC236}">
                <a16:creationId xmlns:a16="http://schemas.microsoft.com/office/drawing/2014/main" id="{2E9E40D5-4D1A-CEE9-CDBF-EDF64CF03053}"/>
              </a:ext>
            </a:extLst>
          </p:cNvPr>
          <p:cNvSpPr/>
          <p:nvPr/>
        </p:nvSpPr>
        <p:spPr>
          <a:xfrm>
            <a:off x="674132" y="1708428"/>
            <a:ext cx="6327457" cy="965835"/>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500"/>
              </a:lnSpc>
              <a:buNone/>
            </a:pPr>
            <a:r>
              <a:rPr lang="en-US" sz="1550" dirty="0">
                <a:solidFill>
                  <a:srgbClr val="D7D4CC"/>
                </a:solidFill>
                <a:latin typeface="Raleway Medium" pitchFamily="34" charset="0"/>
                <a:ea typeface="Raleway Medium" pitchFamily="34" charset="-122"/>
                <a:cs typeface="Raleway Medium" pitchFamily="34" charset="-120"/>
              </a:rPr>
              <a:t>The fire spreads dynamically, changing the map's landscape. We implemented a fire spread model to simulate its propagation through different terrain types.</a:t>
            </a:r>
            <a:endParaRPr lang="en-US" sz="1550" dirty="0"/>
          </a:p>
        </p:txBody>
      </p:sp>
      <p:sp>
        <p:nvSpPr>
          <p:cNvPr id="8" name="Text 8">
            <a:extLst>
              <a:ext uri="{FF2B5EF4-FFF2-40B4-BE49-F238E27FC236}">
                <a16:creationId xmlns:a16="http://schemas.microsoft.com/office/drawing/2014/main" id="{EAFEE8F7-31D8-C060-46AE-8A589AB1E91F}"/>
              </a:ext>
            </a:extLst>
          </p:cNvPr>
          <p:cNvSpPr/>
          <p:nvPr/>
        </p:nvSpPr>
        <p:spPr>
          <a:xfrm>
            <a:off x="345877" y="3042523"/>
            <a:ext cx="157758" cy="26824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100"/>
              </a:lnSpc>
              <a:buNone/>
            </a:pPr>
            <a:r>
              <a:rPr lang="en-US" sz="2100" b="1" dirty="0">
                <a:solidFill>
                  <a:srgbClr val="D7D4CC"/>
                </a:solidFill>
                <a:latin typeface="Comfortaa Bold" pitchFamily="34" charset="0"/>
                <a:ea typeface="Comfortaa Bold" pitchFamily="34" charset="-122"/>
                <a:cs typeface="Comfortaa Bold" pitchFamily="34" charset="-120"/>
              </a:rPr>
              <a:t>2</a:t>
            </a:r>
            <a:endParaRPr lang="en-US" sz="2100" dirty="0"/>
          </a:p>
        </p:txBody>
      </p:sp>
      <p:sp>
        <p:nvSpPr>
          <p:cNvPr id="9" name="Text 9">
            <a:extLst>
              <a:ext uri="{FF2B5EF4-FFF2-40B4-BE49-F238E27FC236}">
                <a16:creationId xmlns:a16="http://schemas.microsoft.com/office/drawing/2014/main" id="{655CD358-A972-8E84-373C-387ED37E7872}"/>
              </a:ext>
            </a:extLst>
          </p:cNvPr>
          <p:cNvSpPr/>
          <p:nvPr/>
        </p:nvSpPr>
        <p:spPr>
          <a:xfrm>
            <a:off x="674132" y="3039428"/>
            <a:ext cx="6327457" cy="128778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500"/>
              </a:lnSpc>
              <a:buNone/>
            </a:pPr>
            <a:r>
              <a:rPr lang="en-US" sz="1550" dirty="0">
                <a:solidFill>
                  <a:srgbClr val="D7D4CC"/>
                </a:solidFill>
                <a:latin typeface="Raleway Medium" pitchFamily="34" charset="0"/>
                <a:ea typeface="Raleway Medium" pitchFamily="34" charset="-122"/>
                <a:cs typeface="Raleway Medium" pitchFamily="34" charset="-120"/>
              </a:rPr>
              <a:t>The algorithm then recalculates the evacuation paths in real time, factoring in the changing firefront. This allows for dynamic adjustments to the paths, ensuring the most efficient and safe routes are always available.</a:t>
            </a:r>
            <a:endParaRPr lang="en-US" sz="1550" dirty="0"/>
          </a:p>
        </p:txBody>
      </p:sp>
      <p:sp>
        <p:nvSpPr>
          <p:cNvPr id="10" name="Text 12">
            <a:extLst>
              <a:ext uri="{FF2B5EF4-FFF2-40B4-BE49-F238E27FC236}">
                <a16:creationId xmlns:a16="http://schemas.microsoft.com/office/drawing/2014/main" id="{7A64D853-BD50-7387-4704-58C78114833D}"/>
              </a:ext>
            </a:extLst>
          </p:cNvPr>
          <p:cNvSpPr/>
          <p:nvPr/>
        </p:nvSpPr>
        <p:spPr>
          <a:xfrm>
            <a:off x="420648" y="4581168"/>
            <a:ext cx="160615" cy="26824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100"/>
              </a:lnSpc>
              <a:buNone/>
            </a:pPr>
            <a:r>
              <a:rPr lang="en-US" sz="2100" b="1" dirty="0">
                <a:solidFill>
                  <a:srgbClr val="D7D4CC"/>
                </a:solidFill>
                <a:latin typeface="Comfortaa Bold" pitchFamily="34" charset="0"/>
                <a:ea typeface="Comfortaa Bold" pitchFamily="34" charset="-122"/>
                <a:cs typeface="Comfortaa Bold" pitchFamily="34" charset="-120"/>
              </a:rPr>
              <a:t>3</a:t>
            </a:r>
            <a:endParaRPr lang="en-US" sz="2100" dirty="0"/>
          </a:p>
        </p:txBody>
      </p:sp>
      <p:sp>
        <p:nvSpPr>
          <p:cNvPr id="11" name="Text 13">
            <a:extLst>
              <a:ext uri="{FF2B5EF4-FFF2-40B4-BE49-F238E27FC236}">
                <a16:creationId xmlns:a16="http://schemas.microsoft.com/office/drawing/2014/main" id="{F7664358-9CFB-F562-377E-02CB0620CC42}"/>
              </a:ext>
            </a:extLst>
          </p:cNvPr>
          <p:cNvSpPr/>
          <p:nvPr/>
        </p:nvSpPr>
        <p:spPr>
          <a:xfrm>
            <a:off x="674132" y="4578072"/>
            <a:ext cx="6327457" cy="1609725"/>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500"/>
              </a:lnSpc>
              <a:buNone/>
            </a:pPr>
            <a:r>
              <a:rPr lang="en-US" sz="1550" dirty="0">
                <a:solidFill>
                  <a:srgbClr val="D7D4CC"/>
                </a:solidFill>
                <a:latin typeface="Raleway Medium" pitchFamily="34" charset="0"/>
                <a:ea typeface="Raleway Medium" pitchFamily="34" charset="-122"/>
                <a:cs typeface="Raleway Medium" pitchFamily="34" charset="-120"/>
              </a:rPr>
              <a:t>The paths can change rapidly as the fire progresses, highlighting the importance of dynamic path planning. This project demonstrates how a combination of pathfinding algorithms and fire simulation can be used to develop effective evacuation strategies during wildfire emergencies.</a:t>
            </a:r>
            <a:endParaRPr lang="en-US" sz="1550" dirty="0"/>
          </a:p>
        </p:txBody>
      </p:sp>
    </p:spTree>
    <p:extLst>
      <p:ext uri="{BB962C8B-B14F-4D97-AF65-F5344CB8AC3E}">
        <p14:creationId xmlns:p14="http://schemas.microsoft.com/office/powerpoint/2010/main" val="219977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5DB4E961-A1A2-D93D-90B7-B6C769DD7316}"/>
              </a:ext>
            </a:extLst>
          </p:cNvPr>
          <p:cNvSpPr/>
          <p:nvPr/>
        </p:nvSpPr>
        <p:spPr>
          <a:xfrm>
            <a:off x="321343" y="294884"/>
            <a:ext cx="11865650" cy="62126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850"/>
              </a:lnSpc>
              <a:buNone/>
            </a:pPr>
            <a:r>
              <a:rPr lang="en-US" sz="3900" b="1" dirty="0">
                <a:solidFill>
                  <a:srgbClr val="FFE14D"/>
                </a:solidFill>
                <a:latin typeface="Comfortaa Bold" pitchFamily="34" charset="0"/>
                <a:ea typeface="Comfortaa Bold" pitchFamily="34" charset="-122"/>
                <a:cs typeface="Comfortaa Bold" pitchFamily="34" charset="-120"/>
              </a:rPr>
              <a:t>Randomly Generated Houses and Safehouses</a:t>
            </a:r>
            <a:endParaRPr lang="en-US" sz="3900" dirty="0"/>
          </a:p>
        </p:txBody>
      </p:sp>
      <p:pic>
        <p:nvPicPr>
          <p:cNvPr id="5" name="Image 0">
            <a:extLst>
              <a:ext uri="{FF2B5EF4-FFF2-40B4-BE49-F238E27FC236}">
                <a16:creationId xmlns:a16="http://schemas.microsoft.com/office/drawing/2014/main" id="{A6EC625A-F7EB-B2BE-59E6-CA810BDAEE50}"/>
              </a:ext>
            </a:extLst>
          </p:cNvPr>
          <p:cNvPicPr>
            <a:picLocks noChangeAspect="1"/>
          </p:cNvPicPr>
          <p:nvPr/>
        </p:nvPicPr>
        <p:blipFill>
          <a:blip r:embed="rId2"/>
          <a:stretch>
            <a:fillRect/>
          </a:stretch>
        </p:blipFill>
        <p:spPr>
          <a:xfrm>
            <a:off x="321343" y="1277611"/>
            <a:ext cx="4596724" cy="2834096"/>
          </a:xfrm>
          <a:prstGeom prst="rect">
            <a:avLst/>
          </a:prstGeom>
        </p:spPr>
      </p:pic>
      <p:sp>
        <p:nvSpPr>
          <p:cNvPr id="6" name="Text 1">
            <a:extLst>
              <a:ext uri="{FF2B5EF4-FFF2-40B4-BE49-F238E27FC236}">
                <a16:creationId xmlns:a16="http://schemas.microsoft.com/office/drawing/2014/main" id="{95CA0BBB-3224-BD4D-22F0-8A599A7A47C5}"/>
              </a:ext>
            </a:extLst>
          </p:cNvPr>
          <p:cNvSpPr/>
          <p:nvPr/>
        </p:nvSpPr>
        <p:spPr>
          <a:xfrm>
            <a:off x="321343" y="4337603"/>
            <a:ext cx="2485430" cy="310753"/>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00"/>
              </a:lnSpc>
              <a:buNone/>
            </a:pPr>
            <a:r>
              <a:rPr lang="en-US" sz="1950" b="1" dirty="0">
                <a:solidFill>
                  <a:srgbClr val="D7D4CC"/>
                </a:solidFill>
                <a:latin typeface="Comfortaa Bold" pitchFamily="34" charset="0"/>
                <a:ea typeface="Comfortaa Bold" pitchFamily="34" charset="-122"/>
                <a:cs typeface="Comfortaa Bold" pitchFamily="34" charset="-120"/>
              </a:rPr>
              <a:t>Houses</a:t>
            </a:r>
            <a:endParaRPr lang="en-US" sz="1950" dirty="0"/>
          </a:p>
        </p:txBody>
      </p:sp>
      <p:sp>
        <p:nvSpPr>
          <p:cNvPr id="7" name="Text 2">
            <a:extLst>
              <a:ext uri="{FF2B5EF4-FFF2-40B4-BE49-F238E27FC236}">
                <a16:creationId xmlns:a16="http://schemas.microsoft.com/office/drawing/2014/main" id="{C677BEFF-B779-976F-C8FB-9917EFB94D5B}"/>
              </a:ext>
            </a:extLst>
          </p:cNvPr>
          <p:cNvSpPr/>
          <p:nvPr/>
        </p:nvSpPr>
        <p:spPr>
          <a:xfrm>
            <a:off x="321343" y="4889863"/>
            <a:ext cx="4282521" cy="66214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00"/>
              </a:lnSpc>
              <a:buNone/>
            </a:pPr>
            <a:r>
              <a:rPr lang="en-US" sz="1750" dirty="0">
                <a:solidFill>
                  <a:srgbClr val="D7D4CC"/>
                </a:solidFill>
                <a:latin typeface="Raleway Medium" pitchFamily="34" charset="0"/>
                <a:ea typeface="Raleway Medium" pitchFamily="34" charset="-122"/>
                <a:cs typeface="Raleway Medium" pitchFamily="34" charset="-120"/>
              </a:rPr>
              <a:t>The locations of houses are randomly generated within the map, ensuring a realistic and varied distribution.</a:t>
            </a:r>
            <a:endParaRPr lang="en-US" sz="1750" dirty="0"/>
          </a:p>
        </p:txBody>
      </p:sp>
      <p:pic>
        <p:nvPicPr>
          <p:cNvPr id="8" name="Image 1">
            <a:extLst>
              <a:ext uri="{FF2B5EF4-FFF2-40B4-BE49-F238E27FC236}">
                <a16:creationId xmlns:a16="http://schemas.microsoft.com/office/drawing/2014/main" id="{3B9889EC-BBA4-DDC8-7F0F-6D2D8EC2DCAA}"/>
              </a:ext>
            </a:extLst>
          </p:cNvPr>
          <p:cNvPicPr>
            <a:picLocks noChangeAspect="1"/>
          </p:cNvPicPr>
          <p:nvPr/>
        </p:nvPicPr>
        <p:blipFill>
          <a:blip r:embed="rId3"/>
          <a:stretch>
            <a:fillRect/>
          </a:stretch>
        </p:blipFill>
        <p:spPr>
          <a:xfrm>
            <a:off x="5690649" y="1277611"/>
            <a:ext cx="4704047" cy="2855560"/>
          </a:xfrm>
          <a:prstGeom prst="rect">
            <a:avLst/>
          </a:prstGeom>
        </p:spPr>
      </p:pic>
      <p:sp>
        <p:nvSpPr>
          <p:cNvPr id="9" name="Text 3">
            <a:extLst>
              <a:ext uri="{FF2B5EF4-FFF2-40B4-BE49-F238E27FC236}">
                <a16:creationId xmlns:a16="http://schemas.microsoft.com/office/drawing/2014/main" id="{CDAE2BC6-6CED-54F5-2921-6D2EB3063AA7}"/>
              </a:ext>
            </a:extLst>
          </p:cNvPr>
          <p:cNvSpPr/>
          <p:nvPr/>
        </p:nvSpPr>
        <p:spPr>
          <a:xfrm>
            <a:off x="5733579" y="4337603"/>
            <a:ext cx="2485430" cy="310753"/>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00"/>
              </a:lnSpc>
              <a:buNone/>
            </a:pPr>
            <a:r>
              <a:rPr lang="en-US" sz="1950" b="1" dirty="0">
                <a:solidFill>
                  <a:srgbClr val="D7D4CC"/>
                </a:solidFill>
                <a:latin typeface="Comfortaa Bold" pitchFamily="34" charset="0"/>
                <a:ea typeface="Comfortaa Bold" pitchFamily="34" charset="-122"/>
                <a:cs typeface="Comfortaa Bold" pitchFamily="34" charset="-120"/>
              </a:rPr>
              <a:t>Safehouses</a:t>
            </a:r>
            <a:endParaRPr lang="en-US" sz="1950" dirty="0"/>
          </a:p>
        </p:txBody>
      </p:sp>
      <p:sp>
        <p:nvSpPr>
          <p:cNvPr id="10" name="Text 4">
            <a:extLst>
              <a:ext uri="{FF2B5EF4-FFF2-40B4-BE49-F238E27FC236}">
                <a16:creationId xmlns:a16="http://schemas.microsoft.com/office/drawing/2014/main" id="{3F5E0ABC-1911-6EBC-2B05-1AA3FBC3390C}"/>
              </a:ext>
            </a:extLst>
          </p:cNvPr>
          <p:cNvSpPr/>
          <p:nvPr/>
        </p:nvSpPr>
        <p:spPr>
          <a:xfrm>
            <a:off x="5733579" y="4804003"/>
            <a:ext cx="4454239" cy="69434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00"/>
              </a:lnSpc>
              <a:buNone/>
            </a:pPr>
            <a:r>
              <a:rPr lang="en-US" sz="1750" dirty="0">
                <a:solidFill>
                  <a:srgbClr val="D7D4CC"/>
                </a:solidFill>
                <a:latin typeface="Raleway Medium" pitchFamily="34" charset="0"/>
                <a:ea typeface="Raleway Medium" pitchFamily="34" charset="-122"/>
                <a:cs typeface="Raleway Medium" pitchFamily="34" charset="-120"/>
              </a:rPr>
              <a:t>Safehouses are also randomly generated across the map, creating different scenarios and distances for evacuation.</a:t>
            </a:r>
            <a:endParaRPr lang="en-US" sz="1750" dirty="0"/>
          </a:p>
        </p:txBody>
      </p:sp>
    </p:spTree>
    <p:extLst>
      <p:ext uri="{BB962C8B-B14F-4D97-AF65-F5344CB8AC3E}">
        <p14:creationId xmlns:p14="http://schemas.microsoft.com/office/powerpoint/2010/main" val="1279964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330</cp:revision>
  <dcterms:created xsi:type="dcterms:W3CDTF">2024-12-27T13:31:26Z</dcterms:created>
  <dcterms:modified xsi:type="dcterms:W3CDTF">2024-12-27T15:44:49Z</dcterms:modified>
</cp:coreProperties>
</file>