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embeddedFontLst>
    <p:embeddedFont>
      <p:font typeface="Franklin Gothic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FranklinGothic-bold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c49f237d2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c49f237d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ac49f237d2_1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c49f237d2_1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c49f237d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ac49f237d2_1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c35d767a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ac35d767a4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c35d767a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ac35d767a4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c35d767a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ac35d767a4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c35d767a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ac35d767a4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c35d767a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ac35d767a4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c35d767a4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c35d767a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ac35d767a4_0_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0">
                <a:srgbClr val="166018"/>
              </a:gs>
              <a:gs pos="1000">
                <a:srgbClr val="166018"/>
              </a:gs>
              <a:gs pos="52000">
                <a:srgbClr val="00B0F0"/>
              </a:gs>
              <a:gs pos="100000">
                <a:srgbClr val="17365D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INDIAN INSTITUTE OF TECHNOLOGY ROORKEE</a:t>
            </a:r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77895" y="-1281"/>
            <a:ext cx="755828" cy="732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06150"/>
            <a:ext cx="9133727" cy="18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3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3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cap="flat" cmpd="sng" w="2222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180654" y="202990"/>
            <a:ext cx="7042080" cy="55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80653" y="1173984"/>
            <a:ext cx="8768137" cy="5223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type="title"/>
          </p:nvPr>
        </p:nvSpPr>
        <p:spPr>
          <a:xfrm>
            <a:off x="180654" y="202990"/>
            <a:ext cx="7042080" cy="55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80654" y="1132413"/>
            <a:ext cx="4288604" cy="480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180654" y="1613043"/>
            <a:ext cx="4288604" cy="47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3" name="Google Shape;33;p4"/>
          <p:cNvSpPr txBox="1"/>
          <p:nvPr>
            <p:ph idx="3" type="body"/>
          </p:nvPr>
        </p:nvSpPr>
        <p:spPr>
          <a:xfrm>
            <a:off x="4645025" y="1125166"/>
            <a:ext cx="4242121" cy="4878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4"/>
          <p:cNvSpPr txBox="1"/>
          <p:nvPr>
            <p:ph idx="4" type="body"/>
          </p:nvPr>
        </p:nvSpPr>
        <p:spPr>
          <a:xfrm>
            <a:off x="4645025" y="1613043"/>
            <a:ext cx="4242121" cy="47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4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4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cap="flat" cmpd="sng" w="2222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" name="Google Shape;3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Google Shape;43;p5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5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cap="flat" cmpd="sng" w="2222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" name="Google Shape;4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 Slide">
  <p:cSld name="Last Slid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3363913" y="2971801"/>
            <a:ext cx="2452687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0" name="Google Shape;50;p6"/>
          <p:cNvCxnSpPr/>
          <p:nvPr/>
        </p:nvCxnSpPr>
        <p:spPr>
          <a:xfrm>
            <a:off x="3595524" y="3619535"/>
            <a:ext cx="2009553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idx="4294967295" type="title"/>
          </p:nvPr>
        </p:nvSpPr>
        <p:spPr>
          <a:xfrm>
            <a:off x="1069520" y="1111751"/>
            <a:ext cx="7247166" cy="499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Large Multimedia File Transfer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7"/>
          <p:cNvSpPr txBox="1"/>
          <p:nvPr>
            <p:ph idx="4294967295" type="body"/>
          </p:nvPr>
        </p:nvSpPr>
        <p:spPr>
          <a:xfrm>
            <a:off x="1069520" y="3224241"/>
            <a:ext cx="7247166" cy="4233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/>
              <a:t>Advanced Computer Networks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7"/>
          <p:cNvSpPr txBox="1"/>
          <p:nvPr>
            <p:ph idx="4294967295" type="body"/>
          </p:nvPr>
        </p:nvSpPr>
        <p:spPr>
          <a:xfrm>
            <a:off x="1069520" y="3647611"/>
            <a:ext cx="7247166" cy="4233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/>
              <a:t>CSN-503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 txBox="1"/>
          <p:nvPr>
            <p:ph idx="4294967295" type="body"/>
          </p:nvPr>
        </p:nvSpPr>
        <p:spPr>
          <a:xfrm>
            <a:off x="1069520" y="1611087"/>
            <a:ext cx="7247166" cy="4233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1" i="1" lang="en-US" sz="2000">
                <a:solidFill>
                  <a:srgbClr val="000099"/>
                </a:solidFill>
              </a:rPr>
              <a:t>(Project no - 2)</a:t>
            </a:r>
            <a:endParaRPr b="1" i="1" sz="20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180650" y="1132425"/>
            <a:ext cx="4464300" cy="48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Time(seconds) vs File Size(bytes)</a:t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425" y="2036775"/>
            <a:ext cx="5815725" cy="42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180654" y="1132413"/>
            <a:ext cx="4288500" cy="48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Time(seconds) vs # of Threads</a:t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850" y="2173388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180650" y="1132425"/>
            <a:ext cx="7977900" cy="48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Time taken (36.4MB) vs Time taken (17MB)</a:t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375" y="2202250"/>
            <a:ext cx="6734175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363913" y="2971801"/>
            <a:ext cx="2452687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180654" y="202990"/>
            <a:ext cx="7042080" cy="55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- 8</a:t>
            </a:r>
            <a:endParaRPr/>
          </a:p>
        </p:txBody>
      </p:sp>
      <p:sp>
        <p:nvSpPr>
          <p:cNvPr id="64" name="Google Shape;64;p8"/>
          <p:cNvSpPr txBox="1"/>
          <p:nvPr>
            <p:ph idx="1" type="body"/>
          </p:nvPr>
        </p:nvSpPr>
        <p:spPr>
          <a:xfrm>
            <a:off x="180653" y="1173984"/>
            <a:ext cx="8768137" cy="5223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500"/>
              <a:t>Group Members :-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Bhanu Pratap - 17114019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Sasi Kiran Bhimavarapu - 17114021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Goddu Vishal - 17114034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Jaynil Jaiswal - 17114040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Ommi Akash - 17114053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Shashank Kashyap - 17114070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Vishnuteja - 17114031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137850" y="1374875"/>
            <a:ext cx="88683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/>
              <a:t>Problem Statement :</a:t>
            </a:r>
            <a:r>
              <a:rPr lang="en-US" sz="2300"/>
              <a:t> Develop an application which can share large-sized multimedia files transfer between two nodes on the same network using socket programming. Further optimize the application using multithreading to run faster for larger files.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Why use Multithreading over Single threading ?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Perform quantitative analysis on the impact of multithreading in the file transfer.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 Programming</a:t>
            </a:r>
            <a:endParaRPr/>
          </a:p>
        </p:txBody>
      </p:sp>
      <p:pic>
        <p:nvPicPr>
          <p:cNvPr id="76" name="Google Shape;7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025" y="1214900"/>
            <a:ext cx="5309950" cy="53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 Programming</a:t>
            </a:r>
            <a:endParaRPr/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BIND - This method is used to bind server to a specific ip address and port, this enables server to ‘listen’ to request on this pair of ip address and port number. 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LISTEN - This method marks the socket as a passive socket, i.e., it will be used to accept incoming request over binded ip-address and port.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ACCEPT - This method is used by a server to accept a connection request from a client. When a connection is available, the socket created is ready for use to read data from the process that requested the connection.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 Programming</a:t>
            </a:r>
            <a:endParaRPr/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CONNECT - This method is used by the client to connect to the already listening server, this attempts to establish a connection between two sockets.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SEND - This is a low-level method, basically a syscall. It can send less no. of bytes than requested but returns the no. of bytes sent.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SENDALL - This is a high-level Python-only method that sends the entire buffer you pass or throws an exception. We are using this since we are using blocking sockets.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RECV - This method is used to receive a specific amount of bytes of data. Used by both client and server.  </a:t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Multithreading</a:t>
            </a:r>
            <a:endParaRPr/>
          </a:p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Multithreading is basically the process of splitting a task into multiple parallel tasks and each parallel task is run on its own thread.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The advantage of multithreading is fragmenting our primary task into smaller subtasks that can be run parallely, which results in considerable decrease in the processing time.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Similarly, in our implementation each thread transfers a chunk of data from the client to the server and once all the data has been received by the server it merges these chunks and put together our </a:t>
            </a:r>
            <a:r>
              <a:rPr lang="en-US" sz="2200"/>
              <a:t>received</a:t>
            </a:r>
            <a:r>
              <a:rPr lang="en-US" sz="2200"/>
              <a:t> media.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So usually increasing the threads results in increase in performance, but context-switch-overhead, which also increases with increasing threads, limits the multithreading.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Thread in Python</a:t>
            </a:r>
            <a:endParaRPr/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Python has a ‘Thread’ class which represents an activity that is run in a separate thread of control.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__init__() is invoked when a thread object is created.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This thread’s activity is started by calling start() method of Thread class.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This invokes the run() method in a separate thread of control.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join() method where other threads can call a thread’s join() method. This blocks the calling thread until the thread whose join() method is called is terminated.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180654" y="202990"/>
            <a:ext cx="7042080" cy="55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Explaining the code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ITR_PPT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