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57" r:id="rId6"/>
    <p:sldId id="258" r:id="rId7"/>
    <p:sldId id="260" r:id="rId8"/>
    <p:sldId id="261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DCDEE0"/>
              </a:solidFill>
              <a:prstDash val="solid"/>
              <a:miter lim="400000"/>
            </a:ln>
          </a:top>
          <a:bottom>
            <a:ln w="12700" cap="flat">
              <a:solidFill>
                <a:srgbClr val="DCDEE0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A1A6"/>
              </a:solidFill>
              <a:prstDash val="solid"/>
              <a:miter lim="400000"/>
            </a:ln>
          </a:top>
          <a:bottom>
            <a:ln w="12700" cap="flat">
              <a:solidFill>
                <a:srgbClr val="A2A1A6"/>
              </a:solidFill>
              <a:prstDash val="solid"/>
              <a:miter lim="400000"/>
            </a:ln>
          </a:bottom>
          <a:insideH>
            <a:ln w="12700" cap="flat">
              <a:solidFill>
                <a:srgbClr val="A2A1A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1818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11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6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50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1875"/>
              <a:lumOff val="16453"/>
              <a:alpha val="30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85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6499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585F">
              <a:alpha val="57000"/>
            </a:srgbClr>
          </a:solidFill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598"/>
  </p:normalViewPr>
  <p:slideViewPr>
    <p:cSldViewPr snapToGrid="0" snapToObjects="1">
      <p:cViewPr varScale="1">
        <p:scale>
          <a:sx n="33" d="100"/>
          <a:sy n="33" d="100"/>
        </p:scale>
        <p:origin x="-1152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291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2057400"/>
            <a:ext cx="11430000" cy="3175000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87400" y="5334000"/>
            <a:ext cx="11430000" cy="1524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87400" y="3289300"/>
            <a:ext cx="11430000" cy="3175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7239000" y="20828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546100" y="1473200"/>
            <a:ext cx="5969000" cy="3708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546100" y="5295900"/>
            <a:ext cx="59690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239000" y="28702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87400" y="2794000"/>
            <a:ext cx="5715000" cy="5715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300"/>
              </a:spcBef>
              <a:buClrTx/>
              <a:defRPr sz="3300"/>
            </a:lvl1pPr>
            <a:lvl2pPr marL="736600" indent="-368300">
              <a:spcBef>
                <a:spcPts val="3300"/>
              </a:spcBef>
              <a:buClrTx/>
              <a:defRPr sz="3300"/>
            </a:lvl2pPr>
            <a:lvl3pPr marL="1104900" indent="-368300">
              <a:spcBef>
                <a:spcPts val="3300"/>
              </a:spcBef>
              <a:buClrTx/>
              <a:defRPr sz="3300"/>
            </a:lvl3pPr>
            <a:lvl4pPr marL="1473200" indent="-368300">
              <a:spcBef>
                <a:spcPts val="3300"/>
              </a:spcBef>
              <a:buClrTx/>
              <a:defRPr sz="3300"/>
            </a:lvl4pPr>
            <a:lvl5pPr marL="1841500" indent="-368300">
              <a:spcBef>
                <a:spcPts val="3300"/>
              </a:spcBef>
              <a:buClrTx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267700" y="4292600"/>
            <a:ext cx="3378200" cy="4610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270063" y="835385"/>
            <a:ext cx="3378201" cy="254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346200" y="838200"/>
            <a:ext cx="5943600" cy="806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tabLst>
                <a:tab pos="914400" algn="l"/>
              </a:tabLst>
              <a:defRPr sz="3000" i="1"/>
            </a:lvl1pPr>
          </a:lstStyle>
          <a:p>
            <a:pPr defTabSz="914400"/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ClrTx/>
              <a:buSzTx/>
              <a:buNone/>
              <a:tabLst>
                <a:tab pos="914400" algn="l"/>
              </a:tabLst>
            </a:lvl1pPr>
          </a:lstStyle>
          <a:p>
            <a:pPr defTabSz="914400"/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900" y="9258300"/>
            <a:ext cx="368301" cy="393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1pPr>
      <a:lvl2pPr marL="863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2pPr>
      <a:lvl3pPr marL="1295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3pPr>
      <a:lvl4pPr marL="1727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4pPr>
      <a:lvl5pPr marL="21590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5pPr>
      <a:lvl6pPr marL="2590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6pPr>
      <a:lvl7pPr marL="3022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7pPr>
      <a:lvl8pPr marL="3454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8pPr>
      <a:lvl9pPr marL="3886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8800">
                <a:effectLst>
                  <a:outerShdw blurRad="33528" dist="4470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Future Work in Natural Language Processing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April 4, 2016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7" y="519562"/>
            <a:ext cx="12738270" cy="667533"/>
          </a:xfrm>
        </p:spPr>
        <p:txBody>
          <a:bodyPr>
            <a:noAutofit/>
          </a:bodyPr>
          <a:lstStyle/>
          <a:p>
            <a:r>
              <a:rPr lang="en-US" sz="4800" dirty="0" smtClean="0"/>
              <a:t>Bootstrapping – Quick Review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10294" y="4637748"/>
            <a:ext cx="1733973" cy="16256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Entity Labeled</a:t>
            </a:r>
          </a:p>
          <a:p>
            <a:pPr algn="ctr"/>
            <a:r>
              <a:rPr lang="en-US" sz="3200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3034453" y="2253534"/>
            <a:ext cx="1625600" cy="1192107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</a:t>
            </a:r>
          </a:p>
        </p:txBody>
      </p:sp>
      <p:sp>
        <p:nvSpPr>
          <p:cNvPr id="6" name="Can 5"/>
          <p:cNvSpPr/>
          <p:nvPr/>
        </p:nvSpPr>
        <p:spPr>
          <a:xfrm>
            <a:off x="758613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Relations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3034453" y="2849588"/>
            <a:ext cx="2275840" cy="260096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408853" y="3012148"/>
            <a:ext cx="1788160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694507" y="2253534"/>
            <a:ext cx="1625600" cy="1625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Scores</a:t>
            </a: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6177280" y="-76492"/>
            <a:ext cx="18062" cy="466005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9753600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Patterns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9320107" y="3066335"/>
            <a:ext cx="1246293" cy="15714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7261013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3251200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571413" y="6263348"/>
            <a:ext cx="1679787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6068907" y="6425908"/>
            <a:ext cx="18062" cy="400981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6080" y="3697693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27040" y="2036788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647603" y="2470281"/>
            <a:ext cx="1311470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Patterns</a:t>
            </a: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8994987" y="6154974"/>
            <a:ext cx="1463040" cy="16797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33493" y="6696841"/>
            <a:ext cx="162560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7044267" y="5450548"/>
            <a:ext cx="1842347" cy="227584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586133" y="5938228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18667" y="8166062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266787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7" y="250160"/>
            <a:ext cx="12738270" cy="667533"/>
          </a:xfrm>
        </p:spPr>
        <p:txBody>
          <a:bodyPr>
            <a:noAutofit/>
          </a:bodyPr>
          <a:lstStyle/>
          <a:p>
            <a:r>
              <a:rPr lang="en-US" sz="4800" dirty="0" smtClean="0"/>
              <a:t>Bootstrapping – Quick Review</a:t>
            </a:r>
            <a:br>
              <a:rPr lang="en-US" sz="4800" dirty="0" smtClean="0"/>
            </a:br>
            <a:r>
              <a:rPr lang="en-US" sz="4800" dirty="0" smtClean="0"/>
              <a:t>Now with </a:t>
            </a:r>
            <a:r>
              <a:rPr lang="en-US" sz="4800" dirty="0"/>
              <a:t>U</a:t>
            </a:r>
            <a:r>
              <a:rPr lang="en-US" sz="4800" dirty="0" smtClean="0"/>
              <a:t>ser </a:t>
            </a:r>
            <a:r>
              <a:rPr lang="en-US" sz="4800" dirty="0"/>
              <a:t>F</a:t>
            </a:r>
            <a:r>
              <a:rPr lang="en-US" sz="4800" dirty="0" smtClean="0"/>
              <a:t>eedback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10294" y="4637748"/>
            <a:ext cx="1733973" cy="16256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Entity Labeled</a:t>
            </a:r>
          </a:p>
          <a:p>
            <a:pPr algn="ctr"/>
            <a:r>
              <a:rPr lang="en-US" sz="3200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3034453" y="2253534"/>
            <a:ext cx="1625600" cy="1192107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</a:t>
            </a:r>
          </a:p>
        </p:txBody>
      </p:sp>
      <p:sp>
        <p:nvSpPr>
          <p:cNvPr id="6" name="Can 5"/>
          <p:cNvSpPr/>
          <p:nvPr/>
        </p:nvSpPr>
        <p:spPr>
          <a:xfrm>
            <a:off x="758613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Relations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3034453" y="2849588"/>
            <a:ext cx="2275840" cy="260096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408853" y="3012148"/>
            <a:ext cx="1788160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694507" y="2253534"/>
            <a:ext cx="1625600" cy="1625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Scores</a:t>
            </a: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6177280" y="-76492"/>
            <a:ext cx="18062" cy="466005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9753600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Patterns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9320107" y="3066335"/>
            <a:ext cx="1246293" cy="15714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7261013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3251200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571413" y="6263348"/>
            <a:ext cx="1679787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6068907" y="6425908"/>
            <a:ext cx="18062" cy="400981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6080" y="3762781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27040" y="2036788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274885" y="2849588"/>
            <a:ext cx="1311470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Patterns</a:t>
            </a: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8994987" y="6154974"/>
            <a:ext cx="1463040" cy="16797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33493" y="6696841"/>
            <a:ext cx="162560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7044267" y="5450548"/>
            <a:ext cx="1842347" cy="227584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586133" y="5938228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18667" y="8166062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pic>
        <p:nvPicPr>
          <p:cNvPr id="24" name="Picture 23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52" y="1734449"/>
            <a:ext cx="457200" cy="745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84" y="6435729"/>
            <a:ext cx="457200" cy="745331"/>
          </a:xfrm>
          <a:prstGeom prst="rect">
            <a:avLst/>
          </a:prstGeom>
          <a:ln>
            <a:solidFill>
              <a:srgbClr val="6789BA"/>
            </a:solidFill>
          </a:ln>
        </p:spPr>
      </p:pic>
      <p:pic>
        <p:nvPicPr>
          <p:cNvPr id="27" name="Picture 26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55" y="7420731"/>
            <a:ext cx="457200" cy="745331"/>
          </a:xfrm>
          <a:prstGeom prst="rect">
            <a:avLst/>
          </a:prstGeom>
          <a:ln>
            <a:solidFill>
              <a:srgbClr val="678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ounded Rectangle 2"/>
          <p:cNvSpPr/>
          <p:nvPr/>
        </p:nvSpPr>
        <p:spPr>
          <a:xfrm rot="356977">
            <a:off x="9320107" y="8274618"/>
            <a:ext cx="3576320" cy="930751"/>
          </a:xfrm>
          <a:prstGeom prst="roundRect">
            <a:avLst/>
          </a:prstGeom>
          <a:solidFill>
            <a:schemeClr val="accent1">
              <a:alpha val="2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halkduster"/>
                <a:ea typeface="+mn-ea"/>
                <a:cs typeface="Chalkduster"/>
                <a:sym typeface="Cochin"/>
              </a:rPr>
              <a:t>I can help with entities too!!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halkduster"/>
              <a:ea typeface="+mn-ea"/>
              <a:cs typeface="Chalkduster"/>
              <a:sym typeface="Cochin"/>
            </a:endParaRPr>
          </a:p>
        </p:txBody>
      </p:sp>
      <p:pic>
        <p:nvPicPr>
          <p:cNvPr id="28" name="Picture 27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96" y="57786"/>
            <a:ext cx="736325" cy="1200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Picture 28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36" y="57786"/>
            <a:ext cx="736325" cy="1200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86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7400" y="2425700"/>
            <a:ext cx="5332506" cy="6070600"/>
          </a:xfrm>
        </p:spPr>
        <p:txBody>
          <a:bodyPr/>
          <a:lstStyle/>
          <a:p>
            <a:r>
              <a:rPr lang="en-US" dirty="0" smtClean="0"/>
              <a:t>We wrote a short paper for CISRC 2015</a:t>
            </a:r>
            <a:r>
              <a:rPr lang="en-US" dirty="0"/>
              <a:t> </a:t>
            </a:r>
            <a:r>
              <a:rPr lang="en-US" dirty="0" smtClean="0"/>
              <a:t>on cyber relation bootstrapping</a:t>
            </a:r>
          </a:p>
          <a:p>
            <a:r>
              <a:rPr lang="en-US" dirty="0" smtClean="0"/>
              <a:t>And won Runner-Up Best Short Paper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573" y="9377522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5023" y="9251228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157" y="519562"/>
            <a:ext cx="12738270" cy="66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9pPr>
          </a:lstStyle>
          <a:p>
            <a:r>
              <a:rPr lang="en-US" sz="4800" smtClean="0"/>
              <a:t>Bootstrapping – Quick Review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" name="Picture 1" descr="Screen Shot 2016-04-04 at 3.2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18" y="1687252"/>
            <a:ext cx="5930165" cy="76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pic>
        <p:nvPicPr>
          <p:cNvPr id="123" name="Boostrapp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" y="2127250"/>
            <a:ext cx="12552839" cy="7471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Bootstrapping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Entity extraction process annotates document with cyber labels</a:t>
            </a:r>
          </a:p>
          <a:p>
            <a:r>
              <a:t>Document is passed to relation extraction in streaming process &amp; stored in a temporary repository</a:t>
            </a:r>
          </a:p>
          <a:p>
            <a:r>
              <a:t>Bootstrapping is offline process that utilizes the documents in the temporary repo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Feedback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Pattern/relation scores and threshold determines what to ask user</a:t>
            </a:r>
          </a:p>
          <a:p>
            <a:r>
              <a:t>Query user on relationships</a:t>
            </a:r>
          </a:p>
          <a:p>
            <a:pPr lvl="1">
              <a:defRPr sz="3000"/>
            </a:pPr>
            <a:r>
              <a:t>Is Microsoft software_vendor_of Windows?</a:t>
            </a:r>
          </a:p>
          <a:p>
            <a:r>
              <a:t>Query user on entities</a:t>
            </a:r>
          </a:p>
          <a:p>
            <a:pPr lvl="1">
              <a:defRPr sz="3000"/>
            </a:pPr>
            <a:r>
              <a:t>Is Microsoft a software_vendor?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Feedback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Relationship responses are stored, then added to set of patterns used by streaming pipeline</a:t>
            </a:r>
          </a:p>
          <a:p>
            <a:r>
              <a:t>Entity responses are stored, then used with the training data as periodic retraining of the averaged perceptron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15151"/>
      </a:dk1>
      <a:lt1>
        <a:srgbClr val="002951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l">
  <a:themeElements>
    <a:clrScheme name="Form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209</Words>
  <Application>Microsoft Macintosh PowerPoint</Application>
  <PresentationFormat>Custom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Formal</vt:lpstr>
      <vt:lpstr>Future Work in Natural Language Processing</vt:lpstr>
      <vt:lpstr>Bootstrapping – Quick Review</vt:lpstr>
      <vt:lpstr>Bootstrapping – Quick Review Now with User Feedback</vt:lpstr>
      <vt:lpstr>PowerPoint Presentation</vt:lpstr>
      <vt:lpstr>Overview</vt:lpstr>
      <vt:lpstr>Bootstrapping</vt:lpstr>
      <vt:lpstr>User Feedback</vt:lpstr>
      <vt:lpstr>User Feedback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Work in Natural Language Processing</dc:title>
  <cp:lastModifiedBy>Bridges, Robert A.</cp:lastModifiedBy>
  <cp:revision>10</cp:revision>
  <dcterms:modified xsi:type="dcterms:W3CDTF">2016-04-04T20:04:03Z</dcterms:modified>
</cp:coreProperties>
</file>