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32"/>
  </p:notesMasterIdLst>
  <p:sldIdLst>
    <p:sldId id="256" r:id="rId5"/>
    <p:sldId id="257" r:id="rId6"/>
    <p:sldId id="258" r:id="rId7"/>
    <p:sldId id="261" r:id="rId8"/>
    <p:sldId id="262" r:id="rId9"/>
    <p:sldId id="263" r:id="rId10"/>
    <p:sldId id="278" r:id="rId11"/>
    <p:sldId id="273" r:id="rId12"/>
    <p:sldId id="259" r:id="rId13"/>
    <p:sldId id="260" r:id="rId14"/>
    <p:sldId id="264" r:id="rId15"/>
    <p:sldId id="265" r:id="rId16"/>
    <p:sldId id="268" r:id="rId17"/>
    <p:sldId id="276" r:id="rId18"/>
    <p:sldId id="274" r:id="rId19"/>
    <p:sldId id="275" r:id="rId20"/>
    <p:sldId id="280" r:id="rId21"/>
    <p:sldId id="283" r:id="rId22"/>
    <p:sldId id="282" r:id="rId23"/>
    <p:sldId id="284" r:id="rId24"/>
    <p:sldId id="271" r:id="rId25"/>
    <p:sldId id="277" r:id="rId26"/>
    <p:sldId id="281" r:id="rId27"/>
    <p:sldId id="289" r:id="rId28"/>
    <p:sldId id="285" r:id="rId29"/>
    <p:sldId id="287" r:id="rId30"/>
    <p:sldId id="288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88" y="-72"/>
      </p:cViewPr>
      <p:guideLst>
        <p:guide orient="horz" pos="144"/>
        <p:guide orient="horz" pos="4176"/>
        <p:guide pos="3120"/>
        <p:guide pos="5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CB3B4-5F55-8145-A004-68AD95930E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195C6-0C3B-A54E-984C-D2147424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works</a:t>
            </a:r>
            <a:r>
              <a:rPr lang="en-US" baseline="0" dirty="0" smtClean="0"/>
              <a:t> really well in the presence of lots of training data, but </a:t>
            </a:r>
          </a:p>
          <a:p>
            <a:r>
              <a:rPr lang="en-US" baseline="0" dirty="0" smtClean="0"/>
              <a:t>	1. Not portable to different writing styles</a:t>
            </a:r>
          </a:p>
          <a:p>
            <a:r>
              <a:rPr lang="en-US" baseline="0" dirty="0" smtClean="0"/>
              <a:t>	2. Can’t identify aliases</a:t>
            </a:r>
          </a:p>
          <a:p>
            <a:r>
              <a:rPr lang="en-US" baseline="0" dirty="0" smtClean="0"/>
              <a:t>		e.g. I.E. and IE and Internet 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195C6-0C3B-A54E-984C-D2147424C7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195C6-0C3B-A54E-984C-D2147424C7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7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 to map a sentence</a:t>
            </a:r>
            <a:r>
              <a:rPr lang="en-US" baseline="0" dirty="0" smtClean="0"/>
              <a:t> a tree (graph theory) that represents the dependencies and syntactic structure.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195C6-0C3B-A54E-984C-D2147424C7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r>
              <a:rPr lang="en-US" baseline="0" dirty="0" smtClean="0"/>
              <a:t>s get high score if they 1. promote a lot of known relations, and 2. only occur w/ promoted relations – this weeds out common phrases that occur a lot,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Relations get a high score not by being identified by a lot of patterns, but by being identified by patterns that match many other relations.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195C6-0C3B-A54E-984C-D2147424C7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1" name="Picture 10" descr="template graphic_090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851608" y="1233948"/>
            <a:ext cx="4292392" cy="4224528"/>
          </a:xfrm>
          <a:prstGeom prst="rect">
            <a:avLst/>
          </a:prstGeom>
        </p:spPr>
      </p:pic>
      <p:pic>
        <p:nvPicPr>
          <p:cNvPr id="9" name="Picture 8" descr="dh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286500"/>
            <a:ext cx="1388269" cy="41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956596" cy="1838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Robert A. Bridges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3" descr="dhs.png"/>
          <p:cNvPicPr>
            <a:picLocks noChangeAspect="1"/>
          </p:cNvPicPr>
          <p:nvPr userDrawn="1"/>
        </p:nvPicPr>
        <p:blipFill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248400"/>
            <a:ext cx="1388269" cy="419100"/>
          </a:xfrm>
          <a:prstGeom prst="rect">
            <a:avLst/>
          </a:prstGeom>
          <a:solidFill>
            <a:srgbClr val="B2B2B2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2800" kern="1200">
          <a:solidFill>
            <a:srgbClr val="006C3A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rgbClr val="006C3A"/>
        </a:buClr>
        <a:buFont typeface="Arial" pitchFamily="34" charset="0"/>
        <a:buChar char="•"/>
        <a:defRPr sz="24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2000" b="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Arial"/>
          <a:ea typeface="+mn-ea"/>
          <a:cs typeface="Arial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18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rgbClr val="006C3A"/>
        </a:buClr>
        <a:buFont typeface="Arial" pitchFamily="34" charset="0"/>
        <a:buChar char="»"/>
        <a:defRPr sz="1800" b="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image" Target="../media/image29.emf"/><Relationship Id="rId13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0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8" Type="http://schemas.openxmlformats.org/officeDocument/2006/relationships/image" Target="../media/image27.emf"/><Relationship Id="rId9" Type="http://schemas.openxmlformats.org/officeDocument/2006/relationships/image" Target="../media/image28.emf"/><Relationship Id="rId1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228600"/>
            <a:ext cx="5140422" cy="1201867"/>
          </a:xfrm>
        </p:spPr>
        <p:txBody>
          <a:bodyPr/>
          <a:lstStyle/>
          <a:p>
            <a:r>
              <a:rPr lang="en-US" b="1" dirty="0" smtClean="0"/>
              <a:t>A Bootstrapping Approach for Extracting Cyber-Security Entities &amp; Relations 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1709556"/>
            <a:ext cx="4170536" cy="374461"/>
          </a:xfrm>
        </p:spPr>
        <p:txBody>
          <a:bodyPr/>
          <a:lstStyle/>
          <a:p>
            <a:r>
              <a:rPr lang="en-US" sz="2000" dirty="0" smtClean="0"/>
              <a:t>Stucco, September 2014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7378" y="2953266"/>
            <a:ext cx="4170536" cy="3744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Robert A. Bridges, PhD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Stucco-NLP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90600"/>
            <a:ext cx="8956596" cy="5438925"/>
          </a:xfrm>
        </p:spPr>
        <p:txBody>
          <a:bodyPr/>
          <a:lstStyle/>
          <a:p>
            <a:r>
              <a:rPr lang="en-US" dirty="0"/>
              <a:t>PACE </a:t>
            </a:r>
            <a:r>
              <a:rPr lang="en-US" dirty="0" smtClean="0"/>
              <a:t>Bootstrapping (</a:t>
            </a:r>
            <a:r>
              <a:rPr lang="en-US" dirty="0"/>
              <a:t>Bobby &amp; Nikki) 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</a:p>
          <a:p>
            <a:pPr lvl="2"/>
            <a:r>
              <a:rPr lang="en-US" dirty="0" smtClean="0"/>
              <a:t>Corpus </a:t>
            </a:r>
            <a:r>
              <a:rPr lang="en-US" dirty="0"/>
              <a:t>of </a:t>
            </a:r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Seed </a:t>
            </a:r>
            <a:r>
              <a:rPr lang="en-US" dirty="0"/>
              <a:t>Patterns (heuristics for identifying entities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Seed Entities</a:t>
            </a:r>
            <a:endParaRPr lang="en-US" dirty="0"/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List of Patterns</a:t>
            </a:r>
          </a:p>
          <a:p>
            <a:pPr lvl="2"/>
            <a:r>
              <a:rPr lang="en-US" dirty="0" smtClean="0"/>
              <a:t>List of Entities</a:t>
            </a:r>
            <a:endParaRPr lang="en-US" dirty="0"/>
          </a:p>
          <a:p>
            <a:pPr lvl="1"/>
            <a:r>
              <a:rPr lang="en-US" dirty="0"/>
              <a:t>Novel Ideas: </a:t>
            </a:r>
            <a:endParaRPr lang="en-US" dirty="0" smtClean="0"/>
          </a:p>
          <a:p>
            <a:pPr lvl="2"/>
            <a:r>
              <a:rPr lang="en-US" dirty="0" smtClean="0"/>
              <a:t>Store context with entities</a:t>
            </a:r>
          </a:p>
          <a:p>
            <a:pPr lvl="3"/>
            <a:r>
              <a:rPr lang="en-US" dirty="0" smtClean="0"/>
              <a:t>More stringent pattern nomination </a:t>
            </a:r>
          </a:p>
          <a:p>
            <a:pPr lvl="4"/>
            <a:r>
              <a:rPr lang="en-US" dirty="0" smtClean="0"/>
              <a:t>patterns nominated by comparing context</a:t>
            </a:r>
          </a:p>
          <a:p>
            <a:pPr lvl="3"/>
            <a:r>
              <a:rPr lang="en-US" dirty="0" smtClean="0"/>
              <a:t>Omits one corpus search</a:t>
            </a:r>
          </a:p>
          <a:p>
            <a:pPr lvl="3"/>
            <a:r>
              <a:rPr lang="en-US" dirty="0" smtClean="0"/>
              <a:t>Cost: changes the scoring method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Bootstrapping for Relation Extraction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685800"/>
            <a:ext cx="8956596" cy="6257610"/>
          </a:xfrm>
        </p:spPr>
        <p:txBody>
          <a:bodyPr/>
          <a:lstStyle/>
          <a:p>
            <a:r>
              <a:rPr lang="en-US" dirty="0" smtClean="0"/>
              <a:t>Prototype algorithm that extracts relations and entities</a:t>
            </a:r>
          </a:p>
          <a:p>
            <a:pPr lvl="1"/>
            <a:r>
              <a:rPr lang="en-US" dirty="0" smtClean="0"/>
              <a:t>[(entitiy1, entity_type1), relation, (entity2, entity_type2)]</a:t>
            </a:r>
          </a:p>
          <a:p>
            <a:r>
              <a:rPr lang="en-US" sz="2300" dirty="0" smtClean="0"/>
              <a:t>Strengthen Entity Extraction through this process</a:t>
            </a:r>
          </a:p>
          <a:p>
            <a:pPr lvl="1"/>
            <a:r>
              <a:rPr lang="en-US" dirty="0" smtClean="0"/>
              <a:t>Supervised approach struggles to identify aliases “</a:t>
            </a:r>
            <a:r>
              <a:rPr lang="en-US" dirty="0"/>
              <a:t>IE</a:t>
            </a:r>
            <a:r>
              <a:rPr lang="en-US" dirty="0" smtClean="0"/>
              <a:t>”, </a:t>
            </a:r>
            <a:r>
              <a:rPr lang="en-US" dirty="0"/>
              <a:t>“Internet Explorer</a:t>
            </a:r>
            <a:r>
              <a:rPr lang="en-US" dirty="0" smtClean="0"/>
              <a:t>”</a:t>
            </a:r>
          </a:p>
          <a:p>
            <a:r>
              <a:rPr lang="en-US" sz="2300" dirty="0" smtClean="0"/>
              <a:t>Incorporate </a:t>
            </a:r>
            <a:r>
              <a:rPr lang="en-US" sz="2300" dirty="0"/>
              <a:t>constraints from </a:t>
            </a:r>
            <a:r>
              <a:rPr lang="en-US" sz="2300" dirty="0" smtClean="0"/>
              <a:t>ontology into the learning process</a:t>
            </a:r>
          </a:p>
          <a:p>
            <a:pPr lvl="1"/>
            <a:r>
              <a:rPr lang="en-US" dirty="0" smtClean="0"/>
              <a:t>See [Carlson  et al. “Coupled Semi-Supervised …” 2010]</a:t>
            </a:r>
            <a:endParaRPr lang="en-US" dirty="0"/>
          </a:p>
          <a:p>
            <a:r>
              <a:rPr lang="en-US" sz="2300" dirty="0" smtClean="0"/>
              <a:t>Include a user interactive component (active learning)</a:t>
            </a:r>
          </a:p>
          <a:p>
            <a:pPr lvl="1"/>
            <a:r>
              <a:rPr lang="en-US" dirty="0" smtClean="0"/>
              <a:t>See [Jones et al. “Learning to Extract ..” 2005] &amp; [Carlson et al. “Active Learning ..” 2010]</a:t>
            </a:r>
          </a:p>
          <a:p>
            <a:r>
              <a:rPr lang="en-US" sz="2300" dirty="0"/>
              <a:t>Adds parse tree </a:t>
            </a:r>
            <a:r>
              <a:rPr lang="en-US" sz="2300" dirty="0" smtClean="0"/>
              <a:t>patterns</a:t>
            </a:r>
          </a:p>
          <a:p>
            <a:r>
              <a:rPr lang="en-US" sz="2300" dirty="0" smtClean="0"/>
              <a:t>Discards irrelevant documents before “too much” processing</a:t>
            </a:r>
          </a:p>
          <a:p>
            <a:r>
              <a:rPr lang="en-US" sz="2300" dirty="0" smtClean="0"/>
              <a:t>Stores context with known instances for pattern nomination (like PACE)</a:t>
            </a:r>
            <a:endParaRPr lang="en-US" sz="2300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553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loud 104"/>
          <p:cNvSpPr/>
          <p:nvPr/>
        </p:nvSpPr>
        <p:spPr>
          <a:xfrm>
            <a:off x="304800" y="685800"/>
            <a:ext cx="8305800" cy="1524000"/>
          </a:xfrm>
          <a:prstGeom prst="cloud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F81BD"/>
                </a:solidFill>
              </a:rPr>
              <a:t>World Wide Web</a:t>
            </a:r>
            <a:endParaRPr lang="en-US" sz="2000" b="1" dirty="0">
              <a:solidFill>
                <a:srgbClr val="4F81BD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3810000"/>
            <a:ext cx="990600" cy="9906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A"/>
                </a:solidFill>
              </a:rPr>
              <a:t>URL </a:t>
            </a:r>
          </a:p>
          <a:p>
            <a:pPr algn="ctr"/>
            <a:r>
              <a:rPr lang="en-US" dirty="0" smtClean="0">
                <a:solidFill>
                  <a:srgbClr val="006C3A"/>
                </a:solidFill>
              </a:rPr>
              <a:t>List</a:t>
            </a:r>
            <a:endParaRPr lang="en-US" dirty="0">
              <a:solidFill>
                <a:srgbClr val="006C3A"/>
              </a:solidFill>
            </a:endParaRPr>
          </a:p>
        </p:txBody>
      </p:sp>
      <p:sp>
        <p:nvSpPr>
          <p:cNvPr id="21" name="Can 20"/>
          <p:cNvSpPr/>
          <p:nvPr/>
        </p:nvSpPr>
        <p:spPr>
          <a:xfrm>
            <a:off x="1143000" y="3505200"/>
            <a:ext cx="1524000" cy="16002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Docs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>
            <a:off x="2743200" y="3505200"/>
            <a:ext cx="1524000" cy="16002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Docs</a:t>
            </a:r>
            <a:endParaRPr lang="en-US" sz="1400" dirty="0" smtClean="0">
              <a:solidFill>
                <a:srgbClr val="4F81BD"/>
              </a:solidFill>
            </a:endParaRP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-Tokenized</a:t>
            </a: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-POS-tagged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>
            <a:off x="4343400" y="3505200"/>
            <a:ext cx="1524000" cy="16002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4F81BD"/>
              </a:solidFill>
            </a:endParaRPr>
          </a:p>
          <a:p>
            <a:pPr algn="ctr"/>
            <a:r>
              <a:rPr lang="en-US" dirty="0" smtClean="0">
                <a:solidFill>
                  <a:srgbClr val="4F81BD"/>
                </a:solidFill>
              </a:rPr>
              <a:t>Docs</a:t>
            </a:r>
          </a:p>
          <a:p>
            <a:pPr algn="ctr"/>
            <a:r>
              <a:rPr lang="en-US" sz="1400" dirty="0">
                <a:solidFill>
                  <a:srgbClr val="4F81BD"/>
                </a:solidFill>
              </a:rPr>
              <a:t>-Tokenized</a:t>
            </a:r>
          </a:p>
          <a:p>
            <a:pPr algn="ctr"/>
            <a:r>
              <a:rPr lang="en-US" sz="1400" dirty="0">
                <a:solidFill>
                  <a:srgbClr val="4F81BD"/>
                </a:solidFill>
              </a:rPr>
              <a:t>-POS-</a:t>
            </a:r>
            <a:r>
              <a:rPr lang="en-US" sz="1400" dirty="0" smtClean="0">
                <a:solidFill>
                  <a:srgbClr val="4F81BD"/>
                </a:solidFill>
              </a:rPr>
              <a:t>tagged</a:t>
            </a: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-Entities Labeled</a:t>
            </a:r>
            <a:endParaRPr lang="en-US" sz="1400" dirty="0">
              <a:solidFill>
                <a:srgbClr val="4F81BD"/>
              </a:solidFill>
            </a:endParaRPr>
          </a:p>
          <a:p>
            <a:pPr algn="ctr"/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4" name="Can 23"/>
          <p:cNvSpPr/>
          <p:nvPr/>
        </p:nvSpPr>
        <p:spPr>
          <a:xfrm>
            <a:off x="5943600" y="3505200"/>
            <a:ext cx="1524000" cy="16002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4F81BD"/>
              </a:solidFill>
            </a:endParaRPr>
          </a:p>
          <a:p>
            <a:pPr algn="ctr"/>
            <a:r>
              <a:rPr lang="en-US" dirty="0" smtClean="0">
                <a:solidFill>
                  <a:srgbClr val="4F81BD"/>
                </a:solidFill>
              </a:rPr>
              <a:t>Relevant Docs</a:t>
            </a:r>
          </a:p>
          <a:p>
            <a:pPr algn="ctr"/>
            <a:r>
              <a:rPr lang="en-US" sz="1400" dirty="0">
                <a:solidFill>
                  <a:srgbClr val="4F81BD"/>
                </a:solidFill>
              </a:rPr>
              <a:t>-Tokenized</a:t>
            </a:r>
          </a:p>
          <a:p>
            <a:pPr algn="ctr"/>
            <a:r>
              <a:rPr lang="en-US" sz="1400" dirty="0">
                <a:solidFill>
                  <a:srgbClr val="4F81BD"/>
                </a:solidFill>
              </a:rPr>
              <a:t>-POS-tagged</a:t>
            </a:r>
          </a:p>
          <a:p>
            <a:pPr algn="ctr"/>
            <a:r>
              <a:rPr lang="en-US" sz="1400" dirty="0">
                <a:solidFill>
                  <a:srgbClr val="4F81BD"/>
                </a:solidFill>
              </a:rPr>
              <a:t>-Entities Labeled</a:t>
            </a:r>
          </a:p>
          <a:p>
            <a:pPr algn="ctr"/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25" name="Can 24"/>
          <p:cNvSpPr/>
          <p:nvPr/>
        </p:nvSpPr>
        <p:spPr>
          <a:xfrm>
            <a:off x="7543800" y="3505200"/>
            <a:ext cx="1524000" cy="1600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Relevant Docs</a:t>
            </a:r>
          </a:p>
          <a:p>
            <a:pPr algn="ctr"/>
            <a:r>
              <a:rPr lang="en-US" sz="1400" dirty="0">
                <a:solidFill>
                  <a:srgbClr val="4F81BD"/>
                </a:solidFill>
              </a:rPr>
              <a:t>-Tokenized</a:t>
            </a:r>
          </a:p>
          <a:p>
            <a:pPr algn="ctr"/>
            <a:r>
              <a:rPr lang="en-US" sz="1400" dirty="0">
                <a:solidFill>
                  <a:srgbClr val="4F81BD"/>
                </a:solidFill>
              </a:rPr>
              <a:t>-POS-tagged</a:t>
            </a:r>
          </a:p>
          <a:p>
            <a:pPr algn="ctr"/>
            <a:r>
              <a:rPr lang="en-US" sz="1400" dirty="0">
                <a:solidFill>
                  <a:srgbClr val="4F81BD"/>
                </a:solidFill>
              </a:rPr>
              <a:t>-Entities Labeled</a:t>
            </a: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-Parse Trees</a:t>
            </a:r>
            <a:endParaRPr lang="en-US" sz="1400" dirty="0">
              <a:solidFill>
                <a:srgbClr val="4F81BD"/>
              </a:solidFill>
            </a:endParaRPr>
          </a:p>
        </p:txBody>
      </p:sp>
      <p:cxnSp>
        <p:nvCxnSpPr>
          <p:cNvPr id="27" name="Curved Connector 26"/>
          <p:cNvCxnSpPr>
            <a:stCxn id="9" idx="0"/>
            <a:endCxn id="97" idx="0"/>
          </p:cNvCxnSpPr>
          <p:nvPr/>
        </p:nvCxnSpPr>
        <p:spPr>
          <a:xfrm rot="5400000" flipH="1" flipV="1">
            <a:off x="438150" y="2800350"/>
            <a:ext cx="1143000" cy="876300"/>
          </a:xfrm>
          <a:prstGeom prst="curvedConnector3">
            <a:avLst>
              <a:gd name="adj1" fmla="val 16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7400" y="2590800"/>
            <a:ext cx="1219200" cy="457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Core NLP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35" name="Curved Connector 34"/>
          <p:cNvCxnSpPr>
            <a:stCxn id="46" idx="2"/>
            <a:endCxn id="33" idx="0"/>
          </p:cNvCxnSpPr>
          <p:nvPr/>
        </p:nvCxnSpPr>
        <p:spPr>
          <a:xfrm rot="16200000" flipH="1">
            <a:off x="1966405" y="1890205"/>
            <a:ext cx="880740" cy="5204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1" idx="1"/>
            <a:endCxn id="22" idx="1"/>
          </p:cNvCxnSpPr>
          <p:nvPr/>
        </p:nvCxnSpPr>
        <p:spPr>
          <a:xfrm rot="5400000" flipH="1" flipV="1">
            <a:off x="2705100" y="2705100"/>
            <a:ext cx="12700" cy="1600200"/>
          </a:xfrm>
          <a:prstGeom prst="curvedConnector3">
            <a:avLst>
              <a:gd name="adj1" fmla="val 3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>
            <a:off x="3657600" y="2514600"/>
            <a:ext cx="1219200" cy="7620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Entity List</a:t>
            </a: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(with aliases)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488045">
            <a:off x="1525301" y="141647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4F81BD"/>
                </a:solidFill>
              </a:rPr>
              <a:t>Stanford.edu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20843809">
            <a:off x="3264955" y="1659110"/>
            <a:ext cx="133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4F81BD"/>
                </a:solidFill>
              </a:rPr>
              <a:t>Freebase.com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58798">
            <a:off x="5467879" y="867317"/>
            <a:ext cx="191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4F81BD"/>
                </a:solidFill>
              </a:rPr>
              <a:t>KrebsOnSecurity.com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34200" y="2590800"/>
            <a:ext cx="1219200" cy="457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Core NLP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05200" y="5410200"/>
            <a:ext cx="15240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A"/>
                </a:solidFill>
              </a:rPr>
              <a:t>Auto-Labeling</a:t>
            </a:r>
          </a:p>
          <a:p>
            <a:pPr algn="ctr"/>
            <a:r>
              <a:rPr lang="en-US" dirty="0" smtClean="0">
                <a:solidFill>
                  <a:srgbClr val="006C3A"/>
                </a:solidFill>
              </a:rPr>
              <a:t>Heuristics</a:t>
            </a:r>
            <a:endParaRPr lang="en-US" dirty="0">
              <a:solidFill>
                <a:srgbClr val="006C3A"/>
              </a:solidFill>
            </a:endParaRPr>
          </a:p>
        </p:txBody>
      </p:sp>
      <p:cxnSp>
        <p:nvCxnSpPr>
          <p:cNvPr id="56" name="Curved Connector 55"/>
          <p:cNvCxnSpPr>
            <a:stCxn id="22" idx="1"/>
            <a:endCxn id="23" idx="1"/>
          </p:cNvCxnSpPr>
          <p:nvPr/>
        </p:nvCxnSpPr>
        <p:spPr>
          <a:xfrm rot="5400000" flipH="1" flipV="1">
            <a:off x="4305300" y="2705100"/>
            <a:ext cx="12700" cy="1600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3"/>
            <a:endCxn id="23" idx="3"/>
          </p:cNvCxnSpPr>
          <p:nvPr/>
        </p:nvCxnSpPr>
        <p:spPr>
          <a:xfrm rot="16200000" flipH="1">
            <a:off x="4305300" y="4305300"/>
            <a:ext cx="12700" cy="1600200"/>
          </a:xfrm>
          <a:prstGeom prst="curvedConnector3">
            <a:avLst>
              <a:gd name="adj1" fmla="val 23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181600" y="5410200"/>
            <a:ext cx="15240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A"/>
                </a:solidFill>
              </a:rPr>
              <a:t>Logistic Regression</a:t>
            </a:r>
          </a:p>
        </p:txBody>
      </p:sp>
      <p:sp>
        <p:nvSpPr>
          <p:cNvPr id="62" name="TextBox 61"/>
          <p:cNvSpPr txBox="1"/>
          <p:nvPr/>
        </p:nvSpPr>
        <p:spPr>
          <a:xfrm rot="779038">
            <a:off x="5501526" y="1506438"/>
            <a:ext cx="152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F81BD"/>
                </a:solidFill>
              </a:rPr>
              <a:t>Team-</a:t>
            </a:r>
            <a:r>
              <a:rPr lang="en-US" sz="1400" dirty="0" err="1" smtClean="0">
                <a:solidFill>
                  <a:srgbClr val="4F81BD"/>
                </a:solidFill>
              </a:rPr>
              <a:t>Cymru.org</a:t>
            </a:r>
            <a:endParaRPr lang="en-US" sz="1400" dirty="0" smtClean="0">
              <a:solidFill>
                <a:srgbClr val="4F81BD"/>
              </a:solidFill>
            </a:endParaRPr>
          </a:p>
        </p:txBody>
      </p:sp>
      <p:cxnSp>
        <p:nvCxnSpPr>
          <p:cNvPr id="84" name="Curved Connector 83"/>
          <p:cNvCxnSpPr>
            <a:stCxn id="48" idx="2"/>
            <a:endCxn id="45" idx="1"/>
          </p:cNvCxnSpPr>
          <p:nvPr/>
        </p:nvCxnSpPr>
        <p:spPr>
          <a:xfrm rot="16200000" flipH="1">
            <a:off x="3840204" y="2087603"/>
            <a:ext cx="551421" cy="30257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23" idx="3"/>
            <a:endCxn id="24" idx="3"/>
          </p:cNvCxnSpPr>
          <p:nvPr/>
        </p:nvCxnSpPr>
        <p:spPr>
          <a:xfrm rot="16200000" flipH="1">
            <a:off x="5905500" y="4305300"/>
            <a:ext cx="12700" cy="1600200"/>
          </a:xfrm>
          <a:prstGeom prst="curvedConnector3">
            <a:avLst>
              <a:gd name="adj1" fmla="val 23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24" idx="1"/>
            <a:endCxn id="25" idx="1"/>
          </p:cNvCxnSpPr>
          <p:nvPr/>
        </p:nvCxnSpPr>
        <p:spPr>
          <a:xfrm rot="5400000" flipH="1" flipV="1">
            <a:off x="7505700" y="2705100"/>
            <a:ext cx="12700" cy="1600200"/>
          </a:xfrm>
          <a:prstGeom prst="curvedConnector3">
            <a:avLst>
              <a:gd name="adj1" fmla="val 3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90600" y="2667000"/>
            <a:ext cx="914400" cy="30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Goose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103" name="Curved Connector 102"/>
          <p:cNvCxnSpPr>
            <a:stCxn id="97" idx="2"/>
            <a:endCxn id="21" idx="1"/>
          </p:cNvCxnSpPr>
          <p:nvPr/>
        </p:nvCxnSpPr>
        <p:spPr>
          <a:xfrm rot="16200000" flipH="1">
            <a:off x="1409700" y="3009900"/>
            <a:ext cx="533400" cy="4572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Bootstrapping Preprocessing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3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Concept: Parse Tree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6518196" cy="3557897"/>
          </a:xfrm>
        </p:spPr>
        <p:txBody>
          <a:bodyPr/>
          <a:lstStyle/>
          <a:p>
            <a:r>
              <a:rPr lang="en-US" dirty="0" smtClean="0"/>
              <a:t>Parse Tree: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i="1" dirty="0" smtClean="0"/>
              <a:t>(S,[ N(John), VP( V</a:t>
            </a:r>
            <a:r>
              <a:rPr lang="en-US" i="1" dirty="0"/>
              <a:t>[</a:t>
            </a:r>
            <a:r>
              <a:rPr lang="en-US" i="1" dirty="0" smtClean="0"/>
              <a:t>hit</a:t>
            </a:r>
            <a:r>
              <a:rPr lang="en-US" i="1" dirty="0"/>
              <a:t>]</a:t>
            </a:r>
            <a:r>
              <a:rPr lang="en-US" i="1" dirty="0" smtClean="0"/>
              <a:t>, NP</a:t>
            </a:r>
            <a:r>
              <a:rPr lang="en-US" i="1" dirty="0"/>
              <a:t>[</a:t>
            </a:r>
            <a:r>
              <a:rPr lang="en-US" i="1" dirty="0" smtClean="0"/>
              <a:t>D(the),N(ball) ] ) ] )</a:t>
            </a:r>
          </a:p>
          <a:p>
            <a:pPr lvl="1"/>
            <a:r>
              <a:rPr lang="en-US" dirty="0" smtClean="0"/>
              <a:t>By definition, there is a unique path between two nodes in a tree.</a:t>
            </a:r>
          </a:p>
          <a:p>
            <a:pPr lvl="1"/>
            <a:r>
              <a:rPr lang="en-US" dirty="0" smtClean="0"/>
              <a:t>Gives a pattern for identifying relationships by the path between entities: </a:t>
            </a:r>
          </a:p>
          <a:p>
            <a:pPr lvl="2"/>
            <a:r>
              <a:rPr lang="en-US" dirty="0" smtClean="0"/>
              <a:t>Example parse tree path: </a:t>
            </a:r>
          </a:p>
          <a:p>
            <a:pPr lvl="3"/>
            <a:r>
              <a:rPr lang="en-US" i="1" dirty="0" smtClean="0">
                <a:solidFill>
                  <a:srgbClr val="4F81BD"/>
                </a:solidFill>
              </a:rPr>
              <a:t>[John, N, S, VP, NP, N, ball]</a:t>
            </a:r>
            <a:endParaRPr lang="en-US" i="1" dirty="0">
              <a:solidFill>
                <a:srgbClr val="4F81BD"/>
              </a:solidFill>
            </a:endParaRPr>
          </a:p>
          <a:p>
            <a:pPr marL="346075" lvl="1" indent="0">
              <a:buNone/>
            </a:pPr>
            <a:endParaRPr lang="en-US" i="1" dirty="0">
              <a:solidFill>
                <a:srgbClr val="4F81BD"/>
              </a:solidFill>
            </a:endParaRPr>
          </a:p>
        </p:txBody>
      </p:sp>
      <p:pic>
        <p:nvPicPr>
          <p:cNvPr id="6" name="Picture 5" descr="parse-tr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066800"/>
            <a:ext cx="1790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Details: Documents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3846182"/>
          </a:xfrm>
        </p:spPr>
        <p:txBody>
          <a:bodyPr/>
          <a:lstStyle/>
          <a:p>
            <a:r>
              <a:rPr lang="en-US" dirty="0" smtClean="0"/>
              <a:t>62 </a:t>
            </a:r>
            <a:r>
              <a:rPr lang="en-US" dirty="0" smtClean="0">
                <a:solidFill>
                  <a:srgbClr val="4F81BD"/>
                </a:solidFill>
              </a:rPr>
              <a:t>news articles, blogs,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4F81BD"/>
                </a:solidFill>
              </a:rPr>
              <a:t> updates </a:t>
            </a:r>
            <a:r>
              <a:rPr lang="en-US" dirty="0" smtClean="0"/>
              <a:t>from </a:t>
            </a:r>
          </a:p>
          <a:p>
            <a:pPr lvl="1"/>
            <a:r>
              <a:rPr lang="en-US" dirty="0" smtClean="0"/>
              <a:t>Security Intelligence</a:t>
            </a:r>
          </a:p>
          <a:p>
            <a:pPr lvl="1"/>
            <a:r>
              <a:rPr lang="en-US" dirty="0" smtClean="0"/>
              <a:t>Computer World</a:t>
            </a:r>
          </a:p>
          <a:p>
            <a:pPr lvl="1"/>
            <a:r>
              <a:rPr lang="en-US" dirty="0" smtClean="0"/>
              <a:t>Threat Post</a:t>
            </a:r>
          </a:p>
          <a:p>
            <a:pPr lvl="1"/>
            <a:r>
              <a:rPr lang="en-US" dirty="0" smtClean="0"/>
              <a:t>Microsoft Bulletin</a:t>
            </a:r>
          </a:p>
          <a:p>
            <a:pPr lvl="1"/>
            <a:r>
              <a:rPr lang="en-US" dirty="0" smtClean="0"/>
              <a:t>Krebs on Security</a:t>
            </a:r>
          </a:p>
          <a:p>
            <a:pPr lvl="1"/>
            <a:r>
              <a:rPr lang="en-US" dirty="0" err="1" smtClean="0"/>
              <a:t>Schreier’s</a:t>
            </a:r>
            <a:r>
              <a:rPr lang="en-US" dirty="0" smtClean="0"/>
              <a:t> Blog</a:t>
            </a:r>
          </a:p>
          <a:p>
            <a:pPr lvl="1"/>
            <a:r>
              <a:rPr lang="en-US" dirty="0" err="1" smtClean="0"/>
              <a:t>Ars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echnica</a:t>
            </a:r>
            <a:endParaRPr lang="en-US" dirty="0" smtClean="0"/>
          </a:p>
          <a:p>
            <a:pPr lvl="1"/>
            <a:r>
              <a:rPr lang="en-US" dirty="0" smtClean="0"/>
              <a:t>Malware Bytes</a:t>
            </a:r>
          </a:p>
          <a:p>
            <a:pPr lvl="1"/>
            <a:r>
              <a:rPr lang="en-US" dirty="0" smtClean="0"/>
              <a:t>And others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1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9-23 at 5.2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2600"/>
            <a:ext cx="7467600" cy="383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Bootstrapping Details: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38200"/>
            <a:ext cx="8956596" cy="754053"/>
          </a:xfrm>
        </p:spPr>
        <p:txBody>
          <a:bodyPr numCol="1"/>
          <a:lstStyle/>
          <a:p>
            <a:r>
              <a:rPr lang="en-US" sz="2000" dirty="0" smtClean="0"/>
              <a:t>We target the </a:t>
            </a:r>
            <a:r>
              <a:rPr lang="en-US" sz="2000" b="1" dirty="0" smtClean="0"/>
              <a:t>Software </a:t>
            </a:r>
            <a:r>
              <a:rPr lang="en-US" sz="2000" dirty="0" smtClean="0"/>
              <a:t>&amp;</a:t>
            </a:r>
            <a:r>
              <a:rPr lang="en-US" sz="2000" b="1" dirty="0" smtClean="0"/>
              <a:t> Vulnerability </a:t>
            </a:r>
            <a:r>
              <a:rPr lang="en-US" sz="2000" dirty="0" smtClean="0"/>
              <a:t>nodes of the ontology. 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19200"/>
            <a:ext cx="9144000" cy="2286000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Relations</a:t>
            </a:r>
          </a:p>
          <a:p>
            <a:pPr lvl="1"/>
            <a:r>
              <a:rPr lang="en-US" dirty="0" err="1" smtClean="0"/>
              <a:t>Vendor_of</a:t>
            </a:r>
            <a:endParaRPr lang="en-US" dirty="0" smtClean="0"/>
          </a:p>
          <a:p>
            <a:pPr lvl="1"/>
            <a:r>
              <a:rPr lang="en-US" dirty="0" err="1" smtClean="0"/>
              <a:t>Version_of</a:t>
            </a:r>
            <a:endParaRPr lang="en-US" dirty="0" smtClean="0"/>
          </a:p>
          <a:p>
            <a:pPr lvl="1"/>
            <a:r>
              <a:rPr lang="en-US" dirty="0" err="1" smtClean="0"/>
              <a:t>Not_version_of</a:t>
            </a:r>
            <a:endParaRPr lang="en-US" dirty="0" smtClean="0"/>
          </a:p>
          <a:p>
            <a:pPr lvl="1"/>
            <a:r>
              <a:rPr lang="en-US" dirty="0" err="1" smtClean="0"/>
              <a:t>CVE_ID_of_software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CVE_ID_relevant_term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MS_ID_of_software</a:t>
            </a:r>
            <a:endParaRPr lang="en-US" dirty="0" smtClean="0"/>
          </a:p>
          <a:p>
            <a:pPr lvl="1"/>
            <a:r>
              <a:rPr lang="en-US" dirty="0" err="1" smtClean="0"/>
              <a:t>MS_ID_relevant_term</a:t>
            </a:r>
            <a:endParaRPr lang="en-US" dirty="0" smtClean="0"/>
          </a:p>
          <a:p>
            <a:pPr lvl="1"/>
            <a:r>
              <a:rPr lang="en-US" dirty="0" err="1" smtClean="0"/>
              <a:t>Relevant_term_of_software</a:t>
            </a:r>
            <a:endParaRPr lang="en-US" dirty="0" smtClean="0"/>
          </a:p>
          <a:p>
            <a:pPr lvl="1"/>
            <a:r>
              <a:rPr lang="en-US" dirty="0" err="1" smtClean="0"/>
              <a:t>Software_symbol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38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Details: 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5629234"/>
          </a:xfrm>
        </p:spPr>
        <p:txBody>
          <a:bodyPr/>
          <a:lstStyle/>
          <a:p>
            <a:r>
              <a:rPr lang="en-US" dirty="0" smtClean="0"/>
              <a:t>Type 1 – Words /</a:t>
            </a:r>
            <a:r>
              <a:rPr lang="en-US" dirty="0"/>
              <a:t> </a:t>
            </a:r>
            <a:r>
              <a:rPr lang="en-US" dirty="0" smtClean="0"/>
              <a:t>Parts-of-speech between entities</a:t>
            </a:r>
          </a:p>
          <a:p>
            <a:pPr lvl="1"/>
            <a:r>
              <a:rPr lang="en-US" i="1" dirty="0" smtClean="0">
                <a:solidFill>
                  <a:srgbClr val="4F81BD"/>
                </a:solidFill>
              </a:rPr>
              <a:t>[entity_type_1, word_1, …, </a:t>
            </a:r>
            <a:r>
              <a:rPr lang="en-US" i="1" dirty="0" err="1" smtClean="0">
                <a:solidFill>
                  <a:srgbClr val="4F81BD"/>
                </a:solidFill>
              </a:rPr>
              <a:t>word_n</a:t>
            </a:r>
            <a:r>
              <a:rPr lang="en-US" i="1" dirty="0" smtClean="0">
                <a:solidFill>
                  <a:srgbClr val="4F81BD"/>
                </a:solidFill>
              </a:rPr>
              <a:t>, entity_type_2]</a:t>
            </a:r>
            <a:endParaRPr lang="en-US" dirty="0" smtClean="0">
              <a:solidFill>
                <a:srgbClr val="4F81BD"/>
              </a:solidFill>
            </a:endParaRPr>
          </a:p>
          <a:p>
            <a:pPr lvl="1"/>
            <a:r>
              <a:rPr lang="en-US" i="1" dirty="0" smtClean="0">
                <a:solidFill>
                  <a:srgbClr val="4F81BD"/>
                </a:solidFill>
              </a:rPr>
              <a:t>[</a:t>
            </a:r>
            <a:r>
              <a:rPr lang="en-US" i="1" dirty="0">
                <a:solidFill>
                  <a:srgbClr val="4F81BD"/>
                </a:solidFill>
              </a:rPr>
              <a:t>entity_type_1, </a:t>
            </a:r>
            <a:r>
              <a:rPr lang="en-US" i="1" dirty="0" smtClean="0">
                <a:solidFill>
                  <a:srgbClr val="4F81BD"/>
                </a:solidFill>
              </a:rPr>
              <a:t>POS_1</a:t>
            </a:r>
            <a:r>
              <a:rPr lang="en-US" i="1" dirty="0">
                <a:solidFill>
                  <a:srgbClr val="4F81BD"/>
                </a:solidFill>
              </a:rPr>
              <a:t>, …, </a:t>
            </a:r>
            <a:r>
              <a:rPr lang="en-US" i="1" dirty="0" err="1" smtClean="0">
                <a:solidFill>
                  <a:srgbClr val="4F81BD"/>
                </a:solidFill>
              </a:rPr>
              <a:t>POS_n</a:t>
            </a:r>
            <a:r>
              <a:rPr lang="en-US" i="1" dirty="0">
                <a:solidFill>
                  <a:srgbClr val="4F81BD"/>
                </a:solidFill>
              </a:rPr>
              <a:t>, entity_type_2]</a:t>
            </a:r>
          </a:p>
          <a:p>
            <a:r>
              <a:rPr lang="en-US" dirty="0"/>
              <a:t>Type 2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Contiguous </a:t>
            </a:r>
            <a:r>
              <a:rPr lang="en-US" dirty="0"/>
              <a:t>words between entities</a:t>
            </a:r>
          </a:p>
          <a:p>
            <a:pPr lvl="1"/>
            <a:r>
              <a:rPr lang="en-US" i="1" dirty="0" smtClean="0">
                <a:solidFill>
                  <a:srgbClr val="4F81BD"/>
                </a:solidFill>
              </a:rPr>
              <a:t>[</a:t>
            </a:r>
            <a:r>
              <a:rPr lang="en-US" i="1" dirty="0">
                <a:solidFill>
                  <a:srgbClr val="4F81BD"/>
                </a:solidFill>
              </a:rPr>
              <a:t>entity_type_1, </a:t>
            </a:r>
            <a:r>
              <a:rPr lang="en-US" i="1" dirty="0" smtClean="0">
                <a:solidFill>
                  <a:srgbClr val="4F81BD"/>
                </a:solidFill>
              </a:rPr>
              <a:t>* , (word_1, … , </a:t>
            </a:r>
            <a:r>
              <a:rPr lang="en-US" i="1" dirty="0" err="1" smtClean="0">
                <a:solidFill>
                  <a:srgbClr val="4F81BD"/>
                </a:solidFill>
              </a:rPr>
              <a:t>word_n</a:t>
            </a:r>
            <a:r>
              <a:rPr lang="en-US" i="1" dirty="0" smtClean="0">
                <a:solidFill>
                  <a:srgbClr val="4F81BD"/>
                </a:solidFill>
              </a:rPr>
              <a:t>), *, </a:t>
            </a:r>
            <a:r>
              <a:rPr lang="en-US" i="1" dirty="0">
                <a:solidFill>
                  <a:srgbClr val="4F81BD"/>
                </a:solidFill>
              </a:rPr>
              <a:t>entity_type_2]</a:t>
            </a:r>
          </a:p>
          <a:p>
            <a:pPr lvl="1"/>
            <a:r>
              <a:rPr lang="en-US" i="1" dirty="0" smtClean="0">
                <a:solidFill>
                  <a:srgbClr val="4F81BD"/>
                </a:solidFill>
              </a:rPr>
              <a:t>[</a:t>
            </a:r>
            <a:r>
              <a:rPr lang="en-US" i="1" dirty="0">
                <a:solidFill>
                  <a:srgbClr val="4F81BD"/>
                </a:solidFill>
              </a:rPr>
              <a:t>entity_type_1, * , </a:t>
            </a:r>
            <a:r>
              <a:rPr lang="en-US" i="1" dirty="0" smtClean="0">
                <a:solidFill>
                  <a:srgbClr val="4F81BD"/>
                </a:solidFill>
              </a:rPr>
              <a:t>(POS_1</a:t>
            </a:r>
            <a:r>
              <a:rPr lang="en-US" i="1" dirty="0">
                <a:solidFill>
                  <a:srgbClr val="4F81BD"/>
                </a:solidFill>
              </a:rPr>
              <a:t>, … , </a:t>
            </a:r>
            <a:r>
              <a:rPr lang="en-US" i="1" dirty="0" err="1" smtClean="0">
                <a:solidFill>
                  <a:srgbClr val="4F81BD"/>
                </a:solidFill>
              </a:rPr>
              <a:t>POS_n</a:t>
            </a:r>
            <a:r>
              <a:rPr lang="en-US" i="1" dirty="0" smtClean="0">
                <a:solidFill>
                  <a:srgbClr val="4F81BD"/>
                </a:solidFill>
              </a:rPr>
              <a:t>), </a:t>
            </a:r>
            <a:r>
              <a:rPr lang="en-US" i="1" dirty="0">
                <a:solidFill>
                  <a:srgbClr val="4F81BD"/>
                </a:solidFill>
              </a:rPr>
              <a:t>*, entity_type_2</a:t>
            </a:r>
            <a:r>
              <a:rPr lang="en-US" i="1" dirty="0" smtClean="0">
                <a:solidFill>
                  <a:srgbClr val="4F81BD"/>
                </a:solidFill>
              </a:rPr>
              <a:t>]</a:t>
            </a:r>
            <a:endParaRPr lang="en-US" dirty="0" smtClean="0"/>
          </a:p>
          <a:p>
            <a:r>
              <a:rPr lang="en-US" dirty="0" smtClean="0"/>
              <a:t>Type 3 – Parse Tree Paths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solidFill>
                  <a:srgbClr val="4F81BD"/>
                </a:solidFill>
              </a:rPr>
              <a:t>[</a:t>
            </a:r>
            <a:r>
              <a:rPr lang="en-US" i="1" dirty="0">
                <a:solidFill>
                  <a:srgbClr val="4F81BD"/>
                </a:solidFill>
              </a:rPr>
              <a:t>entity_type_1</a:t>
            </a:r>
            <a:r>
              <a:rPr lang="en-US" i="1" dirty="0" smtClean="0">
                <a:solidFill>
                  <a:srgbClr val="4F81BD"/>
                </a:solidFill>
              </a:rPr>
              <a:t>, path-through-parse-tree, </a:t>
            </a:r>
            <a:r>
              <a:rPr lang="en-US" i="1" dirty="0">
                <a:solidFill>
                  <a:srgbClr val="4F81BD"/>
                </a:solidFill>
              </a:rPr>
              <a:t>entity_type_2</a:t>
            </a:r>
            <a:r>
              <a:rPr lang="en-US" i="1" dirty="0" smtClean="0">
                <a:solidFill>
                  <a:srgbClr val="4F81BD"/>
                </a:solidFill>
              </a:rPr>
              <a:t>]</a:t>
            </a:r>
            <a:endParaRPr lang="en-US" dirty="0"/>
          </a:p>
          <a:p>
            <a:pPr marL="346075" lvl="1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Details: Scoring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04" y="838200"/>
            <a:ext cx="8842296" cy="55943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Scoring from Basilisk Method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                                                   </a:t>
            </a:r>
            <a:endParaRPr lang="en-US" dirty="0"/>
          </a:p>
          <a:p>
            <a:pPr lvl="2"/>
            <a:r>
              <a:rPr lang="en-US" dirty="0" smtClean="0"/>
              <a:t>       denotes number of unique promoted relations identified by  </a:t>
            </a:r>
          </a:p>
          <a:p>
            <a:pPr lvl="2"/>
            <a:r>
              <a:rPr lang="en-US" dirty="0" smtClean="0"/>
              <a:t>       denotes the number of unique occurrences of </a:t>
            </a:r>
          </a:p>
          <a:p>
            <a:pPr lvl="2"/>
            <a:r>
              <a:rPr lang="en-US" b="1" dirty="0" smtClean="0">
                <a:solidFill>
                  <a:srgbClr val="4F81BD"/>
                </a:solidFill>
              </a:rPr>
              <a:t>Main Idea: Patterns that match lots of known relations, but </a:t>
            </a:r>
            <a:r>
              <a:rPr lang="en-US" b="1" dirty="0" smtClean="0">
                <a:solidFill>
                  <a:srgbClr val="4F81BD"/>
                </a:solidFill>
              </a:rPr>
              <a:t>don’t occur elsewhere </a:t>
            </a:r>
            <a:r>
              <a:rPr lang="en-US" b="1" dirty="0" smtClean="0">
                <a:solidFill>
                  <a:srgbClr val="4F81BD"/>
                </a:solidFill>
              </a:rPr>
              <a:t>get high scores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    is the number of patterns matching </a:t>
            </a:r>
          </a:p>
          <a:p>
            <a:pPr lvl="2"/>
            <a:r>
              <a:rPr lang="en-US" b="1" dirty="0" smtClean="0">
                <a:solidFill>
                  <a:srgbClr val="4F81BD"/>
                </a:solidFill>
              </a:rPr>
              <a:t>Main Idea: Relations nominated by patterns that have a high success rate get the highest score </a:t>
            </a:r>
            <a:endParaRPr lang="en-US" b="1" dirty="0">
              <a:solidFill>
                <a:srgbClr val="4F81BD"/>
              </a:solidFill>
            </a:endParaRPr>
          </a:p>
          <a:p>
            <a:pPr lvl="1"/>
            <a:r>
              <a:rPr lang="en-US" dirty="0" smtClean="0"/>
              <a:t>See [</a:t>
            </a:r>
            <a:r>
              <a:rPr lang="en-US" dirty="0" err="1" smtClean="0"/>
              <a:t>Riloff</a:t>
            </a:r>
            <a:r>
              <a:rPr lang="en-US" dirty="0" smtClean="0"/>
              <a:t> </a:t>
            </a:r>
            <a:r>
              <a:rPr lang="en-US" dirty="0"/>
              <a:t>et al., “A Bootstrapping…” </a:t>
            </a:r>
            <a:r>
              <a:rPr lang="en-US" dirty="0" smtClean="0"/>
              <a:t>2002] &amp; [&amp; </a:t>
            </a:r>
            <a:r>
              <a:rPr lang="en-US" dirty="0"/>
              <a:t>Carlson et al. “Active learning…” </a:t>
            </a:r>
            <a:r>
              <a:rPr lang="en-US" dirty="0" smtClean="0"/>
              <a:t>2010]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8200" y="1371600"/>
            <a:ext cx="3505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429000"/>
            <a:ext cx="42672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texit-dr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3218800" cy="573505"/>
          </a:xfrm>
          <a:prstGeom prst="rect">
            <a:avLst/>
          </a:prstGeom>
        </p:spPr>
      </p:pic>
      <p:pic>
        <p:nvPicPr>
          <p:cNvPr id="5" name="Picture 4" descr="latexit-dra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2793"/>
            <a:ext cx="4079058" cy="68820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0" y="2069623"/>
            <a:ext cx="244457" cy="24445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38400"/>
            <a:ext cx="291771" cy="24445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3" y="4479943"/>
            <a:ext cx="244457" cy="24445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45" y="2057400"/>
            <a:ext cx="1017255" cy="236571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472057"/>
            <a:ext cx="1080341" cy="25234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438400"/>
            <a:ext cx="1017255" cy="2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0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Details: Active Learning User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435060"/>
          </a:xfrm>
        </p:spPr>
        <p:txBody>
          <a:bodyPr/>
          <a:lstStyle/>
          <a:p>
            <a:r>
              <a:rPr lang="en-US" dirty="0"/>
              <a:t>After scoring, the top </a:t>
            </a:r>
            <a:r>
              <a:rPr lang="en-US" i="1" dirty="0"/>
              <a:t>N</a:t>
            </a:r>
            <a:r>
              <a:rPr lang="en-US" dirty="0"/>
              <a:t>-percentile of candidates is presented to the user. 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is a pre-specified input</a:t>
            </a:r>
          </a:p>
          <a:p>
            <a:pPr lvl="1"/>
            <a:r>
              <a:rPr lang="en-US" dirty="0" smtClean="0"/>
              <a:t>“Yes” </a:t>
            </a:r>
            <a:r>
              <a:rPr lang="en-US" dirty="0"/>
              <a:t>or </a:t>
            </a:r>
            <a:r>
              <a:rPr lang="en-US" dirty="0" smtClean="0"/>
              <a:t>“No” </a:t>
            </a:r>
            <a:r>
              <a:rPr lang="en-US" dirty="0"/>
              <a:t>Question</a:t>
            </a:r>
          </a:p>
          <a:p>
            <a:pPr lvl="1"/>
            <a:r>
              <a:rPr lang="en-US" dirty="0" smtClean="0"/>
              <a:t>Answers increase / decrease </a:t>
            </a:r>
            <a:r>
              <a:rPr lang="en-US" dirty="0"/>
              <a:t>the candidates score by 1000</a:t>
            </a:r>
          </a:p>
          <a:p>
            <a:r>
              <a:rPr lang="en-US" dirty="0" smtClean="0"/>
              <a:t>Any </a:t>
            </a:r>
            <a:r>
              <a:rPr lang="en-US" dirty="0"/>
              <a:t>candidates with score greater then α (pre-set threshold) are promoted. </a:t>
            </a:r>
            <a:endParaRPr lang="en-US" dirty="0" smtClean="0"/>
          </a:p>
          <a:p>
            <a:r>
              <a:rPr lang="en-US" dirty="0" smtClean="0"/>
              <a:t>Notice: the highest scoring patterns are the ones that will nominated the most relations, so these are the ones to have the user validate.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64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 User Query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04" y="1524000"/>
            <a:ext cx="7965996" cy="4011868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 following pattern valid for the given pattern type? Type 'y' for 'yes', 'n' for 'no', or 'd' for 'don't know'.</a:t>
            </a:r>
          </a:p>
          <a:p>
            <a:pPr lvl="1"/>
            <a:r>
              <a:rPr lang="en-US" dirty="0"/>
              <a:t>Pattern type: VENDOR_OF</a:t>
            </a:r>
          </a:p>
          <a:p>
            <a:pPr lvl="1"/>
            <a:r>
              <a:rPr lang="en-US" dirty="0"/>
              <a:t>Pattern:	  NNP NP NP NP </a:t>
            </a:r>
            <a:r>
              <a:rPr lang="en-US" dirty="0" smtClean="0"/>
              <a:t>NNP (parse tree path)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relations were extracted by this pattern:</a:t>
            </a:r>
          </a:p>
          <a:p>
            <a:pPr lvl="2"/>
            <a:r>
              <a:rPr lang="en-US" dirty="0"/>
              <a:t>Microsoft 	SharePoint</a:t>
            </a:r>
          </a:p>
          <a:p>
            <a:pPr lvl="2"/>
            <a:r>
              <a:rPr lang="en-US" dirty="0"/>
              <a:t>Microsoft 	Excel</a:t>
            </a:r>
          </a:p>
          <a:p>
            <a:pPr lvl="2"/>
            <a:r>
              <a:rPr lang="en-US" dirty="0"/>
              <a:t>Microsoft 	Word</a:t>
            </a:r>
          </a:p>
          <a:p>
            <a:pPr lvl="2"/>
            <a:r>
              <a:rPr lang="en-US" dirty="0"/>
              <a:t>Adobe 	</a:t>
            </a:r>
            <a:r>
              <a:rPr lang="en-US" dirty="0" smtClean="0"/>
              <a:t>	Flash</a:t>
            </a:r>
            <a:endParaRPr lang="en-US" dirty="0"/>
          </a:p>
          <a:p>
            <a:pPr lvl="2"/>
            <a:r>
              <a:rPr lang="en-US" dirty="0"/>
              <a:t>Adobe 	</a:t>
            </a:r>
            <a:r>
              <a:rPr lang="en-US" dirty="0" smtClean="0"/>
              <a:t>	Shockwave</a:t>
            </a:r>
            <a:endParaRPr lang="en-US" dirty="0"/>
          </a:p>
          <a:p>
            <a:pPr lvl="2"/>
            <a:r>
              <a:rPr lang="en-US" dirty="0"/>
              <a:t>Adobe </a:t>
            </a:r>
            <a:r>
              <a:rPr lang="en-US" dirty="0" smtClean="0"/>
              <a:t>	</a:t>
            </a:r>
            <a:r>
              <a:rPr lang="en-US" dirty="0"/>
              <a:t>	Acrobat</a:t>
            </a:r>
          </a:p>
        </p:txBody>
      </p:sp>
    </p:spTree>
    <p:extLst>
      <p:ext uri="{BB962C8B-B14F-4D97-AF65-F5344CB8AC3E}">
        <p14:creationId xmlns:p14="http://schemas.microsoft.com/office/powerpoint/2010/main" val="392499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Stucco-NLP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213939"/>
          </a:xfrm>
        </p:spPr>
        <p:txBody>
          <a:bodyPr/>
          <a:lstStyle/>
          <a:p>
            <a:r>
              <a:rPr lang="en-US" dirty="0" smtClean="0"/>
              <a:t>Began with Entity Extraction</a:t>
            </a:r>
            <a:endParaRPr lang="en-US" dirty="0"/>
          </a:p>
          <a:p>
            <a:pPr lvl="1"/>
            <a:r>
              <a:rPr lang="en-US" dirty="0"/>
              <a:t>Goal Identify and Classify Entities in text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Approaches</a:t>
            </a:r>
          </a:p>
          <a:p>
            <a:r>
              <a:rPr lang="en-US" dirty="0" smtClean="0"/>
              <a:t>Supervised Learning - </a:t>
            </a:r>
            <a:r>
              <a:rPr lang="en-US" dirty="0" smtClean="0">
                <a:solidFill>
                  <a:srgbClr val="4F81BD"/>
                </a:solidFill>
              </a:rPr>
              <a:t>MEM / Averaged Perceptron</a:t>
            </a:r>
          </a:p>
          <a:p>
            <a:r>
              <a:rPr lang="en-US" dirty="0" smtClean="0"/>
              <a:t>Semi-Supervised Learning – </a:t>
            </a:r>
            <a:r>
              <a:rPr lang="en-US" dirty="0" smtClean="0">
                <a:solidFill>
                  <a:schemeClr val="accent1"/>
                </a:solidFill>
              </a:rPr>
              <a:t>PACE Bootstrapping</a:t>
            </a:r>
          </a:p>
        </p:txBody>
      </p:sp>
    </p:spTree>
    <p:extLst>
      <p:ext uri="{BB962C8B-B14F-4D97-AF65-F5344CB8AC3E}">
        <p14:creationId xmlns:p14="http://schemas.microsoft.com/office/powerpoint/2010/main" val="113802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0"/>
            <a:ext cx="8956596" cy="83561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Bootstrapping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Idea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733800" y="2438400"/>
            <a:ext cx="1219200" cy="11430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2209800" y="914400"/>
            <a:ext cx="1143000" cy="8382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Patterns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533400" y="2362200"/>
            <a:ext cx="1143000" cy="11430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Relations</a:t>
            </a:r>
            <a:endParaRPr lang="en-US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2209800" y="1333500"/>
            <a:ext cx="1524000" cy="1676400"/>
          </a:xfrm>
          <a:prstGeom prst="curvedConnector3">
            <a:avLst>
              <a:gd name="adj1" fmla="val -258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143000" y="1295400"/>
            <a:ext cx="1028700" cy="1104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5486400" y="685800"/>
            <a:ext cx="1143000" cy="11430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Scores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4305300" y="-838200"/>
            <a:ext cx="228600" cy="3276600"/>
          </a:xfrm>
          <a:prstGeom prst="curvedConnector3">
            <a:avLst>
              <a:gd name="adj1" fmla="val 2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6858000" y="2438400"/>
            <a:ext cx="1143000" cy="11430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Patterns</a:t>
            </a:r>
            <a:endParaRPr lang="en-US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6629400" y="1257300"/>
            <a:ext cx="800100" cy="1181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5105400" y="4572000"/>
            <a:ext cx="1143000" cy="990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Relations</a:t>
            </a:r>
          </a:p>
        </p:txBody>
      </p:sp>
      <p:sp>
        <p:nvSpPr>
          <p:cNvPr id="110" name="Can 109"/>
          <p:cNvSpPr/>
          <p:nvPr/>
        </p:nvSpPr>
        <p:spPr>
          <a:xfrm>
            <a:off x="2286000" y="4572000"/>
            <a:ext cx="1143000" cy="990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104900" y="3505200"/>
            <a:ext cx="1181100" cy="1562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4267200" y="4152900"/>
            <a:ext cx="12700" cy="28194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133600" y="2057400"/>
            <a:ext cx="91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Corpus </a:t>
            </a:r>
          </a:p>
          <a:p>
            <a:r>
              <a:rPr lang="en-US" sz="1600" dirty="0" smtClean="0">
                <a:solidFill>
                  <a:srgbClr val="4F81BD"/>
                </a:solidFill>
              </a:rPr>
              <a:t>Search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62400" y="457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Scoring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467600" y="1371600"/>
            <a:ext cx="9601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Promote </a:t>
            </a:r>
          </a:p>
          <a:p>
            <a:r>
              <a:rPr lang="en-US" sz="1600" dirty="0" smtClean="0">
                <a:solidFill>
                  <a:srgbClr val="4F81BD"/>
                </a:solidFill>
              </a:rPr>
              <a:t>Patterns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6096000" y="3733800"/>
            <a:ext cx="1485900" cy="1181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04800" y="4343400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Promote Relations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4953000" y="3009900"/>
            <a:ext cx="1295400" cy="2057400"/>
          </a:xfrm>
          <a:prstGeom prst="curvedConnector3">
            <a:avLst>
              <a:gd name="adj1" fmla="val -480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791200" y="3733800"/>
            <a:ext cx="91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Corpus </a:t>
            </a:r>
          </a:p>
          <a:p>
            <a:r>
              <a:rPr lang="en-US" sz="1600" dirty="0" smtClean="0">
                <a:solidFill>
                  <a:srgbClr val="4F81BD"/>
                </a:solidFill>
              </a:rPr>
              <a:t>Search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810000" y="53764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Scoring</a:t>
            </a:r>
            <a:endParaRPr lang="en-US" sz="16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5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0"/>
            <a:ext cx="8956596" cy="835613"/>
          </a:xfrm>
        </p:spPr>
        <p:txBody>
          <a:bodyPr/>
          <a:lstStyle/>
          <a:p>
            <a:pPr algn="l"/>
            <a:r>
              <a:rPr lang="en-US" dirty="0" smtClean="0"/>
              <a:t>Bootstrapping</a:t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581400" y="2362200"/>
            <a:ext cx="1143000" cy="12192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Docs</a:t>
            </a: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Entities Labeled</a:t>
            </a:r>
          </a:p>
        </p:txBody>
      </p:sp>
      <p:sp>
        <p:nvSpPr>
          <p:cNvPr id="5" name="Can 4"/>
          <p:cNvSpPr/>
          <p:nvPr/>
        </p:nvSpPr>
        <p:spPr>
          <a:xfrm>
            <a:off x="2971800" y="609600"/>
            <a:ext cx="1143000" cy="8382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Patterns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381000" y="1676400"/>
            <a:ext cx="1143000" cy="11430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Relations</a:t>
            </a:r>
            <a:endParaRPr lang="en-US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2971800" y="1028700"/>
            <a:ext cx="609600" cy="1943100"/>
          </a:xfrm>
          <a:prstGeom prst="curvedConnector3">
            <a:avLst>
              <a:gd name="adj1" fmla="val -375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638300" y="342900"/>
            <a:ext cx="647700" cy="20193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5943600" y="990600"/>
            <a:ext cx="1143000" cy="990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Pattern Instances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40" name="Can 39"/>
          <p:cNvSpPr/>
          <p:nvPr/>
        </p:nvSpPr>
        <p:spPr>
          <a:xfrm>
            <a:off x="7162800" y="838200"/>
            <a:ext cx="1143000" cy="11430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Scores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41" name="Curved Connector 40"/>
          <p:cNvCxnSpPr>
            <a:stCxn id="39" idx="1"/>
            <a:endCxn id="4" idx="1"/>
          </p:cNvCxnSpPr>
          <p:nvPr/>
        </p:nvCxnSpPr>
        <p:spPr>
          <a:xfrm rot="16200000" flipH="1" flipV="1">
            <a:off x="4648200" y="495300"/>
            <a:ext cx="1371600" cy="2362200"/>
          </a:xfrm>
          <a:prstGeom prst="curvedConnector3">
            <a:avLst>
              <a:gd name="adj1" fmla="val -16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1"/>
            <a:endCxn id="39" idx="1"/>
          </p:cNvCxnSpPr>
          <p:nvPr/>
        </p:nvCxnSpPr>
        <p:spPr>
          <a:xfrm rot="16200000" flipH="1">
            <a:off x="4838700" y="-685800"/>
            <a:ext cx="381000" cy="2971800"/>
          </a:xfrm>
          <a:prstGeom prst="curvedConnector3">
            <a:avLst>
              <a:gd name="adj1" fmla="val -6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9" idx="1"/>
            <a:endCxn id="40" idx="1"/>
          </p:cNvCxnSpPr>
          <p:nvPr/>
        </p:nvCxnSpPr>
        <p:spPr>
          <a:xfrm rot="5400000" flipH="1" flipV="1">
            <a:off x="7048500" y="304800"/>
            <a:ext cx="152400" cy="1219200"/>
          </a:xfrm>
          <a:prstGeom prst="curvedConnector3">
            <a:avLst>
              <a:gd name="adj1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16200000" flipH="1">
            <a:off x="5524500" y="-1371600"/>
            <a:ext cx="228600" cy="4191000"/>
          </a:xfrm>
          <a:prstGeom prst="curvedConnector3">
            <a:avLst>
              <a:gd name="adj1" fmla="val -1111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n 79"/>
          <p:cNvSpPr/>
          <p:nvPr/>
        </p:nvSpPr>
        <p:spPr>
          <a:xfrm>
            <a:off x="6705600" y="3048000"/>
            <a:ext cx="1143000" cy="10668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Pattern Instances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81" name="Can 80"/>
          <p:cNvSpPr/>
          <p:nvPr/>
        </p:nvSpPr>
        <p:spPr>
          <a:xfrm>
            <a:off x="7924800" y="2895600"/>
            <a:ext cx="1143000" cy="12192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Updated</a:t>
            </a:r>
          </a:p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Scores</a:t>
            </a:r>
            <a:endParaRPr lang="en-US" sz="1400" dirty="0">
              <a:solidFill>
                <a:srgbClr val="4F81BD"/>
              </a:solidFill>
            </a:endParaRPr>
          </a:p>
        </p:txBody>
      </p:sp>
      <p:cxnSp>
        <p:nvCxnSpPr>
          <p:cNvPr id="82" name="Curved Connector 81"/>
          <p:cNvCxnSpPr>
            <a:stCxn id="40" idx="3"/>
            <a:endCxn id="81" idx="1"/>
          </p:cNvCxnSpPr>
          <p:nvPr/>
        </p:nvCxnSpPr>
        <p:spPr>
          <a:xfrm rot="16200000" flipH="1">
            <a:off x="7658100" y="2057400"/>
            <a:ext cx="9144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39" idx="3"/>
            <a:endCxn id="80" idx="1"/>
          </p:cNvCxnSpPr>
          <p:nvPr/>
        </p:nvCxnSpPr>
        <p:spPr>
          <a:xfrm rot="16200000" flipH="1">
            <a:off x="6362700" y="2133600"/>
            <a:ext cx="1066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n 91"/>
          <p:cNvSpPr/>
          <p:nvPr/>
        </p:nvSpPr>
        <p:spPr>
          <a:xfrm>
            <a:off x="4343400" y="4953000"/>
            <a:ext cx="1143000" cy="990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Pattern Instances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93" name="Can 92"/>
          <p:cNvSpPr/>
          <p:nvPr/>
        </p:nvSpPr>
        <p:spPr>
          <a:xfrm>
            <a:off x="5562600" y="4724400"/>
            <a:ext cx="1143000" cy="12192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Patterns</a:t>
            </a:r>
            <a:endParaRPr lang="en-US" b="1" dirty="0">
              <a:solidFill>
                <a:srgbClr val="4F81BD"/>
              </a:solidFill>
            </a:endParaRPr>
          </a:p>
        </p:txBody>
      </p:sp>
      <p:cxnSp>
        <p:nvCxnSpPr>
          <p:cNvPr id="94" name="Curved Connector 93"/>
          <p:cNvCxnSpPr>
            <a:stCxn id="81" idx="3"/>
            <a:endCxn id="93" idx="4"/>
          </p:cNvCxnSpPr>
          <p:nvPr/>
        </p:nvCxnSpPr>
        <p:spPr>
          <a:xfrm rot="5400000">
            <a:off x="6991350" y="3829050"/>
            <a:ext cx="1219200" cy="1790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0" idx="3"/>
            <a:endCxn id="92" idx="1"/>
          </p:cNvCxnSpPr>
          <p:nvPr/>
        </p:nvCxnSpPr>
        <p:spPr>
          <a:xfrm rot="5400000">
            <a:off x="5676900" y="3352800"/>
            <a:ext cx="838200" cy="2362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93" idx="1"/>
            <a:endCxn id="4" idx="3"/>
          </p:cNvCxnSpPr>
          <p:nvPr/>
        </p:nvCxnSpPr>
        <p:spPr>
          <a:xfrm rot="16200000" flipV="1">
            <a:off x="4572000" y="3162300"/>
            <a:ext cx="1143000" cy="1981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1524000" y="4572000"/>
            <a:ext cx="1143000" cy="990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07" name="Curved Connector 106"/>
          <p:cNvCxnSpPr>
            <a:stCxn id="92" idx="3"/>
            <a:endCxn id="106" idx="3"/>
          </p:cNvCxnSpPr>
          <p:nvPr/>
        </p:nvCxnSpPr>
        <p:spPr>
          <a:xfrm rot="5400000" flipH="1">
            <a:off x="3314700" y="4343400"/>
            <a:ext cx="381000" cy="2819400"/>
          </a:xfrm>
          <a:prstGeom prst="curvedConnector3">
            <a:avLst>
              <a:gd name="adj1" fmla="val -6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Can 109"/>
          <p:cNvSpPr/>
          <p:nvPr/>
        </p:nvSpPr>
        <p:spPr>
          <a:xfrm>
            <a:off x="152400" y="3581400"/>
            <a:ext cx="1143000" cy="990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1"/>
            <a:endCxn id="6" idx="3"/>
          </p:cNvCxnSpPr>
          <p:nvPr/>
        </p:nvCxnSpPr>
        <p:spPr>
          <a:xfrm rot="5400000" flipH="1" flipV="1">
            <a:off x="457200" y="3086100"/>
            <a:ext cx="7620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2"/>
            <a:endCxn id="110" idx="3"/>
          </p:cNvCxnSpPr>
          <p:nvPr/>
        </p:nvCxnSpPr>
        <p:spPr>
          <a:xfrm rot="10800000">
            <a:off x="723900" y="4572000"/>
            <a:ext cx="800100" cy="4953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20820818">
            <a:off x="1079486" y="766319"/>
            <a:ext cx="164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Corpus Search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62400" y="42446"/>
            <a:ext cx="249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Corpus Search + Scoring</a:t>
            </a:r>
            <a:endParaRPr lang="en-US" sz="1600" dirty="0">
              <a:solidFill>
                <a:srgbClr val="4F81BD"/>
              </a:solidFill>
            </a:endParaRPr>
          </a:p>
        </p:txBody>
      </p:sp>
      <p:pic>
        <p:nvPicPr>
          <p:cNvPr id="124" name="Picture 123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905000"/>
            <a:ext cx="457200" cy="745331"/>
          </a:xfrm>
          <a:prstGeom prst="rect">
            <a:avLst/>
          </a:prstGeom>
        </p:spPr>
      </p:pic>
      <p:pic>
        <p:nvPicPr>
          <p:cNvPr id="126" name="Picture 125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93269"/>
            <a:ext cx="457200" cy="745331"/>
          </a:xfrm>
          <a:prstGeom prst="rect">
            <a:avLst/>
          </a:prstGeom>
        </p:spPr>
      </p:pic>
      <p:pic>
        <p:nvPicPr>
          <p:cNvPr id="127" name="Picture 126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69669"/>
            <a:ext cx="457200" cy="745331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7010400" y="4419600"/>
            <a:ext cx="9601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Promote </a:t>
            </a:r>
          </a:p>
          <a:p>
            <a:r>
              <a:rPr lang="en-US" sz="1600" dirty="0" smtClean="0">
                <a:solidFill>
                  <a:srgbClr val="4F81BD"/>
                </a:solidFill>
              </a:rPr>
              <a:t>Patterns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129" name="Curved Connector 128"/>
          <p:cNvCxnSpPr>
            <a:stCxn id="93" idx="3"/>
            <a:endCxn id="106" idx="3"/>
          </p:cNvCxnSpPr>
          <p:nvPr/>
        </p:nvCxnSpPr>
        <p:spPr>
          <a:xfrm rot="5400000" flipH="1">
            <a:off x="3924300" y="3733800"/>
            <a:ext cx="381000" cy="4038600"/>
          </a:xfrm>
          <a:prstGeom prst="curvedConnector3">
            <a:avLst>
              <a:gd name="adj1" fmla="val -9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86200" y="3962400"/>
            <a:ext cx="16448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New</a:t>
            </a:r>
          </a:p>
          <a:p>
            <a:r>
              <a:rPr lang="en-US" sz="1600" dirty="0" smtClean="0">
                <a:solidFill>
                  <a:srgbClr val="4F81BD"/>
                </a:solidFill>
              </a:rPr>
              <a:t>Entities Labeled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4400" y="2971800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Promote Relations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743200" y="4953000"/>
            <a:ext cx="172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Filter Pattern Instances &amp; Nominate Relations</a:t>
            </a:r>
            <a:endParaRPr lang="en-US" sz="16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4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for Relation Extraction (Corinne)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685800"/>
            <a:ext cx="8956596" cy="6008310"/>
          </a:xfrm>
        </p:spPr>
        <p:txBody>
          <a:bodyPr/>
          <a:lstStyle/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/>
              <a:t>Prototype algorithm that extracts relations and entities</a:t>
            </a:r>
          </a:p>
          <a:p>
            <a:pPr lvl="1"/>
            <a:r>
              <a:rPr lang="en-US" dirty="0" smtClean="0"/>
              <a:t>[(entitiy1, entity_type1), relation, (entity2, entity_type2)]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[ (Microsoft, </a:t>
            </a:r>
            <a:r>
              <a:rPr lang="en-US" dirty="0" err="1" smtClean="0"/>
              <a:t>SW_vendor</a:t>
            </a:r>
            <a:r>
              <a:rPr lang="en-US" dirty="0" smtClean="0"/>
              <a:t>), </a:t>
            </a:r>
            <a:r>
              <a:rPr lang="en-US" dirty="0" err="1" smtClean="0"/>
              <a:t>is_vendor</a:t>
            </a:r>
            <a:r>
              <a:rPr lang="en-US" dirty="0" smtClean="0"/>
              <a:t>, (Internet Explorer, </a:t>
            </a:r>
            <a:r>
              <a:rPr lang="en-US" dirty="0" err="1" smtClean="0"/>
              <a:t>SW_product</a:t>
            </a:r>
            <a:r>
              <a:rPr lang="en-US" dirty="0" smtClean="0"/>
              <a:t>)]</a:t>
            </a:r>
          </a:p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/>
              <a:t>Identifies </a:t>
            </a:r>
            <a:r>
              <a:rPr lang="en-US" dirty="0"/>
              <a:t>and </a:t>
            </a:r>
            <a:r>
              <a:rPr lang="en-US" dirty="0" smtClean="0"/>
              <a:t>disambiguates </a:t>
            </a:r>
            <a:r>
              <a:rPr lang="en-US" dirty="0"/>
              <a:t>alternate </a:t>
            </a:r>
            <a:r>
              <a:rPr lang="en-US" dirty="0" smtClean="0"/>
              <a:t>aliases</a:t>
            </a:r>
          </a:p>
          <a:p>
            <a:pPr lvl="1"/>
            <a:r>
              <a:rPr lang="en-US" dirty="0"/>
              <a:t>For example, “IE</a:t>
            </a:r>
            <a:r>
              <a:rPr lang="en-US" dirty="0" smtClean="0"/>
              <a:t>”, </a:t>
            </a:r>
            <a:r>
              <a:rPr lang="en-US" dirty="0"/>
              <a:t>“Internet Explorer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/>
              <a:t>Incorporates </a:t>
            </a:r>
            <a:r>
              <a:rPr lang="en-US" dirty="0"/>
              <a:t>constraints from </a:t>
            </a:r>
            <a:r>
              <a:rPr lang="en-US" dirty="0" smtClean="0"/>
              <a:t>ontology into the learning process</a:t>
            </a:r>
            <a:endParaRPr lang="en-US" dirty="0"/>
          </a:p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/>
              <a:t>Includes an user interactive component (active learning)</a:t>
            </a:r>
          </a:p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/>
              <a:t>Has a relevance classifier for documents</a:t>
            </a:r>
          </a:p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/>
              <a:t>Adds parse </a:t>
            </a:r>
            <a:r>
              <a:rPr lang="en-US" dirty="0"/>
              <a:t>t</a:t>
            </a:r>
            <a:r>
              <a:rPr lang="en-US" dirty="0" smtClean="0"/>
              <a:t>ree patterns</a:t>
            </a:r>
          </a:p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/>
              <a:t>Stores context with known instances for pattern nomination (like PACE)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40241"/>
            <a:ext cx="8956596" cy="469359"/>
          </a:xfrm>
        </p:spPr>
        <p:txBody>
          <a:bodyPr/>
          <a:lstStyle/>
          <a:p>
            <a:r>
              <a:rPr lang="en-US" dirty="0" smtClean="0"/>
              <a:t>Next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" y="685800"/>
            <a:ext cx="8956596" cy="6508961"/>
          </a:xfrm>
        </p:spPr>
        <p:txBody>
          <a:bodyPr/>
          <a:lstStyle/>
          <a:p>
            <a:r>
              <a:rPr lang="en-US" dirty="0" smtClean="0"/>
              <a:t>Need </a:t>
            </a:r>
            <a:r>
              <a:rPr lang="en-US" dirty="0"/>
              <a:t>to test Entity Extraction accuracy from Corinne’s Bootstrapping</a:t>
            </a:r>
          </a:p>
          <a:p>
            <a:pPr lvl="1"/>
            <a:r>
              <a:rPr lang="en-US" dirty="0"/>
              <a:t>Corinne’s Bootstrapping performs entity extraction by matching  </a:t>
            </a:r>
          </a:p>
          <a:p>
            <a:pPr lvl="2"/>
            <a:r>
              <a:rPr lang="en-US" dirty="0"/>
              <a:t>Lists of entities from Freebase</a:t>
            </a:r>
          </a:p>
          <a:p>
            <a:pPr lvl="2"/>
            <a:r>
              <a:rPr lang="en-US" dirty="0"/>
              <a:t>Heuristics from our </a:t>
            </a:r>
            <a:r>
              <a:rPr lang="en-US" dirty="0" smtClean="0"/>
              <a:t>Auto-labeling work</a:t>
            </a:r>
            <a:endParaRPr lang="en-US" dirty="0"/>
          </a:p>
          <a:p>
            <a:r>
              <a:rPr lang="en-US" dirty="0" smtClean="0"/>
              <a:t>Need to incorporate the previous entity extraction with this bootstrapping approach. </a:t>
            </a:r>
          </a:p>
          <a:p>
            <a:r>
              <a:rPr lang="en-US" dirty="0" smtClean="0"/>
              <a:t>Need to incorporate bootstrapping into the Stucco pipeline</a:t>
            </a:r>
            <a:endParaRPr lang="en-US" dirty="0"/>
          </a:p>
          <a:p>
            <a:r>
              <a:rPr lang="en-US" dirty="0"/>
              <a:t>Perform User Study</a:t>
            </a:r>
          </a:p>
          <a:p>
            <a:pPr lvl="1"/>
            <a:r>
              <a:rPr lang="en-US" dirty="0"/>
              <a:t>Record accuracy and performance (time to finish) of relation extraction by</a:t>
            </a:r>
          </a:p>
          <a:p>
            <a:pPr lvl="2"/>
            <a:r>
              <a:rPr lang="en-US" dirty="0"/>
              <a:t>User alone</a:t>
            </a:r>
          </a:p>
          <a:p>
            <a:pPr lvl="2"/>
            <a:r>
              <a:rPr lang="en-US" dirty="0"/>
              <a:t>User interacting with bootstrapping</a:t>
            </a:r>
          </a:p>
          <a:p>
            <a:pPr lvl="2"/>
            <a:r>
              <a:rPr lang="en-US" dirty="0"/>
              <a:t>Bootstrapping alone</a:t>
            </a:r>
          </a:p>
          <a:p>
            <a:pPr lvl="1"/>
            <a:r>
              <a:rPr lang="en-US" dirty="0" smtClean="0"/>
              <a:t>Publish </a:t>
            </a:r>
            <a:endParaRPr lang="en-US" dirty="0"/>
          </a:p>
          <a:p>
            <a:pPr lvl="2"/>
            <a:endParaRPr lang="en-US" dirty="0" smtClean="0"/>
          </a:p>
          <a:p>
            <a:pPr marL="684212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44823"/>
            <a:ext cx="7924800" cy="886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Robert A. Bridges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urier"/>
                <a:cs typeface="Courier"/>
              </a:rPr>
              <a:t>bridgesra@ornl.gov</a:t>
            </a:r>
            <a:endParaRPr lang="en-US" sz="2000" dirty="0">
              <a:solidFill>
                <a:srgbClr val="4F81BD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661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0"/>
            <a:ext cx="8956596" cy="5556393"/>
          </a:xfrm>
        </p:spPr>
        <p:txBody>
          <a:bodyPr/>
          <a:lstStyle/>
          <a:p>
            <a:r>
              <a:rPr lang="en-US" dirty="0" smtClean="0"/>
              <a:t>Goose – Open source tool for grabbing text from a URL </a:t>
            </a:r>
          </a:p>
          <a:p>
            <a:r>
              <a:rPr lang="en-US" dirty="0" err="1" smtClean="0"/>
              <a:t>CoreNLP</a:t>
            </a:r>
            <a:r>
              <a:rPr lang="en-US" dirty="0" smtClean="0"/>
              <a:t> – Stanford’s open source NLP software</a:t>
            </a:r>
          </a:p>
          <a:p>
            <a:pPr lvl="1"/>
            <a:r>
              <a:rPr lang="en-US" dirty="0" smtClean="0"/>
              <a:t>Tokenize – programmatically identify word boundaries, sentence boundaries </a:t>
            </a:r>
          </a:p>
          <a:p>
            <a:pPr lvl="1"/>
            <a:r>
              <a:rPr lang="en-US" dirty="0" smtClean="0"/>
              <a:t>Part-of-speech tags applied</a:t>
            </a:r>
          </a:p>
          <a:p>
            <a:pPr lvl="1"/>
            <a:r>
              <a:rPr lang="en-US" dirty="0" smtClean="0"/>
              <a:t>Parse Tree – a tree representing the sentence’s dependencies and syntactic structure</a:t>
            </a:r>
          </a:p>
          <a:p>
            <a:r>
              <a:rPr lang="en-US" dirty="0" smtClean="0"/>
              <a:t>Freebase – Open </a:t>
            </a:r>
            <a:r>
              <a:rPr lang="en-US" dirty="0"/>
              <a:t>knowledge base </a:t>
            </a:r>
            <a:endParaRPr lang="en-US" dirty="0" smtClean="0"/>
          </a:p>
          <a:p>
            <a:pPr lvl="1"/>
            <a:r>
              <a:rPr lang="en-US" dirty="0" smtClean="0"/>
              <a:t>Includes software products, vendors &amp; aliases</a:t>
            </a:r>
          </a:p>
          <a:p>
            <a:pPr lvl="1"/>
            <a:r>
              <a:rPr lang="en-US" dirty="0" smtClean="0"/>
              <a:t>Used for entity identification</a:t>
            </a:r>
          </a:p>
          <a:p>
            <a:r>
              <a:rPr lang="en-US" dirty="0" smtClean="0"/>
              <a:t>Logistic Regression – Machine Learning Classifier</a:t>
            </a:r>
          </a:p>
          <a:p>
            <a:pPr lvl="1"/>
            <a:r>
              <a:rPr lang="en-US" dirty="0" smtClean="0"/>
              <a:t>Input: # of entities in a document</a:t>
            </a:r>
          </a:p>
          <a:p>
            <a:pPr lvl="1"/>
            <a:r>
              <a:rPr lang="en-US" dirty="0" smtClean="0"/>
              <a:t>Output: binary (relevant or non-relevant)</a:t>
            </a:r>
          </a:p>
          <a:p>
            <a:pPr lvl="1"/>
            <a:r>
              <a:rPr lang="en-US" dirty="0" smtClean="0"/>
              <a:t>Used for relevancy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4312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562600" y="1295400"/>
            <a:ext cx="3505200" cy="365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295400"/>
            <a:ext cx="5222796" cy="4822859"/>
          </a:xfrm>
        </p:spPr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      feature vector, with binary label</a:t>
            </a:r>
          </a:p>
          <a:p>
            <a:r>
              <a:rPr lang="en-US" dirty="0" smtClean="0"/>
              <a:t>Cost Function </a:t>
            </a:r>
          </a:p>
          <a:p>
            <a:pPr lvl="1"/>
            <a:endParaRPr lang="en-US" dirty="0"/>
          </a:p>
          <a:p>
            <a:pPr marL="346075" lvl="1" indent="0">
              <a:buNone/>
            </a:pP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Minimize cost to learn weights,</a:t>
            </a:r>
          </a:p>
          <a:p>
            <a:r>
              <a:rPr lang="en-US" dirty="0" smtClean="0"/>
              <a:t>New data    , then          interpreted as probability the label is 1. </a:t>
            </a:r>
          </a:p>
          <a:p>
            <a:pPr lvl="1"/>
            <a:r>
              <a:rPr lang="en-US" dirty="0" smtClean="0"/>
              <a:t>Fix a threshold, </a:t>
            </a:r>
          </a:p>
          <a:p>
            <a:pPr lvl="1"/>
            <a:r>
              <a:rPr lang="en-US" dirty="0" smtClean="0"/>
              <a:t>Label     1 if </a:t>
            </a:r>
          </a:p>
          <a:p>
            <a:pPr marL="346075" lvl="1" indent="0">
              <a:buNone/>
            </a:pPr>
            <a:endParaRPr lang="en-US" dirty="0" smtClean="0"/>
          </a:p>
          <a:p>
            <a:pPr marL="346075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logis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67000"/>
            <a:ext cx="3163684" cy="2108299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45" y="2057400"/>
            <a:ext cx="1440655" cy="57202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600"/>
            <a:ext cx="1282700" cy="31852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566"/>
            <a:ext cx="251554" cy="190834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95" y="1849217"/>
            <a:ext cx="234205" cy="20818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01" y="3498497"/>
            <a:ext cx="216856" cy="14746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62400"/>
            <a:ext cx="164812" cy="14746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886200"/>
            <a:ext cx="563828" cy="3209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88989" y="1600200"/>
            <a:ext cx="191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73" y="4966029"/>
            <a:ext cx="1088227" cy="291771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9" y="2743200"/>
            <a:ext cx="4924978" cy="559168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687746"/>
            <a:ext cx="209917" cy="162209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029200"/>
            <a:ext cx="181293" cy="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9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562600" y="1295400"/>
            <a:ext cx="3505200" cy="365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295400"/>
            <a:ext cx="5222796" cy="4822859"/>
          </a:xfrm>
        </p:spPr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      feature vector, with binary label</a:t>
            </a:r>
          </a:p>
          <a:p>
            <a:r>
              <a:rPr lang="en-US" dirty="0" smtClean="0"/>
              <a:t>Cost Function </a:t>
            </a:r>
          </a:p>
          <a:p>
            <a:pPr lvl="1"/>
            <a:endParaRPr lang="en-US" dirty="0"/>
          </a:p>
          <a:p>
            <a:pPr marL="346075" lvl="1" indent="0">
              <a:buNone/>
            </a:pP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Minimize cost to learn weights,</a:t>
            </a:r>
          </a:p>
          <a:p>
            <a:r>
              <a:rPr lang="en-US" dirty="0" smtClean="0"/>
              <a:t>New data    , then          interpreted as probability the label is 1. </a:t>
            </a:r>
          </a:p>
          <a:p>
            <a:pPr lvl="1"/>
            <a:r>
              <a:rPr lang="en-US" dirty="0" smtClean="0"/>
              <a:t>Fix a threshold, </a:t>
            </a:r>
          </a:p>
          <a:p>
            <a:pPr lvl="1"/>
            <a:r>
              <a:rPr lang="en-US" dirty="0" smtClean="0"/>
              <a:t>Label     1 if </a:t>
            </a:r>
          </a:p>
          <a:p>
            <a:pPr marL="346075" lvl="1" indent="0">
              <a:buNone/>
            </a:pPr>
            <a:endParaRPr lang="en-US" dirty="0" smtClean="0"/>
          </a:p>
          <a:p>
            <a:pPr marL="346075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600"/>
            <a:ext cx="1282700" cy="31852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566"/>
            <a:ext cx="251554" cy="190834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95" y="1849217"/>
            <a:ext cx="234205" cy="20818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01" y="3498497"/>
            <a:ext cx="216856" cy="14746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62400"/>
            <a:ext cx="164812" cy="14746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886200"/>
            <a:ext cx="563828" cy="3209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67400" y="1524000"/>
            <a:ext cx="282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Decision Boundary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73" y="4966029"/>
            <a:ext cx="1088227" cy="291771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9" y="2743200"/>
            <a:ext cx="4924978" cy="559168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687746"/>
            <a:ext cx="209917" cy="162209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029200"/>
            <a:ext cx="181293" cy="162209"/>
          </a:xfrm>
          <a:prstGeom prst="rect">
            <a:avLst/>
          </a:prstGeom>
        </p:spPr>
      </p:pic>
      <p:pic>
        <p:nvPicPr>
          <p:cNvPr id="9" name="Picture 8" descr="linear-dec-bdry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67801"/>
            <a:ext cx="3200400" cy="28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3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Stucco-NLP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5087034"/>
          </a:xfrm>
        </p:spPr>
        <p:txBody>
          <a:bodyPr/>
          <a:lstStyle/>
          <a:p>
            <a:r>
              <a:rPr lang="en-US" dirty="0" smtClean="0"/>
              <a:t>Supervised Approach (Bobby &amp; Corinne)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Auto-labeled NVD, MS-Bulletin, </a:t>
            </a:r>
            <a:r>
              <a:rPr lang="en-US" dirty="0" err="1" smtClean="0"/>
              <a:t>Metasploit</a:t>
            </a:r>
            <a:endParaRPr lang="en-US" dirty="0" smtClean="0"/>
          </a:p>
          <a:p>
            <a:pPr marL="1092200" lvl="2" indent="-457200"/>
            <a:r>
              <a:rPr lang="en-US" dirty="0" smtClean="0"/>
              <a:t>Gazetteer look-ups (match strings in text)</a:t>
            </a:r>
          </a:p>
          <a:p>
            <a:pPr marL="1322388" lvl="3" indent="-457200"/>
            <a:r>
              <a:rPr lang="en-US" dirty="0" smtClean="0"/>
              <a:t>From structured information</a:t>
            </a:r>
          </a:p>
          <a:p>
            <a:pPr marL="1322388" lvl="3" indent="-457200"/>
            <a:r>
              <a:rPr lang="en-US" dirty="0" smtClean="0"/>
              <a:t>From relevant terms list (hand assembled)</a:t>
            </a:r>
          </a:p>
          <a:p>
            <a:pPr marL="1092200" lvl="2" indent="-457200"/>
            <a:r>
              <a:rPr lang="en-US" dirty="0" smtClean="0"/>
              <a:t>Heuristics (patterns for identifying entities)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dirty="0" smtClean="0"/>
              <a:t>Auto-labeled corpus used as training data for MEM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dirty="0" smtClean="0"/>
              <a:t>Results: </a:t>
            </a:r>
          </a:p>
          <a:p>
            <a:pPr marL="977900" lvl="2" indent="-342900">
              <a:buFont typeface="+mj-lt"/>
              <a:buAutoNum type="arabicPeriod"/>
            </a:pPr>
            <a:r>
              <a:rPr lang="en-US" dirty="0" smtClean="0"/>
              <a:t>Exhibited surprisingly good accuracy when trained and tested on NVD text</a:t>
            </a:r>
          </a:p>
          <a:p>
            <a:pPr marL="1208088" lvl="3" indent="-342900">
              <a:buFont typeface="+mj-lt"/>
              <a:buAutoNum type="arabicPeriod"/>
            </a:pPr>
            <a:r>
              <a:rPr lang="en-US" dirty="0" smtClean="0"/>
              <a:t>Precision, Recall, Accuracy all above 97%</a:t>
            </a:r>
          </a:p>
          <a:p>
            <a:pPr marL="977900" lvl="2" indent="-342900">
              <a:buFont typeface="+mj-lt"/>
              <a:buAutoNum type="arabicPeriod"/>
            </a:pPr>
            <a:r>
              <a:rPr lang="en-US" dirty="0" smtClean="0"/>
              <a:t>Need better results on dissimilar text </a:t>
            </a:r>
          </a:p>
          <a:p>
            <a:pPr marL="977900" lvl="2" indent="-342900">
              <a:buFont typeface="+mj-lt"/>
              <a:buAutoNum type="arabicPeriod"/>
            </a:pPr>
            <a:r>
              <a:rPr lang="en-US" dirty="0" smtClean="0"/>
              <a:t>Aliases aren’t identifiable</a:t>
            </a:r>
            <a:endParaRPr lang="en-US" dirty="0"/>
          </a:p>
          <a:p>
            <a:pPr marL="1092200" lvl="2" indent="-457200"/>
            <a:endParaRPr lang="en-US" dirty="0" smtClean="0"/>
          </a:p>
          <a:p>
            <a:pPr marL="1322388" lvl="3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3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Supervised Learning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3325013"/>
          </a:xfrm>
        </p:spPr>
        <p:txBody>
          <a:bodyPr/>
          <a:lstStyle/>
          <a:p>
            <a:r>
              <a:rPr lang="en-US" dirty="0" smtClean="0"/>
              <a:t>Varied the training data</a:t>
            </a:r>
          </a:p>
          <a:p>
            <a:pPr lvl="1"/>
            <a:r>
              <a:rPr lang="en-US" dirty="0" smtClean="0"/>
              <a:t>Contacted Joshi et. al authors (UMBC)</a:t>
            </a:r>
          </a:p>
          <a:p>
            <a:pPr lvl="2"/>
            <a:r>
              <a:rPr lang="en-US" dirty="0" smtClean="0"/>
              <a:t>They shared a small hand labeled corpus</a:t>
            </a:r>
          </a:p>
          <a:p>
            <a:pPr lvl="2"/>
            <a:r>
              <a:rPr lang="en-US" dirty="0" smtClean="0"/>
              <a:t>Similar entities labeled</a:t>
            </a:r>
          </a:p>
          <a:p>
            <a:pPr lvl="2"/>
            <a:r>
              <a:rPr lang="en-US" dirty="0" smtClean="0"/>
              <a:t>Has a few blogs labeled! </a:t>
            </a:r>
          </a:p>
          <a:p>
            <a:pPr lvl="2"/>
            <a:r>
              <a:rPr lang="en-US" dirty="0" smtClean="0"/>
              <a:t>Also CVE descriptions, MS Bulletin Descriptions</a:t>
            </a:r>
            <a:endParaRPr lang="en-US" dirty="0"/>
          </a:p>
          <a:p>
            <a:r>
              <a:rPr lang="en-US" dirty="0"/>
              <a:t>Retrained on Mixed Training </a:t>
            </a:r>
            <a:r>
              <a:rPr lang="en-US" dirty="0" smtClean="0"/>
              <a:t>Set (Kelly)</a:t>
            </a:r>
          </a:p>
          <a:p>
            <a:r>
              <a:rPr lang="en-US" dirty="0" smtClean="0"/>
              <a:t>Tested on 10 labeled security blogs</a:t>
            </a:r>
          </a:p>
        </p:txBody>
      </p:sp>
    </p:spTree>
    <p:extLst>
      <p:ext uri="{BB962C8B-B14F-4D97-AF65-F5344CB8AC3E}">
        <p14:creationId xmlns:p14="http://schemas.microsoft.com/office/powerpoint/2010/main" val="11051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Supervised </a:t>
            </a:r>
            <a:r>
              <a:rPr lang="en-US" dirty="0" smtClean="0"/>
              <a:t>Learning Research (Kelly)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5381986"/>
          </a:xfrm>
        </p:spPr>
        <p:txBody>
          <a:bodyPr/>
          <a:lstStyle/>
          <a:p>
            <a:r>
              <a:rPr lang="en-US" dirty="0" smtClean="0"/>
              <a:t>Test 1</a:t>
            </a:r>
            <a:r>
              <a:rPr lang="en-US" dirty="0"/>
              <a:t> </a:t>
            </a:r>
            <a:r>
              <a:rPr lang="en-US" dirty="0" smtClean="0"/>
              <a:t>Training Set</a:t>
            </a:r>
          </a:p>
          <a:p>
            <a:pPr lvl="1"/>
            <a:r>
              <a:rPr lang="en-US" dirty="0" smtClean="0"/>
              <a:t>50 out of 15,192 auto-labeled NVD entries</a:t>
            </a:r>
          </a:p>
          <a:p>
            <a:pPr lvl="1"/>
            <a:r>
              <a:rPr lang="en-US" dirty="0" smtClean="0"/>
              <a:t>50 out of 256 auto-labeled Microsoft </a:t>
            </a:r>
            <a:r>
              <a:rPr lang="en-US" dirty="0"/>
              <a:t>Security Bulletins</a:t>
            </a:r>
          </a:p>
          <a:p>
            <a:pPr lvl="1"/>
            <a:r>
              <a:rPr lang="en-US" dirty="0"/>
              <a:t>50 out of </a:t>
            </a:r>
            <a:r>
              <a:rPr lang="en-US" dirty="0" smtClean="0"/>
              <a:t>356 auto-labeled </a:t>
            </a:r>
            <a:r>
              <a:rPr lang="en-US" dirty="0" err="1"/>
              <a:t>Metasploit</a:t>
            </a:r>
            <a:r>
              <a:rPr lang="en-US" dirty="0"/>
              <a:t> </a:t>
            </a:r>
            <a:r>
              <a:rPr lang="en-US" dirty="0" smtClean="0"/>
              <a:t>entries</a:t>
            </a:r>
            <a:endParaRPr lang="en-US" dirty="0"/>
          </a:p>
          <a:p>
            <a:r>
              <a:rPr lang="en-US" dirty="0"/>
              <a:t>Test 2 Training </a:t>
            </a:r>
            <a:r>
              <a:rPr lang="en-US" dirty="0" smtClean="0"/>
              <a:t>Set (added some of Joshi et al.’s docs)</a:t>
            </a:r>
          </a:p>
          <a:p>
            <a:pPr lvl="1"/>
            <a:r>
              <a:rPr lang="en-US" dirty="0" smtClean="0"/>
              <a:t>Training Set 1 Plus:</a:t>
            </a:r>
          </a:p>
          <a:p>
            <a:pPr lvl="1"/>
            <a:r>
              <a:rPr lang="en-US" dirty="0" smtClean="0"/>
              <a:t>20 </a:t>
            </a:r>
            <a:r>
              <a:rPr lang="en-US" dirty="0"/>
              <a:t>Adobe Security Bulletins</a:t>
            </a:r>
          </a:p>
          <a:p>
            <a:pPr lvl="1"/>
            <a:r>
              <a:rPr lang="en-US" dirty="0"/>
              <a:t>20 </a:t>
            </a:r>
            <a:r>
              <a:rPr lang="en-US" dirty="0" smtClean="0"/>
              <a:t>security blog </a:t>
            </a:r>
            <a:r>
              <a:rPr lang="en-US" dirty="0"/>
              <a:t>posts </a:t>
            </a:r>
            <a:endParaRPr lang="en-US" dirty="0" smtClean="0"/>
          </a:p>
          <a:p>
            <a:pPr lvl="1"/>
            <a:r>
              <a:rPr lang="en-US" dirty="0" smtClean="0"/>
              <a:t>58 </a:t>
            </a:r>
            <a:r>
              <a:rPr lang="en-US" dirty="0"/>
              <a:t>CVE </a:t>
            </a:r>
            <a:r>
              <a:rPr lang="en-US" dirty="0" smtClean="0"/>
              <a:t>entries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Microsoft Security Bulletins </a:t>
            </a:r>
          </a:p>
          <a:p>
            <a:r>
              <a:rPr lang="en-US" dirty="0"/>
              <a:t>Testing Set</a:t>
            </a:r>
          </a:p>
          <a:p>
            <a:pPr lvl="1"/>
            <a:r>
              <a:rPr lang="en-US" dirty="0"/>
              <a:t>10 security blogs</a:t>
            </a:r>
          </a:p>
          <a:p>
            <a:pPr marL="3460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06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Supervised Learning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6062171"/>
          </a:xfrm>
        </p:spPr>
        <p:txBody>
          <a:bodyPr/>
          <a:lstStyle/>
          <a:p>
            <a:r>
              <a:rPr lang="en-US" dirty="0" smtClean="0"/>
              <a:t>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F1 = Harmonic Average (P,R) =                   =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80360"/>
              </p:ext>
            </p:extLst>
          </p:nvPr>
        </p:nvGraphicFramePr>
        <p:xfrm>
          <a:off x="533400" y="1905000"/>
          <a:ext cx="80772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605"/>
                <a:gridCol w="1315605"/>
                <a:gridCol w="1315605"/>
                <a:gridCol w="1315605"/>
                <a:gridCol w="2814782"/>
              </a:tblGrid>
              <a:tr h="71323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Precision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Recall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F1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Accuracy - %</a:t>
                      </a:r>
                      <a:r>
                        <a:rPr lang="en-US" baseline="0" dirty="0" smtClean="0">
                          <a:latin typeface="+mn-lt"/>
                        </a:rPr>
                        <a:t> of testing set labeled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633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n-lt"/>
                        </a:rPr>
                        <a:t>Test 1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0.3663</a:t>
                      </a:r>
                      <a:endParaRPr lang="en-US" sz="20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0.4791</a:t>
                      </a:r>
                      <a:endParaRPr lang="en-US" sz="20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0.4152</a:t>
                      </a:r>
                      <a:endParaRPr lang="en-US" sz="20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0.9386 - 0.9520 = -0.0134</a:t>
                      </a:r>
                      <a:endParaRPr lang="en-US" sz="20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3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n-lt"/>
                        </a:rPr>
                        <a:t>Test 2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0.6795</a:t>
                      </a:r>
                      <a:endParaRPr lang="en-US" sz="20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0.5300</a:t>
                      </a:r>
                      <a:endParaRPr lang="en-US" sz="20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0.5955</a:t>
                      </a:r>
                      <a:endParaRPr lang="en-US" sz="20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0.9751 - 0.9640 = 0.0111</a:t>
                      </a:r>
                      <a:endParaRPr lang="en-US" sz="20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12" y="4182159"/>
            <a:ext cx="1354922" cy="88737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69" y="4215254"/>
            <a:ext cx="772877" cy="7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0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 (Bootstrapping)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585358"/>
          </a:xfrm>
        </p:spPr>
        <p:txBody>
          <a:bodyPr/>
          <a:lstStyle/>
          <a:p>
            <a:r>
              <a:rPr lang="en-US" dirty="0" smtClean="0"/>
              <a:t>Goal is to proto-type a bootstrapping algorithm for relation extraction</a:t>
            </a:r>
          </a:p>
          <a:p>
            <a:pPr lvl="1"/>
            <a:r>
              <a:rPr lang="en-US" b="1" dirty="0" smtClean="0"/>
              <a:t>Relation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triple  [</a:t>
            </a:r>
            <a:r>
              <a:rPr lang="en-US" dirty="0" smtClean="0">
                <a:solidFill>
                  <a:srgbClr val="006C3A"/>
                </a:solidFill>
              </a:rPr>
              <a:t>(entity_1, entity_type_1)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predicate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(entity_2, entity_type_2)</a:t>
            </a:r>
            <a:r>
              <a:rPr lang="en-US" dirty="0" smtClean="0"/>
              <a:t>] </a:t>
            </a:r>
          </a:p>
          <a:p>
            <a:pPr lvl="2"/>
            <a:r>
              <a:rPr lang="en-US" dirty="0" smtClean="0"/>
              <a:t>Example - [ </a:t>
            </a:r>
            <a:r>
              <a:rPr lang="en-US" dirty="0">
                <a:solidFill>
                  <a:schemeClr val="tx2"/>
                </a:solidFill>
              </a:rPr>
              <a:t>(Microsoft, </a:t>
            </a:r>
            <a:r>
              <a:rPr lang="en-US" dirty="0" err="1">
                <a:solidFill>
                  <a:schemeClr val="tx2"/>
                </a:solidFill>
              </a:rPr>
              <a:t>SW_vendor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is_vendor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(Internet Explorer, </a:t>
            </a:r>
            <a:r>
              <a:rPr lang="en-US" dirty="0" err="1">
                <a:solidFill>
                  <a:schemeClr val="tx2"/>
                </a:solidFill>
              </a:rPr>
              <a:t>SW_product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Entity types and relationships match the ontology</a:t>
            </a:r>
            <a:endParaRPr lang="en-US" dirty="0"/>
          </a:p>
          <a:p>
            <a:pPr lvl="1"/>
            <a:r>
              <a:rPr lang="en-US" b="1" dirty="0" smtClean="0"/>
              <a:t>Patterns</a:t>
            </a:r>
            <a:endParaRPr lang="en-US" dirty="0"/>
          </a:p>
          <a:p>
            <a:pPr lvl="2"/>
            <a:r>
              <a:rPr lang="en-US" dirty="0"/>
              <a:t>A </a:t>
            </a:r>
            <a:r>
              <a:rPr lang="en-US" dirty="0" smtClean="0"/>
              <a:t>heuristic or rule that identifies a relation</a:t>
            </a:r>
          </a:p>
          <a:p>
            <a:pPr lvl="2"/>
            <a:r>
              <a:rPr lang="en-US" dirty="0" smtClean="0"/>
              <a:t>Example sentence: 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“Microsoft’s Internet Explorer browser versions 7 &amp; 8 …”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Example </a:t>
            </a:r>
            <a:r>
              <a:rPr lang="en-US" dirty="0" smtClean="0"/>
              <a:t>pattern for </a:t>
            </a:r>
            <a:r>
              <a:rPr lang="en-US" dirty="0" err="1" smtClean="0">
                <a:solidFill>
                  <a:schemeClr val="accent2"/>
                </a:solidFill>
              </a:rPr>
              <a:t>in_vendor</a:t>
            </a:r>
            <a:r>
              <a:rPr lang="en-US" dirty="0" smtClean="0"/>
              <a:t> relation:</a:t>
            </a:r>
          </a:p>
          <a:p>
            <a:pPr lvl="3"/>
            <a:r>
              <a:rPr lang="en-US" dirty="0" smtClean="0"/>
              <a:t>[</a:t>
            </a:r>
            <a:r>
              <a:rPr lang="en-US" dirty="0" err="1" smtClean="0">
                <a:solidFill>
                  <a:schemeClr val="tx2"/>
                </a:solidFill>
              </a:rPr>
              <a:t>SW_vendor</a:t>
            </a:r>
            <a:r>
              <a:rPr lang="en-US" dirty="0" smtClean="0"/>
              <a:t> , “ </a:t>
            </a:r>
            <a:r>
              <a:rPr lang="en-US" dirty="0" smtClean="0">
                <a:solidFill>
                  <a:schemeClr val="accent1"/>
                </a:solidFill>
              </a:rPr>
              <a:t>’s </a:t>
            </a:r>
            <a:r>
              <a:rPr lang="en-US" dirty="0" smtClean="0"/>
              <a:t>”, </a:t>
            </a:r>
            <a:r>
              <a:rPr lang="en-US" dirty="0" err="1" smtClean="0">
                <a:solidFill>
                  <a:srgbClr val="006C3A"/>
                </a:solidFill>
              </a:rPr>
              <a:t>SW_product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0310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0"/>
            <a:ext cx="8956596" cy="835613"/>
          </a:xfrm>
        </p:spPr>
        <p:txBody>
          <a:bodyPr/>
          <a:lstStyle/>
          <a:p>
            <a:r>
              <a:rPr lang="en-US" dirty="0"/>
              <a:t>Previous Stucco-NLP </a:t>
            </a:r>
            <a:r>
              <a:rPr lang="en-US" dirty="0" smtClean="0"/>
              <a:t>Work: Bootstrapping</a:t>
            </a:r>
            <a:br>
              <a:rPr lang="en-US" dirty="0" smtClean="0"/>
            </a:br>
            <a:r>
              <a:rPr lang="en-US" sz="1800" dirty="0" smtClean="0"/>
              <a:t>Bootstrapping Main Idea</a:t>
            </a:r>
            <a:r>
              <a:rPr lang="en-US" dirty="0" smtClean="0"/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733800" y="2895600"/>
            <a:ext cx="1219200" cy="11430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2133600" y="1219200"/>
            <a:ext cx="1143000" cy="8382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Patterns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533400" y="2895600"/>
            <a:ext cx="1143000" cy="11430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Entities</a:t>
            </a:r>
            <a:endParaRPr lang="en-US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2133600" y="1638300"/>
            <a:ext cx="1600200" cy="1828800"/>
          </a:xfrm>
          <a:prstGeom prst="curvedConnector3">
            <a:avLst>
              <a:gd name="adj1" fmla="val -142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990600" y="1752600"/>
            <a:ext cx="1257300" cy="1028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5410200" y="1219200"/>
            <a:ext cx="1143000" cy="11430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Scores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4343400" y="-419100"/>
            <a:ext cx="12700" cy="32766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6858000" y="2895600"/>
            <a:ext cx="1143000" cy="11430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4F81BD"/>
                </a:solidFill>
              </a:rPr>
              <a:t>Patterns</a:t>
            </a:r>
            <a:endParaRPr lang="en-US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6553200" y="1790700"/>
            <a:ext cx="876300" cy="1104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5105400" y="4572000"/>
            <a:ext cx="1143000" cy="990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Entities</a:t>
            </a:r>
          </a:p>
        </p:txBody>
      </p:sp>
      <p:sp>
        <p:nvSpPr>
          <p:cNvPr id="110" name="Can 109"/>
          <p:cNvSpPr/>
          <p:nvPr/>
        </p:nvSpPr>
        <p:spPr>
          <a:xfrm>
            <a:off x="2286000" y="4572000"/>
            <a:ext cx="1143000" cy="990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1600" dirty="0">
                <a:solidFill>
                  <a:srgbClr val="4F81BD"/>
                </a:solidFill>
              </a:rPr>
              <a:t>E</a:t>
            </a:r>
            <a:r>
              <a:rPr lang="en-US" sz="1600" dirty="0" smtClean="0">
                <a:solidFill>
                  <a:srgbClr val="4F81BD"/>
                </a:solidFill>
              </a:rPr>
              <a:t>ntities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104900" y="4038600"/>
            <a:ext cx="1181100" cy="1028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4267200" y="4152900"/>
            <a:ext cx="12700" cy="28194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057400" y="2234624"/>
            <a:ext cx="91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Corpus </a:t>
            </a:r>
          </a:p>
          <a:p>
            <a:r>
              <a:rPr lang="en-US" sz="1600" dirty="0" smtClean="0">
                <a:solidFill>
                  <a:srgbClr val="4F81BD"/>
                </a:solidFill>
              </a:rPr>
              <a:t>Search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86200" y="1066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Scoring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467600" y="1371600"/>
            <a:ext cx="9601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Promote </a:t>
            </a:r>
          </a:p>
          <a:p>
            <a:r>
              <a:rPr lang="en-US" sz="1600" dirty="0" smtClean="0">
                <a:solidFill>
                  <a:srgbClr val="4F81BD"/>
                </a:solidFill>
              </a:rPr>
              <a:t>Patterns</a:t>
            </a:r>
            <a:endParaRPr lang="en-US" sz="1600" dirty="0">
              <a:solidFill>
                <a:srgbClr val="4F81BD"/>
              </a:solidFill>
            </a:endParaRP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6324600" y="3962400"/>
            <a:ext cx="1028700" cy="1181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04800" y="4343400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Promote Entities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4953000" y="3467100"/>
            <a:ext cx="1295400" cy="1600200"/>
          </a:xfrm>
          <a:prstGeom prst="curvedConnector3">
            <a:avLst>
              <a:gd name="adj1" fmla="val -176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334000" y="3810000"/>
            <a:ext cx="91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Corpus </a:t>
            </a:r>
          </a:p>
          <a:p>
            <a:r>
              <a:rPr lang="en-US" sz="1600" dirty="0" smtClean="0">
                <a:solidFill>
                  <a:srgbClr val="4F81BD"/>
                </a:solidFill>
              </a:rPr>
              <a:t>Search</a:t>
            </a:r>
            <a:endParaRPr lang="en-US" sz="1600" dirty="0">
              <a:solidFill>
                <a:srgbClr val="4F81BD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810000" y="53764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F81BD"/>
                </a:solidFill>
              </a:rPr>
              <a:t>Scoring</a:t>
            </a:r>
            <a:endParaRPr lang="en-US" sz="16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5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Stucco-NLP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90600"/>
            <a:ext cx="8956596" cy="1864613"/>
          </a:xfrm>
        </p:spPr>
        <p:txBody>
          <a:bodyPr/>
          <a:lstStyle/>
          <a:p>
            <a:r>
              <a:rPr lang="en-US" dirty="0"/>
              <a:t>PACE </a:t>
            </a:r>
            <a:r>
              <a:rPr lang="en-US" dirty="0" smtClean="0"/>
              <a:t>Bootstrapping (Bobby, Nikki, Mike) </a:t>
            </a:r>
          </a:p>
          <a:p>
            <a:pPr lvl="1"/>
            <a:r>
              <a:rPr lang="en-US" dirty="0" smtClean="0"/>
              <a:t>Input:</a:t>
            </a:r>
          </a:p>
          <a:p>
            <a:pPr lvl="2"/>
            <a:r>
              <a:rPr lang="en-US" dirty="0" smtClean="0"/>
              <a:t>Corpus </a:t>
            </a:r>
            <a:r>
              <a:rPr lang="en-US" dirty="0"/>
              <a:t>of </a:t>
            </a:r>
            <a:r>
              <a:rPr lang="en-US" dirty="0" smtClean="0"/>
              <a:t>documents</a:t>
            </a:r>
          </a:p>
          <a:p>
            <a:pPr lvl="2"/>
            <a:r>
              <a:rPr lang="en-US" dirty="0" smtClean="0"/>
              <a:t>Seed Patterns (Heuristics for learning entities)</a:t>
            </a:r>
          </a:p>
          <a:p>
            <a:pPr lvl="2"/>
            <a:r>
              <a:rPr lang="en-US" dirty="0" smtClean="0"/>
              <a:t>Seed Entities</a:t>
            </a:r>
          </a:p>
        </p:txBody>
      </p:sp>
      <p:pic>
        <p:nvPicPr>
          <p:cNvPr id="5" name="Picture 4" descr="pace_char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9144000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374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4281</TotalTime>
  <Words>1780</Words>
  <Application>Microsoft Macintosh PowerPoint</Application>
  <PresentationFormat>On-screen Show (4:3)</PresentationFormat>
  <Paragraphs>370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Theme</vt:lpstr>
      <vt:lpstr>A Bootstrapping Approach for Extracting Cyber-Security Entities &amp; Relations </vt:lpstr>
      <vt:lpstr>Previous Stucco-NLP Work</vt:lpstr>
      <vt:lpstr>Previous Stucco-NLP Work</vt:lpstr>
      <vt:lpstr>New Supervised Learning Research</vt:lpstr>
      <vt:lpstr>New Supervised Learning Research (Kelly)</vt:lpstr>
      <vt:lpstr>New Supervised Learning Research</vt:lpstr>
      <vt:lpstr>Semi-Supervised Learning (Bootstrapping)</vt:lpstr>
      <vt:lpstr>Previous Stucco-NLP Work: Bootstrapping Bootstrapping Main Idea </vt:lpstr>
      <vt:lpstr>Previous Stucco-NLP Work </vt:lpstr>
      <vt:lpstr>Previous Stucco-NLP Work </vt:lpstr>
      <vt:lpstr>Goal: Bootstrapping for Relation Extraction </vt:lpstr>
      <vt:lpstr>Bootstrapping Preprocessing</vt:lpstr>
      <vt:lpstr>NLP Concept: Parse Tree </vt:lpstr>
      <vt:lpstr>Bootstrapping Details: Documents </vt:lpstr>
      <vt:lpstr>Bootstrapping Details: Relations </vt:lpstr>
      <vt:lpstr>Bootstrapping Details: Patterns </vt:lpstr>
      <vt:lpstr>Bootstrapping Details: Scoring </vt:lpstr>
      <vt:lpstr>Bootstrapping Details: Active Learning User Query</vt:lpstr>
      <vt:lpstr>Active Learning User Query Example</vt:lpstr>
      <vt:lpstr>Bootstrapping Idea</vt:lpstr>
      <vt:lpstr>Bootstrapping Implementation</vt:lpstr>
      <vt:lpstr>Bootstrapping for Relation Extraction (Corinne) </vt:lpstr>
      <vt:lpstr>Next Steps </vt:lpstr>
      <vt:lpstr>Questions?</vt:lpstr>
      <vt:lpstr>Preprocessing Components</vt:lpstr>
      <vt:lpstr>Logistic Regression</vt:lpstr>
      <vt:lpstr>Logistic Regression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Bridges, Robert A.</cp:lastModifiedBy>
  <cp:revision>154</cp:revision>
  <dcterms:created xsi:type="dcterms:W3CDTF">2010-08-02T17:55:02Z</dcterms:created>
  <dcterms:modified xsi:type="dcterms:W3CDTF">2014-10-21T17:47:02Z</dcterms:modified>
</cp:coreProperties>
</file>