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61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515151"/>
        </a:solidFill>
        <a:effectLst/>
        <a:uFillTx/>
        <a:latin typeface="+mn-lt"/>
        <a:ea typeface="+mn-ea"/>
        <a:cs typeface="+mn-cs"/>
        <a:sym typeface="Cochi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DCDEE0"/>
              </a:solidFill>
              <a:prstDash val="solid"/>
              <a:miter lim="400000"/>
            </a:ln>
          </a:top>
          <a:bottom>
            <a:ln w="12700" cap="flat">
              <a:solidFill>
                <a:srgbClr val="DCDEE0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DCDEE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A1A6"/>
              </a:solidFill>
              <a:prstDash val="solid"/>
              <a:miter lim="400000"/>
            </a:ln>
          </a:top>
          <a:bottom>
            <a:ln w="12700" cap="flat">
              <a:solidFill>
                <a:srgbClr val="A2A1A6"/>
              </a:solidFill>
              <a:prstDash val="solid"/>
              <a:miter lim="400000"/>
            </a:ln>
          </a:bottom>
          <a:insideH>
            <a:ln w="12700" cap="flat">
              <a:solidFill>
                <a:srgbClr val="A2A1A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7C7C7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1818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11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6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rnd">
              <a:solidFill>
                <a:srgbClr val="A6AAA9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410"/>
              <a:lumOff val="-16942"/>
              <a:alpha val="50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1875"/>
              <a:lumOff val="16453"/>
              <a:alpha val="30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85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satOff val="1875"/>
                  <a:lumOff val="16453"/>
                  <a:alpha val="50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6499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6AAA9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3585F">
              <a:alpha val="57000"/>
            </a:srgbClr>
          </a:solidFill>
        </a:fill>
      </a:tcStyle>
    </a:firstCol>
    <a:lastRow>
      <a:tcTxStyle b="off" i="off">
        <a:fontRef idx="minor">
          <a:srgbClr val="3D3E3F">
            <a:alpha val="90000"/>
          </a:srgbClr>
        </a:fontRef>
        <a:srgbClr val="3D3E3F">
          <a:alpha val="90000"/>
        </a:srgb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3585F"/>
        </a:fontRef>
        <a:srgbClr val="53585F"/>
      </a:tcTxStyle>
      <a:tcStyle>
        <a:tcBdr>
          <a:lef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/>
          </a:solidFill>
        </a:fill>
      </a:tcStyle>
    </a:band2H>
    <a:firstCol>
      <a:tcTxStyle b="off" i="off">
        <a:fontRef idx="minor">
          <a:srgbClr val="818181"/>
        </a:fontRef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chemeClr val="accent1">
                  <a:satOff val="8779"/>
                  <a:lumOff val="16332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818181"/>
        </a:fontRef>
        <a:srgbClr val="81818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1"/>
        </a:fontRef>
        <a:schemeClr val="accent1"/>
      </a:tcTxStyle>
      <a:tcStyle>
        <a:tcBdr>
          <a:lef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H>
          <a:insideV>
            <a:ln w="25400" cap="flat">
              <a:solidFill>
                <a:schemeClr val="accent1">
                  <a:satOff val="8779"/>
                  <a:lumOff val="1633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98"/>
  </p:normalViewPr>
  <p:slideViewPr>
    <p:cSldViewPr snapToGrid="0" snapToObjects="1">
      <p:cViewPr varScale="1">
        <p:scale>
          <a:sx n="33" d="100"/>
          <a:sy n="33" d="100"/>
        </p:scale>
        <p:origin x="-1152" y="-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2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2057400"/>
            <a:ext cx="11430000" cy="3175000"/>
          </a:xfrm>
          <a:prstGeom prst="rect">
            <a:avLst/>
          </a:prstGeom>
        </p:spPr>
        <p:txBody>
          <a:bodyPr anchor="b"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787400" y="5334000"/>
            <a:ext cx="11430000" cy="1524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87400" y="3289300"/>
            <a:ext cx="11430000" cy="3175000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7239000" y="20828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546100" y="1473200"/>
            <a:ext cx="5969000" cy="3708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546100" y="5295900"/>
            <a:ext cx="5969000" cy="323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200"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787400" y="2794000"/>
            <a:ext cx="114300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7239000" y="2870200"/>
            <a:ext cx="41910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787400" y="2794000"/>
            <a:ext cx="5715000" cy="5715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300"/>
              </a:spcBef>
              <a:buClrTx/>
              <a:defRPr sz="3300"/>
            </a:lvl1pPr>
            <a:lvl2pPr marL="736600" indent="-368300">
              <a:spcBef>
                <a:spcPts val="3300"/>
              </a:spcBef>
              <a:buClrTx/>
              <a:defRPr sz="3300"/>
            </a:lvl2pPr>
            <a:lvl3pPr marL="1104900" indent="-368300">
              <a:spcBef>
                <a:spcPts val="3300"/>
              </a:spcBef>
              <a:buClrTx/>
              <a:defRPr sz="3300"/>
            </a:lvl3pPr>
            <a:lvl4pPr marL="1473200" indent="-368300">
              <a:spcBef>
                <a:spcPts val="3300"/>
              </a:spcBef>
              <a:buClrTx/>
              <a:defRPr sz="3300"/>
            </a:lvl4pPr>
            <a:lvl5pPr marL="1841500" indent="-368300">
              <a:spcBef>
                <a:spcPts val="3300"/>
              </a:spcBef>
              <a:buClrTx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267700" y="4292600"/>
            <a:ext cx="3378200" cy="4610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270063" y="835385"/>
            <a:ext cx="3378201" cy="254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346200" y="838200"/>
            <a:ext cx="5943600" cy="8064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tabLst>
                <a:tab pos="914400" algn="l"/>
              </a:tabLst>
              <a:defRPr sz="3000" i="1"/>
            </a:lvl1pPr>
          </a:lstStyle>
          <a:p>
            <a:pPr defTabSz="914400"/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tabLst>
                <a:tab pos="914400" algn="l"/>
              </a:tabLst>
            </a:lvl1pPr>
          </a:lstStyle>
          <a:p>
            <a:pPr defTabSz="914400"/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87400" y="520700"/>
            <a:ext cx="11430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900" y="9258300"/>
            <a:ext cx="368301" cy="393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400" b="0" i="0" u="none" strike="noStrike" cap="none" spc="0" baseline="0">
          <a:ln>
            <a:noFill/>
          </a:ln>
          <a:solidFill>
            <a:srgbClr val="515151"/>
          </a:solidFill>
          <a:effectLst>
            <a:outerShdw blurRad="38100" dist="50800" dir="3000000" rotWithShape="0">
              <a:srgbClr val="FFFFFF">
                <a:alpha val="60000"/>
              </a:srgbClr>
            </a:outerShdw>
          </a:effectLst>
          <a:uFillTx/>
          <a:latin typeface="+mn-lt"/>
          <a:ea typeface="+mn-ea"/>
          <a:cs typeface="+mn-cs"/>
          <a:sym typeface="Cochin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1pPr>
      <a:lvl2pPr marL="863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2pPr>
      <a:lvl3pPr marL="1295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3pPr>
      <a:lvl4pPr marL="1727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4pPr>
      <a:lvl5pPr marL="21590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5pPr>
      <a:lvl6pPr marL="25908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6pPr>
      <a:lvl7pPr marL="30226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7pPr>
      <a:lvl8pPr marL="34544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8pPr>
      <a:lvl9pPr marL="3886200" marR="0" indent="-4318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>
          <a:srgbClr val="515151"/>
        </a:buClr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15151"/>
          </a:solidFill>
          <a:uFillTx/>
          <a:latin typeface="+mn-lt"/>
          <a:ea typeface="+mn-ea"/>
          <a:cs typeface="+mn-cs"/>
          <a:sym typeface="Cochin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c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8800">
                <a:effectLst>
                  <a:outerShdw blurRad="33528" dist="44704" dir="3000000" rotWithShape="0">
                    <a:srgbClr val="FFFFFF">
                      <a:alpha val="60000"/>
                    </a:srgbClr>
                  </a:outerShdw>
                </a:effectLst>
              </a:defRPr>
            </a:lvl1pPr>
          </a:lstStyle>
          <a:p>
            <a:r>
              <a:t>Future Work in Natural Language Processing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April 4, 2016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519562"/>
            <a:ext cx="12738270" cy="667533"/>
          </a:xfrm>
        </p:spPr>
        <p:txBody>
          <a:bodyPr>
            <a:noAutofit/>
          </a:bodyPr>
          <a:lstStyle/>
          <a:p>
            <a:r>
              <a:rPr lang="en-US" sz="4800" dirty="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637748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253534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2849588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012148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253534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-76492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637748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066335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021961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263348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425908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3697693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036788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647603" y="2470281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154974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6696841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450548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5938228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166062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266787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57" y="250160"/>
            <a:ext cx="12738270" cy="6675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Bootstrapping – Quick </a:t>
            </a:r>
            <a:r>
              <a:rPr lang="en-US" sz="4800" dirty="0" smtClean="0"/>
              <a:t>Review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Now with </a:t>
            </a:r>
            <a:r>
              <a:rPr lang="en-US" sz="4800" dirty="0" smtClean="0"/>
              <a:t>User		 </a:t>
            </a:r>
            <a:r>
              <a:rPr lang="en-US" sz="4800" dirty="0"/>
              <a:t>F</a:t>
            </a:r>
            <a:r>
              <a:rPr lang="en-US" sz="4800" dirty="0" smtClean="0"/>
              <a:t>eedback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10294" y="4945556"/>
            <a:ext cx="1733973" cy="1625600"/>
          </a:xfrm>
          <a:prstGeom prst="can">
            <a:avLst/>
          </a:prstGeom>
          <a:solidFill>
            <a:srgbClr val="AFF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Entity Labeled</a:t>
            </a:r>
          </a:p>
          <a:p>
            <a:pPr algn="ctr"/>
            <a:r>
              <a:rPr lang="en-US" sz="3200" b="1" dirty="0" smtClean="0">
                <a:solidFill>
                  <a:srgbClr val="4F81BD"/>
                </a:solidFill>
              </a:rPr>
              <a:t>Docs</a:t>
            </a:r>
          </a:p>
        </p:txBody>
      </p:sp>
      <p:sp>
        <p:nvSpPr>
          <p:cNvPr id="5" name="Can 4"/>
          <p:cNvSpPr/>
          <p:nvPr/>
        </p:nvSpPr>
        <p:spPr>
          <a:xfrm>
            <a:off x="3034453" y="2561342"/>
            <a:ext cx="1625600" cy="1192107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</a:t>
            </a:r>
          </a:p>
        </p:txBody>
      </p:sp>
      <p:sp>
        <p:nvSpPr>
          <p:cNvPr id="6" name="Can 5"/>
          <p:cNvSpPr/>
          <p:nvPr/>
        </p:nvSpPr>
        <p:spPr>
          <a:xfrm>
            <a:off x="758613" y="4945556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Relations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4" name="Curved Connector 13"/>
          <p:cNvCxnSpPr>
            <a:stCxn id="5" idx="2"/>
            <a:endCxn id="4" idx="2"/>
          </p:cNvCxnSpPr>
          <p:nvPr/>
        </p:nvCxnSpPr>
        <p:spPr>
          <a:xfrm rot="10800000" flipH="1" flipV="1">
            <a:off x="3034453" y="3157396"/>
            <a:ext cx="2275840" cy="2600960"/>
          </a:xfrm>
          <a:prstGeom prst="curvedConnector3">
            <a:avLst>
              <a:gd name="adj1" fmla="val -142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1"/>
            <a:endCxn id="5" idx="2"/>
          </p:cNvCxnSpPr>
          <p:nvPr/>
        </p:nvCxnSpPr>
        <p:spPr>
          <a:xfrm rot="5400000" flipH="1" flipV="1">
            <a:off x="1408853" y="3319956"/>
            <a:ext cx="1788160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/>
          <p:cNvSpPr/>
          <p:nvPr/>
        </p:nvSpPr>
        <p:spPr>
          <a:xfrm>
            <a:off x="7694507" y="2561342"/>
            <a:ext cx="1625600" cy="1625600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Patterns +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Scores</a:t>
            </a:r>
          </a:p>
        </p:txBody>
      </p:sp>
      <p:cxnSp>
        <p:nvCxnSpPr>
          <p:cNvPr id="72" name="Curved Connector 71"/>
          <p:cNvCxnSpPr>
            <a:stCxn id="5" idx="1"/>
            <a:endCxn id="40" idx="1"/>
          </p:cNvCxnSpPr>
          <p:nvPr/>
        </p:nvCxnSpPr>
        <p:spPr>
          <a:xfrm rot="5400000" flipH="1" flipV="1">
            <a:off x="6177280" y="231316"/>
            <a:ext cx="18062" cy="466005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9753600" y="4945556"/>
            <a:ext cx="1625600" cy="162560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400" b="1" dirty="0" smtClean="0">
                <a:solidFill>
                  <a:srgbClr val="4F81BD"/>
                </a:solidFill>
              </a:rPr>
              <a:t>Patterns</a:t>
            </a:r>
            <a:endParaRPr lang="en-US" sz="2400" b="1" dirty="0">
              <a:solidFill>
                <a:srgbClr val="4F81BD"/>
              </a:solidFill>
            </a:endParaRPr>
          </a:p>
        </p:txBody>
      </p:sp>
      <p:cxnSp>
        <p:nvCxnSpPr>
          <p:cNvPr id="100" name="Curved Connector 99"/>
          <p:cNvCxnSpPr>
            <a:stCxn id="40" idx="4"/>
            <a:endCxn id="93" idx="1"/>
          </p:cNvCxnSpPr>
          <p:nvPr/>
        </p:nvCxnSpPr>
        <p:spPr>
          <a:xfrm>
            <a:off x="9320107" y="3374143"/>
            <a:ext cx="1246293" cy="157141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7261013" y="7329769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Relations</a:t>
            </a:r>
          </a:p>
        </p:txBody>
      </p:sp>
      <p:sp>
        <p:nvSpPr>
          <p:cNvPr id="110" name="Can 109"/>
          <p:cNvSpPr/>
          <p:nvPr/>
        </p:nvSpPr>
        <p:spPr>
          <a:xfrm>
            <a:off x="3251200" y="7329769"/>
            <a:ext cx="1625600" cy="1408853"/>
          </a:xfrm>
          <a:prstGeom prst="ca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r>
              <a:rPr lang="en-US" sz="2300" dirty="0">
                <a:solidFill>
                  <a:srgbClr val="4F81BD"/>
                </a:solidFill>
              </a:rPr>
              <a:t>Candidate </a:t>
            </a:r>
          </a:p>
          <a:p>
            <a:pPr algn="ctr"/>
            <a:r>
              <a:rPr lang="en-US" sz="2300" dirty="0">
                <a:solidFill>
                  <a:srgbClr val="4F81BD"/>
                </a:solidFill>
              </a:rPr>
              <a:t>Relations + Scores</a:t>
            </a:r>
          </a:p>
        </p:txBody>
      </p:sp>
      <p:cxnSp>
        <p:nvCxnSpPr>
          <p:cNvPr id="111" name="Curved Connector 110"/>
          <p:cNvCxnSpPr>
            <a:stCxn id="110" idx="2"/>
            <a:endCxn id="6" idx="3"/>
          </p:cNvCxnSpPr>
          <p:nvPr/>
        </p:nvCxnSpPr>
        <p:spPr>
          <a:xfrm rot="10800000">
            <a:off x="1571413" y="6571156"/>
            <a:ext cx="1679787" cy="14630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6" idx="3"/>
            <a:endCxn id="110" idx="3"/>
          </p:cNvCxnSpPr>
          <p:nvPr/>
        </p:nvCxnSpPr>
        <p:spPr>
          <a:xfrm rot="5400000">
            <a:off x="6068907" y="6733716"/>
            <a:ext cx="18062" cy="4009813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926080" y="4070589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527040" y="2344596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274885" y="3157396"/>
            <a:ext cx="1311470" cy="839202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Patterns</a:t>
            </a:r>
          </a:p>
        </p:txBody>
      </p:sp>
      <p:cxnSp>
        <p:nvCxnSpPr>
          <p:cNvPr id="129" name="Curved Connector 128"/>
          <p:cNvCxnSpPr>
            <a:stCxn id="93" idx="3"/>
            <a:endCxn id="106" idx="4"/>
          </p:cNvCxnSpPr>
          <p:nvPr/>
        </p:nvCxnSpPr>
        <p:spPr>
          <a:xfrm rot="5400000">
            <a:off x="8994987" y="6462782"/>
            <a:ext cx="1463040" cy="16797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33493" y="7004649"/>
            <a:ext cx="162560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Promote Entities</a:t>
            </a:r>
          </a:p>
        </p:txBody>
      </p:sp>
      <p:cxnSp>
        <p:nvCxnSpPr>
          <p:cNvPr id="178" name="Curved Connector 177"/>
          <p:cNvCxnSpPr>
            <a:stCxn id="106" idx="4"/>
            <a:endCxn id="4" idx="4"/>
          </p:cNvCxnSpPr>
          <p:nvPr/>
        </p:nvCxnSpPr>
        <p:spPr>
          <a:xfrm flipH="1" flipV="1">
            <a:off x="7044267" y="5758356"/>
            <a:ext cx="1842347" cy="2275840"/>
          </a:xfrm>
          <a:prstGeom prst="curvedConnector3">
            <a:avLst>
              <a:gd name="adj1" fmla="val -176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7586133" y="6246036"/>
            <a:ext cx="1300480" cy="831681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Corpus </a:t>
            </a:r>
          </a:p>
          <a:p>
            <a:r>
              <a:rPr lang="en-US" sz="2300" dirty="0">
                <a:solidFill>
                  <a:srgbClr val="4F81BD"/>
                </a:solidFill>
              </a:rPr>
              <a:t>Search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418667" y="8473870"/>
            <a:ext cx="1300480" cy="48149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300" dirty="0">
                <a:solidFill>
                  <a:srgbClr val="4F81BD"/>
                </a:solidFill>
              </a:rPr>
              <a:t>Scoring</a:t>
            </a:r>
          </a:p>
        </p:txBody>
      </p:sp>
      <p:pic>
        <p:nvPicPr>
          <p:cNvPr id="24" name="Picture 23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52" y="2042257"/>
            <a:ext cx="457200" cy="745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84" y="6743537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</p:pic>
      <p:pic>
        <p:nvPicPr>
          <p:cNvPr id="27" name="Picture 26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55" y="7728539"/>
            <a:ext cx="457200" cy="745331"/>
          </a:xfrm>
          <a:prstGeom prst="rect">
            <a:avLst/>
          </a:prstGeom>
          <a:ln>
            <a:solidFill>
              <a:srgbClr val="678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ounded Rectangle 2"/>
          <p:cNvSpPr/>
          <p:nvPr/>
        </p:nvSpPr>
        <p:spPr>
          <a:xfrm rot="356977">
            <a:off x="9320107" y="8582426"/>
            <a:ext cx="3576320" cy="930751"/>
          </a:xfrm>
          <a:prstGeom prst="roundRect">
            <a:avLst/>
          </a:prstGeom>
          <a:solidFill>
            <a:schemeClr val="accent1">
              <a:alpha val="2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halkduster"/>
                <a:ea typeface="+mn-ea"/>
                <a:cs typeface="Chalkduster"/>
                <a:sym typeface="Cochin"/>
              </a:rPr>
              <a:t>I can help with entities too!!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halkduster"/>
              <a:ea typeface="+mn-ea"/>
              <a:cs typeface="Chalkduster"/>
              <a:sym typeface="Cochin"/>
            </a:endParaRPr>
          </a:p>
        </p:txBody>
      </p:sp>
      <p:pic>
        <p:nvPicPr>
          <p:cNvPr id="28" name="Picture 27" descr="stick-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8" y="813051"/>
            <a:ext cx="553212" cy="90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86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7400" y="2425700"/>
            <a:ext cx="5332506" cy="6070600"/>
          </a:xfrm>
        </p:spPr>
        <p:txBody>
          <a:bodyPr/>
          <a:lstStyle/>
          <a:p>
            <a:r>
              <a:rPr lang="en-US" dirty="0" smtClean="0"/>
              <a:t>We wrote a short paper for CISRC 2015</a:t>
            </a:r>
            <a:r>
              <a:rPr lang="en-US" dirty="0"/>
              <a:t> </a:t>
            </a:r>
            <a:r>
              <a:rPr lang="en-US" dirty="0" smtClean="0"/>
              <a:t>on cyber relation bootstrapping</a:t>
            </a:r>
          </a:p>
          <a:p>
            <a:r>
              <a:rPr lang="en-US" dirty="0" smtClean="0"/>
              <a:t>And won Runner-Up Best Short Paper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573" y="9377522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5023" y="9251228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515151"/>
              </a:solidFill>
              <a:effectLst/>
              <a:uFillTx/>
              <a:latin typeface="+mn-lt"/>
              <a:ea typeface="+mn-ea"/>
              <a:cs typeface="+mn-cs"/>
              <a:sym typeface="Cochin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157" y="519562"/>
            <a:ext cx="12738270" cy="66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400" b="0" i="0" u="none" strike="noStrike" cap="none" spc="0" baseline="0">
                <a:ln>
                  <a:noFill/>
                </a:ln>
                <a:solidFill>
                  <a:srgbClr val="515151"/>
                </a:solidFill>
                <a:effectLst>
                  <a:outerShdw blurRad="38100" dist="50800" dir="3000000" rotWithShape="0">
                    <a:srgbClr val="FFFFFF">
                      <a:alpha val="6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ochin"/>
              </a:defRPr>
            </a:lvl9pPr>
          </a:lstStyle>
          <a:p>
            <a:r>
              <a:rPr lang="en-US" sz="4800" smtClean="0"/>
              <a:t>Bootstrapping – Quick Review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" name="Picture 1" descr="Screen Shot 2016-04-04 at 3.2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18" y="1687252"/>
            <a:ext cx="5930165" cy="76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pic>
        <p:nvPicPr>
          <p:cNvPr id="123" name="Boostrapp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" y="2127250"/>
            <a:ext cx="12552839" cy="747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Bootstrapping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Entity extraction process annotates document with cyber labels</a:t>
            </a:r>
          </a:p>
          <a:p>
            <a:r>
              <a:t>Document is passed to relation extraction in streaming process &amp; stored in a temporary repository</a:t>
            </a:r>
          </a:p>
          <a:p>
            <a:r>
              <a:t>Bootstrapping is offline process that utilizes the documents in the temporary repo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Pattern/relation scores and threshold determines what to ask user</a:t>
            </a:r>
          </a:p>
          <a:p>
            <a:r>
              <a:t>Query user on relationships</a:t>
            </a:r>
          </a:p>
          <a:p>
            <a:pPr lvl="1">
              <a:defRPr sz="3000"/>
            </a:pPr>
            <a:r>
              <a:t>Is Microsoft software_vendor_of Windows?</a:t>
            </a:r>
          </a:p>
          <a:p>
            <a:r>
              <a:t>Query user on entities</a:t>
            </a:r>
          </a:p>
          <a:p>
            <a:pPr lvl="1">
              <a:defRPr sz="3000"/>
            </a:pPr>
            <a:r>
              <a:t>Is Microsoft a software_vendor?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Feedback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Relationship responses are stored, then added to set of patterns used by streaming pipeline</a:t>
            </a:r>
          </a:p>
          <a:p>
            <a:r>
              <a:t>Entity responses are stored, then used with the training data as periodic retraining of the averaged perceptron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15151"/>
      </a:dk1>
      <a:lt1>
        <a:srgbClr val="002951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ormal">
  <a:themeElements>
    <a:clrScheme name="Form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6789BA"/>
      </a:accent1>
      <a:accent2>
        <a:srgbClr val="77965C"/>
      </a:accent2>
      <a:accent3>
        <a:srgbClr val="E3B43D"/>
      </a:accent3>
      <a:accent4>
        <a:srgbClr val="D77B43"/>
      </a:accent4>
      <a:accent5>
        <a:srgbClr val="C25756"/>
      </a:accent5>
      <a:accent6>
        <a:srgbClr val="876390"/>
      </a:accent6>
      <a:hlink>
        <a:srgbClr val="0000FF"/>
      </a:hlink>
      <a:folHlink>
        <a:srgbClr val="FF00FF"/>
      </a:folHlink>
    </a:clrScheme>
    <a:fontScheme name="Formal">
      <a:majorFont>
        <a:latin typeface="Cochin"/>
        <a:ea typeface="Cochin"/>
        <a:cs typeface="Cochin"/>
      </a:majorFont>
      <a:minorFont>
        <a:latin typeface="Cochin"/>
        <a:ea typeface="Cochin"/>
        <a:cs typeface="Cochin"/>
      </a:minorFont>
    </a:fontScheme>
    <a:fmtScheme name="Fo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D3E3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15151"/>
            </a:solidFill>
            <a:effectLst/>
            <a:uFillTx/>
            <a:latin typeface="+mn-lt"/>
            <a:ea typeface="+mn-ea"/>
            <a:cs typeface="+mn-cs"/>
            <a:sym typeface="Coc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209</Words>
  <Application>Microsoft Macintosh PowerPoint</Application>
  <PresentationFormat>Custom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Formal</vt:lpstr>
      <vt:lpstr>Future Work in Natural Language Processing</vt:lpstr>
      <vt:lpstr>Bootstrapping – Quick Review</vt:lpstr>
      <vt:lpstr>Bootstrapping – Quick Review Now with User   Feedback</vt:lpstr>
      <vt:lpstr>PowerPoint Presentation</vt:lpstr>
      <vt:lpstr>Overview</vt:lpstr>
      <vt:lpstr>Bootstrapping</vt:lpstr>
      <vt:lpstr>User Feedback</vt:lpstr>
      <vt:lpstr>User Feedback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Work in Natural Language Processing</dc:title>
  <cp:lastModifiedBy>Bridges, Robert A.</cp:lastModifiedBy>
  <cp:revision>11</cp:revision>
  <dcterms:modified xsi:type="dcterms:W3CDTF">2016-04-04T20:07:37Z</dcterms:modified>
</cp:coreProperties>
</file>