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4"/>
  </p:sldMasterIdLst>
  <p:notesMasterIdLst>
    <p:notesMasterId r:id="rId23"/>
  </p:notesMasterIdLst>
  <p:sldIdLst>
    <p:sldId id="256" r:id="rId5"/>
    <p:sldId id="257" r:id="rId6"/>
    <p:sldId id="258" r:id="rId7"/>
    <p:sldId id="259" r:id="rId8"/>
    <p:sldId id="260" r:id="rId9"/>
    <p:sldId id="261" r:id="rId10"/>
    <p:sldId id="262" r:id="rId11"/>
    <p:sldId id="263" r:id="rId12"/>
    <p:sldId id="265" r:id="rId13"/>
    <p:sldId id="264" r:id="rId14"/>
    <p:sldId id="267" r:id="rId15"/>
    <p:sldId id="268" r:id="rId16"/>
    <p:sldId id="269" r:id="rId17"/>
    <p:sldId id="270" r:id="rId18"/>
    <p:sldId id="266" r:id="rId19"/>
    <p:sldId id="273" r:id="rId20"/>
    <p:sldId id="271" r:id="rId21"/>
    <p:sldId id="272"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howGuides="1">
      <p:cViewPr>
        <p:scale>
          <a:sx n="100" d="100"/>
          <a:sy n="100" d="100"/>
        </p:scale>
        <p:origin x="-160" y="-200"/>
      </p:cViewPr>
      <p:guideLst>
        <p:guide orient="horz" pos="144"/>
        <p:guide orient="horz" pos="4176"/>
        <p:guide pos="3120"/>
        <p:guide pos="565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6D525B8-6E10-4845-AE03-9B99A3BD4F1E}" type="datetimeFigureOut">
              <a:rPr lang="en-US" smtClean="0"/>
              <a:t>4/8/15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E862DEAB-32AB-504F-96E1-5661FB81EAE9}" type="slidenum">
              <a:rPr lang="en-US" smtClean="0"/>
              <a:t>‹#›</a:t>
            </a:fld>
            <a:endParaRPr lang="en-US"/>
          </a:p>
        </p:txBody>
      </p:sp>
    </p:spTree>
    <p:extLst>
      <p:ext uri="{BB962C8B-B14F-4D97-AF65-F5344CB8AC3E}">
        <p14:creationId xmlns:p14="http://schemas.microsoft.com/office/powerpoint/2010/main" val="19628056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ORNL, UMBC, summer</a:t>
            </a:r>
            <a:r>
              <a:rPr lang="en-US" baseline="0" dirty="0" smtClean="0"/>
              <a:t> internship, PACE – bootstrapping technique for entity extraction - NLP</a:t>
            </a:r>
            <a:endParaRPr lang="en-US" dirty="0"/>
          </a:p>
        </p:txBody>
      </p:sp>
      <p:sp>
        <p:nvSpPr>
          <p:cNvPr id="4" name="Slide Number Placeholder 3"/>
          <p:cNvSpPr>
            <a:spLocks noGrp="1"/>
          </p:cNvSpPr>
          <p:nvPr>
            <p:ph type="sldNum" sz="quarter" idx="10"/>
          </p:nvPr>
        </p:nvSpPr>
        <p:spPr/>
        <p:txBody>
          <a:bodyPr/>
          <a:lstStyle/>
          <a:p>
            <a:fld id="{E862DEAB-32AB-504F-96E1-5661FB81EAE9}" type="slidenum">
              <a:rPr lang="en-US" smtClean="0"/>
              <a:t>1</a:t>
            </a:fld>
            <a:endParaRPr lang="en-US"/>
          </a:p>
        </p:txBody>
      </p:sp>
    </p:spTree>
    <p:extLst>
      <p:ext uri="{BB962C8B-B14F-4D97-AF65-F5344CB8AC3E}">
        <p14:creationId xmlns:p14="http://schemas.microsoft.com/office/powerpoint/2010/main" val="744745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bwMode="auto">
          <a:xfrm>
            <a:off x="5610225" y="0"/>
            <a:ext cx="26988"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sp>
        <p:nvSpPr>
          <p:cNvPr id="2" name="Title 1"/>
          <p:cNvSpPr>
            <a:spLocks noGrp="1"/>
          </p:cNvSpPr>
          <p:nvPr>
            <p:ph type="ctrTitle"/>
          </p:nvPr>
        </p:nvSpPr>
        <p:spPr>
          <a:xfrm>
            <a:off x="117378" y="1085334"/>
            <a:ext cx="4454622" cy="877163"/>
          </a:xfrm>
        </p:spPr>
        <p:txBody>
          <a:bodyPr wrap="square">
            <a:spAutoFit/>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7378" y="2667000"/>
            <a:ext cx="4170536" cy="424732"/>
          </a:xfrm>
        </p:spPr>
        <p:txBody>
          <a:bodyPr wrap="square">
            <a:sp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New_DOE_Logo_Color_042808.png"/>
          <p:cNvPicPr>
            <a:picLocks noChangeAspect="1"/>
          </p:cNvPicPr>
          <p:nvPr userDrawn="1"/>
        </p:nvPicPr>
        <p:blipFill>
          <a:blip r:embed="rId2" cstate="print"/>
          <a:srcRect/>
          <a:stretch>
            <a:fillRect/>
          </a:stretch>
        </p:blipFill>
        <p:spPr bwMode="auto">
          <a:xfrm>
            <a:off x="228600" y="6238875"/>
            <a:ext cx="1743075" cy="438150"/>
          </a:xfrm>
          <a:prstGeom prst="rect">
            <a:avLst/>
          </a:prstGeom>
          <a:noFill/>
          <a:ln w="9525">
            <a:noFill/>
            <a:miter lim="800000"/>
            <a:headEnd/>
            <a:tailEnd/>
          </a:ln>
        </p:spPr>
      </p:pic>
      <p:pic>
        <p:nvPicPr>
          <p:cNvPr id="7" name="Picture 6" descr="ORNL_managed by.png"/>
          <p:cNvPicPr>
            <a:picLocks noChangeAspect="1"/>
          </p:cNvPicPr>
          <p:nvPr userDrawn="1"/>
        </p:nvPicPr>
        <p:blipFill>
          <a:blip r:embed="rId3" cstate="print"/>
          <a:stretch>
            <a:fillRect/>
          </a:stretch>
        </p:blipFill>
        <p:spPr>
          <a:xfrm>
            <a:off x="5647038" y="6201688"/>
            <a:ext cx="3505200" cy="452426"/>
          </a:xfrm>
          <a:prstGeom prst="rect">
            <a:avLst/>
          </a:prstGeom>
        </p:spPr>
      </p:pic>
      <p:pic>
        <p:nvPicPr>
          <p:cNvPr id="4" name="Picture 3"/>
          <p:cNvPicPr>
            <a:picLocks noChangeAspect="1"/>
          </p:cNvPicPr>
          <p:nvPr userDrawn="1"/>
        </p:nvPicPr>
        <p:blipFill>
          <a:blip r:embed="rId4"/>
          <a:stretch>
            <a:fillRect/>
          </a:stretch>
        </p:blipFill>
        <p:spPr>
          <a:xfrm>
            <a:off x="2286000" y="6264694"/>
            <a:ext cx="1460500" cy="440906"/>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938290" y="872834"/>
            <a:ext cx="4205710" cy="423949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2254463"/>
          </a:xfrm>
        </p:spPr>
        <p:txBody>
          <a:bodyPr/>
          <a:lstStyle>
            <a:lvl1pPr>
              <a:defRPr sz="2400"/>
            </a:lvl1pPr>
            <a:lvl2pPr>
              <a:defRPr sz="2000"/>
            </a:lvl2pPr>
            <a:lvl3pPr>
              <a:defRPr sz="1800"/>
            </a:lvl3pPr>
            <a:lvl4pPr>
              <a:defRPr sz="1800"/>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2254463"/>
          </a:xfrm>
        </p:spPr>
        <p:txBody>
          <a:bodyPr/>
          <a:lstStyle>
            <a:lvl1pPr>
              <a:defRPr sz="2400"/>
            </a:lvl1pPr>
            <a:lvl2pPr>
              <a:defRPr sz="2000"/>
            </a:lvl2pPr>
            <a:lvl3pPr>
              <a:defRPr sz="1800"/>
            </a:lvl3pPr>
            <a:lvl4pPr>
              <a:defRPr sz="1800"/>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204" y="177114"/>
            <a:ext cx="8229600" cy="469359"/>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1204" y="1344823"/>
            <a:ext cx="8229600" cy="1838965"/>
          </a:xfrm>
          <a:prstGeom prst="rect">
            <a:avLst/>
          </a:prstGeom>
        </p:spPr>
        <p:txBody>
          <a:bodyPr vert="horz"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256"/>
          <p:cNvSpPr txBox="1">
            <a:spLocks noChangeArrowheads="1"/>
          </p:cNvSpPr>
          <p:nvPr userDrawn="1"/>
        </p:nvSpPr>
        <p:spPr>
          <a:xfrm>
            <a:off x="3124200" y="6477000"/>
            <a:ext cx="2895600" cy="182562"/>
          </a:xfrm>
          <a:prstGeom prst="rect">
            <a:avLst/>
          </a:prstGeom>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Nikki McNeil, Robert Bridges</a:t>
            </a:r>
            <a:endParaRPr kumimoji="0" lang="en-US" sz="9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8" name="Picture 7" descr="ORNL_managed by.png"/>
          <p:cNvPicPr>
            <a:picLocks noChangeAspect="1"/>
          </p:cNvPicPr>
          <p:nvPr userDrawn="1"/>
        </p:nvPicPr>
        <p:blipFill>
          <a:blip r:embed="rId8" cstate="print"/>
          <a:stretch>
            <a:fillRect/>
          </a:stretch>
        </p:blipFill>
        <p:spPr>
          <a:xfrm>
            <a:off x="5647038" y="6253174"/>
            <a:ext cx="3505200" cy="452426"/>
          </a:xfrm>
          <a:prstGeom prst="rect">
            <a:avLst/>
          </a:prstGeom>
        </p:spPr>
      </p:pic>
      <p:pic>
        <p:nvPicPr>
          <p:cNvPr id="9" name="Picture 8"/>
          <p:cNvPicPr>
            <a:picLocks noChangeAspect="1"/>
          </p:cNvPicPr>
          <p:nvPr userDrawn="1"/>
        </p:nvPicPr>
        <p:blipFill>
          <a:blip r:embed="rId9"/>
          <a:stretch>
            <a:fillRect/>
          </a:stretch>
        </p:blipFill>
        <p:spPr>
          <a:xfrm>
            <a:off x="1054100" y="6264694"/>
            <a:ext cx="1460500" cy="440906"/>
          </a:xfrm>
          <a:prstGeom prst="rect">
            <a:avLst/>
          </a:prstGeom>
        </p:spPr>
      </p:pic>
    </p:spTree>
  </p:cSld>
  <p:clrMap bg1="lt1" tx1="dk1" bg2="lt2" tx2="dk2" accent1="accent1" accent2="accent2" accent3="accent3" accent4="accent4" accent5="accent5" accent6="accent6" hlink="hlink" folHlink="folHlink"/>
  <p:sldLayoutIdLst>
    <p:sldLayoutId id="2147483916" r:id="rId1"/>
    <p:sldLayoutId id="2147483917" r:id="rId2"/>
    <p:sldLayoutId id="2147483919" r:id="rId3"/>
    <p:sldLayoutId id="2147483920" r:id="rId4"/>
    <p:sldLayoutId id="2147483921" r:id="rId5"/>
    <p:sldLayoutId id="2147483853" r:id="rId6"/>
  </p:sldLayoutIdLst>
  <p:hf hdr="0" ftr="0" dt="0"/>
  <p:txStyles>
    <p:titleStyle>
      <a:lvl1pPr algn="l" defTabSz="914400" rtl="0" eaLnBrk="1" latinLnBrk="0" hangingPunct="1">
        <a:lnSpc>
          <a:spcPct val="85000"/>
        </a:lnSpc>
        <a:spcBef>
          <a:spcPct val="0"/>
        </a:spcBef>
        <a:buNone/>
        <a:defRPr sz="2800" kern="1200">
          <a:solidFill>
            <a:srgbClr val="006C3A"/>
          </a:solidFill>
          <a:latin typeface="Arial"/>
          <a:ea typeface="+mj-ea"/>
          <a:cs typeface="Arial"/>
        </a:defRPr>
      </a:lvl1pPr>
    </p:titleStyle>
    <p:bodyStyle>
      <a:lvl1pPr marL="230188" indent="-230188" algn="l" defTabSz="914400" rtl="0" eaLnBrk="1" latinLnBrk="0" hangingPunct="1">
        <a:lnSpc>
          <a:spcPct val="90000"/>
        </a:lnSpc>
        <a:spcBef>
          <a:spcPts val="1400"/>
        </a:spcBef>
        <a:buClr>
          <a:srgbClr val="006C3A"/>
        </a:buClr>
        <a:buFont typeface="Arial" pitchFamily="34" charset="0"/>
        <a:buChar char="•"/>
        <a:defRPr sz="2400" b="0" kern="1200">
          <a:solidFill>
            <a:schemeClr val="tx1"/>
          </a:solidFill>
          <a:latin typeface="Arial"/>
          <a:ea typeface="+mn-ea"/>
          <a:cs typeface="Arial"/>
        </a:defRPr>
      </a:lvl1pPr>
      <a:lvl2pPr marL="625475" indent="-279400" algn="l" defTabSz="914400" rtl="0" eaLnBrk="1" latinLnBrk="0" hangingPunct="1">
        <a:lnSpc>
          <a:spcPct val="90000"/>
        </a:lnSpc>
        <a:spcBef>
          <a:spcPts val="800"/>
        </a:spcBef>
        <a:buClr>
          <a:srgbClr val="006C3A"/>
        </a:buClr>
        <a:buFont typeface="Arial" pitchFamily="34" charset="0"/>
        <a:buChar char="–"/>
        <a:defRPr sz="2000" b="0" kern="1200">
          <a:solidFill>
            <a:schemeClr val="tx1"/>
          </a:solidFill>
          <a:latin typeface="Arial"/>
          <a:ea typeface="+mn-ea"/>
          <a:cs typeface="Arial"/>
        </a:defRPr>
      </a:lvl2pPr>
      <a:lvl3pPr marL="914400" indent="-23018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1" Type="http://schemas.openxmlformats.org/officeDocument/2006/relationships/slideLayout" Target="../slideLayouts/slideLayout3.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378" y="228600"/>
            <a:ext cx="5445222" cy="1043362"/>
          </a:xfrm>
        </p:spPr>
        <p:txBody>
          <a:bodyPr/>
          <a:lstStyle/>
          <a:p>
            <a:r>
              <a:rPr lang="en-US" sz="2400" b="1" dirty="0" smtClean="0"/>
              <a:t>PACE: Pattern Accurate Computationally Efficient Bootstrapping</a:t>
            </a:r>
            <a:endParaRPr lang="en-US" sz="2400" b="1" dirty="0"/>
          </a:p>
        </p:txBody>
      </p:sp>
      <p:sp>
        <p:nvSpPr>
          <p:cNvPr id="3" name="Subtitle 2"/>
          <p:cNvSpPr>
            <a:spLocks noGrp="1"/>
          </p:cNvSpPr>
          <p:nvPr>
            <p:ph type="subTitle" idx="1"/>
          </p:nvPr>
        </p:nvSpPr>
        <p:spPr>
          <a:xfrm>
            <a:off x="117378" y="1709556"/>
            <a:ext cx="4170536" cy="651460"/>
          </a:xfrm>
        </p:spPr>
        <p:txBody>
          <a:bodyPr/>
          <a:lstStyle/>
          <a:p>
            <a:r>
              <a:rPr lang="en-US" sz="2000" dirty="0" smtClean="0"/>
              <a:t>Bootstrapping for Timely Discovery of Cyber-Security Concepts</a:t>
            </a:r>
            <a:endParaRPr lang="en-US" sz="2000" dirty="0">
              <a:latin typeface="Arial"/>
              <a:cs typeface="Arial"/>
            </a:endParaRPr>
          </a:p>
        </p:txBody>
      </p:sp>
      <p:sp>
        <p:nvSpPr>
          <p:cNvPr id="4" name="Subtitle 2"/>
          <p:cNvSpPr txBox="1">
            <a:spLocks/>
          </p:cNvSpPr>
          <p:nvPr/>
        </p:nvSpPr>
        <p:spPr>
          <a:xfrm>
            <a:off x="117378" y="2953266"/>
            <a:ext cx="4170536" cy="996170"/>
          </a:xfrm>
          <a:prstGeom prst="rect">
            <a:avLst/>
          </a:prstGeom>
        </p:spPr>
        <p:txBody>
          <a:bodyPr vert="horz" wrap="square" lIns="91440" tIns="45720" rIns="91440" bIns="45720" rtlCol="0">
            <a:spAutoFit/>
          </a:bodyPr>
          <a:lstStyle/>
          <a:p>
            <a:pPr marL="0" marR="0" lvl="0" indent="0" algn="l" defTabSz="914400" rtl="0" eaLnBrk="1" fontAlgn="auto" latinLnBrk="0" hangingPunct="1">
              <a:lnSpc>
                <a:spcPct val="90000"/>
              </a:lnSpc>
              <a:spcBef>
                <a:spcPts val="1400"/>
              </a:spcBef>
              <a:spcAft>
                <a:spcPts val="0"/>
              </a:spcAft>
              <a:buClr>
                <a:srgbClr val="006C3A"/>
              </a:buClr>
              <a:buSzTx/>
              <a:buFont typeface="Arial" pitchFamily="34" charset="0"/>
              <a:buNone/>
              <a:tabLst/>
              <a:defRPr/>
            </a:pPr>
            <a:r>
              <a:rPr lang="en-US" sz="2000" b="1" dirty="0" smtClean="0">
                <a:latin typeface="Arial"/>
                <a:cs typeface="Arial"/>
              </a:rPr>
              <a:t>Robert A. Bridges &amp; Nikki McNeil</a:t>
            </a:r>
          </a:p>
          <a:p>
            <a:pPr marL="0" marR="0" lvl="0" indent="0" algn="l" defTabSz="914400" rtl="0" eaLnBrk="1" fontAlgn="auto" latinLnBrk="0" hangingPunct="1">
              <a:lnSpc>
                <a:spcPct val="90000"/>
              </a:lnSpc>
              <a:spcBef>
                <a:spcPts val="1400"/>
              </a:spcBef>
              <a:spcAft>
                <a:spcPts val="0"/>
              </a:spcAft>
              <a:buClr>
                <a:srgbClr val="006C3A"/>
              </a:buClr>
              <a:buSzTx/>
              <a:buFont typeface="Arial" pitchFamily="34" charset="0"/>
              <a:buNone/>
              <a:tabLst/>
              <a:defRPr/>
            </a:pPr>
            <a:r>
              <a:rPr kumimoji="0" lang="en-US" sz="1600" i="0" u="none" strike="noStrike" kern="1200" cap="none" spc="0" normalizeH="0" baseline="0" noProof="0" dirty="0" smtClean="0">
                <a:ln>
                  <a:noFill/>
                </a:ln>
                <a:solidFill>
                  <a:schemeClr val="tx1"/>
                </a:solidFill>
                <a:effectLst/>
                <a:uLnTx/>
                <a:uFillTx/>
                <a:latin typeface="Arial"/>
                <a:ea typeface="+mn-ea"/>
                <a:cs typeface="Arial"/>
              </a:rPr>
              <a:t>Co-authors: Mike </a:t>
            </a:r>
            <a:r>
              <a:rPr kumimoji="0" lang="en-US" sz="1600" i="0" u="none" strike="noStrike" kern="1200" cap="none" spc="0" normalizeH="0" baseline="0" noProof="0" dirty="0" err="1" smtClean="0">
                <a:ln>
                  <a:noFill/>
                </a:ln>
                <a:solidFill>
                  <a:schemeClr val="tx1"/>
                </a:solidFill>
                <a:effectLst/>
                <a:uLnTx/>
                <a:uFillTx/>
                <a:latin typeface="Arial"/>
                <a:ea typeface="+mn-ea"/>
                <a:cs typeface="Arial"/>
              </a:rPr>
              <a:t>Iannacone</a:t>
            </a:r>
            <a:r>
              <a:rPr kumimoji="0" lang="en-US" sz="1600" i="0" u="none" strike="noStrike" kern="1200" cap="none" spc="0" normalizeH="0" baseline="0" noProof="0" dirty="0" smtClean="0">
                <a:ln>
                  <a:noFill/>
                </a:ln>
                <a:solidFill>
                  <a:schemeClr val="tx1"/>
                </a:solidFill>
                <a:effectLst/>
                <a:uLnTx/>
                <a:uFillTx/>
                <a:latin typeface="Arial"/>
                <a:ea typeface="+mn-ea"/>
                <a:cs typeface="Arial"/>
              </a:rPr>
              <a:t>, </a:t>
            </a:r>
            <a:r>
              <a:rPr kumimoji="0" lang="en-US" sz="1600" i="0" u="none" strike="noStrike" kern="1200" cap="none" spc="0" normalizeH="0" baseline="0" noProof="0" dirty="0" err="1" smtClean="0">
                <a:ln>
                  <a:noFill/>
                </a:ln>
                <a:solidFill>
                  <a:schemeClr val="tx1"/>
                </a:solidFill>
                <a:effectLst/>
                <a:uLnTx/>
                <a:uFillTx/>
                <a:latin typeface="Arial"/>
                <a:ea typeface="+mn-ea"/>
                <a:cs typeface="Arial"/>
              </a:rPr>
              <a:t>Bogdan</a:t>
            </a:r>
            <a:r>
              <a:rPr kumimoji="0" lang="en-US" sz="1600" i="0" u="none" strike="noStrike" kern="1200" cap="none" spc="0" normalizeH="0" baseline="0" noProof="0" dirty="0" smtClean="0">
                <a:ln>
                  <a:noFill/>
                </a:ln>
                <a:solidFill>
                  <a:schemeClr val="tx1"/>
                </a:solidFill>
                <a:effectLst/>
                <a:uLnTx/>
                <a:uFillTx/>
                <a:latin typeface="Arial"/>
                <a:ea typeface="+mn-ea"/>
                <a:cs typeface="Arial"/>
              </a:rPr>
              <a:t> </a:t>
            </a:r>
            <a:r>
              <a:rPr kumimoji="0" lang="en-US" sz="1600" i="0" u="none" strike="noStrike" kern="1200" cap="none" spc="0" normalizeH="0" baseline="0" noProof="0" dirty="0" err="1" smtClean="0">
                <a:ln>
                  <a:noFill/>
                </a:ln>
                <a:solidFill>
                  <a:schemeClr val="tx1"/>
                </a:solidFill>
                <a:effectLst/>
                <a:uLnTx/>
                <a:uFillTx/>
                <a:latin typeface="Arial"/>
                <a:ea typeface="+mn-ea"/>
                <a:cs typeface="Arial"/>
              </a:rPr>
              <a:t>Czejdo</a:t>
            </a:r>
            <a:r>
              <a:rPr kumimoji="0" lang="en-US" sz="1600" i="0" u="none" strike="noStrike" kern="1200" cap="none" spc="0" normalizeH="0" baseline="0" noProof="0" dirty="0" smtClean="0">
                <a:ln>
                  <a:noFill/>
                </a:ln>
                <a:solidFill>
                  <a:schemeClr val="tx1"/>
                </a:solidFill>
                <a:effectLst/>
                <a:uLnTx/>
                <a:uFillTx/>
                <a:latin typeface="Arial"/>
                <a:ea typeface="+mn-ea"/>
                <a:cs typeface="Arial"/>
              </a:rPr>
              <a:t>,</a:t>
            </a:r>
            <a:r>
              <a:rPr kumimoji="0" lang="en-US" sz="1600" i="0" u="none" strike="noStrike" kern="1200" cap="none" spc="0" normalizeH="0" noProof="0" dirty="0" smtClean="0">
                <a:ln>
                  <a:noFill/>
                </a:ln>
                <a:solidFill>
                  <a:schemeClr val="tx1"/>
                </a:solidFill>
                <a:effectLst/>
                <a:uLnTx/>
                <a:uFillTx/>
                <a:latin typeface="Arial"/>
                <a:ea typeface="+mn-ea"/>
                <a:cs typeface="Arial"/>
              </a:rPr>
              <a:t> Nick Perez, John </a:t>
            </a:r>
            <a:r>
              <a:rPr kumimoji="0" lang="en-US" sz="1600" i="0" u="none" strike="noStrike" kern="1200" cap="none" spc="0" normalizeH="0" noProof="0" dirty="0" err="1" smtClean="0">
                <a:ln>
                  <a:noFill/>
                </a:ln>
                <a:solidFill>
                  <a:schemeClr val="tx1"/>
                </a:solidFill>
                <a:effectLst/>
                <a:uLnTx/>
                <a:uFillTx/>
                <a:latin typeface="Arial"/>
                <a:ea typeface="+mn-ea"/>
                <a:cs typeface="Arial"/>
              </a:rPr>
              <a:t>Goodall</a:t>
            </a:r>
            <a:r>
              <a:rPr kumimoji="0" lang="en-US" sz="1600" i="0" u="none" strike="noStrike" kern="1200" cap="none" spc="0" normalizeH="0" noProof="0" dirty="0" smtClean="0">
                <a:ln>
                  <a:noFill/>
                </a:ln>
                <a:solidFill>
                  <a:schemeClr val="tx1"/>
                </a:solidFill>
                <a:effectLst/>
                <a:uLnTx/>
                <a:uFillTx/>
                <a:latin typeface="Arial"/>
                <a:ea typeface="+mn-ea"/>
                <a:cs typeface="Arial"/>
              </a:rPr>
              <a:t> </a:t>
            </a:r>
            <a:endParaRPr kumimoji="0" lang="en-US" sz="1600" i="0" u="none" strike="noStrike" kern="1200" cap="none" spc="0" normalizeH="0" baseline="0" noProof="0" dirty="0">
              <a:ln>
                <a:noFill/>
              </a:ln>
              <a:solidFill>
                <a:schemeClr val="tx1"/>
              </a:solidFill>
              <a:effectLst/>
              <a:uLnTx/>
              <a:uFillTx/>
              <a:latin typeface="Arial"/>
              <a:ea typeface="+mn-ea"/>
              <a:cs typeface="Arial"/>
            </a:endParaRPr>
          </a:p>
        </p:txBody>
      </p:sp>
      <p:sp>
        <p:nvSpPr>
          <p:cNvPr id="5" name="TextBox 4"/>
          <p:cNvSpPr txBox="1"/>
          <p:nvPr/>
        </p:nvSpPr>
        <p:spPr>
          <a:xfrm>
            <a:off x="152400" y="4267200"/>
            <a:ext cx="4724400" cy="1954381"/>
          </a:xfrm>
          <a:prstGeom prst="rect">
            <a:avLst/>
          </a:prstGeom>
          <a:noFill/>
        </p:spPr>
        <p:txBody>
          <a:bodyPr wrap="square" rtlCol="0">
            <a:spAutoFit/>
          </a:bodyPr>
          <a:lstStyle/>
          <a:p>
            <a:r>
              <a:rPr lang="en-US" sz="1400" dirty="0" smtClean="0">
                <a:solidFill>
                  <a:schemeClr val="accent6"/>
                </a:solidFill>
              </a:rPr>
              <a:t>Acknowledgement</a:t>
            </a:r>
          </a:p>
          <a:p>
            <a:r>
              <a:rPr lang="en-US" sz="1050" dirty="0" smtClean="0">
                <a:solidFill>
                  <a:schemeClr val="accent6"/>
                </a:solidFill>
              </a:rPr>
              <a:t>This </a:t>
            </a:r>
            <a:r>
              <a:rPr lang="en-US" sz="1050" dirty="0">
                <a:solidFill>
                  <a:schemeClr val="accent6"/>
                </a:solidFill>
              </a:rPr>
              <a:t>project is funded by the U.S. Department of Homeland Security (DHS) Science &amp; Technology Directorate, the Dutch National Cyber Security Centre, and the </a:t>
            </a:r>
            <a:r>
              <a:rPr lang="en-US" sz="1050" dirty="0" err="1">
                <a:solidFill>
                  <a:schemeClr val="accent6"/>
                </a:solidFill>
              </a:rPr>
              <a:t>Defence</a:t>
            </a:r>
            <a:r>
              <a:rPr lang="en-US" sz="1050" dirty="0">
                <a:solidFill>
                  <a:schemeClr val="accent6"/>
                </a:solidFill>
              </a:rPr>
              <a:t> Research and Development Canada (DRDC) pursuant to the Agreement between the Government of the United States of America and the Government of Canada for Cooperation in Science and Technology for Critical Infrastructure Protection and Border Security. DHS sponsored the production of this material under DOE Contract Number DE-AC05-00OR22725 for the management and operation of Oak Ridge National Laboratory. This material represents the position of the authors and not necessarily that of the sponsors.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PACE Bootstrapping</a:t>
            </a:r>
            <a:endParaRPr lang="en-US" dirty="0"/>
          </a:p>
        </p:txBody>
      </p:sp>
      <p:sp>
        <p:nvSpPr>
          <p:cNvPr id="3" name="Content Placeholder 2"/>
          <p:cNvSpPr>
            <a:spLocks noGrp="1"/>
          </p:cNvSpPr>
          <p:nvPr>
            <p:ph idx="1"/>
          </p:nvPr>
        </p:nvSpPr>
        <p:spPr>
          <a:xfrm>
            <a:off x="0" y="914400"/>
            <a:ext cx="8229600" cy="1568635"/>
          </a:xfrm>
        </p:spPr>
        <p:txBody>
          <a:bodyPr/>
          <a:lstStyle/>
          <a:p>
            <a:r>
              <a:rPr lang="en-US" dirty="0" smtClean="0"/>
              <a:t>Input</a:t>
            </a:r>
          </a:p>
          <a:p>
            <a:pPr lvl="1"/>
            <a:r>
              <a:rPr lang="en-US" dirty="0" smtClean="0"/>
              <a:t>[Entity, Context] – pairs (rather than just entities)</a:t>
            </a:r>
          </a:p>
          <a:p>
            <a:pPr lvl="1"/>
            <a:r>
              <a:rPr lang="en-US" dirty="0" smtClean="0"/>
              <a:t>Patterns</a:t>
            </a:r>
          </a:p>
          <a:p>
            <a:pPr lvl="1"/>
            <a:r>
              <a:rPr lang="en-US" dirty="0" smtClean="0"/>
              <a:t>Corpus	</a:t>
            </a:r>
            <a:endParaRPr lang="en-US" dirty="0">
              <a:solidFill>
                <a:srgbClr val="000000"/>
              </a:solidFill>
            </a:endParaRPr>
          </a:p>
        </p:txBody>
      </p:sp>
      <p:pic>
        <p:nvPicPr>
          <p:cNvPr id="4" name="Picture 3" descr="pace_char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8399"/>
            <a:ext cx="9144000" cy="3581401"/>
          </a:xfrm>
          <a:prstGeom prst="rect">
            <a:avLst/>
          </a:prstGeom>
        </p:spPr>
      </p:pic>
    </p:spTree>
    <p:extLst>
      <p:ext uri="{BB962C8B-B14F-4D97-AF65-F5344CB8AC3E}">
        <p14:creationId xmlns:p14="http://schemas.microsoft.com/office/powerpoint/2010/main" val="35671033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PACE Scoring</a:t>
            </a:r>
            <a:endParaRPr lang="en-US" dirty="0"/>
          </a:p>
        </p:txBody>
      </p:sp>
      <p:sp>
        <p:nvSpPr>
          <p:cNvPr id="3" name="Content Placeholder 2"/>
          <p:cNvSpPr>
            <a:spLocks noGrp="1"/>
          </p:cNvSpPr>
          <p:nvPr>
            <p:ph sz="half" idx="1"/>
          </p:nvPr>
        </p:nvSpPr>
        <p:spPr>
          <a:xfrm>
            <a:off x="381000" y="2057400"/>
            <a:ext cx="4038600" cy="3733800"/>
          </a:xfrm>
        </p:spPr>
        <p:style>
          <a:lnRef idx="2">
            <a:schemeClr val="accent4"/>
          </a:lnRef>
          <a:fillRef idx="1">
            <a:schemeClr val="lt1"/>
          </a:fillRef>
          <a:effectRef idx="0">
            <a:schemeClr val="accent4"/>
          </a:effectRef>
          <a:fontRef idx="minor">
            <a:schemeClr val="dk1"/>
          </a:fontRef>
        </p:style>
        <p:txBody>
          <a:bodyPr/>
          <a:lstStyle/>
          <a:p>
            <a:r>
              <a:rPr lang="en-US" dirty="0" smtClean="0"/>
              <a:t>Entity Scoring: </a:t>
            </a:r>
          </a:p>
          <a:p>
            <a:pPr marL="0" indent="0">
              <a:buNone/>
            </a:pPr>
            <a:r>
              <a:rPr lang="en-US" dirty="0" smtClean="0"/>
              <a:t>Candidate Entity</a:t>
            </a:r>
          </a:p>
          <a:p>
            <a:pPr lvl="1"/>
            <a:r>
              <a:rPr lang="en-US" dirty="0" smtClean="0"/>
              <a:t>Let 	     be the patterns</a:t>
            </a:r>
          </a:p>
          <a:p>
            <a:pPr marL="346075" lvl="1" indent="0">
              <a:buNone/>
            </a:pPr>
            <a:r>
              <a:rPr lang="en-US" dirty="0" smtClean="0"/>
              <a:t>matching a given candidate </a:t>
            </a:r>
          </a:p>
          <a:p>
            <a:pPr marL="346075" lvl="1" indent="0">
              <a:buNone/>
            </a:pPr>
            <a:r>
              <a:rPr lang="en-US" dirty="0" smtClean="0"/>
              <a:t>entity and                the number </a:t>
            </a:r>
          </a:p>
          <a:p>
            <a:pPr marL="346075" lvl="1" indent="0">
              <a:buNone/>
            </a:pPr>
            <a:r>
              <a:rPr lang="en-US" dirty="0"/>
              <a:t>k</a:t>
            </a:r>
            <a:r>
              <a:rPr lang="en-US" dirty="0" smtClean="0"/>
              <a:t>nown entities previously </a:t>
            </a:r>
          </a:p>
          <a:p>
            <a:pPr marL="346075" lvl="1" indent="0">
              <a:buNone/>
            </a:pPr>
            <a:r>
              <a:rPr lang="en-US" dirty="0" smtClean="0"/>
              <a:t>matched.  </a:t>
            </a:r>
          </a:p>
          <a:p>
            <a:pPr lvl="1"/>
            <a:r>
              <a:rPr lang="en-US" dirty="0" smtClean="0"/>
              <a:t>Score(   ) = </a:t>
            </a:r>
            <a:endParaRPr lang="en-US" dirty="0"/>
          </a:p>
        </p:txBody>
      </p:sp>
      <p:sp>
        <p:nvSpPr>
          <p:cNvPr id="4" name="Content Placeholder 3"/>
          <p:cNvSpPr>
            <a:spLocks noGrp="1"/>
          </p:cNvSpPr>
          <p:nvPr>
            <p:ph sz="half" idx="2"/>
          </p:nvPr>
        </p:nvSpPr>
        <p:spPr>
          <a:xfrm>
            <a:off x="4724400" y="2057400"/>
            <a:ext cx="4038600" cy="3733800"/>
          </a:xfrm>
        </p:spPr>
        <p:style>
          <a:lnRef idx="2">
            <a:schemeClr val="accent3"/>
          </a:lnRef>
          <a:fillRef idx="1">
            <a:schemeClr val="lt1"/>
          </a:fillRef>
          <a:effectRef idx="0">
            <a:schemeClr val="accent3"/>
          </a:effectRef>
          <a:fontRef idx="minor">
            <a:schemeClr val="dk1"/>
          </a:fontRef>
        </p:style>
        <p:txBody>
          <a:bodyPr/>
          <a:lstStyle/>
          <a:p>
            <a:r>
              <a:rPr lang="en-US" dirty="0" smtClean="0"/>
              <a:t>Pattern Scoring</a:t>
            </a:r>
          </a:p>
          <a:p>
            <a:pPr marL="0" indent="0">
              <a:buNone/>
            </a:pPr>
            <a:r>
              <a:rPr lang="en-US" dirty="0" smtClean="0"/>
              <a:t>Candidate Pattern</a:t>
            </a:r>
          </a:p>
          <a:p>
            <a:pPr lvl="1"/>
            <a:r>
              <a:rPr lang="en-US" dirty="0" smtClean="0"/>
              <a:t>Score is the number of times</a:t>
            </a:r>
          </a:p>
          <a:p>
            <a:pPr marL="346075" lvl="1" indent="0">
              <a:buNone/>
            </a:pPr>
            <a:r>
              <a:rPr lang="en-US" dirty="0" smtClean="0"/>
              <a:t> the pattern appeared in the </a:t>
            </a:r>
          </a:p>
          <a:p>
            <a:pPr marL="346075" lvl="1" indent="0">
              <a:buNone/>
            </a:pPr>
            <a:r>
              <a:rPr lang="en-US" dirty="0" smtClean="0"/>
              <a:t>[</a:t>
            </a:r>
            <a:r>
              <a:rPr lang="en-US" dirty="0"/>
              <a:t>E</a:t>
            </a:r>
            <a:r>
              <a:rPr lang="en-US" dirty="0" smtClean="0"/>
              <a:t>ntity, Context] - pairs</a:t>
            </a:r>
          </a:p>
        </p:txBody>
      </p:sp>
      <p:sp>
        <p:nvSpPr>
          <p:cNvPr id="5" name="TextBox 4"/>
          <p:cNvSpPr txBox="1"/>
          <p:nvPr/>
        </p:nvSpPr>
        <p:spPr>
          <a:xfrm>
            <a:off x="381000" y="762000"/>
            <a:ext cx="8077200" cy="830997"/>
          </a:xfrm>
          <a:prstGeom prst="rect">
            <a:avLst/>
          </a:prstGeom>
          <a:noFill/>
        </p:spPr>
        <p:txBody>
          <a:bodyPr wrap="square" rtlCol="0">
            <a:spAutoFit/>
          </a:bodyPr>
          <a:lstStyle/>
          <a:p>
            <a:r>
              <a:rPr lang="en-US" sz="2400" dirty="0" smtClean="0"/>
              <a:t>Basilisk Scoring is used.  Research (Carlson </a:t>
            </a:r>
            <a:r>
              <a:rPr lang="en-US" sz="2400" dirty="0" err="1" smtClean="0"/>
              <a:t>et.al</a:t>
            </a:r>
            <a:r>
              <a:rPr lang="en-US" sz="2400" dirty="0" smtClean="0"/>
              <a:t>. ‘10) shows Basilisk is best.   </a:t>
            </a:r>
            <a:endParaRPr lang="en-US" sz="2400" dirty="0"/>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2" y="3092245"/>
            <a:ext cx="952498" cy="184355"/>
          </a:xfrm>
          <a:prstGeom prst="rect">
            <a:avLst/>
          </a:prstGeom>
        </p:spPr>
      </p:pic>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667000"/>
            <a:ext cx="152400" cy="172720"/>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3810000"/>
            <a:ext cx="838200" cy="318982"/>
          </a:xfrm>
          <a:prstGeom prst="rect">
            <a:avLst/>
          </a:prstGeom>
        </p:spPr>
      </p:pic>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953000"/>
            <a:ext cx="152400" cy="172719"/>
          </a:xfrm>
          <a:prstGeom prst="rect">
            <a:avLst/>
          </a:prstGeom>
        </p:spPr>
      </p:pic>
      <p:pic>
        <p:nvPicPr>
          <p:cNvPr id="11" name="Picture 10"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2800" y="2683932"/>
            <a:ext cx="228600" cy="211667"/>
          </a:xfrm>
          <a:prstGeom prst="rect">
            <a:avLst/>
          </a:prstGeom>
        </p:spPr>
      </p:pic>
      <p:pic>
        <p:nvPicPr>
          <p:cNvPr id="12" name="Picture 11"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6650" y="4724400"/>
            <a:ext cx="1692519" cy="762000"/>
          </a:xfrm>
          <a:prstGeom prst="rect">
            <a:avLst/>
          </a:prstGeom>
        </p:spPr>
      </p:pic>
    </p:spTree>
    <p:extLst>
      <p:ext uri="{BB962C8B-B14F-4D97-AF65-F5344CB8AC3E}">
        <p14:creationId xmlns:p14="http://schemas.microsoft.com/office/powerpoint/2010/main" val="16910134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PACE Test</a:t>
            </a:r>
            <a:endParaRPr lang="en-US" dirty="0"/>
          </a:p>
        </p:txBody>
      </p:sp>
      <p:sp>
        <p:nvSpPr>
          <p:cNvPr id="3" name="Content Placeholder 2"/>
          <p:cNvSpPr>
            <a:spLocks noGrp="1"/>
          </p:cNvSpPr>
          <p:nvPr>
            <p:ph idx="1"/>
          </p:nvPr>
        </p:nvSpPr>
        <p:spPr>
          <a:xfrm>
            <a:off x="111204" y="1344823"/>
            <a:ext cx="8346996" cy="4845941"/>
          </a:xfrm>
        </p:spPr>
        <p:txBody>
          <a:bodyPr/>
          <a:lstStyle/>
          <a:p>
            <a:r>
              <a:rPr lang="en-US" dirty="0" smtClean="0"/>
              <a:t>NLTK used for tokenization, stemming, omitting </a:t>
            </a:r>
            <a:r>
              <a:rPr lang="en-US" dirty="0" err="1" smtClean="0"/>
              <a:t>stopwords</a:t>
            </a:r>
            <a:endParaRPr lang="en-US" dirty="0" smtClean="0"/>
          </a:p>
          <a:p>
            <a:r>
              <a:rPr lang="en-US" dirty="0" smtClean="0"/>
              <a:t>Seed [Entity, Context]-Pairs and Patterns manually extracted from 10 documents (news articles, forums, blogs)</a:t>
            </a:r>
          </a:p>
          <a:p>
            <a:pPr lvl="1"/>
            <a:r>
              <a:rPr lang="en-US" dirty="0" smtClean="0"/>
              <a:t>Four entity types are identified:</a:t>
            </a:r>
          </a:p>
          <a:p>
            <a:pPr lvl="2"/>
            <a:r>
              <a:rPr lang="en-US" dirty="0" smtClean="0"/>
              <a:t>Exploit Effect </a:t>
            </a:r>
          </a:p>
          <a:p>
            <a:pPr lvl="2"/>
            <a:r>
              <a:rPr lang="en-US" dirty="0" smtClean="0"/>
              <a:t>Software Name </a:t>
            </a:r>
          </a:p>
          <a:p>
            <a:pPr lvl="2"/>
            <a:r>
              <a:rPr lang="en-US" dirty="0" smtClean="0"/>
              <a:t>Vulnerability Potential Effect </a:t>
            </a:r>
          </a:p>
          <a:p>
            <a:pPr lvl="2"/>
            <a:r>
              <a:rPr lang="en-US" dirty="0" smtClean="0"/>
              <a:t>Vulnerability Category</a:t>
            </a:r>
            <a:endParaRPr lang="en-US" dirty="0"/>
          </a:p>
          <a:p>
            <a:r>
              <a:rPr lang="en-US" dirty="0"/>
              <a:t>Corpus of 7 different news </a:t>
            </a:r>
            <a:r>
              <a:rPr lang="en-US" dirty="0" smtClean="0"/>
              <a:t>articles</a:t>
            </a:r>
          </a:p>
          <a:p>
            <a:r>
              <a:rPr lang="en-US" dirty="0" smtClean="0"/>
              <a:t>Bootstrapping iterated until nothing extracted (6 cycles)</a:t>
            </a:r>
            <a:endParaRPr lang="en-US" dirty="0"/>
          </a:p>
          <a:p>
            <a:pPr marL="684212" lvl="2" indent="0">
              <a:buNone/>
            </a:pPr>
            <a:endParaRPr lang="en-US" dirty="0" smtClean="0"/>
          </a:p>
        </p:txBody>
      </p:sp>
    </p:spTree>
    <p:extLst>
      <p:ext uri="{BB962C8B-B14F-4D97-AF65-F5344CB8AC3E}">
        <p14:creationId xmlns:p14="http://schemas.microsoft.com/office/powerpoint/2010/main" val="32435734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PACE Results</a:t>
            </a:r>
            <a:endParaRPr lang="en-US" dirty="0"/>
          </a:p>
        </p:txBody>
      </p:sp>
      <p:sp>
        <p:nvSpPr>
          <p:cNvPr id="3" name="Content Placeholder 2"/>
          <p:cNvSpPr>
            <a:spLocks noGrp="1"/>
          </p:cNvSpPr>
          <p:nvPr>
            <p:ph idx="1"/>
          </p:nvPr>
        </p:nvSpPr>
        <p:spPr>
          <a:xfrm>
            <a:off x="228600" y="685800"/>
            <a:ext cx="8686800" cy="4623830"/>
          </a:xfrm>
        </p:spPr>
        <p:style>
          <a:lnRef idx="2">
            <a:schemeClr val="accent3"/>
          </a:lnRef>
          <a:fillRef idx="1">
            <a:schemeClr val="lt1"/>
          </a:fillRef>
          <a:effectRef idx="0">
            <a:schemeClr val="accent3"/>
          </a:effectRef>
          <a:fontRef idx="minor">
            <a:schemeClr val="dk1"/>
          </a:fontRef>
        </p:style>
        <p:txBody>
          <a:bodyPr/>
          <a:lstStyle/>
          <a:p>
            <a:r>
              <a:rPr lang="en-US" dirty="0" smtClean="0"/>
              <a:t>Entities</a:t>
            </a:r>
          </a:p>
          <a:p>
            <a:pPr lvl="1"/>
            <a:r>
              <a:rPr lang="en-US" dirty="0" smtClean="0"/>
              <a:t>21 entity name phrases learned</a:t>
            </a:r>
          </a:p>
          <a:p>
            <a:pPr lvl="1"/>
            <a:r>
              <a:rPr lang="en-US" dirty="0" smtClean="0"/>
              <a:t>19 accurate</a:t>
            </a:r>
          </a:p>
          <a:p>
            <a:pPr lvl="1"/>
            <a:r>
              <a:rPr lang="en-US" dirty="0"/>
              <a:t>2</a:t>
            </a:r>
            <a:r>
              <a:rPr lang="en-US" dirty="0" smtClean="0"/>
              <a:t> inaccurate</a:t>
            </a:r>
          </a:p>
          <a:p>
            <a:r>
              <a:rPr lang="en-US" dirty="0" smtClean="0"/>
              <a:t>Patterns</a:t>
            </a:r>
          </a:p>
          <a:p>
            <a:pPr lvl="1"/>
            <a:r>
              <a:rPr lang="en-US" dirty="0" smtClean="0"/>
              <a:t>23 patterns learned</a:t>
            </a:r>
          </a:p>
          <a:p>
            <a:pPr lvl="1"/>
            <a:r>
              <a:rPr lang="en-US" dirty="0" smtClean="0"/>
              <a:t>3 extracted inaccurate entities (too general)</a:t>
            </a:r>
          </a:p>
          <a:p>
            <a:pPr lvl="1"/>
            <a:r>
              <a:rPr lang="en-US" dirty="0" smtClean="0"/>
              <a:t>14 accurate but learned no new entities (too specific / corpus too small)</a:t>
            </a:r>
          </a:p>
          <a:p>
            <a:pPr lvl="1"/>
            <a:r>
              <a:rPr lang="en-US" dirty="0" smtClean="0"/>
              <a:t>6 were both accurate and succeeded in finding new entities</a:t>
            </a:r>
          </a:p>
          <a:p>
            <a:r>
              <a:rPr lang="en-US" dirty="0"/>
              <a:t>Precision = .90</a:t>
            </a:r>
          </a:p>
          <a:p>
            <a:r>
              <a:rPr lang="en-US" dirty="0"/>
              <a:t>Recall = .</a:t>
            </a:r>
            <a:r>
              <a:rPr lang="en-US" dirty="0" smtClean="0"/>
              <a:t>12</a:t>
            </a:r>
            <a:endParaRPr lang="en-US" dirty="0"/>
          </a:p>
        </p:txBody>
      </p:sp>
      <p:sp>
        <p:nvSpPr>
          <p:cNvPr id="7" name="TextBox 6"/>
          <p:cNvSpPr txBox="1"/>
          <p:nvPr/>
        </p:nvSpPr>
        <p:spPr>
          <a:xfrm>
            <a:off x="609600" y="5410200"/>
            <a:ext cx="2502796" cy="369332"/>
          </a:xfrm>
          <a:prstGeom prst="rect">
            <a:avLst/>
          </a:prstGeom>
          <a:noFill/>
        </p:spPr>
        <p:txBody>
          <a:bodyPr wrap="none" rtlCol="0">
            <a:spAutoFit/>
          </a:bodyPr>
          <a:lstStyle/>
          <a:p>
            <a:r>
              <a:rPr lang="en-US" dirty="0" smtClean="0"/>
              <a:t>We need more seeds!</a:t>
            </a:r>
            <a:endParaRPr lang="en-US" dirty="0"/>
          </a:p>
        </p:txBody>
      </p:sp>
    </p:spTree>
    <p:extLst>
      <p:ext uri="{BB962C8B-B14F-4D97-AF65-F5344CB8AC3E}">
        <p14:creationId xmlns:p14="http://schemas.microsoft.com/office/powerpoint/2010/main" val="41403025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PACE </a:t>
            </a:r>
            <a:r>
              <a:rPr lang="en-US" dirty="0" err="1" smtClean="0"/>
              <a:t>vs</a:t>
            </a:r>
            <a:r>
              <a:rPr lang="en-US" dirty="0" smtClean="0"/>
              <a:t> </a:t>
            </a:r>
            <a:r>
              <a:rPr lang="en-US" dirty="0" err="1" smtClean="0"/>
              <a:t>Brin</a:t>
            </a:r>
            <a:r>
              <a:rPr lang="en-US" dirty="0" smtClean="0"/>
              <a:t> Pattern Test</a:t>
            </a:r>
            <a:endParaRPr lang="en-US" dirty="0"/>
          </a:p>
        </p:txBody>
      </p:sp>
      <p:sp>
        <p:nvSpPr>
          <p:cNvPr id="3" name="Content Placeholder 2"/>
          <p:cNvSpPr>
            <a:spLocks noGrp="1"/>
          </p:cNvSpPr>
          <p:nvPr>
            <p:ph idx="1"/>
          </p:nvPr>
        </p:nvSpPr>
        <p:spPr>
          <a:xfrm>
            <a:off x="111204" y="990600"/>
            <a:ext cx="8229600" cy="4151906"/>
          </a:xfrm>
        </p:spPr>
        <p:txBody>
          <a:bodyPr/>
          <a:lstStyle/>
          <a:p>
            <a:r>
              <a:rPr lang="en-US" smtClean="0"/>
              <a:t>Previous </a:t>
            </a:r>
            <a:r>
              <a:rPr lang="en-US" dirty="0" smtClean="0"/>
              <a:t>bootstrapping methods relied on a large corpus with very restrictive patterns</a:t>
            </a:r>
          </a:p>
          <a:p>
            <a:r>
              <a:rPr lang="en-US" dirty="0" smtClean="0"/>
              <a:t>Our hope is the new pattern nomination from known [Entity, Context]-Pairs will facilitate greater recall and smaller corpora via less stringent but more accurate pattern nomination</a:t>
            </a:r>
          </a:p>
          <a:p>
            <a:r>
              <a:rPr lang="en-US" dirty="0" smtClean="0"/>
              <a:t>To test this, we employed one of </a:t>
            </a:r>
            <a:r>
              <a:rPr lang="en-US" dirty="0" err="1" smtClean="0"/>
              <a:t>Brin’s</a:t>
            </a:r>
            <a:r>
              <a:rPr lang="en-US" dirty="0" smtClean="0"/>
              <a:t> restrictions on pattern nomination:</a:t>
            </a:r>
          </a:p>
          <a:p>
            <a:pPr lvl="1"/>
            <a:r>
              <a:rPr lang="en-US" dirty="0" smtClean="0"/>
              <a:t>Patterns must only occur with one entity name per document to be nominated. </a:t>
            </a:r>
          </a:p>
          <a:p>
            <a:pPr lvl="1"/>
            <a:r>
              <a:rPr lang="en-US" dirty="0" smtClean="0"/>
              <a:t>The same test yielded </a:t>
            </a:r>
            <a:r>
              <a:rPr lang="en-US" dirty="0" smtClean="0">
                <a:solidFill>
                  <a:srgbClr val="008000"/>
                </a:solidFill>
              </a:rPr>
              <a:t>no learned results</a:t>
            </a:r>
          </a:p>
        </p:txBody>
      </p:sp>
    </p:spTree>
    <p:extLst>
      <p:ext uri="{BB962C8B-B14F-4D97-AF65-F5344CB8AC3E}">
        <p14:creationId xmlns:p14="http://schemas.microsoft.com/office/powerpoint/2010/main" val="4210858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PACE Advantages &amp; Differences</a:t>
            </a:r>
            <a:endParaRPr lang="en-US" dirty="0"/>
          </a:p>
        </p:txBody>
      </p:sp>
      <p:sp>
        <p:nvSpPr>
          <p:cNvPr id="3" name="Content Placeholder 2"/>
          <p:cNvSpPr>
            <a:spLocks noGrp="1"/>
          </p:cNvSpPr>
          <p:nvPr>
            <p:ph idx="1"/>
          </p:nvPr>
        </p:nvSpPr>
        <p:spPr>
          <a:xfrm>
            <a:off x="152400" y="914400"/>
            <a:ext cx="8229600" cy="5318379"/>
          </a:xfrm>
        </p:spPr>
        <p:txBody>
          <a:bodyPr/>
          <a:lstStyle/>
          <a:p>
            <a:r>
              <a:rPr lang="en-US" dirty="0" smtClean="0"/>
              <a:t>More accurate pattern nomination</a:t>
            </a:r>
          </a:p>
          <a:p>
            <a:pPr lvl="1"/>
            <a:r>
              <a:rPr lang="en-US" dirty="0" smtClean="0"/>
              <a:t>Patterns are only nominated from known (or learned)            [Entity, Context] - Pairs</a:t>
            </a:r>
          </a:p>
          <a:p>
            <a:pPr lvl="2"/>
            <a:r>
              <a:rPr lang="en-US" dirty="0" smtClean="0"/>
              <a:t>Example: “</a:t>
            </a:r>
            <a:r>
              <a:rPr lang="en-US" dirty="0" smtClean="0">
                <a:solidFill>
                  <a:srgbClr val="008000"/>
                </a:solidFill>
              </a:rPr>
              <a:t>exploit</a:t>
            </a:r>
            <a:r>
              <a:rPr lang="en-US" dirty="0" smtClean="0"/>
              <a:t>” refers to a specific type of software, but is also used in many unrelated contexts.  Nominating patterns from every occurrence of the token can lead to spurious results.   </a:t>
            </a:r>
          </a:p>
          <a:p>
            <a:r>
              <a:rPr lang="en-US" dirty="0" smtClean="0"/>
              <a:t>Circumvents a corpus search</a:t>
            </a:r>
          </a:p>
          <a:p>
            <a:pPr lvl="1"/>
            <a:r>
              <a:rPr lang="en-US" dirty="0" smtClean="0"/>
              <a:t>More efficient in the case of a large corpus (a traditional problem)</a:t>
            </a:r>
          </a:p>
          <a:p>
            <a:pPr lvl="1"/>
            <a:r>
              <a:rPr lang="en-US" dirty="0" smtClean="0"/>
              <a:t>May not be more efficient if known [entity, context]-pairs set is large</a:t>
            </a:r>
          </a:p>
          <a:p>
            <a:r>
              <a:rPr lang="en-US" dirty="0" smtClean="0"/>
              <a:t>Many previous bootstrapping attempts rely on a huge corpus with very strict pattern nomination to inhibit drift (but also recall).</a:t>
            </a:r>
          </a:p>
          <a:p>
            <a:pPr lvl="1"/>
            <a:r>
              <a:rPr lang="en-US" dirty="0" smtClean="0"/>
              <a:t>We’d like to label each occurrence of an entity in a single document</a:t>
            </a:r>
          </a:p>
        </p:txBody>
      </p:sp>
    </p:spTree>
    <p:extLst>
      <p:ext uri="{BB962C8B-B14F-4D97-AF65-F5344CB8AC3E}">
        <p14:creationId xmlns:p14="http://schemas.microsoft.com/office/powerpoint/2010/main" val="1992578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PACE Advantages / Differences</a:t>
            </a:r>
            <a:endParaRPr lang="en-US" dirty="0"/>
          </a:p>
        </p:txBody>
      </p:sp>
      <p:sp>
        <p:nvSpPr>
          <p:cNvPr id="3" name="Text Placeholder 2"/>
          <p:cNvSpPr>
            <a:spLocks noGrp="1"/>
          </p:cNvSpPr>
          <p:nvPr>
            <p:ph type="body" idx="1"/>
          </p:nvPr>
        </p:nvSpPr>
        <p:spPr>
          <a:xfrm>
            <a:off x="381000" y="914400"/>
            <a:ext cx="4040188" cy="430887"/>
          </a:xfrm>
        </p:spPr>
        <p:txBody>
          <a:bodyPr/>
          <a:lstStyle/>
          <a:p>
            <a:r>
              <a:rPr lang="en-US" dirty="0" smtClean="0"/>
              <a:t>Traditional Bootstrapping</a:t>
            </a:r>
            <a:endParaRPr lang="en-US" dirty="0"/>
          </a:p>
        </p:txBody>
      </p:sp>
      <p:sp>
        <p:nvSpPr>
          <p:cNvPr id="4" name="Content Placeholder 3"/>
          <p:cNvSpPr>
            <a:spLocks noGrp="1"/>
          </p:cNvSpPr>
          <p:nvPr>
            <p:ph sz="half" idx="2"/>
          </p:nvPr>
        </p:nvSpPr>
        <p:spPr>
          <a:xfrm>
            <a:off x="381000" y="1447800"/>
            <a:ext cx="4040188" cy="3812325"/>
          </a:xfrm>
        </p:spPr>
        <p:style>
          <a:lnRef idx="2">
            <a:schemeClr val="accent4"/>
          </a:lnRef>
          <a:fillRef idx="1">
            <a:schemeClr val="lt1"/>
          </a:fillRef>
          <a:effectRef idx="0">
            <a:schemeClr val="accent4"/>
          </a:effectRef>
          <a:fontRef idx="minor">
            <a:schemeClr val="dk1"/>
          </a:fontRef>
        </p:style>
        <p:txBody>
          <a:bodyPr/>
          <a:lstStyle/>
          <a:p>
            <a:r>
              <a:rPr lang="en-US" dirty="0"/>
              <a:t>Corpus is extremely </a:t>
            </a:r>
            <a:r>
              <a:rPr lang="en-US" dirty="0" smtClean="0"/>
              <a:t>large</a:t>
            </a:r>
          </a:p>
          <a:p>
            <a:pPr lvl="1"/>
            <a:r>
              <a:rPr lang="en-US" dirty="0" smtClean="0"/>
              <a:t>Necessary</a:t>
            </a:r>
            <a:endParaRPr lang="en-US" dirty="0"/>
          </a:p>
          <a:p>
            <a:r>
              <a:rPr lang="en-US" dirty="0" smtClean="0"/>
              <a:t>Pattern nomination </a:t>
            </a:r>
          </a:p>
          <a:p>
            <a:pPr lvl="1"/>
            <a:r>
              <a:rPr lang="en-US" dirty="0"/>
              <a:t>s</a:t>
            </a:r>
            <a:r>
              <a:rPr lang="en-US" dirty="0" smtClean="0"/>
              <a:t>earch entire corpus for any occurrence of known entity</a:t>
            </a:r>
          </a:p>
          <a:p>
            <a:pPr lvl="1"/>
            <a:r>
              <a:rPr lang="en-US" dirty="0" smtClean="0"/>
              <a:t>Only very specific patterns nominated (to reduce drift)</a:t>
            </a:r>
            <a:endParaRPr lang="en-US" dirty="0"/>
          </a:p>
          <a:p>
            <a:r>
              <a:rPr lang="en-US" dirty="0" smtClean="0"/>
              <a:t>Goal = list creation (not usually concerned with recall)</a:t>
            </a:r>
          </a:p>
        </p:txBody>
      </p:sp>
      <p:sp>
        <p:nvSpPr>
          <p:cNvPr id="5" name="Text Placeholder 4"/>
          <p:cNvSpPr>
            <a:spLocks noGrp="1"/>
          </p:cNvSpPr>
          <p:nvPr>
            <p:ph type="body" sz="quarter" idx="3"/>
          </p:nvPr>
        </p:nvSpPr>
        <p:spPr>
          <a:xfrm>
            <a:off x="4648200" y="914400"/>
            <a:ext cx="4041775" cy="430887"/>
          </a:xfrm>
        </p:spPr>
        <p:txBody>
          <a:bodyPr/>
          <a:lstStyle/>
          <a:p>
            <a:r>
              <a:rPr lang="en-US" dirty="0" smtClean="0"/>
              <a:t>PACE Bootstrapping</a:t>
            </a:r>
            <a:endParaRPr lang="en-US" dirty="0"/>
          </a:p>
        </p:txBody>
      </p:sp>
      <p:sp>
        <p:nvSpPr>
          <p:cNvPr id="6" name="Content Placeholder 5"/>
          <p:cNvSpPr>
            <a:spLocks noGrp="1"/>
          </p:cNvSpPr>
          <p:nvPr>
            <p:ph sz="quarter" idx="4"/>
          </p:nvPr>
        </p:nvSpPr>
        <p:spPr>
          <a:xfrm>
            <a:off x="4648200" y="1447800"/>
            <a:ext cx="4041775" cy="3810000"/>
          </a:xfrm>
        </p:spPr>
        <p:style>
          <a:lnRef idx="2">
            <a:schemeClr val="accent4"/>
          </a:lnRef>
          <a:fillRef idx="1">
            <a:schemeClr val="lt1"/>
          </a:fillRef>
          <a:effectRef idx="0">
            <a:schemeClr val="accent4"/>
          </a:effectRef>
          <a:fontRef idx="minor">
            <a:schemeClr val="dk1"/>
          </a:fontRef>
        </p:style>
        <p:txBody>
          <a:bodyPr/>
          <a:lstStyle/>
          <a:p>
            <a:r>
              <a:rPr lang="en-US" dirty="0" smtClean="0"/>
              <a:t>Hope to use small or large corpus effectively </a:t>
            </a:r>
          </a:p>
          <a:p>
            <a:r>
              <a:rPr lang="en-US" dirty="0" smtClean="0"/>
              <a:t>Pattern Nomination</a:t>
            </a:r>
          </a:p>
          <a:p>
            <a:pPr lvl="1"/>
            <a:r>
              <a:rPr lang="en-US" dirty="0" smtClean="0"/>
              <a:t>Comparison of pairs of entities in known context</a:t>
            </a:r>
          </a:p>
          <a:p>
            <a:pPr lvl="1"/>
            <a:r>
              <a:rPr lang="en-US" dirty="0" smtClean="0"/>
              <a:t>Pattern Nomination is less strict </a:t>
            </a:r>
            <a:endParaRPr lang="en-US" dirty="0"/>
          </a:p>
          <a:p>
            <a:r>
              <a:rPr lang="en-US" dirty="0" smtClean="0"/>
              <a:t>Goal = labeling</a:t>
            </a:r>
          </a:p>
          <a:p>
            <a:pPr marL="0" indent="0">
              <a:buNone/>
            </a:pPr>
            <a:r>
              <a:rPr lang="en-US" dirty="0" smtClean="0"/>
              <a:t> </a:t>
            </a:r>
            <a:endParaRPr lang="en-US" dirty="0"/>
          </a:p>
        </p:txBody>
      </p:sp>
    </p:spTree>
    <p:extLst>
      <p:ext uri="{BB962C8B-B14F-4D97-AF65-F5344CB8AC3E}">
        <p14:creationId xmlns:p14="http://schemas.microsoft.com/office/powerpoint/2010/main" val="10201294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835613"/>
          </a:xfrm>
        </p:spPr>
        <p:txBody>
          <a:bodyPr/>
          <a:lstStyle/>
          <a:p>
            <a:r>
              <a:rPr lang="en-US" dirty="0" smtClean="0"/>
              <a:t>Entity Extraction Challenges Imposed by the Cyber-Security Domain</a:t>
            </a:r>
            <a:endParaRPr lang="en-US" dirty="0"/>
          </a:p>
        </p:txBody>
      </p:sp>
      <p:sp>
        <p:nvSpPr>
          <p:cNvPr id="3" name="Content Placeholder 2"/>
          <p:cNvSpPr>
            <a:spLocks noGrp="1"/>
          </p:cNvSpPr>
          <p:nvPr>
            <p:ph idx="1"/>
          </p:nvPr>
        </p:nvSpPr>
        <p:spPr>
          <a:xfrm>
            <a:off x="111204" y="1344823"/>
            <a:ext cx="8229600" cy="4562275"/>
          </a:xfrm>
        </p:spPr>
        <p:txBody>
          <a:bodyPr/>
          <a:lstStyle/>
          <a:p>
            <a:r>
              <a:rPr lang="en-US" dirty="0" smtClean="0"/>
              <a:t>Alternate meaning of terms</a:t>
            </a:r>
          </a:p>
          <a:p>
            <a:pPr lvl="1"/>
            <a:r>
              <a:rPr lang="en-US" dirty="0" smtClean="0"/>
              <a:t>Examples: “</a:t>
            </a:r>
            <a:r>
              <a:rPr lang="en-US" dirty="0" smtClean="0">
                <a:solidFill>
                  <a:srgbClr val="008000"/>
                </a:solidFill>
              </a:rPr>
              <a:t>exploit</a:t>
            </a:r>
            <a:r>
              <a:rPr lang="en-US" dirty="0" smtClean="0"/>
              <a:t>”, “</a:t>
            </a:r>
            <a:r>
              <a:rPr lang="en-US" dirty="0" smtClean="0">
                <a:solidFill>
                  <a:srgbClr val="008000"/>
                </a:solidFill>
              </a:rPr>
              <a:t>application</a:t>
            </a:r>
            <a:r>
              <a:rPr lang="en-US" dirty="0" smtClean="0"/>
              <a:t>”, “</a:t>
            </a:r>
            <a:r>
              <a:rPr lang="en-US" dirty="0" smtClean="0">
                <a:solidFill>
                  <a:srgbClr val="008000"/>
                </a:solidFill>
              </a:rPr>
              <a:t>host</a:t>
            </a:r>
            <a:r>
              <a:rPr lang="en-US" dirty="0" smtClean="0"/>
              <a:t>” have loaded meaning in our context, but occur elsewhere quite often.  </a:t>
            </a:r>
          </a:p>
          <a:p>
            <a:r>
              <a:rPr lang="en-US" dirty="0" smtClean="0"/>
              <a:t>Relatively complicated entity names</a:t>
            </a:r>
          </a:p>
          <a:p>
            <a:pPr lvl="1"/>
            <a:r>
              <a:rPr lang="en-US" dirty="0" smtClean="0"/>
              <a:t>Names, dates, places often are distinguishable by their syntactic structure</a:t>
            </a:r>
          </a:p>
          <a:p>
            <a:pPr lvl="1"/>
            <a:r>
              <a:rPr lang="en-US" dirty="0" smtClean="0"/>
              <a:t>Our entities are often short phrases</a:t>
            </a:r>
          </a:p>
          <a:p>
            <a:pPr lvl="1"/>
            <a:r>
              <a:rPr lang="en-US" dirty="0" smtClean="0"/>
              <a:t>Mitigation is to extract short phrases (useful to a human, but often hard to match in other text)</a:t>
            </a:r>
          </a:p>
          <a:p>
            <a:r>
              <a:rPr lang="en-US" dirty="0" smtClean="0"/>
              <a:t>Inaccuracies in source documents</a:t>
            </a:r>
          </a:p>
          <a:p>
            <a:pPr lvl="1"/>
            <a:r>
              <a:rPr lang="en-US" dirty="0" smtClean="0"/>
              <a:t>Example: Erroneous, synonymous use of “</a:t>
            </a:r>
            <a:r>
              <a:rPr lang="en-US" dirty="0" smtClean="0">
                <a:solidFill>
                  <a:srgbClr val="008000"/>
                </a:solidFill>
              </a:rPr>
              <a:t>malware</a:t>
            </a:r>
            <a:r>
              <a:rPr lang="en-US" dirty="0" smtClean="0"/>
              <a:t>” and “</a:t>
            </a:r>
            <a:r>
              <a:rPr lang="en-US" dirty="0" smtClean="0">
                <a:solidFill>
                  <a:srgbClr val="008000"/>
                </a:solidFill>
              </a:rPr>
              <a:t>exploit</a:t>
            </a:r>
            <a:r>
              <a:rPr lang="en-US" dirty="0" smtClean="0"/>
              <a:t>”</a:t>
            </a:r>
          </a:p>
          <a:p>
            <a:pPr lvl="1"/>
            <a:r>
              <a:rPr lang="en-US" dirty="0" smtClean="0"/>
              <a:t>Example: “</a:t>
            </a:r>
            <a:r>
              <a:rPr lang="en-US" dirty="0">
                <a:solidFill>
                  <a:srgbClr val="008000"/>
                </a:solidFill>
              </a:rPr>
              <a:t>v</a:t>
            </a:r>
            <a:r>
              <a:rPr lang="en-US" dirty="0" smtClean="0">
                <a:solidFill>
                  <a:srgbClr val="008000"/>
                </a:solidFill>
              </a:rPr>
              <a:t>irus</a:t>
            </a:r>
            <a:r>
              <a:rPr lang="en-US" dirty="0" smtClean="0"/>
              <a:t>” used as a blanket term for any malware.  </a:t>
            </a:r>
          </a:p>
        </p:txBody>
      </p:sp>
    </p:spTree>
    <p:extLst>
      <p:ext uri="{BB962C8B-B14F-4D97-AF65-F5344CB8AC3E}">
        <p14:creationId xmlns:p14="http://schemas.microsoft.com/office/powerpoint/2010/main" val="31318758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52400" y="609600"/>
            <a:ext cx="8229600" cy="3505200"/>
          </a:xfrm>
        </p:spPr>
        <p:txBody>
          <a:bodyPr/>
          <a:lstStyle/>
          <a:p>
            <a:r>
              <a:rPr lang="en-US" dirty="0" smtClean="0"/>
              <a:t>We exhibited the need for NLP in Cyber-Security</a:t>
            </a:r>
          </a:p>
          <a:p>
            <a:r>
              <a:rPr lang="en-US" dirty="0" smtClean="0"/>
              <a:t>Provide a new Bootstrapping algorithm, PACE, that</a:t>
            </a:r>
          </a:p>
          <a:p>
            <a:pPr lvl="1"/>
            <a:r>
              <a:rPr lang="en-US" dirty="0" smtClean="0"/>
              <a:t>Stores context with entities </a:t>
            </a:r>
          </a:p>
          <a:p>
            <a:pPr lvl="2"/>
            <a:r>
              <a:rPr lang="en-US" dirty="0" smtClean="0"/>
              <a:t>More accurate pattern nomination </a:t>
            </a:r>
          </a:p>
          <a:p>
            <a:pPr lvl="2"/>
            <a:r>
              <a:rPr lang="en-US" dirty="0" smtClean="0"/>
              <a:t>Exchanges a corpus search for comparing pairs of known entity contexts</a:t>
            </a:r>
            <a:r>
              <a:rPr lang="en-US" dirty="0"/>
              <a:t> </a:t>
            </a:r>
            <a:endParaRPr lang="en-US" dirty="0" smtClean="0"/>
          </a:p>
          <a:p>
            <a:pPr lvl="2"/>
            <a:r>
              <a:rPr lang="en-US" dirty="0" smtClean="0"/>
              <a:t>Uses bootstrapping for labeling task</a:t>
            </a:r>
            <a:endParaRPr lang="en-US" dirty="0"/>
          </a:p>
          <a:p>
            <a:r>
              <a:rPr lang="en-US" dirty="0"/>
              <a:t>Identified domain specific difficulties of entity extraction</a:t>
            </a:r>
          </a:p>
          <a:p>
            <a:pPr lvl="1"/>
            <a:endParaRPr lang="en-US" dirty="0"/>
          </a:p>
          <a:p>
            <a:pPr marL="684212" lvl="2" indent="0">
              <a:buNone/>
            </a:pPr>
            <a:endParaRPr lang="en-US" dirty="0" smtClean="0"/>
          </a:p>
        </p:txBody>
      </p:sp>
      <p:sp>
        <p:nvSpPr>
          <p:cNvPr id="4" name="Title 1"/>
          <p:cNvSpPr txBox="1">
            <a:spLocks/>
          </p:cNvSpPr>
          <p:nvPr/>
        </p:nvSpPr>
        <p:spPr>
          <a:xfrm>
            <a:off x="152400" y="4114800"/>
            <a:ext cx="8229600" cy="469359"/>
          </a:xfrm>
          <a:prstGeom prst="rect">
            <a:avLst/>
          </a:prstGeom>
        </p:spPr>
        <p:txBody>
          <a:bodyPr vert="horz" lIns="91440" tIns="45720" rIns="91440" bIns="45720" rtlCol="0" anchor="t" anchorCtr="0">
            <a:spAutoFit/>
          </a:bodyPr>
          <a:lstStyle>
            <a:lvl1pPr algn="l" defTabSz="914400" rtl="0" eaLnBrk="1" latinLnBrk="0" hangingPunct="1">
              <a:lnSpc>
                <a:spcPct val="85000"/>
              </a:lnSpc>
              <a:spcBef>
                <a:spcPct val="0"/>
              </a:spcBef>
              <a:buNone/>
              <a:defRPr sz="2800" kern="1200">
                <a:solidFill>
                  <a:srgbClr val="006C3A"/>
                </a:solidFill>
                <a:latin typeface="Arial"/>
                <a:ea typeface="+mj-ea"/>
                <a:cs typeface="Arial"/>
              </a:defRPr>
            </a:lvl1pPr>
          </a:lstStyle>
          <a:p>
            <a:r>
              <a:rPr lang="en-US" dirty="0" smtClean="0"/>
              <a:t>Future Work</a:t>
            </a:r>
            <a:endParaRPr lang="en-US" dirty="0"/>
          </a:p>
        </p:txBody>
      </p:sp>
      <p:sp>
        <p:nvSpPr>
          <p:cNvPr id="6" name="Content Placeholder 2"/>
          <p:cNvSpPr txBox="1">
            <a:spLocks/>
          </p:cNvSpPr>
          <p:nvPr/>
        </p:nvSpPr>
        <p:spPr>
          <a:xfrm>
            <a:off x="228600" y="4648200"/>
            <a:ext cx="8229600" cy="1454757"/>
          </a:xfrm>
          <a:prstGeom prst="rect">
            <a:avLst/>
          </a:prstGeom>
        </p:spPr>
        <p:txBody>
          <a:bodyPr vert="horz"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400" b="0" kern="1200">
                <a:solidFill>
                  <a:schemeClr val="tx1"/>
                </a:solidFill>
                <a:latin typeface="Arial"/>
                <a:ea typeface="+mn-ea"/>
                <a:cs typeface="Arial"/>
              </a:defRPr>
            </a:lvl1pPr>
            <a:lvl2pPr marL="625475" indent="-279400" algn="l" defTabSz="914400" rtl="0" eaLnBrk="1" latinLnBrk="0" hangingPunct="1">
              <a:lnSpc>
                <a:spcPct val="90000"/>
              </a:lnSpc>
              <a:spcBef>
                <a:spcPts val="800"/>
              </a:spcBef>
              <a:buClr>
                <a:srgbClr val="006C3A"/>
              </a:buClr>
              <a:buFont typeface="Arial" pitchFamily="34" charset="0"/>
              <a:buChar char="–"/>
              <a:defRPr sz="2000" b="0" kern="1200">
                <a:solidFill>
                  <a:schemeClr val="tx1"/>
                </a:solidFill>
                <a:latin typeface="Arial"/>
                <a:ea typeface="+mn-ea"/>
                <a:cs typeface="Arial"/>
              </a:defRPr>
            </a:lvl2pPr>
            <a:lvl3pPr marL="914400" indent="-23018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Test PACE on larger data set</a:t>
            </a:r>
          </a:p>
          <a:p>
            <a:r>
              <a:rPr lang="en-US" dirty="0" smtClean="0"/>
              <a:t>More robust patterns (syntactic information)</a:t>
            </a:r>
          </a:p>
          <a:p>
            <a:r>
              <a:rPr lang="en-US" dirty="0" smtClean="0"/>
              <a:t>Tweak PACE to accommodate relation extraction</a:t>
            </a:r>
          </a:p>
        </p:txBody>
      </p:sp>
    </p:spTree>
    <p:extLst>
      <p:ext uri="{BB962C8B-B14F-4D97-AF65-F5344CB8AC3E}">
        <p14:creationId xmlns:p14="http://schemas.microsoft.com/office/powerpoint/2010/main" val="31089395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69359"/>
          </a:xfrm>
        </p:spPr>
        <p:txBody>
          <a:bodyPr/>
          <a:lstStyle/>
          <a:p>
            <a:r>
              <a:rPr lang="en-US" dirty="0" smtClean="0"/>
              <a:t>Motivation (Big Picture / Overall Goal)</a:t>
            </a:r>
            <a:endParaRPr lang="en-US" dirty="0"/>
          </a:p>
        </p:txBody>
      </p:sp>
      <p:sp>
        <p:nvSpPr>
          <p:cNvPr id="3" name="Content Placeholder 2"/>
          <p:cNvSpPr>
            <a:spLocks noGrp="1"/>
          </p:cNvSpPr>
          <p:nvPr>
            <p:ph idx="1"/>
          </p:nvPr>
        </p:nvSpPr>
        <p:spPr>
          <a:xfrm>
            <a:off x="304800" y="838200"/>
            <a:ext cx="8001000" cy="2288319"/>
          </a:xfrm>
        </p:spPr>
        <p:txBody>
          <a:bodyPr/>
          <a:lstStyle/>
          <a:p>
            <a:r>
              <a:rPr lang="en-US" dirty="0" smtClean="0"/>
              <a:t>Situational awareness for network security</a:t>
            </a:r>
          </a:p>
          <a:p>
            <a:pPr lvl="1"/>
            <a:r>
              <a:rPr lang="en-US" dirty="0" smtClean="0"/>
              <a:t>Understand everything in an environment necessary for critical decision making.  </a:t>
            </a:r>
          </a:p>
          <a:p>
            <a:pPr lvl="2"/>
            <a:r>
              <a:rPr lang="en-US" dirty="0" smtClean="0">
                <a:solidFill>
                  <a:srgbClr val="008000"/>
                </a:solidFill>
              </a:rPr>
              <a:t>Endogenous Data</a:t>
            </a:r>
            <a:r>
              <a:rPr lang="en-US" dirty="0" smtClean="0"/>
              <a:t> (internal to the network e.g. log files, software configuration)</a:t>
            </a:r>
          </a:p>
          <a:p>
            <a:pPr lvl="2"/>
            <a:r>
              <a:rPr lang="en-US" dirty="0" smtClean="0">
                <a:solidFill>
                  <a:srgbClr val="008000"/>
                </a:solidFill>
              </a:rPr>
              <a:t>Exogenous Data </a:t>
            </a:r>
            <a:r>
              <a:rPr lang="en-US" dirty="0" smtClean="0"/>
              <a:t>(external to the network, mainly on web e.g. blacklists, vulnerability databases, exploits) </a:t>
            </a:r>
          </a:p>
        </p:txBody>
      </p:sp>
      <p:sp>
        <p:nvSpPr>
          <p:cNvPr id="4" name="Title 1"/>
          <p:cNvSpPr txBox="1">
            <a:spLocks/>
          </p:cNvSpPr>
          <p:nvPr/>
        </p:nvSpPr>
        <p:spPr>
          <a:xfrm>
            <a:off x="152400" y="3429000"/>
            <a:ext cx="8229600" cy="469359"/>
          </a:xfrm>
          <a:prstGeom prst="rect">
            <a:avLst/>
          </a:prstGeom>
        </p:spPr>
        <p:txBody>
          <a:bodyPr vert="horz" lIns="91440" tIns="45720" rIns="91440" bIns="45720" rtlCol="0" anchor="t" anchorCtr="0">
            <a:spAutoFit/>
          </a:bodyPr>
          <a:lstStyle>
            <a:lvl1pPr algn="l" defTabSz="914400" rtl="0" eaLnBrk="1" latinLnBrk="0" hangingPunct="1">
              <a:lnSpc>
                <a:spcPct val="85000"/>
              </a:lnSpc>
              <a:spcBef>
                <a:spcPct val="0"/>
              </a:spcBef>
              <a:buNone/>
              <a:defRPr sz="2800" kern="1200">
                <a:solidFill>
                  <a:srgbClr val="006C3A"/>
                </a:solidFill>
                <a:latin typeface="Arial"/>
                <a:ea typeface="+mj-ea"/>
                <a:cs typeface="Arial"/>
              </a:defRPr>
            </a:lvl1pPr>
          </a:lstStyle>
          <a:p>
            <a:r>
              <a:rPr lang="en-US" dirty="0" smtClean="0"/>
              <a:t>Approach (Big Picture / Overall Goal)</a:t>
            </a:r>
            <a:endParaRPr lang="en-US" dirty="0"/>
          </a:p>
        </p:txBody>
      </p:sp>
      <p:sp>
        <p:nvSpPr>
          <p:cNvPr id="5" name="Content Placeholder 2"/>
          <p:cNvSpPr txBox="1">
            <a:spLocks/>
          </p:cNvSpPr>
          <p:nvPr/>
        </p:nvSpPr>
        <p:spPr>
          <a:xfrm>
            <a:off x="457200" y="4038600"/>
            <a:ext cx="8001000" cy="1086451"/>
          </a:xfrm>
          <a:prstGeom prst="rect">
            <a:avLst/>
          </a:prstGeom>
        </p:spPr>
        <p:txBody>
          <a:bodyPr vert="horz"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400" b="0" kern="1200">
                <a:solidFill>
                  <a:schemeClr val="tx1"/>
                </a:solidFill>
                <a:latin typeface="Arial"/>
                <a:ea typeface="+mn-ea"/>
                <a:cs typeface="Arial"/>
              </a:defRPr>
            </a:lvl1pPr>
            <a:lvl2pPr marL="625475" indent="-279400" algn="l" defTabSz="914400" rtl="0" eaLnBrk="1" latinLnBrk="0" hangingPunct="1">
              <a:lnSpc>
                <a:spcPct val="90000"/>
              </a:lnSpc>
              <a:spcBef>
                <a:spcPts val="800"/>
              </a:spcBef>
              <a:buClr>
                <a:srgbClr val="006C3A"/>
              </a:buClr>
              <a:buFont typeface="Arial" pitchFamily="34" charset="0"/>
              <a:buChar char="–"/>
              <a:defRPr sz="2000" b="0" kern="1200">
                <a:solidFill>
                  <a:schemeClr val="tx1"/>
                </a:solidFill>
                <a:latin typeface="Arial"/>
                <a:ea typeface="+mn-ea"/>
                <a:cs typeface="Arial"/>
              </a:defRPr>
            </a:lvl2pPr>
            <a:lvl3pPr marL="914400" indent="-23018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STUCCO Project</a:t>
            </a:r>
          </a:p>
          <a:p>
            <a:pPr lvl="1"/>
            <a:r>
              <a:rPr lang="en-US" dirty="0" smtClean="0"/>
              <a:t>Populate a graph database to </a:t>
            </a:r>
            <a:r>
              <a:rPr lang="en-US" dirty="0" smtClean="0">
                <a:solidFill>
                  <a:srgbClr val="006C3A"/>
                </a:solidFill>
              </a:rPr>
              <a:t>Gather</a:t>
            </a:r>
            <a:r>
              <a:rPr lang="en-US" dirty="0" smtClean="0"/>
              <a:t>, </a:t>
            </a:r>
            <a:r>
              <a:rPr lang="en-US" dirty="0" smtClean="0">
                <a:solidFill>
                  <a:srgbClr val="006C3A"/>
                </a:solidFill>
              </a:rPr>
              <a:t>Correlate</a:t>
            </a:r>
            <a:r>
              <a:rPr lang="en-US" dirty="0" smtClean="0"/>
              <a:t>, and later </a:t>
            </a:r>
            <a:r>
              <a:rPr lang="en-US" dirty="0" smtClean="0">
                <a:solidFill>
                  <a:srgbClr val="006C3A"/>
                </a:solidFill>
              </a:rPr>
              <a:t>Display</a:t>
            </a:r>
            <a:r>
              <a:rPr lang="en-US" dirty="0" smtClean="0"/>
              <a:t> necessary data</a:t>
            </a:r>
          </a:p>
        </p:txBody>
      </p:sp>
    </p:spTree>
    <p:extLst>
      <p:ext uri="{BB962C8B-B14F-4D97-AF65-F5344CB8AC3E}">
        <p14:creationId xmlns:p14="http://schemas.microsoft.com/office/powerpoint/2010/main" val="37358838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69359"/>
          </a:xfrm>
        </p:spPr>
        <p:txBody>
          <a:bodyPr/>
          <a:lstStyle/>
          <a:p>
            <a:r>
              <a:rPr lang="en-US" dirty="0" smtClean="0"/>
              <a:t>Need: </a:t>
            </a:r>
            <a:r>
              <a:rPr lang="en-US" sz="2600" dirty="0" smtClean="0"/>
              <a:t>Natural Language Processing in Cyber Security</a:t>
            </a:r>
            <a:endParaRPr lang="en-US" sz="2600" dirty="0"/>
          </a:p>
        </p:txBody>
      </p:sp>
      <p:sp>
        <p:nvSpPr>
          <p:cNvPr id="3" name="Content Placeholder 2"/>
          <p:cNvSpPr>
            <a:spLocks noGrp="1"/>
          </p:cNvSpPr>
          <p:nvPr>
            <p:ph idx="1"/>
          </p:nvPr>
        </p:nvSpPr>
        <p:spPr>
          <a:xfrm>
            <a:off x="228600" y="685800"/>
            <a:ext cx="8229600" cy="430887"/>
          </a:xfrm>
        </p:spPr>
        <p:txBody>
          <a:bodyPr/>
          <a:lstStyle/>
          <a:p>
            <a:r>
              <a:rPr lang="en-US" dirty="0" smtClean="0"/>
              <a:t>Timely cyber-security info often appears in text first</a:t>
            </a:r>
            <a:endParaRPr lang="en-US" dirty="0"/>
          </a:p>
        </p:txBody>
      </p:sp>
      <p:sp>
        <p:nvSpPr>
          <p:cNvPr id="4" name="Title 1"/>
          <p:cNvSpPr txBox="1">
            <a:spLocks/>
          </p:cNvSpPr>
          <p:nvPr/>
        </p:nvSpPr>
        <p:spPr>
          <a:xfrm>
            <a:off x="152400" y="1295400"/>
            <a:ext cx="8229600" cy="469359"/>
          </a:xfrm>
          <a:prstGeom prst="rect">
            <a:avLst/>
          </a:prstGeom>
        </p:spPr>
        <p:txBody>
          <a:bodyPr vert="horz" lIns="91440" tIns="45720" rIns="91440" bIns="45720" rtlCol="0" anchor="t" anchorCtr="0">
            <a:spAutoFit/>
          </a:bodyPr>
          <a:lstStyle>
            <a:lvl1pPr algn="l" defTabSz="914400" rtl="0" eaLnBrk="1" latinLnBrk="0" hangingPunct="1">
              <a:lnSpc>
                <a:spcPct val="85000"/>
              </a:lnSpc>
              <a:spcBef>
                <a:spcPct val="0"/>
              </a:spcBef>
              <a:buNone/>
              <a:defRPr sz="2800" kern="1200">
                <a:solidFill>
                  <a:srgbClr val="006C3A"/>
                </a:solidFill>
                <a:latin typeface="Arial"/>
                <a:ea typeface="+mj-ea"/>
                <a:cs typeface="Arial"/>
              </a:defRPr>
            </a:lvl1pPr>
          </a:lstStyle>
          <a:p>
            <a:r>
              <a:rPr lang="en-US" dirty="0" smtClean="0"/>
              <a:t>Motivating Example </a:t>
            </a:r>
            <a:endParaRPr lang="en-US" sz="2400" dirty="0"/>
          </a:p>
        </p:txBody>
      </p:sp>
      <p:sp>
        <p:nvSpPr>
          <p:cNvPr id="6" name="Content Placeholder 2"/>
          <p:cNvSpPr txBox="1">
            <a:spLocks/>
          </p:cNvSpPr>
          <p:nvPr/>
        </p:nvSpPr>
        <p:spPr>
          <a:xfrm>
            <a:off x="304800" y="1828800"/>
            <a:ext cx="8229600" cy="430887"/>
          </a:xfrm>
          <a:prstGeom prst="rect">
            <a:avLst/>
          </a:prstGeom>
        </p:spPr>
        <p:txBody>
          <a:bodyPr vert="horz"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400" b="0" kern="1200">
                <a:solidFill>
                  <a:schemeClr val="tx1"/>
                </a:solidFill>
                <a:latin typeface="Arial"/>
                <a:ea typeface="+mn-ea"/>
                <a:cs typeface="Arial"/>
              </a:defRPr>
            </a:lvl1pPr>
            <a:lvl2pPr marL="625475" indent="-279400" algn="l" defTabSz="914400" rtl="0" eaLnBrk="1" latinLnBrk="0" hangingPunct="1">
              <a:lnSpc>
                <a:spcPct val="90000"/>
              </a:lnSpc>
              <a:spcBef>
                <a:spcPts val="800"/>
              </a:spcBef>
              <a:buClr>
                <a:srgbClr val="006C3A"/>
              </a:buClr>
              <a:buFont typeface="Arial" pitchFamily="34" charset="0"/>
              <a:buChar char="–"/>
              <a:defRPr sz="2000" b="0" kern="1200">
                <a:solidFill>
                  <a:schemeClr val="tx1"/>
                </a:solidFill>
                <a:latin typeface="Arial"/>
                <a:ea typeface="+mn-ea"/>
                <a:cs typeface="Arial"/>
              </a:defRPr>
            </a:lvl2pPr>
            <a:lvl3pPr marL="914400" indent="-23018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Disclosure of a vulnerability and exploit</a:t>
            </a:r>
            <a:endParaRPr lang="en-US" dirty="0"/>
          </a:p>
        </p:txBody>
      </p:sp>
      <p:pic>
        <p:nvPicPr>
          <p:cNvPr id="7" name="Picture 6" descr="timelin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14100"/>
            <a:ext cx="9144000" cy="3858100"/>
          </a:xfrm>
          <a:prstGeom prst="rect">
            <a:avLst/>
          </a:prstGeom>
        </p:spPr>
      </p:pic>
    </p:spTree>
    <p:extLst>
      <p:ext uri="{BB962C8B-B14F-4D97-AF65-F5344CB8AC3E}">
        <p14:creationId xmlns:p14="http://schemas.microsoft.com/office/powerpoint/2010/main" val="24200073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Current Work = </a:t>
            </a:r>
            <a:r>
              <a:rPr lang="en-US" dirty="0" smtClean="0">
                <a:solidFill>
                  <a:srgbClr val="000090"/>
                </a:solidFill>
              </a:rPr>
              <a:t>Entity Extraction</a:t>
            </a:r>
            <a:endParaRPr lang="en-US" dirty="0">
              <a:solidFill>
                <a:srgbClr val="000090"/>
              </a:solidFill>
            </a:endParaRPr>
          </a:p>
        </p:txBody>
      </p:sp>
      <p:sp>
        <p:nvSpPr>
          <p:cNvPr id="4" name="Content Placeholder 2"/>
          <p:cNvSpPr txBox="1">
            <a:spLocks/>
          </p:cNvSpPr>
          <p:nvPr/>
        </p:nvSpPr>
        <p:spPr>
          <a:xfrm>
            <a:off x="228600" y="685800"/>
            <a:ext cx="8229600" cy="430887"/>
          </a:xfrm>
          <a:prstGeom prst="rect">
            <a:avLst/>
          </a:prstGeom>
        </p:spPr>
        <p:txBody>
          <a:bodyPr/>
          <a:lstStyle>
            <a:lvl1pPr marL="230188" indent="-230188" algn="l" defTabSz="914400" rtl="0" eaLnBrk="1" latinLnBrk="0" hangingPunct="1">
              <a:lnSpc>
                <a:spcPct val="90000"/>
              </a:lnSpc>
              <a:spcBef>
                <a:spcPts val="1400"/>
              </a:spcBef>
              <a:buClr>
                <a:srgbClr val="006C3A"/>
              </a:buClr>
              <a:buFont typeface="Arial" pitchFamily="34" charset="0"/>
              <a:buChar char="•"/>
              <a:defRPr sz="2400" b="0" kern="1200">
                <a:solidFill>
                  <a:schemeClr val="tx1"/>
                </a:solidFill>
                <a:latin typeface="Arial"/>
                <a:ea typeface="+mn-ea"/>
                <a:cs typeface="Arial"/>
              </a:defRPr>
            </a:lvl1pPr>
            <a:lvl2pPr marL="625475" indent="-279400" algn="l" defTabSz="914400" rtl="0" eaLnBrk="1" latinLnBrk="0" hangingPunct="1">
              <a:lnSpc>
                <a:spcPct val="90000"/>
              </a:lnSpc>
              <a:spcBef>
                <a:spcPts val="800"/>
              </a:spcBef>
              <a:buClr>
                <a:srgbClr val="006C3A"/>
              </a:buClr>
              <a:buFont typeface="Arial" pitchFamily="34" charset="0"/>
              <a:buChar char="–"/>
              <a:defRPr sz="2000" b="0" kern="1200">
                <a:solidFill>
                  <a:schemeClr val="tx1"/>
                </a:solidFill>
                <a:latin typeface="Arial"/>
                <a:ea typeface="+mn-ea"/>
                <a:cs typeface="Arial"/>
              </a:defRPr>
            </a:lvl2pPr>
            <a:lvl3pPr marL="914400" indent="-23018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Goal: identify and classify concepts referenced in text</a:t>
            </a:r>
          </a:p>
          <a:p>
            <a:pPr lvl="1"/>
            <a:r>
              <a:rPr lang="en-US" dirty="0" smtClean="0"/>
              <a:t>Software Names, Vendors, Versions </a:t>
            </a:r>
          </a:p>
          <a:p>
            <a:pPr lvl="2"/>
            <a:r>
              <a:rPr lang="en-US" dirty="0" smtClean="0"/>
              <a:t>(Windows, Safari, Apple, 1.2.1 …)</a:t>
            </a:r>
          </a:p>
          <a:p>
            <a:pPr lvl="1"/>
            <a:r>
              <a:rPr lang="en-US" dirty="0" smtClean="0"/>
              <a:t>Vulnerabilities and effects </a:t>
            </a:r>
          </a:p>
          <a:p>
            <a:pPr lvl="2"/>
            <a:r>
              <a:rPr lang="en-US" dirty="0" smtClean="0"/>
              <a:t>(XSS, Privileged Escalation, </a:t>
            </a:r>
            <a:r>
              <a:rPr lang="en-US" dirty="0"/>
              <a:t>Remote Code Execution, </a:t>
            </a:r>
            <a:r>
              <a:rPr lang="en-US" dirty="0" smtClean="0"/>
              <a:t>… )</a:t>
            </a:r>
          </a:p>
          <a:p>
            <a:pPr lvl="1"/>
            <a:r>
              <a:rPr lang="en-US" dirty="0" smtClean="0"/>
              <a:t>Exploits / Malware</a:t>
            </a:r>
          </a:p>
          <a:p>
            <a:pPr lvl="1"/>
            <a:endParaRPr lang="en-US" dirty="0"/>
          </a:p>
          <a:p>
            <a:pPr marL="346075" lvl="1" indent="0">
              <a:buNone/>
            </a:pPr>
            <a:r>
              <a:rPr lang="en-US" dirty="0" smtClean="0"/>
              <a:t> </a:t>
            </a:r>
          </a:p>
          <a:p>
            <a:pPr marL="346075" lvl="1" indent="0">
              <a:buNone/>
            </a:pPr>
            <a:endParaRPr lang="en-US" dirty="0" smtClean="0"/>
          </a:p>
          <a:p>
            <a:pPr marL="346075" lvl="1" indent="0">
              <a:buNone/>
            </a:pPr>
            <a:endParaRPr lang="en-US" dirty="0" smtClean="0"/>
          </a:p>
          <a:p>
            <a:pPr marL="346075" lvl="1" indent="0">
              <a:buNone/>
            </a:pPr>
            <a:endParaRPr lang="en-US" dirty="0" smtClean="0"/>
          </a:p>
          <a:p>
            <a:pPr marL="346075" lvl="1" indent="0">
              <a:buNone/>
            </a:pPr>
            <a:endParaRPr lang="en-US" dirty="0"/>
          </a:p>
        </p:txBody>
      </p:sp>
      <p:sp>
        <p:nvSpPr>
          <p:cNvPr id="5" name="Content Placeholder 2"/>
          <p:cNvSpPr txBox="1">
            <a:spLocks/>
          </p:cNvSpPr>
          <p:nvPr/>
        </p:nvSpPr>
        <p:spPr>
          <a:xfrm>
            <a:off x="304800" y="3200400"/>
            <a:ext cx="8229600" cy="2438400"/>
          </a:xfrm>
          <a:prstGeom prst="rect">
            <a:avLst/>
          </a:prstGeom>
        </p:spPr>
        <p:txBody>
          <a:bodyPr/>
          <a:lstStyle>
            <a:lvl1pPr marL="230188" indent="-230188" algn="l" defTabSz="914400" rtl="0" eaLnBrk="1" latinLnBrk="0" hangingPunct="1">
              <a:lnSpc>
                <a:spcPct val="90000"/>
              </a:lnSpc>
              <a:spcBef>
                <a:spcPts val="1400"/>
              </a:spcBef>
              <a:buClr>
                <a:srgbClr val="006C3A"/>
              </a:buClr>
              <a:buFont typeface="Arial" pitchFamily="34" charset="0"/>
              <a:buChar char="•"/>
              <a:defRPr sz="2400" b="0" kern="1200">
                <a:solidFill>
                  <a:schemeClr val="tx1"/>
                </a:solidFill>
                <a:latin typeface="Arial"/>
                <a:ea typeface="+mn-ea"/>
                <a:cs typeface="Arial"/>
              </a:defRPr>
            </a:lvl1pPr>
            <a:lvl2pPr marL="625475" indent="-279400" algn="l" defTabSz="914400" rtl="0" eaLnBrk="1" latinLnBrk="0" hangingPunct="1">
              <a:lnSpc>
                <a:spcPct val="90000"/>
              </a:lnSpc>
              <a:spcBef>
                <a:spcPts val="800"/>
              </a:spcBef>
              <a:buClr>
                <a:srgbClr val="006C3A"/>
              </a:buClr>
              <a:buFont typeface="Arial" pitchFamily="34" charset="0"/>
              <a:buChar char="–"/>
              <a:defRPr sz="2000" b="0" kern="1200">
                <a:solidFill>
                  <a:schemeClr val="tx1"/>
                </a:solidFill>
                <a:latin typeface="Arial"/>
                <a:ea typeface="+mn-ea"/>
                <a:cs typeface="Arial"/>
              </a:defRPr>
            </a:lvl2pPr>
            <a:lvl3pPr marL="914400" indent="-23018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dirty="0" smtClean="0"/>
              <a:t>Supervised Learning</a:t>
            </a:r>
          </a:p>
          <a:p>
            <a:pPr lvl="1"/>
            <a:r>
              <a:rPr lang="en-US" dirty="0"/>
              <a:t>Constrained by availability of annotated </a:t>
            </a:r>
            <a:r>
              <a:rPr lang="en-US" dirty="0" smtClean="0"/>
              <a:t>data</a:t>
            </a:r>
          </a:p>
          <a:p>
            <a:pPr marL="457200" indent="-457200">
              <a:buFont typeface="+mj-lt"/>
              <a:buAutoNum type="arabicPeriod"/>
            </a:pPr>
            <a:r>
              <a:rPr lang="en-US" dirty="0" smtClean="0">
                <a:solidFill>
                  <a:srgbClr val="000090"/>
                </a:solidFill>
              </a:rPr>
              <a:t>Semi-Supervised Learning (Bootstrapping)</a:t>
            </a:r>
          </a:p>
          <a:p>
            <a:pPr marL="738187" lvl="1" indent="-342900"/>
            <a:r>
              <a:rPr lang="en-US" dirty="0" smtClean="0">
                <a:solidFill>
                  <a:srgbClr val="000090"/>
                </a:solidFill>
              </a:rPr>
              <a:t>Use a small set of known examples and heuristics to iteratively learn more</a:t>
            </a:r>
          </a:p>
        </p:txBody>
      </p:sp>
    </p:spTree>
    <p:extLst>
      <p:ext uri="{BB962C8B-B14F-4D97-AF65-F5344CB8AC3E}">
        <p14:creationId xmlns:p14="http://schemas.microsoft.com/office/powerpoint/2010/main" val="12732105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NLP Bootstrapping</a:t>
            </a:r>
            <a:endParaRPr lang="en-US" dirty="0"/>
          </a:p>
        </p:txBody>
      </p:sp>
      <p:sp>
        <p:nvSpPr>
          <p:cNvPr id="3" name="Content Placeholder 2"/>
          <p:cNvSpPr>
            <a:spLocks noGrp="1"/>
          </p:cNvSpPr>
          <p:nvPr>
            <p:ph idx="1"/>
          </p:nvPr>
        </p:nvSpPr>
        <p:spPr>
          <a:xfrm>
            <a:off x="381000" y="762001"/>
            <a:ext cx="8229600" cy="5453801"/>
          </a:xfrm>
        </p:spPr>
        <p:txBody>
          <a:bodyPr/>
          <a:lstStyle/>
          <a:p>
            <a:pPr marL="0" indent="0">
              <a:buNone/>
            </a:pPr>
            <a:r>
              <a:rPr lang="en-US" sz="2200" dirty="0" smtClean="0"/>
              <a:t>Initialization</a:t>
            </a:r>
            <a:r>
              <a:rPr lang="en-US" dirty="0" smtClean="0"/>
              <a:t>:</a:t>
            </a:r>
          </a:p>
          <a:p>
            <a:r>
              <a:rPr lang="en-US" sz="2200" dirty="0" smtClean="0"/>
              <a:t>Entity</a:t>
            </a:r>
            <a:r>
              <a:rPr lang="en-US" dirty="0" smtClean="0"/>
              <a:t> Instances</a:t>
            </a:r>
          </a:p>
          <a:p>
            <a:pPr lvl="1"/>
            <a:r>
              <a:rPr lang="en-US" dirty="0" smtClean="0"/>
              <a:t>Example Instance: </a:t>
            </a:r>
            <a:r>
              <a:rPr lang="en-US" dirty="0" smtClean="0">
                <a:solidFill>
                  <a:srgbClr val="008000"/>
                </a:solidFill>
              </a:rPr>
              <a:t>“Abraham Lincoln”</a:t>
            </a:r>
            <a:r>
              <a:rPr lang="en-US" dirty="0" smtClean="0"/>
              <a:t>, President</a:t>
            </a:r>
          </a:p>
          <a:p>
            <a:pPr lvl="1"/>
            <a:r>
              <a:rPr lang="en-US" dirty="0" smtClean="0"/>
              <a:t>Example Instance: </a:t>
            </a:r>
            <a:r>
              <a:rPr lang="en-US" dirty="0" smtClean="0">
                <a:solidFill>
                  <a:srgbClr val="008000"/>
                </a:solidFill>
              </a:rPr>
              <a:t>“Privilege Escalation”</a:t>
            </a:r>
            <a:r>
              <a:rPr lang="en-US" dirty="0" smtClean="0"/>
              <a:t>, Vulnerability Potential Effect </a:t>
            </a:r>
          </a:p>
          <a:p>
            <a:r>
              <a:rPr lang="en-US" sz="2200" dirty="0" smtClean="0"/>
              <a:t>Patterns</a:t>
            </a:r>
            <a:r>
              <a:rPr lang="en-US" dirty="0" smtClean="0"/>
              <a:t> = Heuristics for identifying instances of an entity</a:t>
            </a:r>
          </a:p>
          <a:p>
            <a:pPr lvl="1"/>
            <a:r>
              <a:rPr lang="en-US" dirty="0" smtClean="0"/>
              <a:t>Example Pattern:  </a:t>
            </a:r>
            <a:r>
              <a:rPr lang="en-US" dirty="0" smtClean="0">
                <a:solidFill>
                  <a:srgbClr val="008000"/>
                </a:solidFill>
              </a:rPr>
              <a:t>“_____ was inaugurated” </a:t>
            </a:r>
            <a:r>
              <a:rPr lang="en-US" dirty="0" smtClean="0"/>
              <a:t>is a pattern for identifying President </a:t>
            </a:r>
            <a:r>
              <a:rPr lang="en-US" dirty="0"/>
              <a:t>N</a:t>
            </a:r>
            <a:r>
              <a:rPr lang="en-US" dirty="0" smtClean="0"/>
              <a:t>ames. </a:t>
            </a:r>
          </a:p>
          <a:p>
            <a:pPr lvl="1"/>
            <a:r>
              <a:rPr lang="en-US" dirty="0" smtClean="0"/>
              <a:t>Example Pattern: </a:t>
            </a:r>
            <a:r>
              <a:rPr lang="en-US" dirty="0" smtClean="0">
                <a:solidFill>
                  <a:srgbClr val="008000"/>
                </a:solidFill>
              </a:rPr>
              <a:t>“allow attacker to _____” </a:t>
            </a:r>
            <a:r>
              <a:rPr lang="en-US" dirty="0" smtClean="0"/>
              <a:t>is a pattern for identifying Vulnerability Potential Effects</a:t>
            </a:r>
          </a:p>
          <a:p>
            <a:r>
              <a:rPr lang="en-US" sz="2200" dirty="0"/>
              <a:t>Corpus</a:t>
            </a:r>
          </a:p>
          <a:p>
            <a:pPr lvl="1"/>
            <a:r>
              <a:rPr lang="en-US" dirty="0" smtClean="0"/>
              <a:t>Un-annotated</a:t>
            </a:r>
            <a:r>
              <a:rPr lang="en-US" dirty="0"/>
              <a:t>, </a:t>
            </a:r>
            <a:endParaRPr lang="en-US" dirty="0" smtClean="0"/>
          </a:p>
          <a:p>
            <a:pPr lvl="1"/>
            <a:r>
              <a:rPr lang="en-US" dirty="0"/>
              <a:t>T</a:t>
            </a:r>
            <a:r>
              <a:rPr lang="en-US" dirty="0" smtClean="0"/>
              <a:t>raditionally </a:t>
            </a:r>
            <a:r>
              <a:rPr lang="en-US" dirty="0"/>
              <a:t>very large (millions of documents)</a:t>
            </a:r>
          </a:p>
          <a:p>
            <a:pPr lvl="1"/>
            <a:endParaRPr lang="en-US" dirty="0" smtClean="0"/>
          </a:p>
        </p:txBody>
      </p:sp>
    </p:spTree>
    <p:extLst>
      <p:ext uri="{BB962C8B-B14F-4D97-AF65-F5344CB8AC3E}">
        <p14:creationId xmlns:p14="http://schemas.microsoft.com/office/powerpoint/2010/main" val="41067328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NLP Bootstrapping</a:t>
            </a:r>
            <a:endParaRPr lang="en-US" dirty="0"/>
          </a:p>
        </p:txBody>
      </p:sp>
      <p:pic>
        <p:nvPicPr>
          <p:cNvPr id="5" name="Content Placeholder 4" descr="cmu_chart2.png"/>
          <p:cNvPicPr>
            <a:picLocks noGrp="1" noChangeAspect="1"/>
          </p:cNvPicPr>
          <p:nvPr>
            <p:ph idx="1"/>
          </p:nvPr>
        </p:nvPicPr>
        <p:blipFill>
          <a:blip r:embed="rId2">
            <a:extLst>
              <a:ext uri="{28A0092B-C50C-407E-A947-70E740481C1C}">
                <a14:useLocalDpi xmlns:a14="http://schemas.microsoft.com/office/drawing/2010/main" val="0"/>
              </a:ext>
            </a:extLst>
          </a:blip>
          <a:srcRect t="4167" b="4167"/>
          <a:stretch>
            <a:fillRect/>
          </a:stretch>
        </p:blipFill>
        <p:spPr>
          <a:xfrm>
            <a:off x="457200" y="1676400"/>
            <a:ext cx="8229600" cy="3200400"/>
          </a:xfrm>
        </p:spPr>
      </p:pic>
    </p:spTree>
    <p:extLst>
      <p:ext uri="{BB962C8B-B14F-4D97-AF65-F5344CB8AC3E}">
        <p14:creationId xmlns:p14="http://schemas.microsoft.com/office/powerpoint/2010/main" val="38159573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Limitations of Bootstrapping</a:t>
            </a:r>
            <a:endParaRPr lang="en-US" dirty="0"/>
          </a:p>
        </p:txBody>
      </p:sp>
      <p:sp>
        <p:nvSpPr>
          <p:cNvPr id="3" name="Content Placeholder 2"/>
          <p:cNvSpPr>
            <a:spLocks noGrp="1"/>
          </p:cNvSpPr>
          <p:nvPr>
            <p:ph idx="1"/>
          </p:nvPr>
        </p:nvSpPr>
        <p:spPr>
          <a:xfrm>
            <a:off x="228600" y="685800"/>
            <a:ext cx="8229600" cy="809452"/>
          </a:xfrm>
        </p:spPr>
        <p:txBody>
          <a:bodyPr/>
          <a:lstStyle/>
          <a:p>
            <a:r>
              <a:rPr lang="en-US" dirty="0" smtClean="0"/>
              <a:t>Drift </a:t>
            </a:r>
          </a:p>
          <a:p>
            <a:pPr lvl="1"/>
            <a:r>
              <a:rPr lang="en-US" dirty="0" smtClean="0"/>
              <a:t>Learning spurious results gives compounding errors</a:t>
            </a:r>
          </a:p>
        </p:txBody>
      </p:sp>
      <p:sp>
        <p:nvSpPr>
          <p:cNvPr id="5" name="Title 1"/>
          <p:cNvSpPr txBox="1">
            <a:spLocks/>
          </p:cNvSpPr>
          <p:nvPr/>
        </p:nvSpPr>
        <p:spPr>
          <a:xfrm>
            <a:off x="228600" y="1828800"/>
            <a:ext cx="8229600" cy="469359"/>
          </a:xfrm>
          <a:prstGeom prst="rect">
            <a:avLst/>
          </a:prstGeom>
        </p:spPr>
        <p:txBody>
          <a:bodyPr vert="horz" lIns="91440" tIns="45720" rIns="91440" bIns="45720" rtlCol="0" anchor="t" anchorCtr="0">
            <a:spAutoFit/>
          </a:bodyPr>
          <a:lstStyle>
            <a:lvl1pPr algn="l" defTabSz="914400" rtl="0" eaLnBrk="1" latinLnBrk="0" hangingPunct="1">
              <a:lnSpc>
                <a:spcPct val="85000"/>
              </a:lnSpc>
              <a:spcBef>
                <a:spcPct val="0"/>
              </a:spcBef>
              <a:buNone/>
              <a:defRPr sz="2800" kern="1200">
                <a:solidFill>
                  <a:srgbClr val="006C3A"/>
                </a:solidFill>
                <a:latin typeface="Arial"/>
                <a:ea typeface="+mj-ea"/>
                <a:cs typeface="Arial"/>
              </a:defRPr>
            </a:lvl1pPr>
          </a:lstStyle>
          <a:p>
            <a:r>
              <a:rPr lang="en-US" dirty="0" smtClean="0"/>
              <a:t>Common Mitigations</a:t>
            </a:r>
            <a:endParaRPr lang="en-US" dirty="0"/>
          </a:p>
        </p:txBody>
      </p:sp>
      <p:sp>
        <p:nvSpPr>
          <p:cNvPr id="7" name="Content Placeholder 2"/>
          <p:cNvSpPr txBox="1">
            <a:spLocks/>
          </p:cNvSpPr>
          <p:nvPr/>
        </p:nvSpPr>
        <p:spPr>
          <a:xfrm>
            <a:off x="228600" y="2438400"/>
            <a:ext cx="8229600" cy="3014158"/>
          </a:xfrm>
          <a:prstGeom prst="rect">
            <a:avLst/>
          </a:prstGeom>
        </p:spPr>
        <p:txBody>
          <a:bodyPr vert="horz"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400" b="0" kern="1200">
                <a:solidFill>
                  <a:schemeClr val="tx1"/>
                </a:solidFill>
                <a:latin typeface="Arial"/>
                <a:ea typeface="+mn-ea"/>
                <a:cs typeface="Arial"/>
              </a:defRPr>
            </a:lvl1pPr>
            <a:lvl2pPr marL="625475" indent="-279400" algn="l" defTabSz="914400" rtl="0" eaLnBrk="1" latinLnBrk="0" hangingPunct="1">
              <a:lnSpc>
                <a:spcPct val="90000"/>
              </a:lnSpc>
              <a:spcBef>
                <a:spcPts val="800"/>
              </a:spcBef>
              <a:buClr>
                <a:srgbClr val="006C3A"/>
              </a:buClr>
              <a:buFont typeface="Arial" pitchFamily="34" charset="0"/>
              <a:buChar char="–"/>
              <a:defRPr sz="2000" b="0" kern="1200">
                <a:solidFill>
                  <a:schemeClr val="tx1"/>
                </a:solidFill>
                <a:latin typeface="Arial"/>
                <a:ea typeface="+mn-ea"/>
                <a:cs typeface="Arial"/>
              </a:defRPr>
            </a:lvl2pPr>
            <a:lvl3pPr marL="914400" indent="-23018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0" kern="1200">
                <a:solidFill>
                  <a:schemeClr val="tx1"/>
                </a:solidFill>
                <a:latin typeface="Arial"/>
                <a:ea typeface="+mn-ea"/>
                <a:cs typeface="Arial"/>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Very Restrictive Pattern Nomination </a:t>
            </a:r>
          </a:p>
          <a:p>
            <a:r>
              <a:rPr lang="en-US" dirty="0" smtClean="0"/>
              <a:t>Extremely Large Corpus</a:t>
            </a:r>
          </a:p>
          <a:p>
            <a:pPr lvl="1"/>
            <a:r>
              <a:rPr lang="en-US" dirty="0" err="1"/>
              <a:t>Brin</a:t>
            </a:r>
            <a:r>
              <a:rPr lang="en-US" dirty="0"/>
              <a:t> (</a:t>
            </a:r>
            <a:r>
              <a:rPr lang="fr-FR" dirty="0"/>
              <a:t>’</a:t>
            </a:r>
            <a:r>
              <a:rPr lang="en-US" dirty="0"/>
              <a:t>98)- 5 million documents (cut from 24 million for time constraints)</a:t>
            </a:r>
          </a:p>
          <a:p>
            <a:pPr lvl="1"/>
            <a:r>
              <a:rPr lang="en-US" dirty="0" err="1"/>
              <a:t>Agichtein</a:t>
            </a:r>
            <a:r>
              <a:rPr lang="en-US" dirty="0"/>
              <a:t> et al (</a:t>
            </a:r>
            <a:r>
              <a:rPr lang="fr-FR" dirty="0"/>
              <a:t>’</a:t>
            </a:r>
            <a:r>
              <a:rPr lang="en-US" dirty="0"/>
              <a:t>00) More than 300,000</a:t>
            </a:r>
          </a:p>
          <a:p>
            <a:pPr lvl="1"/>
            <a:r>
              <a:rPr lang="en-US" dirty="0" err="1"/>
              <a:t>Pantel</a:t>
            </a:r>
            <a:r>
              <a:rPr lang="en-US" dirty="0"/>
              <a:t> et al (‘04) More than 15 GB</a:t>
            </a:r>
          </a:p>
          <a:p>
            <a:pPr lvl="1"/>
            <a:r>
              <a:rPr lang="en-US" dirty="0"/>
              <a:t>Carlson (</a:t>
            </a:r>
            <a:r>
              <a:rPr lang="fr-FR" dirty="0"/>
              <a:t>’</a:t>
            </a:r>
            <a:r>
              <a:rPr lang="en-US" dirty="0"/>
              <a:t>10 a) 1 million webpages + 5 billion sentences from 500 million </a:t>
            </a:r>
            <a:r>
              <a:rPr lang="en-US" dirty="0" smtClean="0"/>
              <a:t>webpages</a:t>
            </a:r>
            <a:endParaRPr lang="en-US" dirty="0"/>
          </a:p>
        </p:txBody>
      </p:sp>
    </p:spTree>
    <p:extLst>
      <p:ext uri="{BB962C8B-B14F-4D97-AF65-F5344CB8AC3E}">
        <p14:creationId xmlns:p14="http://schemas.microsoft.com/office/powerpoint/2010/main" val="7283387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15498"/>
          </a:xfrm>
        </p:spPr>
        <p:txBody>
          <a:bodyPr/>
          <a:lstStyle/>
          <a:p>
            <a:r>
              <a:rPr lang="en-US" sz="2400" dirty="0" smtClean="0"/>
              <a:t>PACE: Pattern Accurate Computationally Efficient Bootstrapping</a:t>
            </a:r>
            <a:endParaRPr lang="en-US" sz="2400" dirty="0"/>
          </a:p>
        </p:txBody>
      </p:sp>
      <p:sp>
        <p:nvSpPr>
          <p:cNvPr id="3" name="Content Placeholder 2"/>
          <p:cNvSpPr>
            <a:spLocks noGrp="1"/>
          </p:cNvSpPr>
          <p:nvPr>
            <p:ph idx="1"/>
          </p:nvPr>
        </p:nvSpPr>
        <p:spPr>
          <a:xfrm>
            <a:off x="0" y="914400"/>
            <a:ext cx="8229600" cy="5014193"/>
          </a:xfrm>
        </p:spPr>
        <p:txBody>
          <a:bodyPr/>
          <a:lstStyle/>
          <a:p>
            <a:r>
              <a:rPr lang="en-US" dirty="0" smtClean="0"/>
              <a:t>Store [Entity, Context] – pairs (rather than just entities)</a:t>
            </a:r>
          </a:p>
          <a:p>
            <a:pPr marL="0" indent="0">
              <a:buNone/>
            </a:pPr>
            <a:r>
              <a:rPr lang="en-US" dirty="0" smtClean="0"/>
              <a:t>	Context is a 5 word prefix and 5 word suffix</a:t>
            </a:r>
          </a:p>
          <a:p>
            <a:pPr lvl="1"/>
            <a:r>
              <a:rPr lang="en-US" dirty="0" smtClean="0"/>
              <a:t>Example </a:t>
            </a:r>
          </a:p>
          <a:p>
            <a:pPr lvl="2"/>
            <a:r>
              <a:rPr lang="en-US" dirty="0" smtClean="0"/>
              <a:t>Sentence: “The 16</a:t>
            </a:r>
            <a:r>
              <a:rPr lang="en-US" baseline="30000" dirty="0" smtClean="0"/>
              <a:t>th</a:t>
            </a:r>
            <a:r>
              <a:rPr lang="en-US" dirty="0" smtClean="0"/>
              <a:t> President of the United States, Abraham Lincoln, led the Union to victory in the Civil War.”</a:t>
            </a:r>
          </a:p>
          <a:p>
            <a:pPr lvl="2"/>
            <a:r>
              <a:rPr lang="en-US" dirty="0" smtClean="0"/>
              <a:t>Context Prefix = “</a:t>
            </a:r>
            <a:r>
              <a:rPr lang="en-US" dirty="0" smtClean="0">
                <a:solidFill>
                  <a:srgbClr val="008000"/>
                </a:solidFill>
              </a:rPr>
              <a:t>16</a:t>
            </a:r>
            <a:r>
              <a:rPr lang="en-US" baseline="30000" dirty="0" smtClean="0">
                <a:solidFill>
                  <a:srgbClr val="008000"/>
                </a:solidFill>
              </a:rPr>
              <a:t>th</a:t>
            </a:r>
            <a:r>
              <a:rPr lang="en-US" dirty="0" smtClean="0">
                <a:solidFill>
                  <a:srgbClr val="008000"/>
                </a:solidFill>
              </a:rPr>
              <a:t> </a:t>
            </a:r>
            <a:r>
              <a:rPr lang="en-US" dirty="0">
                <a:solidFill>
                  <a:srgbClr val="008000"/>
                </a:solidFill>
              </a:rPr>
              <a:t>president of the United </a:t>
            </a:r>
            <a:r>
              <a:rPr lang="en-US" dirty="0" smtClean="0">
                <a:solidFill>
                  <a:srgbClr val="008000"/>
                </a:solidFill>
              </a:rPr>
              <a:t>States</a:t>
            </a:r>
            <a:r>
              <a:rPr lang="en-US" dirty="0" smtClean="0"/>
              <a:t>”</a:t>
            </a:r>
          </a:p>
          <a:p>
            <a:pPr lvl="2"/>
            <a:r>
              <a:rPr lang="en-US" dirty="0"/>
              <a:t>Entity = “</a:t>
            </a:r>
            <a:r>
              <a:rPr lang="en-US" dirty="0">
                <a:solidFill>
                  <a:srgbClr val="008000"/>
                </a:solidFill>
              </a:rPr>
              <a:t>Abraham Lincoln</a:t>
            </a:r>
            <a:r>
              <a:rPr lang="en-US" dirty="0"/>
              <a:t>” </a:t>
            </a:r>
            <a:endParaRPr lang="en-US" dirty="0">
              <a:solidFill>
                <a:srgbClr val="000000"/>
              </a:solidFill>
            </a:endParaRPr>
          </a:p>
          <a:p>
            <a:pPr lvl="2"/>
            <a:r>
              <a:rPr lang="en-US" dirty="0" smtClean="0">
                <a:solidFill>
                  <a:srgbClr val="000000"/>
                </a:solidFill>
              </a:rPr>
              <a:t>Context Suffix = “</a:t>
            </a:r>
            <a:r>
              <a:rPr lang="en-US" dirty="0" smtClean="0">
                <a:solidFill>
                  <a:srgbClr val="008000"/>
                </a:solidFill>
              </a:rPr>
              <a:t>led the Union to victory</a:t>
            </a:r>
            <a:r>
              <a:rPr lang="en-US" dirty="0" smtClean="0">
                <a:solidFill>
                  <a:srgbClr val="000000"/>
                </a:solidFill>
              </a:rPr>
              <a:t>”</a:t>
            </a:r>
            <a:endParaRPr lang="en-US" dirty="0"/>
          </a:p>
          <a:p>
            <a:pPr lvl="1"/>
            <a:r>
              <a:rPr lang="en-US" dirty="0"/>
              <a:t>Example </a:t>
            </a:r>
            <a:endParaRPr lang="en-US" dirty="0" smtClean="0"/>
          </a:p>
          <a:p>
            <a:pPr lvl="2"/>
            <a:r>
              <a:rPr lang="en-US" dirty="0" smtClean="0"/>
              <a:t>Sentence: “… that could allow attackers to inject arbitrary code and execute rogue commands on…”</a:t>
            </a:r>
          </a:p>
          <a:p>
            <a:pPr lvl="2"/>
            <a:r>
              <a:rPr lang="en-US" dirty="0" smtClean="0">
                <a:solidFill>
                  <a:srgbClr val="000000"/>
                </a:solidFill>
              </a:rPr>
              <a:t>Context Prefix = “</a:t>
            </a:r>
            <a:r>
              <a:rPr lang="en-US" dirty="0">
                <a:solidFill>
                  <a:srgbClr val="008000"/>
                </a:solidFill>
              </a:rPr>
              <a:t>that could allow attackers </a:t>
            </a:r>
            <a:r>
              <a:rPr lang="en-US" dirty="0" smtClean="0">
                <a:solidFill>
                  <a:srgbClr val="008000"/>
                </a:solidFill>
              </a:rPr>
              <a:t>to</a:t>
            </a:r>
            <a:r>
              <a:rPr lang="en-US" dirty="0" smtClean="0"/>
              <a:t>”</a:t>
            </a:r>
          </a:p>
          <a:p>
            <a:pPr lvl="2"/>
            <a:r>
              <a:rPr lang="en-US" dirty="0" smtClean="0"/>
              <a:t>Entity = “</a:t>
            </a:r>
            <a:r>
              <a:rPr lang="en-US" dirty="0">
                <a:solidFill>
                  <a:srgbClr val="008000"/>
                </a:solidFill>
              </a:rPr>
              <a:t>inject arbitrary </a:t>
            </a:r>
            <a:r>
              <a:rPr lang="en-US" dirty="0" smtClean="0">
                <a:solidFill>
                  <a:srgbClr val="008000"/>
                </a:solidFill>
              </a:rPr>
              <a:t>code</a:t>
            </a:r>
            <a:r>
              <a:rPr lang="en-US" dirty="0" smtClean="0"/>
              <a:t>”</a:t>
            </a:r>
          </a:p>
          <a:p>
            <a:pPr lvl="2"/>
            <a:r>
              <a:rPr lang="en-US" dirty="0" smtClean="0"/>
              <a:t>Context Suffix = “</a:t>
            </a:r>
            <a:r>
              <a:rPr lang="en-US" dirty="0" smtClean="0">
                <a:solidFill>
                  <a:srgbClr val="008000"/>
                </a:solidFill>
              </a:rPr>
              <a:t>and execute rogue commands on</a:t>
            </a:r>
            <a:r>
              <a:rPr lang="en-US" dirty="0" smtClean="0"/>
              <a:t>”</a:t>
            </a:r>
            <a:endParaRPr lang="en-US" dirty="0">
              <a:solidFill>
                <a:srgbClr val="000000"/>
              </a:solidFill>
            </a:endParaRPr>
          </a:p>
        </p:txBody>
      </p:sp>
    </p:spTree>
    <p:extLst>
      <p:ext uri="{BB962C8B-B14F-4D97-AF65-F5344CB8AC3E}">
        <p14:creationId xmlns:p14="http://schemas.microsoft.com/office/powerpoint/2010/main" val="26962056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PACE Pattern Nomination</a:t>
            </a:r>
            <a:endParaRPr lang="en-US" dirty="0"/>
          </a:p>
        </p:txBody>
      </p:sp>
      <p:sp>
        <p:nvSpPr>
          <p:cNvPr id="3" name="Content Placeholder 2"/>
          <p:cNvSpPr>
            <a:spLocks noGrp="1"/>
          </p:cNvSpPr>
          <p:nvPr>
            <p:ph idx="1"/>
          </p:nvPr>
        </p:nvSpPr>
        <p:spPr>
          <a:xfrm>
            <a:off x="38100" y="1066800"/>
            <a:ext cx="8229600" cy="4346830"/>
          </a:xfrm>
        </p:spPr>
        <p:txBody>
          <a:bodyPr/>
          <a:lstStyle/>
          <a:p>
            <a:r>
              <a:rPr lang="en-US" dirty="0" smtClean="0"/>
              <a:t>Compare two [Entity, Context] – pairs. </a:t>
            </a:r>
          </a:p>
          <a:p>
            <a:r>
              <a:rPr lang="en-US" dirty="0" smtClean="0"/>
              <a:t>Create patterns from the longest matching prefix, suffix, or entity strings.</a:t>
            </a:r>
          </a:p>
          <a:p>
            <a:r>
              <a:rPr lang="en-US" dirty="0" smtClean="0"/>
              <a:t>Example: </a:t>
            </a:r>
          </a:p>
          <a:p>
            <a:endParaRPr lang="en-US" dirty="0"/>
          </a:p>
          <a:p>
            <a:endParaRPr lang="en-US" dirty="0" smtClean="0"/>
          </a:p>
          <a:p>
            <a:endParaRPr lang="en-US" dirty="0"/>
          </a:p>
          <a:p>
            <a:endParaRPr lang="en-US" dirty="0" smtClean="0"/>
          </a:p>
          <a:p>
            <a:pPr marL="0" indent="0">
              <a:buNone/>
            </a:pPr>
            <a:r>
              <a:rPr lang="en-US" dirty="0" smtClean="0"/>
              <a:t>	Gives new pattern: “</a:t>
            </a:r>
            <a:r>
              <a:rPr lang="en-US" dirty="0" smtClean="0">
                <a:solidFill>
                  <a:srgbClr val="008000"/>
                </a:solidFill>
              </a:rPr>
              <a:t>allows attacker to _____ </a:t>
            </a:r>
            <a:r>
              <a:rPr lang="en-US"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4254004609"/>
              </p:ext>
            </p:extLst>
          </p:nvPr>
        </p:nvGraphicFramePr>
        <p:xfrm>
          <a:off x="304800" y="3103880"/>
          <a:ext cx="8534400" cy="1468120"/>
        </p:xfrm>
        <a:graphic>
          <a:graphicData uri="http://schemas.openxmlformats.org/drawingml/2006/table">
            <a:tbl>
              <a:tblPr firstRow="1" bandRow="1">
                <a:tableStyleId>{5C22544A-7EE6-4342-B048-85BDC9FD1C3A}</a:tableStyleId>
              </a:tblPr>
              <a:tblGrid>
                <a:gridCol w="3200400"/>
                <a:gridCol w="2489200"/>
                <a:gridCol w="2844800"/>
              </a:tblGrid>
              <a:tr h="142240">
                <a:tc>
                  <a:txBody>
                    <a:bodyPr/>
                    <a:lstStyle/>
                    <a:p>
                      <a:pPr algn="ctr"/>
                      <a:r>
                        <a:rPr lang="en-US" dirty="0" smtClean="0">
                          <a:solidFill>
                            <a:srgbClr val="008000"/>
                          </a:solidFill>
                        </a:rPr>
                        <a:t>Prefix</a:t>
                      </a:r>
                      <a:endParaRPr lang="en-US" dirty="0">
                        <a:solidFill>
                          <a:srgbClr val="008000"/>
                        </a:solidFill>
                      </a:endParaRPr>
                    </a:p>
                  </a:txBody>
                  <a:tcPr/>
                </a:tc>
                <a:tc>
                  <a:txBody>
                    <a:bodyPr/>
                    <a:lstStyle/>
                    <a:p>
                      <a:pPr algn="ctr"/>
                      <a:r>
                        <a:rPr lang="en-US" dirty="0" err="1" smtClean="0">
                          <a:solidFill>
                            <a:srgbClr val="008000"/>
                          </a:solidFill>
                        </a:rPr>
                        <a:t>Vuln</a:t>
                      </a:r>
                      <a:r>
                        <a:rPr lang="en-US" dirty="0" smtClean="0">
                          <a:solidFill>
                            <a:srgbClr val="008000"/>
                          </a:solidFill>
                        </a:rPr>
                        <a:t>. </a:t>
                      </a:r>
                      <a:r>
                        <a:rPr lang="en-US" smtClean="0">
                          <a:solidFill>
                            <a:srgbClr val="008000"/>
                          </a:solidFill>
                        </a:rPr>
                        <a:t>Effect Entity</a:t>
                      </a:r>
                      <a:endParaRPr lang="en-US" dirty="0">
                        <a:solidFill>
                          <a:srgbClr val="008000"/>
                        </a:solidFill>
                      </a:endParaRPr>
                    </a:p>
                  </a:txBody>
                  <a:tcPr/>
                </a:tc>
                <a:tc>
                  <a:txBody>
                    <a:bodyPr/>
                    <a:lstStyle/>
                    <a:p>
                      <a:pPr algn="ctr"/>
                      <a:r>
                        <a:rPr lang="en-US" dirty="0" smtClean="0">
                          <a:solidFill>
                            <a:srgbClr val="008000"/>
                          </a:solidFill>
                        </a:rPr>
                        <a:t>Suffix</a:t>
                      </a:r>
                      <a:endParaRPr lang="en-US" dirty="0">
                        <a:solidFill>
                          <a:srgbClr val="008000"/>
                        </a:solidFill>
                      </a:endParaRPr>
                    </a:p>
                  </a:txBody>
                  <a:tcPr/>
                </a:tc>
              </a:tr>
              <a:tr h="523240">
                <a:tc>
                  <a:txBody>
                    <a:bodyPr/>
                    <a:lstStyle/>
                    <a:p>
                      <a:r>
                        <a:rPr lang="en-US" sz="1600" dirty="0" smtClean="0">
                          <a:solidFill>
                            <a:schemeClr val="tx1"/>
                          </a:solidFill>
                        </a:rPr>
                        <a:t>could</a:t>
                      </a:r>
                      <a:r>
                        <a:rPr lang="en-US" sz="1600" baseline="0" dirty="0" smtClean="0">
                          <a:solidFill>
                            <a:schemeClr val="tx1"/>
                          </a:solidFill>
                        </a:rPr>
                        <a:t> </a:t>
                      </a:r>
                      <a:r>
                        <a:rPr lang="en-US" sz="1600" dirty="0" smtClean="0">
                          <a:solidFill>
                            <a:schemeClr val="tx1"/>
                          </a:solidFill>
                        </a:rPr>
                        <a:t>possibly</a:t>
                      </a:r>
                      <a:r>
                        <a:rPr lang="en-US" sz="1600" baseline="0" dirty="0" smtClean="0">
                          <a:solidFill>
                            <a:schemeClr val="tx1"/>
                          </a:solidFill>
                        </a:rPr>
                        <a:t> </a:t>
                      </a:r>
                      <a:r>
                        <a:rPr lang="en-US" sz="1600" baseline="0" dirty="0" smtClean="0">
                          <a:solidFill>
                            <a:srgbClr val="008000"/>
                          </a:solidFill>
                        </a:rPr>
                        <a:t>a</a:t>
                      </a:r>
                      <a:r>
                        <a:rPr lang="en-US" sz="1600" dirty="0" smtClean="0">
                          <a:solidFill>
                            <a:srgbClr val="008000"/>
                          </a:solidFill>
                        </a:rPr>
                        <a:t>llow attacker to </a:t>
                      </a:r>
                      <a:endParaRPr lang="en-US" sz="1600" dirty="0">
                        <a:solidFill>
                          <a:srgbClr val="008000"/>
                        </a:solidFill>
                      </a:endParaRPr>
                    </a:p>
                  </a:txBody>
                  <a:tcPr/>
                </a:tc>
                <a:tc>
                  <a:txBody>
                    <a:bodyPr/>
                    <a:lstStyle/>
                    <a:p>
                      <a:r>
                        <a:rPr lang="en-US" sz="1600" dirty="0" smtClean="0">
                          <a:solidFill>
                            <a:srgbClr val="000000"/>
                          </a:solidFill>
                        </a:rPr>
                        <a:t>gain</a:t>
                      </a:r>
                      <a:r>
                        <a:rPr lang="en-US" sz="1600" baseline="0" dirty="0" smtClean="0">
                          <a:solidFill>
                            <a:srgbClr val="000000"/>
                          </a:solidFill>
                        </a:rPr>
                        <a:t> privilege escalation </a:t>
                      </a:r>
                      <a:endParaRPr lang="en-US" sz="1600" dirty="0">
                        <a:solidFill>
                          <a:srgbClr val="000000"/>
                        </a:solidFill>
                      </a:endParaRPr>
                    </a:p>
                  </a:txBody>
                  <a:tcPr/>
                </a:tc>
                <a:tc>
                  <a:txBody>
                    <a:bodyPr/>
                    <a:lstStyle/>
                    <a:p>
                      <a:r>
                        <a:rPr lang="en-US" sz="1600" dirty="0" smtClean="0">
                          <a:solidFill>
                            <a:srgbClr val="000000"/>
                          </a:solidFill>
                        </a:rPr>
                        <a:t>by borrowing techniques from other</a:t>
                      </a:r>
                      <a:endParaRPr lang="en-US" sz="1600" dirty="0">
                        <a:solidFill>
                          <a:srgbClr val="000000"/>
                        </a:solidFill>
                      </a:endParaRPr>
                    </a:p>
                  </a:txBody>
                  <a:tcPr/>
                </a:tc>
              </a:tr>
              <a:tr h="523240">
                <a:tc>
                  <a:txBody>
                    <a:bodyPr/>
                    <a:lstStyle/>
                    <a:p>
                      <a:r>
                        <a:rPr lang="en-US" sz="1600" dirty="0" smtClean="0">
                          <a:solidFill>
                            <a:srgbClr val="000000"/>
                          </a:solidFill>
                        </a:rPr>
                        <a:t>that would </a:t>
                      </a:r>
                      <a:r>
                        <a:rPr lang="en-US" sz="1600" dirty="0" smtClean="0">
                          <a:solidFill>
                            <a:srgbClr val="008000"/>
                          </a:solidFill>
                        </a:rPr>
                        <a:t>allow attacker to </a:t>
                      </a:r>
                      <a:endParaRPr lang="en-US" sz="1600" dirty="0">
                        <a:solidFill>
                          <a:srgbClr val="008000"/>
                        </a:solidFill>
                      </a:endParaRPr>
                    </a:p>
                  </a:txBody>
                  <a:tcPr/>
                </a:tc>
                <a:tc>
                  <a:txBody>
                    <a:bodyPr/>
                    <a:lstStyle/>
                    <a:p>
                      <a:r>
                        <a:rPr lang="en-US" sz="1600" dirty="0" smtClean="0">
                          <a:solidFill>
                            <a:srgbClr val="000000"/>
                          </a:solidFill>
                        </a:rPr>
                        <a:t>execute rogue commands</a:t>
                      </a:r>
                      <a:endParaRPr lang="en-US" sz="1600" dirty="0">
                        <a:solidFill>
                          <a:srgbClr val="000000"/>
                        </a:solidFill>
                      </a:endParaRPr>
                    </a:p>
                  </a:txBody>
                  <a:tcPr/>
                </a:tc>
                <a:tc>
                  <a:txBody>
                    <a:bodyPr/>
                    <a:lstStyle/>
                    <a:p>
                      <a:r>
                        <a:rPr lang="en-US" sz="1600" dirty="0" smtClean="0">
                          <a:solidFill>
                            <a:srgbClr val="000000"/>
                          </a:solidFill>
                        </a:rPr>
                        <a:t>on</a:t>
                      </a:r>
                      <a:r>
                        <a:rPr lang="en-US" sz="1600" baseline="0" dirty="0" smtClean="0">
                          <a:solidFill>
                            <a:srgbClr val="000000"/>
                          </a:solidFill>
                        </a:rPr>
                        <a:t> a DHCP server or</a:t>
                      </a:r>
                      <a:endParaRPr lang="en-US" sz="1600" dirty="0">
                        <a:solidFill>
                          <a:srgbClr val="000000"/>
                        </a:solidFill>
                      </a:endParaRPr>
                    </a:p>
                  </a:txBody>
                  <a:tcPr/>
                </a:tc>
              </a:tr>
            </a:tbl>
          </a:graphicData>
        </a:graphic>
      </p:graphicFrame>
    </p:spTree>
    <p:extLst>
      <p:ext uri="{BB962C8B-B14F-4D97-AF65-F5344CB8AC3E}">
        <p14:creationId xmlns:p14="http://schemas.microsoft.com/office/powerpoint/2010/main" val="36422867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AF66F0BBC41B4FA16034DE579662C1" ma:contentTypeVersion="0" ma:contentTypeDescription="Create a new document." ma:contentTypeScope="" ma:versionID="7edc96c80a20dbf6733ae014c1e78ed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A6618DA-75FB-43C3-8596-AE041716C808}">
  <ds:schemaRefs>
    <ds:schemaRef ds:uri="http://schemas.microsoft.com/sharepoint/v3/contenttype/forms"/>
  </ds:schemaRefs>
</ds:datastoreItem>
</file>

<file path=customXml/itemProps2.xml><?xml version="1.0" encoding="utf-8"?>
<ds:datastoreItem xmlns:ds="http://schemas.openxmlformats.org/officeDocument/2006/customXml" ds:itemID="{25ACB192-C0D1-432C-8AA6-4249EB48F79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AE8500D6-A21F-425E-AB5F-4A3D6C9D86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Default Theme</Template>
  <TotalTime>6095</TotalTime>
  <Words>1267</Words>
  <Application>Microsoft Macintosh PowerPoint</Application>
  <PresentationFormat>On-screen Show (4:3)</PresentationFormat>
  <Paragraphs>183</Paragraphs>
  <Slides>18</Slides>
  <Notes>1</Notes>
  <HiddenSlides>2</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PACE: Pattern Accurate Computationally Efficient Bootstrapping</vt:lpstr>
      <vt:lpstr>Motivation (Big Picture / Overall Goal)</vt:lpstr>
      <vt:lpstr>Need: Natural Language Processing in Cyber Security</vt:lpstr>
      <vt:lpstr>Approach: Current Work = Entity Extraction</vt:lpstr>
      <vt:lpstr>General NLP Bootstrapping</vt:lpstr>
      <vt:lpstr>General NLP Bootstrapping</vt:lpstr>
      <vt:lpstr>Common Limitations of Bootstrapping</vt:lpstr>
      <vt:lpstr>PACE: Pattern Accurate Computationally Efficient Bootstrapping</vt:lpstr>
      <vt:lpstr>PACE Pattern Nomination</vt:lpstr>
      <vt:lpstr>PACE Bootstrapping</vt:lpstr>
      <vt:lpstr>PACE Scoring</vt:lpstr>
      <vt:lpstr>Preliminary PACE Test</vt:lpstr>
      <vt:lpstr>PACE Results</vt:lpstr>
      <vt:lpstr>PACE vs Brin Pattern Test</vt:lpstr>
      <vt:lpstr>PACE Advantages &amp; Differences</vt:lpstr>
      <vt:lpstr>PACE Advantages / Differences</vt:lpstr>
      <vt:lpstr>Entity Extraction Challenges Imposed by the Cyber-Security Domain</vt:lpstr>
      <vt:lpstr>Conclusions</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Jo Roy</dc:creator>
  <cp:lastModifiedBy>Bridges, Robert A.</cp:lastModifiedBy>
  <cp:revision>87</cp:revision>
  <dcterms:created xsi:type="dcterms:W3CDTF">2010-08-02T17:55:02Z</dcterms:created>
  <dcterms:modified xsi:type="dcterms:W3CDTF">2015-04-09T02:48:19Z</dcterms:modified>
</cp:coreProperties>
</file>