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42"/>
  </p:notesMasterIdLst>
  <p:sldIdLst>
    <p:sldId id="256" r:id="rId5"/>
    <p:sldId id="257" r:id="rId6"/>
    <p:sldId id="259" r:id="rId7"/>
    <p:sldId id="260" r:id="rId8"/>
    <p:sldId id="276" r:id="rId9"/>
    <p:sldId id="258" r:id="rId10"/>
    <p:sldId id="262" r:id="rId11"/>
    <p:sldId id="263" r:id="rId12"/>
    <p:sldId id="261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89" r:id="rId21"/>
    <p:sldId id="271" r:id="rId22"/>
    <p:sldId id="272" r:id="rId23"/>
    <p:sldId id="273" r:id="rId24"/>
    <p:sldId id="274" r:id="rId25"/>
    <p:sldId id="288" r:id="rId26"/>
    <p:sldId id="277" r:id="rId27"/>
    <p:sldId id="290" r:id="rId28"/>
    <p:sldId id="275" r:id="rId29"/>
    <p:sldId id="279" r:id="rId30"/>
    <p:sldId id="278" r:id="rId31"/>
    <p:sldId id="280" r:id="rId32"/>
    <p:sldId id="283" r:id="rId33"/>
    <p:sldId id="281" r:id="rId34"/>
    <p:sldId id="292" r:id="rId35"/>
    <p:sldId id="282" r:id="rId36"/>
    <p:sldId id="284" r:id="rId37"/>
    <p:sldId id="285" r:id="rId38"/>
    <p:sldId id="286" r:id="rId39"/>
    <p:sldId id="291" r:id="rId40"/>
    <p:sldId id="287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64" y="-80"/>
      </p:cViewPr>
      <p:guideLst>
        <p:guide orient="horz" pos="144"/>
        <p:guide orient="horz" pos="4176"/>
        <p:guide pos="3120"/>
        <p:guide pos="5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5959E-39F0-1A4E-AEEB-2354692FE4F8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0F01-20AE-0B47-88B1-069C05C3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EXAMPLE: 6 sided die</a:t>
            </a:r>
            <a:r>
              <a:rPr lang="en-US" b="1" baseline="0" dirty="0" smtClean="0"/>
              <a:t>, 100 rolls, only know 50 of them were 3! How to make a probability distribution? Def. Want p(3)=.5, and want p(j)=1/10 for other 5 sides.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80F01-20AE-0B47-88B1-069C05C36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10225" y="0"/>
            <a:ext cx="26988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378" y="685800"/>
            <a:ext cx="4759422" cy="1043362"/>
          </a:xfrm>
        </p:spPr>
        <p:txBody>
          <a:bodyPr wrap="square">
            <a:spAutoFit/>
          </a:bodyPr>
          <a:lstStyle>
            <a:lvl1pPr algn="l">
              <a:defRPr lang="en-US" sz="2400" baseline="0" smtClean="0">
                <a:effectLst/>
              </a:defRPr>
            </a:lvl1pPr>
          </a:lstStyle>
          <a:p>
            <a:r>
              <a:rPr lang="en-US" dirty="0" smtClean="0"/>
              <a:t>New Techniques for Entity Extraction of Cyber Security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" y="2133600"/>
            <a:ext cx="4170536" cy="65146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Deploying Natural Language Processing to Specialized Domains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pic>
        <p:nvPicPr>
          <p:cNvPr id="11" name="Picture 10" descr="template graphic_090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851608" y="1233948"/>
            <a:ext cx="4292392" cy="4224528"/>
          </a:xfrm>
          <a:prstGeom prst="rect">
            <a:avLst/>
          </a:prstGeom>
        </p:spPr>
      </p:pic>
      <p:pic>
        <p:nvPicPr>
          <p:cNvPr id="9" name="Picture 8" descr="Screen Shot 2013-09-06 at 11.35.36 AM.png"/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248400"/>
            <a:ext cx="1524000" cy="460076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52400" y="3048000"/>
            <a:ext cx="4873722" cy="11746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2000" b="0" dirty="0" smtClean="0">
                <a:latin typeface="Arial"/>
                <a:cs typeface="Arial"/>
              </a:rPr>
              <a:t>Robert A. Bridges, PhD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Situation Awareness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 Visual Analytics Team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baseline="0" dirty="0" smtClean="0">
                <a:latin typeface="Arial"/>
                <a:cs typeface="Arial"/>
              </a:rPr>
              <a:t>Oak Ridge National Laboratory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rgbClr val="006C3A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1600" b="0" dirty="0" err="1" smtClean="0">
                <a:latin typeface="Arial"/>
                <a:cs typeface="Arial"/>
              </a:rPr>
              <a:t>bridgesra@ornl.gov</a:t>
            </a:r>
            <a:endParaRPr lang="en-US" sz="1600" b="0" baseline="0" dirty="0" smtClean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544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956596" cy="18389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 flipH="1">
            <a:off x="228600" y="6402858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900" b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Managed by UT-Battelle</a:t>
            </a:r>
            <a:b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900" b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for the U.S. Department of Energy</a:t>
            </a:r>
            <a:endParaRPr lang="en-US" sz="900" b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10" descr="ORNL emboss_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6216650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56"/>
          <p:cNvSpPr txBox="1">
            <a:spLocks noChangeArrowheads="1"/>
          </p:cNvSpPr>
          <p:nvPr userDrawn="1"/>
        </p:nvSpPr>
        <p:spPr>
          <a:xfrm>
            <a:off x="3124200" y="6476464"/>
            <a:ext cx="2895600" cy="1825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Robert A. Bridges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Screen Shot 2013-09-06 at 11.35.36 AM.png"/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78592"/>
            <a:ext cx="1390650" cy="4198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2800" kern="1200">
          <a:solidFill>
            <a:srgbClr val="006C3A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rgbClr val="006C3A"/>
        </a:buClr>
        <a:buFont typeface="Arial" pitchFamily="34" charset="0"/>
        <a:buChar char="•"/>
        <a:defRPr sz="24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2000" b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Arial"/>
          <a:ea typeface="+mn-ea"/>
          <a:cs typeface="Arial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rgbClr val="006C3A"/>
        </a:buClr>
        <a:buFont typeface="Arial" pitchFamily="34" charset="0"/>
        <a:buChar char="–"/>
        <a:defRPr sz="18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rgbClr val="006C3A"/>
        </a:buClr>
        <a:buFont typeface="Arial" pitchFamily="34" charset="0"/>
        <a:buChar char="»"/>
        <a:defRPr sz="1800" b="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6" Type="http://schemas.openxmlformats.org/officeDocument/2006/relationships/image" Target="../media/image60.emf"/><Relationship Id="rId7" Type="http://schemas.openxmlformats.org/officeDocument/2006/relationships/image" Target="../media/image61.emf"/><Relationship Id="rId8" Type="http://schemas.openxmlformats.org/officeDocument/2006/relationships/image" Target="../media/image62.emf"/><Relationship Id="rId9" Type="http://schemas.openxmlformats.org/officeDocument/2006/relationships/image" Target="../media/image63.emf"/><Relationship Id="rId10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7378" y="304800"/>
            <a:ext cx="5445222" cy="10433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kern="1200" baseline="0" smtClean="0">
                <a:solidFill>
                  <a:srgbClr val="006C3A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 smtClean="0"/>
              <a:t>New Techniques for Entity Extraction of Cyber Security Concepts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1447800"/>
            <a:ext cx="4170536" cy="6514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572000"/>
            <a:ext cx="5029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Acknowledgements:</a:t>
            </a:r>
          </a:p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This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material is based on research sponsored by: the Department of Homeland Security (DHS) Science and Technology Directorate, Cyber Security Division (DHS S\&amp;T/CSD) via BAA 11-02;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the Dutch Ministry of Security and Justice; and the Department of Energy (DOE).}\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blfootnote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{The views and conclusions contained herein are those of the authors and should not be interpreted as necessarily representing the official policies or endorsements, either expressed or implied, of:  the Department of Homeland Security; the Department of Energy; the U.S. Government; the Department of National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of Canada,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Defence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Research and Development Canada (DRDC); or the Dutch Ministry of Security and Justice.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110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Pick probability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Estimate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</a:t>
            </a:r>
          </a:p>
          <a:p>
            <a:pPr marL="852487" lvl="1" indent="-457200"/>
            <a:r>
              <a:rPr lang="en-US" dirty="0" smtClean="0"/>
              <a:t>In other words, for sentence    , choose the sequence of labels that is most likely. 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Sequential Labeling Solution</a:t>
            </a:r>
            <a:br>
              <a:rPr lang="en-US" dirty="0" smtClean="0"/>
            </a:br>
            <a:r>
              <a:rPr lang="en-US" sz="2000" dirty="0" smtClean="0"/>
              <a:t>Probabilistic Modeling 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54876"/>
            <a:ext cx="901700" cy="35492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3175000" cy="38991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54" y="2890696"/>
            <a:ext cx="181293" cy="162209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12650"/>
              </p:ext>
            </p:extLst>
          </p:nvPr>
        </p:nvGraphicFramePr>
        <p:xfrm>
          <a:off x="304800" y="3670875"/>
          <a:ext cx="8534400" cy="242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600200"/>
                <a:gridCol w="1524000"/>
                <a:gridCol w="2133600"/>
              </a:tblGrid>
              <a:tr h="34493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Models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8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Hidden Markov Model</a:t>
                      </a:r>
                      <a:endParaRPr lang="en-US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Least Accurate</a:t>
                      </a:r>
                      <a:endParaRPr lang="en-US" dirty="0"/>
                    </a:p>
                  </a:txBody>
                  <a:tcPr/>
                </a:tc>
              </a:tr>
              <a:tr h="603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History-Based </a:t>
                      </a:r>
                      <a:r>
                        <a:rPr lang="en-US" b="1" dirty="0" smtClean="0"/>
                        <a:t>Maximum Entropy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1040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Global Maximum</a:t>
                      </a:r>
                      <a:r>
                        <a:rPr lang="en-US" b="1" baseline="0" dirty="0" smtClean="0"/>
                        <a:t> Entropy Model (Conditional Random Field)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Accurate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4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6062171"/>
          </a:xfrm>
        </p:spPr>
        <p:txBody>
          <a:bodyPr/>
          <a:lstStyle/>
          <a:p>
            <a:r>
              <a:rPr lang="en-US" dirty="0" smtClean="0"/>
              <a:t>Recall Bayes’ Rule: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Estimate  </a:t>
            </a:r>
          </a:p>
          <a:p>
            <a:endParaRPr lang="en-US" dirty="0"/>
          </a:p>
          <a:p>
            <a:r>
              <a:rPr lang="en-US" dirty="0" smtClean="0"/>
              <a:t>Estimate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endParaRPr lang="en-US" sz="1400" dirty="0" smtClean="0">
              <a:latin typeface="Lucida Handwriting"/>
              <a:cs typeface="Lucida Handwriting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Hidden Markov Model (HMM)</a:t>
            </a:r>
            <a:br>
              <a:rPr lang="en-US" dirty="0" smtClean="0"/>
            </a:br>
            <a:r>
              <a:rPr lang="en-US" sz="2000" dirty="0" smtClean="0"/>
              <a:t>A Crash Course</a:t>
            </a:r>
            <a:endParaRPr lang="en-US" sz="20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88926"/>
            <a:ext cx="4493272" cy="3209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5612253" cy="21078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0400" y="2438400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Lucida Handwriting"/>
                <a:cs typeface="Lucida Handwriting"/>
              </a:rPr>
              <a:t>(denominator’s just a constant)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5778500" y="33528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Lucida Handwriting"/>
                <a:cs typeface="Lucida Handwriting"/>
              </a:rPr>
              <a:t>(independence &amp; order 2 Markov assumption)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191000"/>
            <a:ext cx="2671675" cy="728639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4675432" cy="7459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8200" y="44166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Lucida Handwriting"/>
                <a:cs typeface="Lucida Handwriting"/>
              </a:rPr>
              <a:t>(just counting ---&gt; fast!)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00" y="54834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Lucida Handwriting"/>
                <a:cs typeface="Lucida Handwriting"/>
              </a:rPr>
              <a:t>(just counting ---&gt; fast!)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9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24903"/>
          </a:xfrm>
        </p:spPr>
        <p:txBody>
          <a:bodyPr/>
          <a:lstStyle/>
          <a:p>
            <a:r>
              <a:rPr lang="en-US" dirty="0" smtClean="0"/>
              <a:t>Parameters are estimated via counting (so very fast!)</a:t>
            </a:r>
          </a:p>
          <a:p>
            <a:r>
              <a:rPr lang="en-US" dirty="0" smtClean="0"/>
              <a:t>Only takes into account previous two tags and current word (so not very accurate!)</a:t>
            </a:r>
          </a:p>
          <a:p>
            <a:r>
              <a:rPr lang="en-US" dirty="0" smtClean="0"/>
              <a:t>Generative because                                  is estimated</a:t>
            </a:r>
          </a:p>
          <a:p>
            <a:pPr lvl="1"/>
            <a:r>
              <a:rPr lang="en-US" dirty="0" smtClean="0"/>
              <a:t>We can now generate the observed sentence 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Sample 	    (we know          )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Sample      (we know             )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Hidden Markov Model (HMM)</a:t>
            </a:r>
            <a:br>
              <a:rPr lang="en-US" dirty="0" smtClean="0"/>
            </a:br>
            <a:r>
              <a:rPr lang="en-US" sz="2000" dirty="0" smtClean="0"/>
              <a:t>A Crash Course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743200"/>
            <a:ext cx="2663002" cy="32094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0400"/>
            <a:ext cx="199422" cy="17843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19300"/>
            <a:ext cx="171750" cy="229001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21" y="3509826"/>
            <a:ext cx="546479" cy="32094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62400"/>
            <a:ext cx="164812" cy="14746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18" y="3886200"/>
            <a:ext cx="815382" cy="320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4724400"/>
            <a:ext cx="8839200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Want to take into account more than previous two labels and the current word!! </a:t>
            </a:r>
          </a:p>
          <a:p>
            <a:pPr algn="ctr"/>
            <a:r>
              <a:rPr lang="en-US" sz="2400" b="1" dirty="0" smtClean="0"/>
              <a:t>Enter: </a:t>
            </a:r>
            <a:r>
              <a:rPr lang="en-US" sz="2400" b="1" dirty="0" smtClean="0">
                <a:solidFill>
                  <a:schemeClr val="tx2"/>
                </a:solidFill>
              </a:rPr>
              <a:t>Maximum Entropy Model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7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19200"/>
            <a:ext cx="8956596" cy="4887492"/>
          </a:xfrm>
        </p:spPr>
        <p:txBody>
          <a:bodyPr/>
          <a:lstStyle/>
          <a:p>
            <a:r>
              <a:rPr lang="en-US" dirty="0" smtClean="0"/>
              <a:t>Consider  the following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 to estimate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To decide </a:t>
            </a:r>
            <a:r>
              <a:rPr lang="en-US" b="1" dirty="0">
                <a:solidFill>
                  <a:schemeClr val="accent2"/>
                </a:solidFill>
              </a:rPr>
              <a:t>??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PN (Proper Noun)</a:t>
            </a:r>
            <a:r>
              <a:rPr lang="en-US" dirty="0" smtClean="0"/>
              <a:t>, it could be helpful to know:</a:t>
            </a:r>
          </a:p>
          <a:p>
            <a:pPr lvl="1"/>
            <a:r>
              <a:rPr lang="en-US" dirty="0" smtClean="0"/>
              <a:t>Current word is capitalized</a:t>
            </a:r>
          </a:p>
          <a:p>
            <a:pPr lvl="1"/>
            <a:r>
              <a:rPr lang="en-US" dirty="0" smtClean="0"/>
              <a:t>Next word is not capitalized and previous word is a verb</a:t>
            </a:r>
          </a:p>
          <a:p>
            <a:pPr lvl="1"/>
            <a:r>
              <a:rPr lang="en-US" dirty="0" smtClean="0"/>
              <a:t>Previous word ends in “</a:t>
            </a:r>
            <a:r>
              <a:rPr lang="en-US" dirty="0" err="1" smtClean="0"/>
              <a:t>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Word “and” appears anywhere in sentence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More Robust Features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905000"/>
            <a:ext cx="8763000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solidFill>
                  <a:srgbClr val="006C3A"/>
                </a:solidFill>
              </a:rPr>
              <a:t> DT            PN                  VB         VB            </a:t>
            </a:r>
            <a:r>
              <a:rPr lang="en-US" sz="1400" b="1" dirty="0" smtClean="0">
                <a:solidFill>
                  <a:schemeClr val="accent2"/>
                </a:solidFill>
              </a:rPr>
              <a:t>?? </a:t>
            </a:r>
          </a:p>
          <a:p>
            <a:pPr>
              <a:lnSpc>
                <a:spcPct val="50000"/>
              </a:lnSpc>
            </a:pPr>
            <a:endParaRPr lang="en-US" sz="1400" dirty="0">
              <a:solidFill>
                <a:srgbClr val="006C3A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5677705" cy="2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1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94812"/>
            <a:ext cx="8956596" cy="532658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feature functions, e.g.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For each “history”		</a:t>
            </a:r>
            <a:r>
              <a:rPr lang="en-US" dirty="0"/>
              <a:t> </a:t>
            </a:r>
            <a:r>
              <a:rPr lang="en-US" dirty="0" smtClean="0"/>
              <a:t>            , and current label,      we get a binary feature vector  </a:t>
            </a:r>
          </a:p>
          <a:p>
            <a:pPr lvl="1"/>
            <a:endParaRPr lang="en-US" dirty="0"/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Feature Functions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43000"/>
            <a:ext cx="8763000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solidFill>
                  <a:srgbClr val="006C3A"/>
                </a:solidFill>
              </a:rPr>
              <a:t> DT            PN                  VB         VB            </a:t>
            </a:r>
            <a:r>
              <a:rPr lang="en-US" sz="1400" b="1" dirty="0" smtClean="0">
                <a:solidFill>
                  <a:schemeClr val="accent2"/>
                </a:solidFill>
              </a:rPr>
              <a:t>?? </a:t>
            </a:r>
          </a:p>
          <a:p>
            <a:pPr>
              <a:lnSpc>
                <a:spcPct val="50000"/>
              </a:lnSpc>
            </a:pPr>
            <a:endParaRPr lang="en-US" sz="1400" dirty="0">
              <a:solidFill>
                <a:srgbClr val="006C3A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95" y="5241652"/>
            <a:ext cx="2021105" cy="320948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12" y="4827823"/>
            <a:ext cx="1925688" cy="277577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897217"/>
            <a:ext cx="234205" cy="208183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48" y="3661443"/>
            <a:ext cx="5677705" cy="1011098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425362" cy="6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3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Cook-Up a Probability from Feature Vectors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04" y="1143000"/>
            <a:ext cx="8956596" cy="4614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Called a Maximum Entropy Model (MEM), or a Log-Linear Model 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If features only depend on current and previous labels, it’s “History Based”. 	</a:t>
            </a:r>
          </a:p>
          <a:p>
            <a:pPr>
              <a:lnSpc>
                <a:spcPct val="130000"/>
              </a:lnSpc>
            </a:pPr>
            <a:r>
              <a:rPr lang="en-US" sz="2200" dirty="0" smtClean="0"/>
              <a:t>HMM can be realized from MEM by choosing features that only depend on the current word, and the previous labels.  </a:t>
            </a:r>
            <a:endParaRPr lang="en-US" sz="22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5052"/>
            <a:ext cx="4198347" cy="320948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2862509" cy="71996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0" y="1041310"/>
            <a:ext cx="4935660" cy="7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6800"/>
            <a:ext cx="8956596" cy="4124206"/>
          </a:xfrm>
        </p:spPr>
        <p:txBody>
          <a:bodyPr/>
          <a:lstStyle/>
          <a:p>
            <a:r>
              <a:rPr lang="en-US" sz="2000" dirty="0" smtClean="0"/>
              <a:t>Want to only bias probability model by the observations in training data.  </a:t>
            </a:r>
          </a:p>
          <a:p>
            <a:r>
              <a:rPr lang="en-US" sz="2000" dirty="0" smtClean="0"/>
              <a:t>Definition: Given a discrete probability distribution,   , the </a:t>
            </a:r>
            <a:r>
              <a:rPr lang="en-US" sz="2000" b="1" dirty="0" smtClean="0"/>
              <a:t>Entropy </a:t>
            </a:r>
            <a:r>
              <a:rPr lang="en-US" sz="2000" dirty="0" smtClean="0"/>
              <a:t>is</a:t>
            </a:r>
          </a:p>
          <a:p>
            <a:endParaRPr lang="en-US" sz="2000" b="1" dirty="0"/>
          </a:p>
          <a:p>
            <a:endParaRPr lang="en-US" sz="2000" dirty="0" smtClean="0"/>
          </a:p>
          <a:p>
            <a:r>
              <a:rPr lang="en-US" sz="2000" dirty="0" smtClean="0"/>
              <a:t>Maximizing entropy ensures the probability mass is spread evenly (unbiased)</a:t>
            </a:r>
            <a:endParaRPr lang="en-US" sz="2000" b="1" dirty="0" smtClean="0"/>
          </a:p>
          <a:p>
            <a:r>
              <a:rPr lang="en-US" sz="2000" b="1" dirty="0" smtClean="0"/>
              <a:t>Idea</a:t>
            </a:r>
            <a:r>
              <a:rPr lang="en-US" sz="2000" dirty="0" smtClean="0"/>
              <a:t>: Maximize entropy in the presence of constraints given by observed features (Lagrange Multiplier Problem).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Result</a:t>
            </a:r>
            <a:r>
              <a:rPr lang="en-US" sz="2000" dirty="0" smtClean="0"/>
              <a:t>:  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Why is It Called “Maximum Entropy”</a:t>
            </a:r>
            <a:r>
              <a:rPr lang="en-US" dirty="0" smtClean="0"/>
              <a:t>?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9543"/>
            <a:ext cx="157714" cy="189257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28115"/>
            <a:ext cx="2799424" cy="61508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0"/>
            <a:ext cx="1517997" cy="7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727892"/>
          </a:xfrm>
        </p:spPr>
        <p:txBody>
          <a:bodyPr/>
          <a:lstStyle/>
          <a:p>
            <a:r>
              <a:rPr lang="en-US" dirty="0" smtClean="0"/>
              <a:t>Some Results from Literature</a:t>
            </a:r>
            <a:br>
              <a:rPr lang="en-US" dirty="0" smtClean="0"/>
            </a:br>
            <a:r>
              <a:rPr lang="en-US" sz="2000" dirty="0" smtClean="0"/>
              <a:t>“MEM better performance than HMM”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1454757"/>
          </a:xfrm>
        </p:spPr>
        <p:txBody>
          <a:bodyPr/>
          <a:lstStyle/>
          <a:p>
            <a:r>
              <a:rPr lang="en-US" dirty="0" smtClean="0"/>
              <a:t>McCallum 2000 paper</a:t>
            </a:r>
          </a:p>
          <a:p>
            <a:r>
              <a:rPr lang="en-US" dirty="0" smtClean="0"/>
              <a:t>FAQ website’s </a:t>
            </a:r>
          </a:p>
          <a:p>
            <a:r>
              <a:rPr lang="en-US" dirty="0" smtClean="0"/>
              <a:t>Task is to put labels “Question”, “Answer”, “Header” on lines</a:t>
            </a:r>
            <a:endParaRPr lang="en-US" dirty="0"/>
          </a:p>
        </p:txBody>
      </p:sp>
      <p:pic>
        <p:nvPicPr>
          <p:cNvPr id="4" name="Picture 3" descr="Screen Shot 2014-03-28 at 9.3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952750"/>
            <a:ext cx="5854700" cy="2679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971799"/>
            <a:ext cx="3276600" cy="32696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ME-Stateless is MEM, but only features depending on current word</a:t>
            </a:r>
          </a:p>
          <a:p>
            <a:r>
              <a:rPr lang="en-US" dirty="0" smtClean="0"/>
              <a:t>Feature HMM translated a sentence into a sequence of features, then HMM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5715000"/>
            <a:ext cx="2766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Snippet from Collins’ </a:t>
            </a:r>
            <a:r>
              <a:rPr lang="en-US" sz="1100" dirty="0" err="1" smtClean="0"/>
              <a:t>coursera.org</a:t>
            </a:r>
            <a:r>
              <a:rPr lang="en-US" sz="1100" dirty="0" smtClean="0"/>
              <a:t> course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53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MEM Tagging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905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Choose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train the model / fit the model / learn the parameters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tag a sentence?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40" y="1955710"/>
            <a:ext cx="4935660" cy="71129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19200"/>
            <a:ext cx="5425362" cy="6860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2800"/>
            <a:ext cx="1995083" cy="320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2192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69973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0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1057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Greedy Decoding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the most likely     , then the most likely     , … </a:t>
            </a:r>
          </a:p>
          <a:p>
            <a:pPr lvl="1"/>
            <a:r>
              <a:rPr lang="en-US" dirty="0" smtClean="0"/>
              <a:t>Not guaranteed to give the most likely total sequence!</a:t>
            </a:r>
            <a:endParaRPr lang="en-US" dirty="0"/>
          </a:p>
          <a:p>
            <a:pPr lvl="1"/>
            <a:r>
              <a:rPr lang="en-US" dirty="0" smtClean="0"/>
              <a:t>For a sentence of length n,                 , and m labels,              , then finding the “best” tag sequence is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Viterbi Decoding:</a:t>
            </a:r>
            <a:r>
              <a:rPr lang="en-US" dirty="0"/>
              <a:t> </a:t>
            </a:r>
            <a:r>
              <a:rPr lang="en-US" dirty="0" smtClean="0"/>
              <a:t>Recovers “best” tag sequence in </a:t>
            </a:r>
            <a:r>
              <a:rPr lang="en-US" b="1" dirty="0" smtClean="0"/>
              <a:t> 		              (</a:t>
            </a:r>
            <a:r>
              <a:rPr lang="en-US" dirty="0"/>
              <a:t>f</a:t>
            </a:r>
            <a:r>
              <a:rPr lang="en-US" dirty="0" smtClean="0"/>
              <a:t>or histories of length k)</a:t>
            </a:r>
          </a:p>
          <a:p>
            <a:pPr marL="852487" lvl="1" indent="-457200"/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rogramming trick: store      calculated probabilities at each word.   </a:t>
            </a:r>
          </a:p>
          <a:p>
            <a:pPr marL="852487" lvl="1" indent="-457200"/>
            <a:r>
              <a:rPr lang="en-US" dirty="0" smtClean="0"/>
              <a:t>Then “walk” backward though sentence to construct the sequence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Decoding with History Based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sz="2000" dirty="0" smtClean="0"/>
              <a:t>How to Tag a Sentence</a:t>
            </a:r>
            <a:endParaRPr lang="en-US" sz="20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68" y="1371600"/>
            <a:ext cx="4789932" cy="400751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01" y="1905000"/>
            <a:ext cx="236571" cy="1892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5000"/>
            <a:ext cx="244457" cy="189257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554154"/>
            <a:ext cx="1147012" cy="265246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74" y="2589241"/>
            <a:ext cx="977826" cy="291771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95600"/>
            <a:ext cx="745557" cy="265246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1521941" cy="331199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43" y="4038600"/>
            <a:ext cx="354856" cy="2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STUCCO: Quick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956596" cy="2451953"/>
          </a:xfrm>
        </p:spPr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Provide Situational Awareness for understanding (and protecting) a computer network</a:t>
            </a:r>
          </a:p>
          <a:p>
            <a:r>
              <a:rPr lang="en-US" b="1" dirty="0" smtClean="0"/>
              <a:t>Need: </a:t>
            </a:r>
            <a:r>
              <a:rPr lang="en-US" dirty="0" smtClean="0"/>
              <a:t>Data is diverse in nature and location, therefore, time consuming to find and digest</a:t>
            </a:r>
            <a:endParaRPr lang="en-US" b="1" dirty="0" smtClean="0"/>
          </a:p>
          <a:p>
            <a:r>
              <a:rPr lang="en-US" b="1" dirty="0" smtClean="0"/>
              <a:t>Means</a:t>
            </a:r>
            <a:r>
              <a:rPr lang="en-US" dirty="0" smtClean="0"/>
              <a:t>: Collect, correlate, and make accessible diverse data to enable decision making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3581400"/>
            <a:ext cx="8991600" cy="1905000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System logs</a:t>
            </a:r>
          </a:p>
          <a:p>
            <a:pPr lvl="1"/>
            <a:r>
              <a:rPr lang="en-US" dirty="0" smtClean="0"/>
              <a:t>Network activity records</a:t>
            </a:r>
          </a:p>
          <a:p>
            <a:pPr lvl="1"/>
            <a:r>
              <a:rPr lang="en-US" dirty="0" smtClean="0"/>
              <a:t>Hardware / software configurations </a:t>
            </a:r>
          </a:p>
          <a:p>
            <a:pPr lvl="1"/>
            <a:r>
              <a:rPr lang="en-US" dirty="0" smtClean="0"/>
              <a:t>Potential vulnerabilities</a:t>
            </a:r>
          </a:p>
          <a:p>
            <a:pPr lvl="1"/>
            <a:r>
              <a:rPr lang="en-US" dirty="0" smtClean="0"/>
              <a:t>Potential exploits</a:t>
            </a:r>
          </a:p>
          <a:p>
            <a:pPr lvl="1"/>
            <a:r>
              <a:rPr lang="en-US" dirty="0" smtClean="0"/>
              <a:t>Potential mitigations / patches</a:t>
            </a:r>
          </a:p>
          <a:p>
            <a:pPr lvl="1"/>
            <a:r>
              <a:rPr lang="en-US" dirty="0" smtClean="0"/>
              <a:t>Blacklisted websites</a:t>
            </a:r>
          </a:p>
          <a:p>
            <a:pPr lvl="1"/>
            <a:r>
              <a:rPr lang="en-US" dirty="0" smtClean="0"/>
              <a:t>Policy violations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7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6053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Maximum Likelihood Estimation (MLE)</a:t>
            </a:r>
          </a:p>
          <a:p>
            <a:pPr lvl="1"/>
            <a:r>
              <a:rPr lang="en-US" dirty="0" smtClean="0"/>
              <a:t>Choose most likely     in light of training data </a:t>
            </a:r>
          </a:p>
          <a:p>
            <a:pPr lvl="1"/>
            <a:r>
              <a:rPr lang="en-US" dirty="0" smtClean="0"/>
              <a:t>In practice, maximize </a:t>
            </a:r>
          </a:p>
          <a:p>
            <a:pPr lvl="1"/>
            <a:r>
              <a:rPr lang="en-US" dirty="0" smtClean="0"/>
              <a:t>Easy to prove          is concave </a:t>
            </a:r>
          </a:p>
          <a:p>
            <a:pPr lvl="1"/>
            <a:r>
              <a:rPr lang="en-US" dirty="0" smtClean="0"/>
              <a:t>Use gradient ascent methods, e.g. LBFGS</a:t>
            </a:r>
          </a:p>
          <a:p>
            <a:pPr lvl="1"/>
            <a:r>
              <a:rPr lang="en-US" dirty="0" smtClean="0"/>
              <a:t>        , the log of the prior is the “regularization term”</a:t>
            </a:r>
          </a:p>
          <a:p>
            <a:pPr lvl="1"/>
            <a:r>
              <a:rPr lang="en-US" dirty="0" smtClean="0"/>
              <a:t>The first, linear term is </a:t>
            </a:r>
            <a:endParaRPr lang="en-US" dirty="0"/>
          </a:p>
          <a:p>
            <a:pPr marL="346075" lvl="1" indent="0">
              <a:buNone/>
            </a:pPr>
            <a:r>
              <a:rPr lang="en-US" dirty="0" smtClean="0"/>
              <a:t>	where the name </a:t>
            </a:r>
          </a:p>
          <a:p>
            <a:pPr marL="346075" lvl="1" indent="0">
              <a:buNone/>
            </a:pPr>
            <a:r>
              <a:rPr lang="en-US" dirty="0" smtClean="0"/>
              <a:t>	“Log Linear Model” </a:t>
            </a:r>
          </a:p>
          <a:p>
            <a:pPr marL="346075" lvl="1" indent="0">
              <a:buNone/>
            </a:pPr>
            <a:r>
              <a:rPr lang="en-US" dirty="0" smtClean="0"/>
              <a:t>	originates</a:t>
            </a:r>
          </a:p>
          <a:p>
            <a:pPr lvl="1"/>
            <a:r>
              <a:rPr lang="en-US" dirty="0" err="1" smtClean="0"/>
              <a:t>Kinda</a:t>
            </a:r>
            <a:r>
              <a:rPr lang="en-US" dirty="0" smtClean="0"/>
              <a:t> slow to compute</a:t>
            </a:r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Training History </a:t>
            </a:r>
            <a:r>
              <a:rPr lang="en-US" dirty="0"/>
              <a:t>Based </a:t>
            </a:r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sz="2000" dirty="0" smtClean="0"/>
              <a:t>How to Learn Parameters</a:t>
            </a:r>
            <a:endParaRPr lang="en-US" sz="20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39" y="1882069"/>
            <a:ext cx="138788" cy="14746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31203"/>
            <a:ext cx="1691484" cy="372995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74652"/>
            <a:ext cx="581176" cy="320948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09800"/>
            <a:ext cx="581176" cy="320948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06626"/>
            <a:ext cx="520456" cy="320948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05" y="4038600"/>
            <a:ext cx="5599460" cy="2184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920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5613"/>
          </a:xfrm>
        </p:spPr>
        <p:txBody>
          <a:bodyPr/>
          <a:lstStyle/>
          <a:p>
            <a:r>
              <a:rPr lang="en-US" dirty="0" smtClean="0"/>
              <a:t>Training History Based Models</a:t>
            </a:r>
            <a:br>
              <a:rPr lang="en-US" dirty="0" smtClean="0"/>
            </a:br>
            <a:r>
              <a:rPr lang="en-US" dirty="0" smtClean="0"/>
              <a:t>How to Learn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19200"/>
            <a:ext cx="8956596" cy="278999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 smtClean="0"/>
              <a:t>Perceptron:</a:t>
            </a:r>
          </a:p>
          <a:p>
            <a:pPr marL="803275" lvl="1" indent="-457200">
              <a:buFont typeface="+mj-lt"/>
              <a:buAutoNum type="arabicPeriod" startAt="2"/>
            </a:pPr>
            <a:r>
              <a:rPr lang="en-US" dirty="0" smtClean="0"/>
              <a:t>Initiate </a:t>
            </a:r>
          </a:p>
          <a:p>
            <a:pPr marL="803275" lvl="1" indent="-457200">
              <a:buFont typeface="+mj-lt"/>
              <a:buAutoNum type="arabicPeriod" startAt="2"/>
            </a:pPr>
            <a:r>
              <a:rPr lang="en-US" dirty="0" smtClean="0"/>
              <a:t>Iterate through training set </a:t>
            </a:r>
          </a:p>
          <a:p>
            <a:pPr marL="803275" lvl="1" indent="-457200">
              <a:buFont typeface="+mj-lt"/>
              <a:buAutoNum type="arabicPeriod" startAt="2"/>
            </a:pPr>
            <a:r>
              <a:rPr lang="en-US" dirty="0" smtClean="0"/>
              <a:t>At example          tag      using current    . Say given tag is    .</a:t>
            </a:r>
          </a:p>
          <a:p>
            <a:pPr marL="1092200" lvl="2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smtClean="0"/>
              <a:t>If                 keep    unchanged, &amp; go to next training example. </a:t>
            </a:r>
          </a:p>
          <a:p>
            <a:pPr marL="1092200" lvl="2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smtClean="0"/>
              <a:t>If  	        replace    with  </a:t>
            </a:r>
          </a:p>
          <a:p>
            <a:pPr marL="1092200" lvl="2" indent="-457200">
              <a:buFont typeface="+mj-lt"/>
              <a:buAutoNum type="arabicPeriod" startAt="2"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76400"/>
            <a:ext cx="1803381" cy="3530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5000"/>
            <a:ext cx="1691484" cy="37299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138788" cy="14746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64" y="2438400"/>
            <a:ext cx="156136" cy="277577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971800"/>
            <a:ext cx="138788" cy="14746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371143"/>
            <a:ext cx="126171" cy="134057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60" y="2438400"/>
            <a:ext cx="607199" cy="29177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88" y="2514600"/>
            <a:ext cx="164812" cy="147463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728639" cy="277577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86475"/>
            <a:ext cx="728639" cy="294925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76200" y="3657600"/>
            <a:ext cx="8956596" cy="37446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Guaranteed to converge in case of linearly separable data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63604" y="4158005"/>
            <a:ext cx="8956596" cy="18456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b="1" dirty="0" smtClean="0"/>
              <a:t>Averaged Perceptron: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Run the “vanilla” perceptron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Keep track of each intermediate    and how many correct labels each provides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Return the weighted average vector</a:t>
            </a:r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110337"/>
            <a:ext cx="138788" cy="14746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91189"/>
            <a:ext cx="2460339" cy="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204" y="1295400"/>
            <a:ext cx="4232196" cy="992245"/>
          </a:xfrm>
        </p:spPr>
        <p:txBody>
          <a:bodyPr/>
          <a:lstStyle/>
          <a:p>
            <a:r>
              <a:rPr lang="en-US" dirty="0" smtClean="0"/>
              <a:t>Collins’ 2001 paper</a:t>
            </a:r>
          </a:p>
          <a:p>
            <a:r>
              <a:rPr lang="en-US" dirty="0" smtClean="0"/>
              <a:t>Averaged Perceptron wins!</a:t>
            </a:r>
            <a:endParaRPr lang="en-US" dirty="0"/>
          </a:p>
        </p:txBody>
      </p:sp>
      <p:pic>
        <p:nvPicPr>
          <p:cNvPr id="6" name="Picture 5" descr="collins-2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685800"/>
            <a:ext cx="4889500" cy="5969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43400" y="1295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67200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0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727892"/>
          </a:xfrm>
        </p:spPr>
        <p:txBody>
          <a:bodyPr/>
          <a:lstStyle/>
          <a:p>
            <a:r>
              <a:rPr lang="en-US" dirty="0" smtClean="0"/>
              <a:t>Global Models</a:t>
            </a:r>
            <a:br>
              <a:rPr lang="en-US" dirty="0" smtClean="0"/>
            </a:br>
            <a:r>
              <a:rPr lang="en-US" sz="2000" dirty="0" smtClean="0"/>
              <a:t>Features Can Depend on Previous &amp; Future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04" y="1143000"/>
            <a:ext cx="8956596" cy="2725874"/>
          </a:xfrm>
        </p:spPr>
        <p:txBody>
          <a:bodyPr/>
          <a:lstStyle/>
          <a:p>
            <a:r>
              <a:rPr lang="en-US" dirty="0" smtClean="0"/>
              <a:t>Features can depend on previous and future labels</a:t>
            </a:r>
          </a:p>
          <a:p>
            <a:pPr lvl="1"/>
            <a:r>
              <a:rPr lang="en-US" dirty="0" smtClean="0"/>
              <a:t>Intuitively, better feature selection implies better performance</a:t>
            </a:r>
          </a:p>
          <a:p>
            <a:r>
              <a:rPr lang="en-US" dirty="0" smtClean="0"/>
              <a:t>Must tag a whole sentence at a time! </a:t>
            </a:r>
          </a:p>
          <a:p>
            <a:r>
              <a:rPr lang="en-US" dirty="0" smtClean="0"/>
              <a:t>Cannot use Viterbi! Cannot use Greedy Decoding! </a:t>
            </a:r>
            <a:endParaRPr lang="en-US" dirty="0"/>
          </a:p>
          <a:p>
            <a:pPr lvl="1"/>
            <a:r>
              <a:rPr lang="en-US" dirty="0" smtClean="0"/>
              <a:t>Intuitively, slower </a:t>
            </a:r>
          </a:p>
          <a:p>
            <a:r>
              <a:rPr lang="en-US" dirty="0" smtClean="0"/>
              <a:t>Also called “Conditional Random Fields”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4532"/>
              </p:ext>
            </p:extLst>
          </p:nvPr>
        </p:nvGraphicFramePr>
        <p:xfrm>
          <a:off x="304800" y="3956274"/>
          <a:ext cx="8534400" cy="213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1600200"/>
                <a:gridCol w="1524000"/>
                <a:gridCol w="2133600"/>
              </a:tblGrid>
              <a:tr h="34380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Models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43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Hidden Markov Model</a:t>
                      </a:r>
                      <a:endParaRPr lang="en-US" b="1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Least Accurate</a:t>
                      </a:r>
                      <a:endParaRPr lang="en-US" dirty="0"/>
                    </a:p>
                  </a:txBody>
                  <a:tcPr/>
                </a:tc>
              </a:tr>
              <a:tr h="601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History-Based </a:t>
                      </a:r>
                      <a:r>
                        <a:rPr lang="en-US" b="1" dirty="0" smtClean="0"/>
                        <a:t>Maximum Entropy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768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Global Maximum</a:t>
                      </a:r>
                      <a:r>
                        <a:rPr lang="en-US" b="1" baseline="0" dirty="0" smtClean="0"/>
                        <a:t> Entropy Model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Discriminative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Accurate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6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7543800" cy="942822"/>
          </a:xfrm>
        </p:spPr>
        <p:txBody>
          <a:bodyPr/>
          <a:lstStyle/>
          <a:p>
            <a:r>
              <a:rPr lang="en-US" dirty="0"/>
              <a:t>Lafferty 2001 </a:t>
            </a:r>
            <a:r>
              <a:rPr lang="en-US" dirty="0" smtClean="0"/>
              <a:t>paper, part-of-speech tagging results</a:t>
            </a:r>
          </a:p>
          <a:p>
            <a:r>
              <a:rPr lang="en-US" dirty="0" err="1" smtClean="0"/>
              <a:t>Oov</a:t>
            </a:r>
            <a:r>
              <a:rPr lang="en-US" dirty="0" smtClean="0"/>
              <a:t> = out of vocabulary words</a:t>
            </a:r>
            <a:endParaRPr lang="en-US" dirty="0"/>
          </a:p>
        </p:txBody>
      </p:sp>
      <p:pic>
        <p:nvPicPr>
          <p:cNvPr id="4" name="Picture 3" descr="lafferty-2001-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0800"/>
            <a:ext cx="5422900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989502"/>
          </a:xfrm>
        </p:spPr>
        <p:txBody>
          <a:bodyPr/>
          <a:lstStyle/>
          <a:p>
            <a:r>
              <a:rPr lang="en-US" dirty="0" smtClean="0"/>
              <a:t>Phew! Done with Entity Extraction Background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What Was </a:t>
            </a:r>
            <a:r>
              <a:rPr lang="en-US" sz="2000" dirty="0"/>
              <a:t>O</a:t>
            </a:r>
            <a:r>
              <a:rPr lang="en-US" sz="2000" dirty="0" smtClean="0"/>
              <a:t>ur Problem </a:t>
            </a:r>
            <a:r>
              <a:rPr lang="en-US" sz="2000" dirty="0"/>
              <a:t>A</a:t>
            </a:r>
            <a:r>
              <a:rPr lang="en-US" sz="2000" dirty="0" smtClean="0"/>
              <a:t>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30887"/>
          </a:xfrm>
        </p:spPr>
        <p:txBody>
          <a:bodyPr/>
          <a:lstStyle/>
          <a:p>
            <a:r>
              <a:rPr lang="en-US" dirty="0" smtClean="0"/>
              <a:t>Want to find and classify security-related entities in text!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204" y="2667000"/>
            <a:ext cx="8956596" cy="2618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smtClean="0"/>
              <a:t>Greedy Tagging</a:t>
            </a:r>
          </a:p>
          <a:p>
            <a:r>
              <a:rPr lang="en-US" sz="2000" smtClean="0"/>
              <a:t>Use semi-supervised techniques</a:t>
            </a:r>
          </a:p>
          <a:p>
            <a:pPr lvl="1"/>
            <a:r>
              <a:rPr lang="en-US" sz="1800" smtClean="0"/>
              <a:t>Not discussed today</a:t>
            </a: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204" y="2197641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Our Approach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6576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98573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5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956596" cy="2766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Found structured sources (databases) with related text. </a:t>
            </a:r>
          </a:p>
          <a:p>
            <a:pPr marL="909637" lvl="1" indent="-514350">
              <a:buFont typeface="+mj-lt"/>
              <a:buAutoNum type="romanLcPeriod"/>
            </a:pPr>
            <a:r>
              <a:rPr lang="en-US" dirty="0"/>
              <a:t>Used structured fields to label identical strings in related </a:t>
            </a:r>
            <a:r>
              <a:rPr lang="en-US" dirty="0" smtClean="0"/>
              <a:t>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Heuristic rules to label entities in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Created a gazetteer of “relevant vulnerability terms” </a:t>
            </a:r>
          </a:p>
          <a:p>
            <a:pPr marL="909637" lvl="1" indent="-514350">
              <a:buFont typeface="+mj-lt"/>
              <a:buAutoNum type="romanLcPeriod"/>
            </a:pPr>
            <a:r>
              <a:rPr lang="en-US" dirty="0" smtClean="0"/>
              <a:t>Common Weakness Enumeration (CWE) categorizes vulnerabilities.  Most frequent phrases in vulnerability descriptions were hand-picked and labeled.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204" y="152400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11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Sources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404" y="4565043"/>
            <a:ext cx="8956596" cy="1454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National Vulnerability Database (NVD)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Microsoft Bulletin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Metasploit</a:t>
            </a:r>
            <a:r>
              <a:rPr lang="en-US" dirty="0" smtClean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133932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 (XSS) vulnerability in   Apple     Safari           before 6.0 allows remote attackers to inject arbitrary web script or HTML via a feed :// URL.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Vendor</a:t>
            </a:r>
            <a:r>
              <a:rPr lang="en-US" sz="2000" dirty="0" smtClean="0">
                <a:solidFill>
                  <a:srgbClr val="000000"/>
                </a:solidFill>
              </a:rPr>
              <a:t>: Apple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Software Application</a:t>
            </a:r>
            <a:r>
              <a:rPr lang="en-US" sz="2000" dirty="0" smtClean="0">
                <a:solidFill>
                  <a:srgbClr val="000000"/>
                </a:solidFill>
              </a:rPr>
              <a:t>: Safari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Versions Affected</a:t>
            </a:r>
            <a:r>
              <a:rPr lang="en-US" sz="2000" dirty="0" smtClean="0">
                <a:solidFill>
                  <a:srgbClr val="000000"/>
                </a:solidFill>
              </a:rPr>
              <a:t>: 1.0.0, : : : , 5.1.7</a:t>
            </a:r>
          </a:p>
          <a:p>
            <a:r>
              <a:rPr lang="en-US" sz="2000" b="1" dirty="0" smtClean="0">
                <a:solidFill>
                  <a:srgbClr val="000000"/>
                </a:solidFill>
              </a:rPr>
              <a:t>CWE Type</a:t>
            </a:r>
            <a:r>
              <a:rPr lang="en-US" sz="2000" dirty="0" smtClean="0">
                <a:solidFill>
                  <a:srgbClr val="000000"/>
                </a:solidFill>
              </a:rPr>
              <a:t>: Cross-Site Scripting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...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96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469359"/>
          </a:xfrm>
        </p:spPr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27996" cy="42216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b="1" dirty="0" smtClean="0"/>
              <a:t>ID #</a:t>
            </a:r>
            <a:r>
              <a:rPr lang="en-US" sz="2000" dirty="0" smtClean="0"/>
              <a:t>: CVE-2012-0678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Description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 (XSS) </a:t>
            </a:r>
            <a:r>
              <a:rPr lang="en-US" sz="2000" dirty="0" smtClean="0"/>
              <a:t>vulnerability in   </a:t>
            </a:r>
            <a:r>
              <a:rPr lang="en-US" sz="2000" dirty="0" smtClean="0">
                <a:solidFill>
                  <a:schemeClr val="tx2"/>
                </a:solidFill>
              </a:rPr>
              <a:t>Apple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4F81BD"/>
                </a:solidFill>
              </a:rPr>
              <a:t>Safari           </a:t>
            </a:r>
            <a:r>
              <a:rPr lang="en-US" sz="2000" dirty="0" smtClean="0">
                <a:solidFill>
                  <a:schemeClr val="accent4"/>
                </a:solidFill>
              </a:rPr>
              <a:t>before 6.0</a:t>
            </a:r>
            <a:r>
              <a:rPr lang="en-US" sz="2000" dirty="0" smtClean="0"/>
              <a:t> allows </a:t>
            </a:r>
            <a:r>
              <a:rPr lang="en-US" sz="2000" dirty="0" smtClean="0">
                <a:solidFill>
                  <a:schemeClr val="accent2"/>
                </a:solidFill>
              </a:rPr>
              <a:t>remote attackers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C0504D"/>
                </a:solidFill>
              </a:rPr>
              <a:t>inject arbitrary web script </a:t>
            </a:r>
            <a:r>
              <a:rPr lang="en-US" sz="2000" dirty="0" smtClean="0"/>
              <a:t>or HTML via a feed :// URL.</a:t>
            </a:r>
          </a:p>
          <a:p>
            <a:r>
              <a:rPr lang="en-US" sz="2000" b="1" dirty="0" smtClean="0"/>
              <a:t>Software Vendor: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Apple</a:t>
            </a:r>
          </a:p>
          <a:p>
            <a:r>
              <a:rPr lang="en-US" sz="2000" b="1" dirty="0" smtClean="0"/>
              <a:t>Software Application: </a:t>
            </a:r>
            <a:r>
              <a:rPr lang="en-US" sz="2000" dirty="0" smtClean="0">
                <a:solidFill>
                  <a:schemeClr val="accent1"/>
                </a:solidFill>
              </a:rPr>
              <a:t>Safari</a:t>
            </a:r>
          </a:p>
          <a:p>
            <a:r>
              <a:rPr lang="en-US" sz="2000" b="1" dirty="0" smtClean="0"/>
              <a:t>Versions Affected: </a:t>
            </a:r>
            <a:r>
              <a:rPr lang="en-US" sz="2000" dirty="0" smtClean="0">
                <a:solidFill>
                  <a:schemeClr val="accent4"/>
                </a:solidFill>
              </a:rPr>
              <a:t>1.0.0, … , 5.1.7</a:t>
            </a:r>
          </a:p>
          <a:p>
            <a:r>
              <a:rPr lang="en-US" sz="2000" b="1" dirty="0" smtClean="0"/>
              <a:t>CWE Type: </a:t>
            </a:r>
            <a:r>
              <a:rPr lang="en-US" sz="2000" dirty="0" smtClean="0">
                <a:solidFill>
                  <a:schemeClr val="accent2"/>
                </a:solidFill>
              </a:rPr>
              <a:t>Cross-Site Scripting</a:t>
            </a:r>
          </a:p>
          <a:p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1336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2098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6C3A"/>
                </a:solidFill>
              </a:rPr>
              <a:t>Sw.vendor</a:t>
            </a:r>
            <a:endParaRPr lang="en-US" sz="1400" dirty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2206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   </a:t>
            </a:r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883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National Vulnerability Database (NVD) record with annotated description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2664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5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“Auto-Labeling”: Creating a Training Corpus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447800"/>
            <a:ext cx="51816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Sw.product</a:t>
            </a:r>
            <a:endParaRPr lang="en-US" sz="2400" dirty="0" smtClean="0">
              <a:solidFill>
                <a:schemeClr val="accent1"/>
              </a:solidFill>
            </a:endParaRPr>
          </a:p>
          <a:p>
            <a:r>
              <a:rPr lang="en-US" sz="2400" dirty="0" err="1" smtClean="0">
                <a:solidFill>
                  <a:srgbClr val="006C3A"/>
                </a:solidFill>
              </a:rPr>
              <a:t>Sw.vendor</a:t>
            </a:r>
            <a:endParaRPr lang="en-US" sz="2400" dirty="0" smtClean="0">
              <a:solidFill>
                <a:srgbClr val="006C3A"/>
              </a:solidFill>
            </a:endParaRPr>
          </a:p>
          <a:p>
            <a:r>
              <a:rPr lang="en-US" sz="2400" dirty="0" err="1" smtClean="0">
                <a:solidFill>
                  <a:schemeClr val="accent4"/>
                </a:solidFill>
              </a:rPr>
              <a:t>Sw.version</a:t>
            </a:r>
            <a:endParaRPr lang="en-US" sz="2400" dirty="0" smtClean="0">
              <a:solidFill>
                <a:schemeClr val="accent4"/>
              </a:solidFill>
            </a:endParaRP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Sw.language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err="1" smtClean="0">
                <a:solidFill>
                  <a:schemeClr val="accent6"/>
                </a:solidFill>
              </a:rPr>
              <a:t>Sw.symbo</a:t>
            </a:r>
            <a:r>
              <a:rPr lang="en-US" sz="2400" dirty="0" err="1" smtClean="0">
                <a:solidFill>
                  <a:srgbClr val="006C3A"/>
                </a:solidFill>
              </a:rPr>
              <a:t>l</a:t>
            </a:r>
            <a:endParaRPr lang="en-US" sz="2400" dirty="0" smtClean="0">
              <a:solidFill>
                <a:srgbClr val="006C3A"/>
              </a:solidFill>
            </a:endParaRP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Vuln.relevant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Vuln.name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O – (No label)</a:t>
            </a:r>
            <a:endParaRPr lang="en-US" sz="2400" dirty="0" smtClean="0">
              <a:solidFill>
                <a:srgbClr val="006C3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990600"/>
            <a:ext cx="51816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Total List of Domain Specific Labels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used “IOB” tags to mark multiple term entities.</a:t>
            </a:r>
            <a:endParaRPr lang="en-US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1204" y="3657600"/>
            <a:ext cx="8956596" cy="25786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Internet Explorer was …”</a:t>
            </a:r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</a:t>
            </a:r>
            <a:r>
              <a:rPr lang="en-US" sz="2200" dirty="0" smtClean="0">
                <a:solidFill>
                  <a:schemeClr val="accent1"/>
                </a:solidFill>
              </a:rPr>
              <a:t>Internet Explorer </a:t>
            </a:r>
            <a:r>
              <a:rPr lang="en-US" sz="2200" dirty="0" smtClean="0"/>
              <a:t>was …” </a:t>
            </a:r>
          </a:p>
          <a:p>
            <a:pPr marL="346075" lvl="1" indent="0">
              <a:lnSpc>
                <a:spcPct val="130000"/>
              </a:lnSpc>
              <a:buNone/>
            </a:pPr>
            <a:endParaRPr lang="en-US" sz="2200" dirty="0" smtClean="0"/>
          </a:p>
          <a:p>
            <a:pPr marL="803275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“… </a:t>
            </a:r>
            <a:r>
              <a:rPr lang="en-US" sz="2200" dirty="0" smtClean="0">
                <a:solidFill>
                  <a:srgbClr val="4F81BD"/>
                </a:solidFill>
              </a:rPr>
              <a:t>Internet   Explorer </a:t>
            </a:r>
            <a:r>
              <a:rPr lang="en-US" sz="2200" dirty="0" smtClean="0"/>
              <a:t>was ...”</a:t>
            </a:r>
            <a:endParaRPr lang="en-US" sz="2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4572000"/>
            <a:ext cx="3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B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572000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572000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1400" y="5635823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18324" y="5420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B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542038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I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</a:rPr>
              <a:t>sw.product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4398" y="4724400"/>
            <a:ext cx="425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(First, IOB labels identify entities)</a:t>
            </a:r>
            <a:endParaRPr lang="en-US" sz="1600" dirty="0">
              <a:solidFill>
                <a:schemeClr val="accent2"/>
              </a:solidFill>
              <a:latin typeface="Lucida Handwriting"/>
              <a:cs typeface="Lucida Handwriting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5757446"/>
            <a:ext cx="463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Lucida Handwriting"/>
                <a:cs typeface="Lucida Handwriting"/>
              </a:rPr>
              <a:t>(Next, domain labels classify entities)</a:t>
            </a:r>
            <a:endParaRPr lang="en-US" sz="1600" dirty="0">
              <a:solidFill>
                <a:schemeClr val="accent2"/>
              </a:solidFill>
              <a:latin typeface="Lucida Handwriting"/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412428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956596" cy="5370701"/>
          </a:xfrm>
        </p:spPr>
        <p:txBody>
          <a:bodyPr/>
          <a:lstStyle/>
          <a:p>
            <a:r>
              <a:rPr lang="en-US" dirty="0"/>
              <a:t>Want to automatically identify and extract important information from text! </a:t>
            </a:r>
            <a:endParaRPr lang="en-US" dirty="0" smtClean="0"/>
          </a:p>
          <a:p>
            <a:r>
              <a:rPr lang="en-US" dirty="0" smtClean="0"/>
              <a:t>Compelling example (Thanks Mike!):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timelin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900"/>
            <a:ext cx="9144000" cy="38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Auto-Labeled Corpus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04" y="762000"/>
            <a:ext cx="8956596" cy="55061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Over 850,000 </a:t>
            </a:r>
            <a:r>
              <a:rPr lang="en-US" sz="2000" dirty="0" smtClean="0"/>
              <a:t>words</a:t>
            </a:r>
          </a:p>
          <a:p>
            <a:r>
              <a:rPr lang="en-US" sz="2000" dirty="0" smtClean="0"/>
              <a:t>Results on a random subsample:</a:t>
            </a:r>
          </a:p>
          <a:p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/>
              <a:t>Precision = #(correctly labeled) / #(labeled)</a:t>
            </a:r>
          </a:p>
          <a:p>
            <a:pPr lvl="1"/>
            <a:r>
              <a:rPr lang="en-US" dirty="0"/>
              <a:t>Precision is the probability something was correctly labeled given it was labeled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Recall = #(correctly labeled)/ #(should be labeled)</a:t>
            </a:r>
          </a:p>
          <a:p>
            <a:pPr lvl="1"/>
            <a:r>
              <a:rPr lang="en-US" dirty="0" smtClean="0"/>
              <a:t>Recall is the probability something was correctly labeled given it should have been </a:t>
            </a:r>
          </a:p>
          <a:p>
            <a:r>
              <a:rPr lang="en-US" sz="2000" dirty="0" smtClean="0"/>
              <a:t>F1 = Harmonic Mean (P,R) = 1/</a:t>
            </a:r>
            <a:r>
              <a:rPr lang="en-US" sz="2000" dirty="0" err="1" smtClean="0"/>
              <a:t>ave</a:t>
            </a:r>
            <a:r>
              <a:rPr lang="en-US" sz="2000" dirty="0" smtClean="0"/>
              <a:t>(1/P, 1/R) = 2PR/(R+P)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93091"/>
              </p:ext>
            </p:extLst>
          </p:nvPr>
        </p:nvGraphicFramePr>
        <p:xfrm>
          <a:off x="1447800" y="1828800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37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NVD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.89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MS-Bulletin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.866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68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“Auto-Labeling”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972096"/>
          </a:xfrm>
        </p:spPr>
        <p:txBody>
          <a:bodyPr/>
          <a:lstStyle/>
          <a:p>
            <a:r>
              <a:rPr lang="en-US" dirty="0" err="1" smtClean="0"/>
              <a:t>Bellare</a:t>
            </a:r>
            <a:r>
              <a:rPr lang="en-US" dirty="0" smtClean="0"/>
              <a:t> et al 2007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BibTeX</a:t>
            </a:r>
            <a:r>
              <a:rPr lang="en-US" dirty="0" smtClean="0"/>
              <a:t> to segment corresponding citations</a:t>
            </a:r>
          </a:p>
          <a:p>
            <a:r>
              <a:rPr lang="en-US" dirty="0" err="1" smtClean="0"/>
              <a:t>Seymore</a:t>
            </a:r>
            <a:r>
              <a:rPr lang="en-US" dirty="0" smtClean="0"/>
              <a:t> et al 1999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BibTeX</a:t>
            </a:r>
            <a:r>
              <a:rPr lang="en-US" dirty="0" smtClean="0"/>
              <a:t> entries to label headers of papers</a:t>
            </a:r>
          </a:p>
          <a:p>
            <a:r>
              <a:rPr lang="en-US" dirty="0" smtClean="0"/>
              <a:t>Craven &amp; </a:t>
            </a:r>
            <a:r>
              <a:rPr lang="en-US" dirty="0" err="1" smtClean="0"/>
              <a:t>Kumlien</a:t>
            </a:r>
            <a:r>
              <a:rPr lang="en-US" dirty="0" smtClean="0"/>
              <a:t> 1999</a:t>
            </a:r>
          </a:p>
          <a:p>
            <a:pPr lvl="1"/>
            <a:r>
              <a:rPr lang="en-US" dirty="0" smtClean="0"/>
              <a:t>Sentence related to a database </a:t>
            </a:r>
          </a:p>
          <a:p>
            <a:pPr lvl="1"/>
            <a:r>
              <a:rPr lang="en-US" dirty="0" smtClean="0"/>
              <a:t>Label a sentence as positive or negative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87404" y="990600"/>
            <a:ext cx="8956596" cy="183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Greedy </a:t>
            </a:r>
            <a:r>
              <a:rPr lang="en-US" sz="1800" dirty="0" smtClean="0"/>
              <a:t>Tagging</a:t>
            </a: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2309336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95400"/>
            <a:ext cx="45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1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IOB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762000"/>
            <a:ext cx="8956596" cy="6009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NLTK to apply part-of-speech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Features: </a:t>
            </a:r>
          </a:p>
          <a:p>
            <a:pPr marL="852487" lvl="1" indent="-457200"/>
            <a:r>
              <a:rPr lang="en-US" dirty="0"/>
              <a:t>U</a:t>
            </a:r>
            <a:r>
              <a:rPr lang="en-US" dirty="0" smtClean="0"/>
              <a:t>nigram </a:t>
            </a:r>
            <a:r>
              <a:rPr lang="en-US" dirty="0"/>
              <a:t>features for</a:t>
            </a:r>
          </a:p>
          <a:p>
            <a:pPr marL="1141412" lvl="2" indent="-457200"/>
            <a:r>
              <a:rPr lang="en-US" dirty="0" smtClean="0"/>
              <a:t>Previous </a:t>
            </a:r>
            <a:r>
              <a:rPr lang="en-US" dirty="0"/>
              <a:t>2, current</a:t>
            </a:r>
            <a:r>
              <a:rPr lang="en-US" dirty="0" smtClean="0"/>
              <a:t>, and </a:t>
            </a:r>
            <a:r>
              <a:rPr lang="en-US" dirty="0"/>
              <a:t>following 1 word</a:t>
            </a:r>
          </a:p>
          <a:p>
            <a:pPr marL="1141412" lvl="2" indent="-457200"/>
            <a:r>
              <a:rPr lang="en-US" dirty="0"/>
              <a:t>Previous 2, </a:t>
            </a:r>
            <a:r>
              <a:rPr lang="en-US" dirty="0" smtClean="0"/>
              <a:t>current, </a:t>
            </a:r>
            <a:r>
              <a:rPr lang="en-US" dirty="0"/>
              <a:t>and following 1 part-of-speech tag</a:t>
            </a:r>
          </a:p>
          <a:p>
            <a:pPr marL="1141412" lvl="2" indent="-457200"/>
            <a:r>
              <a:rPr lang="en-US" dirty="0"/>
              <a:t>Previous 2 and current IOB-</a:t>
            </a:r>
            <a:r>
              <a:rPr lang="en-US" dirty="0" smtClean="0"/>
              <a:t>tag</a:t>
            </a:r>
          </a:p>
          <a:p>
            <a:pPr marL="852487" lvl="1" indent="-457200"/>
            <a:r>
              <a:rPr lang="en-US" dirty="0"/>
              <a:t>Bigram features for </a:t>
            </a:r>
          </a:p>
          <a:p>
            <a:pPr marL="1141412" lvl="2" indent="-457200"/>
            <a:r>
              <a:rPr lang="en-US" dirty="0"/>
              <a:t>Previous 2 IOB-tags</a:t>
            </a:r>
          </a:p>
          <a:p>
            <a:pPr marL="1141412" lvl="2" indent="-457200"/>
            <a:r>
              <a:rPr lang="en-US" dirty="0"/>
              <a:t>Previous IOB-tag &amp; current word</a:t>
            </a:r>
          </a:p>
          <a:p>
            <a:pPr marL="1141412" lvl="2" indent="-457200"/>
            <a:r>
              <a:rPr lang="en-US" dirty="0"/>
              <a:t>Previous part-of-speech tag &amp; current word</a:t>
            </a:r>
          </a:p>
          <a:p>
            <a:pPr marL="852487" lvl="1" indent="-457200"/>
            <a:r>
              <a:rPr lang="en-US" dirty="0" smtClean="0"/>
              <a:t>Regular Expressions for identifying</a:t>
            </a:r>
          </a:p>
          <a:p>
            <a:pPr marL="1141412" lvl="2" indent="-457200"/>
            <a:r>
              <a:rPr lang="en-US" dirty="0"/>
              <a:t>1</a:t>
            </a:r>
            <a:r>
              <a:rPr lang="en-US" dirty="0" smtClean="0"/>
              <a:t>nitial digit, inter1or digit, </a:t>
            </a:r>
            <a:r>
              <a:rPr lang="en-US" dirty="0" err="1" smtClean="0"/>
              <a:t>snake_case</a:t>
            </a:r>
            <a:r>
              <a:rPr lang="en-US" dirty="0" smtClean="0"/>
              <a:t>, </a:t>
            </a:r>
            <a:r>
              <a:rPr lang="en-US" dirty="0" err="1" smtClean="0"/>
              <a:t>camelCase</a:t>
            </a:r>
            <a:r>
              <a:rPr lang="en-US" dirty="0" smtClean="0"/>
              <a:t>, Initial capital, &amp; punctuation!</a:t>
            </a:r>
          </a:p>
          <a:p>
            <a:pPr marL="1141412" lvl="2" indent="-457200"/>
            <a:r>
              <a:rPr lang="en-US" dirty="0" smtClean="0"/>
              <a:t>Used on previous 2, current, and following 2 words</a:t>
            </a:r>
          </a:p>
          <a:p>
            <a:pPr marL="684212" lvl="2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9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685800"/>
            <a:ext cx="8956596" cy="14547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Used NLTK to apply part-of-speech tags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IOB-Tags already applied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Features: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400" y="2133600"/>
            <a:ext cx="8915400" cy="4248471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2487" lvl="1" indent="-457200"/>
            <a:r>
              <a:rPr lang="en-US" smtClean="0"/>
              <a:t>Unigram features for</a:t>
            </a:r>
          </a:p>
          <a:p>
            <a:pPr marL="1141412" lvl="2" indent="-457200"/>
            <a:r>
              <a:rPr lang="en-US" smtClean="0"/>
              <a:t>Previous 2, current, following 1 word</a:t>
            </a:r>
          </a:p>
          <a:p>
            <a:pPr marL="1141412" lvl="2" indent="-457200"/>
            <a:r>
              <a:rPr lang="en-US" smtClean="0"/>
              <a:t>Previous 2, current and following 1 part-of-speech tag</a:t>
            </a:r>
          </a:p>
          <a:p>
            <a:pPr marL="1141412" lvl="2" indent="-457200"/>
            <a:r>
              <a:rPr lang="en-US" smtClean="0"/>
              <a:t>Previous 2 and current IOB-tag</a:t>
            </a:r>
          </a:p>
          <a:p>
            <a:pPr marL="1141412" lvl="2" indent="-457200"/>
            <a:r>
              <a:rPr lang="en-US" smtClean="0"/>
              <a:t>Previous 2 domain labels</a:t>
            </a:r>
          </a:p>
          <a:p>
            <a:pPr marL="852487" lvl="1" indent="-457200"/>
            <a:r>
              <a:rPr lang="en-US" smtClean="0"/>
              <a:t>Bigram features for </a:t>
            </a:r>
          </a:p>
          <a:p>
            <a:pPr marL="1141412" lvl="2" indent="-457200"/>
            <a:r>
              <a:rPr lang="en-US" smtClean="0"/>
              <a:t>Previous 2 domain labels</a:t>
            </a:r>
          </a:p>
          <a:p>
            <a:pPr marL="1141412" lvl="2" indent="-457200"/>
            <a:r>
              <a:rPr lang="en-US" smtClean="0"/>
              <a:t>Previous domain label &amp; current word</a:t>
            </a:r>
          </a:p>
          <a:p>
            <a:pPr marL="1141412" lvl="2" indent="-457200"/>
            <a:r>
              <a:rPr lang="en-US" smtClean="0"/>
              <a:t>Previous IOB-tag &amp; current word</a:t>
            </a:r>
          </a:p>
          <a:p>
            <a:pPr marL="1141412" lvl="2" indent="-457200"/>
            <a:r>
              <a:rPr lang="en-US" smtClean="0"/>
              <a:t>Previous part-of-speech tag &amp; current word</a:t>
            </a:r>
          </a:p>
          <a:p>
            <a:pPr marL="852487" lvl="1" indent="-457200"/>
            <a:r>
              <a:rPr lang="en-US" smtClean="0"/>
              <a:t>Gazetteer features for</a:t>
            </a:r>
          </a:p>
          <a:p>
            <a:pPr marL="1141412" lvl="2" indent="-457200"/>
            <a:r>
              <a:rPr lang="en-US" smtClean="0"/>
              <a:t>Sw.product</a:t>
            </a:r>
          </a:p>
          <a:p>
            <a:pPr marL="1141412" lvl="2" indent="-457200"/>
            <a:r>
              <a:rPr lang="en-US" smtClean="0"/>
              <a:t>Sw.vendor </a:t>
            </a:r>
          </a:p>
          <a:p>
            <a:pPr marL="852487" lvl="1" indent="-457200"/>
            <a:r>
              <a:rPr lang="en-US" smtClean="0"/>
              <a:t>Regular Expressions for identifying</a:t>
            </a:r>
          </a:p>
          <a:p>
            <a:pPr marL="1141412" lvl="2" indent="-457200"/>
            <a:r>
              <a:rPr lang="en-US" smtClean="0"/>
              <a:t>1nitial digit, inter1or digit, snake_case, camelCase, Initial capital, &amp; punctuation!</a:t>
            </a:r>
          </a:p>
          <a:p>
            <a:pPr marL="1141412" lvl="2" indent="-457200"/>
            <a:r>
              <a:rPr lang="en-US" smtClean="0"/>
              <a:t>Used on previous 2, current, and following 2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47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327400" cy="42521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Results:  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-</a:t>
            </a:r>
            <a:r>
              <a:rPr lang="en-US" dirty="0" smtClean="0"/>
              <a:t>fold repeated subsampling</a:t>
            </a:r>
          </a:p>
          <a:p>
            <a:pPr lvl="1"/>
            <a:r>
              <a:rPr lang="en-US" dirty="0" smtClean="0"/>
              <a:t>80/20%  train/test sets</a:t>
            </a:r>
          </a:p>
          <a:p>
            <a:pPr lvl="1"/>
            <a:r>
              <a:rPr lang="en-US" dirty="0" smtClean="0"/>
              <a:t>n = # NVD text descriptions </a:t>
            </a:r>
          </a:p>
          <a:p>
            <a:pPr lvl="1"/>
            <a:r>
              <a:rPr lang="en-US" dirty="0" err="1" smtClean="0"/>
              <a:t>OpenNLP</a:t>
            </a:r>
            <a:r>
              <a:rPr lang="en-US" dirty="0" smtClean="0"/>
              <a:t> implementation results given</a:t>
            </a:r>
          </a:p>
          <a:p>
            <a:pPr lvl="1"/>
            <a:r>
              <a:rPr lang="en-US" dirty="0" smtClean="0"/>
              <a:t>Time is “clock-time” on </a:t>
            </a:r>
            <a:r>
              <a:rPr lang="en-US" dirty="0" err="1" smtClean="0"/>
              <a:t>Macbook</a:t>
            </a:r>
            <a:r>
              <a:rPr lang="en-US" dirty="0" smtClean="0"/>
              <a:t> 2.3Ghz I7, 8GB, 256GB flash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nvd-lab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860800"/>
            <a:ext cx="5308600" cy="2311400"/>
          </a:xfrm>
          <a:prstGeom prst="rect">
            <a:avLst/>
          </a:prstGeom>
        </p:spPr>
      </p:pic>
      <p:pic>
        <p:nvPicPr>
          <p:cNvPr id="7" name="Picture 6" descr="iob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66800"/>
            <a:ext cx="5295900" cy="2006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6813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IOB Results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35007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NVD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7632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from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4384596" cy="1966692"/>
          </a:xfrm>
        </p:spPr>
        <p:txBody>
          <a:bodyPr/>
          <a:lstStyle/>
          <a:p>
            <a:r>
              <a:rPr lang="en-US" dirty="0" smtClean="0"/>
              <a:t>Joshi et. al 2013</a:t>
            </a:r>
          </a:p>
          <a:p>
            <a:r>
              <a:rPr lang="en-US" dirty="0" smtClean="0"/>
              <a:t>Almost same problem</a:t>
            </a:r>
          </a:p>
          <a:p>
            <a:r>
              <a:rPr lang="en-US" dirty="0" smtClean="0"/>
              <a:t>Hand-labeled corpus</a:t>
            </a:r>
          </a:p>
          <a:p>
            <a:r>
              <a:rPr lang="en-US" dirty="0" smtClean="0"/>
              <a:t>CRF (global model)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68228"/>
              </p:ext>
            </p:extLst>
          </p:nvPr>
        </p:nvGraphicFramePr>
        <p:xfrm>
          <a:off x="3733800" y="1447800"/>
          <a:ext cx="4953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.837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21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2160377"/>
          </a:xfrm>
        </p:spPr>
        <p:txBody>
          <a:bodyPr numCol="2"/>
          <a:lstStyle/>
          <a:p>
            <a:r>
              <a:rPr lang="en-US" dirty="0"/>
              <a:t>Collaborators: </a:t>
            </a:r>
          </a:p>
          <a:p>
            <a:pPr lvl="1"/>
            <a:r>
              <a:rPr lang="en-US" dirty="0"/>
              <a:t>Corinne Jones (PSU Intern)</a:t>
            </a:r>
          </a:p>
          <a:p>
            <a:pPr lvl="1"/>
            <a:r>
              <a:rPr lang="en-US" dirty="0"/>
              <a:t>Mike </a:t>
            </a:r>
            <a:r>
              <a:rPr lang="en-US" dirty="0" err="1"/>
              <a:t>Iannacone</a:t>
            </a:r>
            <a:endParaRPr lang="en-US" dirty="0"/>
          </a:p>
          <a:p>
            <a:pPr lvl="1"/>
            <a:r>
              <a:rPr lang="en-US" dirty="0"/>
              <a:t>Kelly </a:t>
            </a:r>
            <a:r>
              <a:rPr lang="en-US" dirty="0" err="1"/>
              <a:t>Testa</a:t>
            </a:r>
            <a:endParaRPr lang="en-US" dirty="0"/>
          </a:p>
          <a:p>
            <a:pPr lvl="1"/>
            <a:r>
              <a:rPr lang="en-US" dirty="0"/>
              <a:t>John </a:t>
            </a:r>
            <a:r>
              <a:rPr lang="en-US" dirty="0" err="1"/>
              <a:t>Goodall</a:t>
            </a:r>
            <a:r>
              <a:rPr lang="en-US" dirty="0"/>
              <a:t> (PI)</a:t>
            </a:r>
          </a:p>
          <a:p>
            <a:r>
              <a:rPr lang="en-US" dirty="0" smtClean="0"/>
              <a:t>Funding </a:t>
            </a:r>
          </a:p>
          <a:p>
            <a:pPr lvl="1"/>
            <a:r>
              <a:rPr lang="en-US" dirty="0" smtClean="0"/>
              <a:t>DHS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Natural Language Processing (</a:t>
            </a:r>
            <a:r>
              <a:rPr lang="en-US" dirty="0"/>
              <a:t>NLP)</a:t>
            </a:r>
            <a:br>
              <a:rPr lang="en-US" dirty="0"/>
            </a:br>
            <a:r>
              <a:rPr lang="en-US" sz="2000" dirty="0" smtClean="0"/>
              <a:t>“</a:t>
            </a:r>
            <a:r>
              <a:rPr lang="en-US" sz="2000" dirty="0"/>
              <a:t>Where Machine Learning meets Linguistics”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404" y="990600"/>
            <a:ext cx="5527596" cy="3162917"/>
          </a:xfrm>
        </p:spPr>
        <p:txBody>
          <a:bodyPr/>
          <a:lstStyle/>
          <a:p>
            <a:r>
              <a:rPr lang="en-US" dirty="0" smtClean="0"/>
              <a:t>Use heuristic rules, probability, &amp; computational tools to understand human language</a:t>
            </a:r>
          </a:p>
          <a:p>
            <a:r>
              <a:rPr lang="en-US" dirty="0" smtClean="0"/>
              <a:t>Computational Linguistics = Natural Language Processing </a:t>
            </a:r>
            <a:br>
              <a:rPr lang="en-US" dirty="0" smtClean="0"/>
            </a:br>
            <a:r>
              <a:rPr lang="en-US" dirty="0" smtClean="0"/>
              <a:t>(in my vernacular they are the same)</a:t>
            </a:r>
          </a:p>
          <a:p>
            <a:r>
              <a:rPr lang="en-US" dirty="0" smtClean="0"/>
              <a:t>Examples</a:t>
            </a:r>
          </a:p>
          <a:p>
            <a:pPr marL="346075" lvl="1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672592"/>
            <a:ext cx="5410200" cy="2652008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 smtClean="0"/>
              <a:t>Language Modeling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Part of Speech Tagging</a:t>
            </a:r>
          </a:p>
          <a:p>
            <a:pPr lvl="1"/>
            <a:r>
              <a:rPr lang="en-US" dirty="0" smtClean="0"/>
              <a:t>Parse Trees</a:t>
            </a:r>
          </a:p>
          <a:p>
            <a:pPr lvl="1"/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Text Summarization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" name="Picture 7" descr="2013-09-08 20.0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066801"/>
            <a:ext cx="2912748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2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04" y="685800"/>
            <a:ext cx="8956596" cy="26181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smtClean="0"/>
              <a:t>Use Supervised Entity Extraction to identify and classify concepts of interest.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“Automatically” created a training corpus with security-related labels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Used a Maximum Entropy Model with history-based features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Averaged Perceptron for training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sz="1800" dirty="0" smtClean="0"/>
              <a:t>Greedy Tagging</a:t>
            </a:r>
            <a:endParaRPr lang="en-US" sz="1800" dirty="0"/>
          </a:p>
          <a:p>
            <a:r>
              <a:rPr lang="en-US" sz="2000" dirty="0" smtClean="0"/>
              <a:t>Use semi-supervised techniques</a:t>
            </a:r>
          </a:p>
          <a:p>
            <a:pPr lvl="1"/>
            <a:r>
              <a:rPr lang="en-US" sz="1800" dirty="0" smtClean="0"/>
              <a:t>Not discussed today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7404" y="4191000"/>
            <a:ext cx="8956596" cy="156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30188" indent="-2301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006C3A"/>
              </a:buClr>
              <a:buFont typeface="Arial" pitchFamily="34" charset="0"/>
              <a:buChar char="•"/>
              <a:defRPr sz="2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5475" indent="-2794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20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301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•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4588" indent="-1730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rgbClr val="006C3A"/>
              </a:buClr>
              <a:buFont typeface="Arial" pitchFamily="34" charset="0"/>
              <a:buChar char="–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06C3A"/>
              </a:buClr>
              <a:buFont typeface="Arial" pitchFamily="34" charset="0"/>
              <a:buChar char="»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Introduction to ML techniques in Entity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Give some details of how we used them in our approach</a:t>
            </a:r>
          </a:p>
          <a:p>
            <a:r>
              <a:rPr lang="en-US" sz="2000" dirty="0" smtClean="0"/>
              <a:t>Theme: NLP Machine Learning is thoroughly developed.  </a:t>
            </a:r>
            <a:r>
              <a:rPr lang="en-US" sz="2000" dirty="0" smtClean="0"/>
              <a:t>Now, </a:t>
            </a:r>
            <a:r>
              <a:rPr lang="en-US" sz="2000" dirty="0" smtClean="0"/>
              <a:t>how to deploy these techniques to specialize applications?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657600"/>
            <a:ext cx="8956596" cy="46935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Goals/Outline of the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881062"/>
          </a:xfrm>
        </p:spPr>
        <p:txBody>
          <a:bodyPr/>
          <a:lstStyle/>
          <a:p>
            <a:r>
              <a:rPr lang="en-US" dirty="0" smtClean="0"/>
              <a:t>Also known as “Named Entity Recognition”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876800"/>
            <a:ext cx="87630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George Washington</a:t>
            </a:r>
            <a:r>
              <a:rPr lang="en-US" dirty="0" smtClean="0"/>
              <a:t>’s ancestors were from </a:t>
            </a:r>
            <a:r>
              <a:rPr lang="en-US" b="1" dirty="0" err="1" smtClean="0">
                <a:solidFill>
                  <a:schemeClr val="accent1"/>
                </a:solidFill>
              </a:rPr>
              <a:t>Sulgrave</a:t>
            </a:r>
            <a:r>
              <a:rPr lang="en-US" b="1" dirty="0" smtClean="0">
                <a:solidFill>
                  <a:schemeClr val="accent1"/>
                </a:solidFill>
              </a:rPr>
              <a:t>, England</a:t>
            </a:r>
            <a:r>
              <a:rPr lang="en-US" dirty="0" smtClean="0"/>
              <a:t>; his great-grandfather, </a:t>
            </a:r>
            <a:r>
              <a:rPr lang="en-US" b="1" dirty="0" smtClean="0">
                <a:solidFill>
                  <a:schemeClr val="tx2"/>
                </a:solidFill>
              </a:rPr>
              <a:t>John Washington</a:t>
            </a:r>
            <a:r>
              <a:rPr lang="en-US" dirty="0" smtClean="0"/>
              <a:t>, had emigrated to </a:t>
            </a:r>
            <a:r>
              <a:rPr lang="en-US" b="1" dirty="0" smtClean="0">
                <a:solidFill>
                  <a:schemeClr val="accent1"/>
                </a:solidFill>
              </a:rPr>
              <a:t>Virginia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chemeClr val="accent2"/>
                </a:solidFill>
              </a:rPr>
              <a:t>1657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953000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person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person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49500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place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4F81BD"/>
                </a:solidFill>
              </a:rPr>
              <a:t>place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4800" y="5483423"/>
            <a:ext cx="74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date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" y="2732038"/>
            <a:ext cx="8763000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George Washington’s ancestors were from </a:t>
            </a:r>
            <a:r>
              <a:rPr lang="en-US" dirty="0" err="1" smtClean="0">
                <a:solidFill>
                  <a:schemeClr val="tx1"/>
                </a:solidFill>
              </a:rPr>
              <a:t>Sulgrave</a:t>
            </a:r>
            <a:r>
              <a:rPr lang="en-US" dirty="0" smtClean="0">
                <a:solidFill>
                  <a:schemeClr val="tx1"/>
                </a:solidFill>
              </a:rPr>
              <a:t>, England; his great-grandfather, John Washington, had emigrated to Virginia in 1657.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1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56596" cy="3590726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Output</a:t>
            </a:r>
          </a:p>
          <a:p>
            <a:pPr lvl="1"/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204" y="177114"/>
            <a:ext cx="8956596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kern="1200">
                <a:solidFill>
                  <a:srgbClr val="006C3A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Entity Extraction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Automatically Identifying &amp; Classifying Concepts in Text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4419600"/>
            <a:ext cx="87630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Microsoft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Internet Explorer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6 </a:t>
            </a:r>
            <a:r>
              <a:rPr lang="en-US" dirty="0" smtClean="0"/>
              <a:t>&amp; </a:t>
            </a:r>
            <a:r>
              <a:rPr lang="en-US" b="1" dirty="0" smtClean="0">
                <a:solidFill>
                  <a:srgbClr val="F79646"/>
                </a:solidFill>
              </a:rPr>
              <a:t>7</a:t>
            </a:r>
            <a:r>
              <a:rPr lang="en-US" dirty="0" smtClean="0"/>
              <a:t> does not properly handle objects in </a:t>
            </a:r>
            <a:r>
              <a:rPr lang="en-US" b="1" dirty="0" smtClean="0">
                <a:solidFill>
                  <a:schemeClr val="accent2"/>
                </a:solidFill>
              </a:rPr>
              <a:t>memory</a:t>
            </a:r>
            <a:r>
              <a:rPr lang="en-US" dirty="0" smtClean="0"/>
              <a:t>, which </a:t>
            </a:r>
            <a:r>
              <a:rPr lang="en-US" b="1" dirty="0" smtClean="0">
                <a:solidFill>
                  <a:srgbClr val="C0504D"/>
                </a:solidFill>
              </a:rPr>
              <a:t>allows remote attackers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504D"/>
                </a:solidFill>
              </a:rPr>
              <a:t>execute arbitrary code </a:t>
            </a:r>
            <a:r>
              <a:rPr lang="en-US" dirty="0" smtClean="0"/>
              <a:t>by accessing a deleted object, aka “</a:t>
            </a:r>
            <a:r>
              <a:rPr lang="en-US" dirty="0" err="1" smtClean="0"/>
              <a:t>OnReadyStateChange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504D"/>
                </a:solidFill>
              </a:rPr>
              <a:t>Remote Code Execution </a:t>
            </a:r>
            <a:r>
              <a:rPr lang="en-US" dirty="0" smtClean="0"/>
              <a:t>Vulnerability”.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4492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</a:rPr>
              <a:t>s</a:t>
            </a:r>
            <a:r>
              <a:rPr lang="en-US" sz="1400" dirty="0" err="1" smtClean="0">
                <a:solidFill>
                  <a:schemeClr val="tx2"/>
                </a:solidFill>
              </a:rPr>
              <a:t>w.vendor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4F81BD"/>
                </a:solidFill>
              </a:rPr>
              <a:t>sw.product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7000" y="4492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79646"/>
                </a:solidFill>
              </a:rPr>
              <a:t>sw.versions</a:t>
            </a:r>
            <a:endParaRPr lang="en-US" sz="1400" dirty="0">
              <a:solidFill>
                <a:srgbClr val="F7964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53200" y="44928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5600" y="5559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50262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/>
                </a:solidFill>
              </a:rPr>
              <a:t>Vuln.relevant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2209800"/>
            <a:ext cx="86868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</a:rPr>
              <a:t>Microsoft Internet Explorer 6 &amp; 7 does not properly handle objects in memory, which allows remote attackers to execute arbitrary code by accessing a deleted object, aka “</a:t>
            </a:r>
            <a:r>
              <a:rPr lang="en-US" dirty="0" err="1" smtClean="0">
                <a:solidFill>
                  <a:srgbClr val="000000"/>
                </a:solidFill>
              </a:rPr>
              <a:t>OnReadyStateChange</a:t>
            </a:r>
            <a:r>
              <a:rPr lang="en-US" dirty="0" smtClean="0">
                <a:solidFill>
                  <a:srgbClr val="000000"/>
                </a:solidFill>
              </a:rPr>
              <a:t> Remote Code Execution Vulnerability”.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71600"/>
            <a:ext cx="8956596" cy="2478627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Part of Speech Tagging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Same Problem?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362200"/>
            <a:ext cx="876300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782370"/>
            <a:ext cx="8763000" cy="607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sz="1400" dirty="0" smtClean="0">
                <a:solidFill>
                  <a:srgbClr val="006C3A"/>
                </a:solidFill>
              </a:rPr>
              <a:t> DT            PN                  VB         VB            PN             CC           VB       PP    DT           NN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Volunteers should beat Michigan and advance in the tournament!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8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956596" cy="4594078"/>
          </a:xfrm>
        </p:spPr>
        <p:txBody>
          <a:bodyPr/>
          <a:lstStyle/>
          <a:p>
            <a:r>
              <a:rPr lang="en-US" dirty="0" smtClean="0"/>
              <a:t>Given a </a:t>
            </a:r>
            <a:r>
              <a:rPr lang="en-US" dirty="0"/>
              <a:t>fixed vocabulary,     </a:t>
            </a:r>
          </a:p>
          <a:p>
            <a:r>
              <a:rPr lang="en-US" dirty="0" smtClean="0"/>
              <a:t>Given </a:t>
            </a:r>
            <a:r>
              <a:rPr lang="en-US" dirty="0"/>
              <a:t>a fixed set of labels,  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a training set </a:t>
            </a:r>
          </a:p>
          <a:p>
            <a:pPr lvl="1"/>
            <a:r>
              <a:rPr lang="en-US" dirty="0" smtClean="0"/>
              <a:t>Each				  a sentence, so  </a:t>
            </a:r>
          </a:p>
          <a:p>
            <a:pPr lvl="1"/>
            <a:r>
              <a:rPr lang="en-US" dirty="0" smtClean="0"/>
              <a:t>Each			</a:t>
            </a:r>
            <a:r>
              <a:rPr lang="en-US" dirty="0"/>
              <a:t> </a:t>
            </a:r>
            <a:r>
              <a:rPr lang="en-US" dirty="0" smtClean="0"/>
              <a:t>           a tag sequence, so </a:t>
            </a:r>
          </a:p>
          <a:p>
            <a:r>
              <a:rPr lang="en-US" b="1" dirty="0" smtClean="0"/>
              <a:t>Must produce a function </a:t>
            </a:r>
            <a:r>
              <a:rPr lang="en-US" b="1" dirty="0"/>
              <a:t> </a:t>
            </a:r>
            <a:r>
              <a:rPr lang="en-US" b="1" dirty="0" smtClean="0"/>
              <a:t>                 which takes in a  sentence </a:t>
            </a:r>
            <a:r>
              <a:rPr lang="en-US" b="1" dirty="0"/>
              <a:t> </a:t>
            </a:r>
            <a:r>
              <a:rPr lang="en-US" b="1" dirty="0" smtClean="0"/>
              <a:t>   and outputs labels (or tags)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956596" cy="8309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(Supervised) Sequential Labeling Problem</a:t>
            </a:r>
            <a:br>
              <a:rPr lang="en-US" dirty="0" smtClean="0"/>
            </a:br>
            <a:r>
              <a:rPr lang="en-US" sz="2000" dirty="0" smtClean="0"/>
              <a:t>Generalization &amp; Formalization </a:t>
            </a:r>
            <a:endParaRPr lang="en-US" sz="2000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68236"/>
            <a:ext cx="3581400" cy="398964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67200"/>
            <a:ext cx="3175000" cy="42932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648200"/>
            <a:ext cx="2990850" cy="41891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181600"/>
            <a:ext cx="1257300" cy="347165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11" y="5632395"/>
            <a:ext cx="177489" cy="158805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38800"/>
            <a:ext cx="171450" cy="2286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343400"/>
            <a:ext cx="1020962" cy="295793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286251" cy="238542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05000"/>
            <a:ext cx="257625" cy="238542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88" y="4723865"/>
            <a:ext cx="963712" cy="3053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800" y="2590800"/>
            <a:ext cx="3886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600" dirty="0" smtClean="0">
                <a:solidFill>
                  <a:srgbClr val="006C3A"/>
                </a:solidFill>
              </a:rPr>
              <a:t>NN</a:t>
            </a:r>
            <a:r>
              <a:rPr lang="en-US" sz="1600" dirty="0" smtClean="0"/>
              <a:t> - noun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PN</a:t>
            </a:r>
            <a:r>
              <a:rPr lang="en-US" sz="1600" dirty="0" smtClean="0"/>
              <a:t> – proper noun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DT</a:t>
            </a:r>
            <a:r>
              <a:rPr lang="en-US" sz="1600" dirty="0" smtClean="0"/>
              <a:t> - determiner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JJ</a:t>
            </a:r>
            <a:r>
              <a:rPr lang="en-US" sz="1600" dirty="0" smtClean="0"/>
              <a:t>  - adjective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VB</a:t>
            </a:r>
            <a:r>
              <a:rPr lang="en-US" sz="1600" dirty="0" smtClean="0"/>
              <a:t> – verb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CC</a:t>
            </a:r>
            <a:r>
              <a:rPr lang="en-US" sz="1600" dirty="0" smtClean="0"/>
              <a:t> – conjunction</a:t>
            </a:r>
          </a:p>
          <a:p>
            <a:r>
              <a:rPr lang="en-US" sz="1600" dirty="0" smtClean="0">
                <a:solidFill>
                  <a:srgbClr val="006C3A"/>
                </a:solidFill>
              </a:rPr>
              <a:t>PP</a:t>
            </a:r>
            <a:r>
              <a:rPr lang="en-US" sz="1600" dirty="0" smtClean="0"/>
              <a:t> – preposition</a:t>
            </a:r>
          </a:p>
          <a:p>
            <a:r>
              <a:rPr lang="en-US" sz="1600" dirty="0" smtClean="0"/>
              <a:t>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0600" y="2286000"/>
            <a:ext cx="220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Part of Speech Labels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649475" y="2252246"/>
            <a:ext cx="235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Security Domain Labels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76800" y="2590800"/>
            <a:ext cx="3886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r>
              <a:rPr lang="en-US" sz="1600" dirty="0" err="1" smtClean="0">
                <a:solidFill>
                  <a:srgbClr val="006C3A"/>
                </a:solidFill>
              </a:rPr>
              <a:t>Sw.product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Sw.vendor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Sw.version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Sw.language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Sw.symbol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Vuln.relevant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err="1" smtClean="0">
                <a:solidFill>
                  <a:srgbClr val="006C3A"/>
                </a:solidFill>
              </a:rPr>
              <a:t>Vuln.name</a:t>
            </a:r>
            <a:endParaRPr lang="en-US" sz="1600" dirty="0" smtClean="0">
              <a:solidFill>
                <a:srgbClr val="006C3A"/>
              </a:solidFill>
            </a:endParaRPr>
          </a:p>
          <a:p>
            <a:r>
              <a:rPr lang="en-US" sz="1600" dirty="0" smtClean="0">
                <a:solidFill>
                  <a:srgbClr val="006C3A"/>
                </a:solidFill>
              </a:rPr>
              <a:t>O </a:t>
            </a:r>
            <a:r>
              <a:rPr lang="en-US" sz="1600" dirty="0" smtClean="0">
                <a:solidFill>
                  <a:schemeClr val="tx1"/>
                </a:solidFill>
              </a:rPr>
              <a:t>– (No label)</a:t>
            </a:r>
            <a:endParaRPr lang="en-US" sz="1600" dirty="0" smtClean="0">
              <a:solidFill>
                <a:srgbClr val="006C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86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2856</TotalTime>
  <Words>2456</Words>
  <Application>Microsoft Macintosh PowerPoint</Application>
  <PresentationFormat>On-screen Show (4:3)</PresentationFormat>
  <Paragraphs>474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Theme</vt:lpstr>
      <vt:lpstr>PowerPoint Presentation</vt:lpstr>
      <vt:lpstr>STUCCO: Quick Project Overview</vt:lpstr>
      <vt:lpstr>Enter Natural Language Processing</vt:lpstr>
      <vt:lpstr>Natural Language Processing (NLP) “Where Machine Learning meets Linguistics” </vt:lpstr>
      <vt:lpstr>Our Approach</vt:lpstr>
      <vt:lpstr>PowerPoint Presentation</vt:lpstr>
      <vt:lpstr>PowerPoint Presentation</vt:lpstr>
      <vt:lpstr>Part of Speech Tagging Same Problem? </vt:lpstr>
      <vt:lpstr>(Supervised) Sequential Labeling Problem Generalization &amp; Formalization </vt:lpstr>
      <vt:lpstr>Sequential Labeling Solution Probabilistic Modeling </vt:lpstr>
      <vt:lpstr>Hidden Markov Model (HMM) A Crash Course</vt:lpstr>
      <vt:lpstr>PowerPoint Presentation</vt:lpstr>
      <vt:lpstr>PowerPoint Presentation</vt:lpstr>
      <vt:lpstr>PowerPoint Presentation</vt:lpstr>
      <vt:lpstr>Cook-Up a Probability from Feature Vectors</vt:lpstr>
      <vt:lpstr>PowerPoint Presentation</vt:lpstr>
      <vt:lpstr>Some Results from Literature “MEM better performance than HMM”</vt:lpstr>
      <vt:lpstr>MEM Tagging &amp; Training</vt:lpstr>
      <vt:lpstr>PowerPoint Presentation</vt:lpstr>
      <vt:lpstr>Training History Based Models How to Learn Parameters</vt:lpstr>
      <vt:lpstr>Training History Based Models How to Learn Parameters</vt:lpstr>
      <vt:lpstr>Some Results from Literature</vt:lpstr>
      <vt:lpstr>Global Models Features Can Depend on Previous &amp; Future Tags</vt:lpstr>
      <vt:lpstr>Some Results from Literature</vt:lpstr>
      <vt:lpstr>Phew! Done with Entity Extraction Background  What Was Our Problem Again?</vt:lpstr>
      <vt:lpstr>“Auto-labeling”: Creating a Training Corpus</vt:lpstr>
      <vt:lpstr>“Auto-labeling”: Creating a Training Corpus</vt:lpstr>
      <vt:lpstr>“Auto-Labeling”: Creating a Training Corpus</vt:lpstr>
      <vt:lpstr>“Auto-Labeling”: Creating a Training Corpus</vt:lpstr>
      <vt:lpstr>Auto-Labeled Corpus Stats</vt:lpstr>
      <vt:lpstr>Similar to “Auto-Labeling” Papers</vt:lpstr>
      <vt:lpstr>Our Approach</vt:lpstr>
      <vt:lpstr>IOB Labels</vt:lpstr>
      <vt:lpstr>Domain Labels</vt:lpstr>
      <vt:lpstr>Performance</vt:lpstr>
      <vt:lpstr>Some Results from Literature</vt:lpstr>
      <vt:lpstr>Thanks!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Bridges, Robert A.</cp:lastModifiedBy>
  <cp:revision>113</cp:revision>
  <dcterms:created xsi:type="dcterms:W3CDTF">2010-08-02T17:55:02Z</dcterms:created>
  <dcterms:modified xsi:type="dcterms:W3CDTF">2014-03-28T14:10:55Z</dcterms:modified>
</cp:coreProperties>
</file>