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17"/>
  </p:notesMasterIdLst>
  <p:sldIdLst>
    <p:sldId id="256" r:id="rId5"/>
    <p:sldId id="257" r:id="rId6"/>
    <p:sldId id="296" r:id="rId7"/>
    <p:sldId id="294" r:id="rId8"/>
    <p:sldId id="259" r:id="rId9"/>
    <p:sldId id="262" r:id="rId10"/>
    <p:sldId id="276" r:id="rId11"/>
    <p:sldId id="278" r:id="rId12"/>
    <p:sldId id="280" r:id="rId13"/>
    <p:sldId id="281" r:id="rId14"/>
    <p:sldId id="286" r:id="rId15"/>
    <p:sldId id="293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5" d="100"/>
          <a:sy n="85" d="100"/>
        </p:scale>
        <p:origin x="-872" y="-80"/>
      </p:cViewPr>
      <p:guideLst>
        <p:guide orient="horz" pos="144"/>
        <p:guide orient="horz" pos="4176"/>
        <p:guide pos="3120"/>
        <p:guide pos="5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959E-39F0-1A4E-AEEB-2354692FE4F8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80F01-20AE-0B47-88B1-069C05C3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en-US" baseline="0" dirty="0" smtClean="0"/>
              <a:t> idea is that cyber data (e.g. ids alert or a firewall log) is information impoverished, and to put such events in context and really understand them security analysts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80F01-20AE-0B47-88B1-069C05C36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 of graph database</a:t>
            </a:r>
          </a:p>
          <a:p>
            <a:r>
              <a:rPr lang="en-US" dirty="0" smtClean="0"/>
              <a:t>Queries faster than</a:t>
            </a:r>
            <a:r>
              <a:rPr lang="en-US" baseline="0" dirty="0" smtClean="0"/>
              <a:t> relational</a:t>
            </a:r>
            <a:endParaRPr lang="en-US" dirty="0" smtClean="0"/>
          </a:p>
          <a:p>
            <a:r>
              <a:rPr lang="en-US" dirty="0" smtClean="0"/>
              <a:t>Natural</a:t>
            </a:r>
            <a:r>
              <a:rPr lang="en-US" baseline="0" dirty="0" smtClean="0"/>
              <a:t> fits relationships of data/ concepts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80F01-20AE-0B47-88B1-069C05C36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80F01-20AE-0B47-88B1-069C05C36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378" y="685800"/>
            <a:ext cx="4759422" cy="415498"/>
          </a:xfrm>
        </p:spPr>
        <p:txBody>
          <a:bodyPr wrap="square">
            <a:spAutoFit/>
          </a:bodyPr>
          <a:lstStyle>
            <a:lvl1pPr algn="l">
              <a:defRPr lang="en-US" sz="2400" baseline="0" smtClean="0">
                <a:effectLst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" y="2133600"/>
            <a:ext cx="4170536" cy="374461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10" name="Picture 9" descr="New_DOE_Logo_Color_0428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NL_managed b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pic>
        <p:nvPicPr>
          <p:cNvPr id="11" name="Picture 10" descr="template graphic_090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851608" y="1233948"/>
            <a:ext cx="4292392" cy="4224528"/>
          </a:xfrm>
          <a:prstGeom prst="rect">
            <a:avLst/>
          </a:prstGeom>
        </p:spPr>
      </p:pic>
      <p:pic>
        <p:nvPicPr>
          <p:cNvPr id="9" name="Picture 8" descr="Screen Shot 2013-09-06 at 11.35.36 AM.png"/>
          <p:cNvPicPr>
            <a:picLocks noChangeAspect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248400"/>
            <a:ext cx="1524000" cy="460076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152400" y="3048000"/>
            <a:ext cx="4873722" cy="1477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2000" b="0" dirty="0" smtClean="0">
                <a:latin typeface="Arial"/>
                <a:cs typeface="Arial"/>
              </a:rPr>
              <a:t>Robert A. Bridges, PhD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Situation Awareness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&amp; Visual Analytics Team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b="0" baseline="0" dirty="0" smtClean="0">
                <a:latin typeface="Arial"/>
                <a:cs typeface="Arial"/>
              </a:rPr>
              <a:t>Cyber &amp; Information Security Research Group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b="0" baseline="0" dirty="0" smtClean="0">
                <a:latin typeface="Arial"/>
                <a:cs typeface="Arial"/>
              </a:rPr>
              <a:t>Oak </a:t>
            </a:r>
            <a:r>
              <a:rPr lang="en-US" sz="1600" b="0" baseline="0" dirty="0" smtClean="0">
                <a:latin typeface="Arial"/>
                <a:cs typeface="Arial"/>
              </a:rPr>
              <a:t>Ridge National Laboratory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b="0" dirty="0" err="1" smtClean="0">
                <a:latin typeface="Arial"/>
                <a:cs typeface="Arial"/>
              </a:rPr>
              <a:t>bridgesra@ornl.gov</a:t>
            </a:r>
            <a:endParaRPr lang="en-US" sz="1600" b="0" baseline="0" dirty="0" smtClean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254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254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956596" cy="1838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flipH="1">
            <a:off x="228600" y="640285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  <a:endParaRPr lang="en-US" sz="900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56"/>
          <p:cNvSpPr txBox="1">
            <a:spLocks noChangeArrowheads="1"/>
          </p:cNvSpPr>
          <p:nvPr userDrawn="1"/>
        </p:nvSpPr>
        <p:spPr>
          <a:xfrm>
            <a:off x="3124200" y="6476464"/>
            <a:ext cx="2895600" cy="1825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Robert A. Bridges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Picture 3" descr="Screen Shot 2013-09-06 at 11.35.36 AM.png"/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78592"/>
            <a:ext cx="1390650" cy="4198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2800" kern="1200">
          <a:solidFill>
            <a:srgbClr val="006C3A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rgbClr val="006C3A"/>
        </a:buClr>
        <a:buFont typeface="Arial" pitchFamily="34" charset="0"/>
        <a:buChar char="•"/>
        <a:defRPr sz="24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2000" b="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Arial"/>
          <a:ea typeface="+mn-ea"/>
          <a:cs typeface="Arial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1800" b="0" kern="1200">
          <a:solidFill>
            <a:schemeClr val="tx1"/>
          </a:solidFill>
          <a:latin typeface="Arial"/>
          <a:ea typeface="+mn-ea"/>
          <a:cs typeface="Arial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rgbClr val="006C3A"/>
        </a:buClr>
        <a:buFont typeface="Arial" pitchFamily="34" charset="0"/>
        <a:buChar char="»"/>
        <a:defRPr sz="1800" b="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7378" y="304800"/>
            <a:ext cx="5445222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kern="1200" baseline="0" smtClean="0">
                <a:solidFill>
                  <a:srgbClr val="006C3A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STUCCO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1129605"/>
            <a:ext cx="4170536" cy="138499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Situation &amp; Threat Understanding by Correlating Contextual Observations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Auto-Labeled Corpus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04" y="762000"/>
            <a:ext cx="8956596" cy="55061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/>
              <a:t>Over 850,000 words</a:t>
            </a:r>
          </a:p>
          <a:p>
            <a:r>
              <a:rPr lang="en-US" sz="2000" dirty="0" smtClean="0"/>
              <a:t>Results on a random subsample:</a:t>
            </a:r>
          </a:p>
          <a:p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/>
              <a:t>Precision = #(correctly labeled) / #(labeled)</a:t>
            </a:r>
          </a:p>
          <a:p>
            <a:pPr lvl="1"/>
            <a:r>
              <a:rPr lang="en-US" dirty="0"/>
              <a:t>Precision is the probability something was correctly labeled given it was labeled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Recall = #(correctly labeled)/ #(should be labeled)</a:t>
            </a:r>
          </a:p>
          <a:p>
            <a:pPr lvl="1"/>
            <a:r>
              <a:rPr lang="en-US" dirty="0" smtClean="0"/>
              <a:t>Recall is the probability something was correctly labeled given it should have been </a:t>
            </a:r>
          </a:p>
          <a:p>
            <a:r>
              <a:rPr lang="en-US" sz="2000" dirty="0" smtClean="0"/>
              <a:t>F1 = Harmonic Mean (P,R) = 1/</a:t>
            </a:r>
            <a:r>
              <a:rPr lang="en-US" sz="2000" dirty="0" err="1" smtClean="0"/>
              <a:t>ave</a:t>
            </a:r>
            <a:r>
              <a:rPr lang="en-US" sz="2000" dirty="0" smtClean="0"/>
              <a:t>(1/P, 1/R) = 2PR/(R+P)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75871"/>
              </p:ext>
            </p:extLst>
          </p:nvPr>
        </p:nvGraphicFramePr>
        <p:xfrm>
          <a:off x="1447800" y="18288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7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NVD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MS-Bulletin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.87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Metasploit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6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4343400"/>
            <a:ext cx="8686800" cy="14477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/>
          <a:lstStyle/>
          <a:p>
            <a:pPr lvl="1"/>
            <a:r>
              <a:rPr lang="en-US" dirty="0" smtClean="0"/>
              <a:t>5</a:t>
            </a:r>
            <a:r>
              <a:rPr lang="en-US" dirty="0"/>
              <a:t>-</a:t>
            </a:r>
            <a:r>
              <a:rPr lang="en-US" dirty="0" smtClean="0"/>
              <a:t>fold repeated subsampling</a:t>
            </a:r>
          </a:p>
          <a:p>
            <a:pPr lvl="1"/>
            <a:r>
              <a:rPr lang="en-US" dirty="0" smtClean="0"/>
              <a:t>80/20%  train/test sets</a:t>
            </a:r>
          </a:p>
          <a:p>
            <a:pPr lvl="1"/>
            <a:r>
              <a:rPr lang="en-US" dirty="0" smtClean="0"/>
              <a:t>n = # NVD text descriptions </a:t>
            </a:r>
          </a:p>
          <a:p>
            <a:pPr lvl="1"/>
            <a:r>
              <a:rPr lang="en-US" dirty="0" err="1" smtClean="0"/>
              <a:t>OpenNLP</a:t>
            </a:r>
            <a:r>
              <a:rPr lang="en-US" dirty="0" smtClean="0"/>
              <a:t> implementation results given</a:t>
            </a:r>
          </a:p>
          <a:p>
            <a:pPr lvl="1"/>
            <a:r>
              <a:rPr lang="en-US" dirty="0" smtClean="0"/>
              <a:t>Time is “clock-time” on </a:t>
            </a:r>
            <a:r>
              <a:rPr lang="en-US" dirty="0" err="1" smtClean="0"/>
              <a:t>Macbook</a:t>
            </a:r>
            <a:r>
              <a:rPr lang="en-US" dirty="0" smtClean="0"/>
              <a:t> 2.3Ghz I7, 8GB, 256GB flash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nvd-lab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76400"/>
            <a:ext cx="5308600" cy="231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2800" y="1219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NVD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763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STUCCO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2259223"/>
            <a:ext cx="8956596" cy="861774"/>
          </a:xfrm>
        </p:spPr>
        <p:txBody>
          <a:bodyPr numCol="2"/>
          <a:lstStyle/>
          <a:p>
            <a:r>
              <a:rPr lang="en-US" sz="2000" dirty="0" smtClean="0"/>
              <a:t>John </a:t>
            </a:r>
            <a:r>
              <a:rPr lang="en-US" sz="2000" dirty="0" err="1" smtClean="0"/>
              <a:t>Goodall</a:t>
            </a:r>
            <a:r>
              <a:rPr lang="en-US" sz="2000" dirty="0" smtClean="0"/>
              <a:t>, PI</a:t>
            </a:r>
          </a:p>
          <a:p>
            <a:r>
              <a:rPr lang="en-US" sz="2000" dirty="0" smtClean="0"/>
              <a:t>Michael </a:t>
            </a:r>
            <a:r>
              <a:rPr lang="en-US" sz="2000" dirty="0" err="1" smtClean="0"/>
              <a:t>Iannacone</a:t>
            </a:r>
            <a:r>
              <a:rPr lang="en-US" sz="2000" dirty="0" smtClean="0"/>
              <a:t>, </a:t>
            </a:r>
            <a:r>
              <a:rPr lang="en-US" sz="2000" dirty="0" err="1" smtClean="0"/>
              <a:t>CoPI</a:t>
            </a:r>
            <a:endParaRPr lang="en-US" sz="2000" dirty="0" smtClean="0"/>
          </a:p>
          <a:p>
            <a:r>
              <a:rPr lang="en-US" sz="2000" dirty="0" smtClean="0"/>
              <a:t>Kelly </a:t>
            </a:r>
            <a:r>
              <a:rPr lang="en-US" sz="2000" dirty="0" err="1" smtClean="0"/>
              <a:t>Testa</a:t>
            </a:r>
            <a:r>
              <a:rPr lang="en-US" sz="2000" dirty="0" smtClean="0"/>
              <a:t>, </a:t>
            </a:r>
            <a:r>
              <a:rPr lang="en-US" sz="2000" dirty="0" err="1" smtClean="0"/>
              <a:t>CoPI</a:t>
            </a:r>
            <a:endParaRPr lang="en-US" sz="2000" dirty="0" smtClean="0"/>
          </a:p>
          <a:p>
            <a:r>
              <a:rPr lang="en-US" sz="2000" dirty="0" smtClean="0"/>
              <a:t>Robert A. Bridges </a:t>
            </a:r>
            <a:r>
              <a:rPr lang="en-US" sz="2000" dirty="0" err="1" smtClean="0"/>
              <a:t>CoPI</a:t>
            </a:r>
            <a:endParaRPr lang="en-US" sz="2000" dirty="0" smtClean="0"/>
          </a:p>
        </p:txBody>
      </p:sp>
      <p:pic>
        <p:nvPicPr>
          <p:cNvPr id="4" name="Picture 3" descr="te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505200"/>
            <a:ext cx="8445500" cy="120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4800600"/>
            <a:ext cx="6400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Acknowledgements:</a:t>
            </a:r>
          </a:p>
          <a:p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This 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material is based on research sponsored by: the Department of Homeland Security (DHS) Science and Technology Directorate, Cyber Security Division (DHS S\&amp;T/CSD) via BAA 11-02; the Department of National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of Canada,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Research and Development Canada (DRDC); the Dutch Ministry of Security and Justice; and the Department of Energy (DOE).}\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blfootnote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{The views and conclusions contained herein are those of the authors and should not be interpreted as necessarily representing the official policies or endorsements, either expressed or implied, of:  the Department of Homeland Security; the Department of Energy; the U.S. Government; the Department of National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of Canada,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Research and Development Canada (DRDC); or the Dutch Ministry of Security and Justice.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877669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Main Idea:</a:t>
            </a:r>
            <a:r>
              <a:rPr lang="en-US" sz="2200" dirty="0"/>
              <a:t> Building a tool to collect, correlate, and make accessible diverse data to enable decision </a:t>
            </a:r>
            <a:r>
              <a:rPr lang="en-US" sz="2200" dirty="0" smtClean="0"/>
              <a:t>making</a:t>
            </a:r>
          </a:p>
          <a:p>
            <a:endParaRPr lang="en-US" sz="2200" dirty="0"/>
          </a:p>
          <a:p>
            <a:r>
              <a:rPr lang="en-US" sz="2200" dirty="0" smtClean="0">
                <a:solidFill>
                  <a:srgbClr val="006C3A"/>
                </a:solidFill>
              </a:rPr>
              <a:t>Team</a:t>
            </a:r>
            <a:endParaRPr lang="en-US" sz="2200" dirty="0">
              <a:solidFill>
                <a:srgbClr val="006C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STUCCO: </a:t>
            </a:r>
            <a:r>
              <a:rPr lang="en-US" dirty="0" smtClean="0"/>
              <a:t>Project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762000"/>
            <a:ext cx="8956596" cy="2451953"/>
          </a:xfrm>
        </p:spPr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Provide Situational Awareness for understanding (and protecting) a computer network</a:t>
            </a:r>
          </a:p>
          <a:p>
            <a:r>
              <a:rPr lang="en-US" b="1" dirty="0" smtClean="0"/>
              <a:t>Need: </a:t>
            </a:r>
            <a:r>
              <a:rPr lang="en-US" dirty="0" smtClean="0"/>
              <a:t>Data is diverse in nature and location, therefore, time consuming to find and digest</a:t>
            </a:r>
            <a:endParaRPr lang="en-US" b="1" dirty="0" smtClean="0"/>
          </a:p>
          <a:p>
            <a:r>
              <a:rPr lang="en-US" b="1" dirty="0" smtClean="0"/>
              <a:t>Means</a:t>
            </a:r>
            <a:r>
              <a:rPr lang="en-US" dirty="0" smtClean="0"/>
              <a:t>: Collect, correlate, and make accessible diverse data to enable decision making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200400"/>
            <a:ext cx="4384596" cy="3169073"/>
          </a:xfrm>
          <a:prstGeom prst="rect">
            <a:avLst/>
          </a:prstGeom>
        </p:spPr>
        <p:txBody>
          <a:bodyPr vert="horz" wrap="square" lIns="91440" tIns="45720" rIns="91440" bIns="45720" numCol="1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Endogenous Data </a:t>
            </a:r>
          </a:p>
          <a:p>
            <a:r>
              <a:rPr lang="en-US" sz="2000" dirty="0" smtClean="0"/>
              <a:t>Software (internal </a:t>
            </a:r>
            <a:r>
              <a:rPr lang="en-US" sz="2000" dirty="0" err="1" smtClean="0"/>
              <a:t>config</a:t>
            </a:r>
            <a:r>
              <a:rPr lang="en-US" sz="2000" dirty="0" smtClean="0"/>
              <a:t>.+ CPE)</a:t>
            </a:r>
          </a:p>
          <a:p>
            <a:r>
              <a:rPr lang="en-US" sz="2000" dirty="0" smtClean="0"/>
              <a:t>Hardware (internal </a:t>
            </a:r>
            <a:r>
              <a:rPr lang="en-US" sz="2000" dirty="0" err="1" smtClean="0"/>
              <a:t>config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Flows (Hone, Argus)</a:t>
            </a:r>
          </a:p>
          <a:p>
            <a:r>
              <a:rPr lang="en-US" sz="2000" dirty="0" smtClean="0"/>
              <a:t>Firewall logs</a:t>
            </a:r>
          </a:p>
          <a:p>
            <a:r>
              <a:rPr lang="en-US" sz="2000" dirty="0" smtClean="0"/>
              <a:t>Snort alerts</a:t>
            </a:r>
          </a:p>
          <a:p>
            <a:r>
              <a:rPr lang="en-US" sz="2000" dirty="0" smtClean="0"/>
              <a:t>Authorization logs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3200400"/>
            <a:ext cx="4384596" cy="3169073"/>
          </a:xfrm>
          <a:prstGeom prst="rect">
            <a:avLst/>
          </a:prstGeom>
        </p:spPr>
        <p:txBody>
          <a:bodyPr vert="horz" wrap="square" lIns="91440" tIns="45720" rIns="91440" bIns="45720" numCol="1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Exogenous Data </a:t>
            </a:r>
          </a:p>
          <a:p>
            <a:r>
              <a:rPr lang="en-US" sz="2000" dirty="0" smtClean="0"/>
              <a:t>Malware </a:t>
            </a:r>
          </a:p>
          <a:p>
            <a:r>
              <a:rPr lang="en-US" sz="2000" dirty="0" smtClean="0"/>
              <a:t>Exploits (</a:t>
            </a:r>
            <a:r>
              <a:rPr lang="en-US" sz="2000" dirty="0" err="1" smtClean="0"/>
              <a:t>Metasploit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Vulnerabilities (NVD, CVE)</a:t>
            </a:r>
          </a:p>
          <a:p>
            <a:r>
              <a:rPr lang="en-US" sz="2000" dirty="0" smtClean="0"/>
              <a:t>Geographic IP address (</a:t>
            </a:r>
            <a:r>
              <a:rPr lang="en-US" sz="2000" dirty="0" err="1" smtClean="0"/>
              <a:t>GeoIP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Blacklists </a:t>
            </a:r>
          </a:p>
          <a:p>
            <a:r>
              <a:rPr lang="en-US" sz="2000" dirty="0" smtClean="0"/>
              <a:t>Info from unstructured text</a:t>
            </a:r>
          </a:p>
        </p:txBody>
      </p:sp>
    </p:spTree>
    <p:extLst>
      <p:ext uri="{BB962C8B-B14F-4D97-AF65-F5344CB8AC3E}">
        <p14:creationId xmlns:p14="http://schemas.microsoft.com/office/powerpoint/2010/main" val="317417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204" y="990600"/>
            <a:ext cx="8956596" cy="1169777"/>
          </a:xfrm>
        </p:spPr>
        <p:txBody>
          <a:bodyPr/>
          <a:lstStyle/>
          <a:p>
            <a:r>
              <a:rPr lang="en-US" dirty="0" smtClean="0">
                <a:solidFill>
                  <a:srgbClr val="006C3A"/>
                </a:solidFill>
              </a:rPr>
              <a:t>Ontology of domain concepts</a:t>
            </a:r>
            <a:r>
              <a:rPr lang="en-US" dirty="0" smtClean="0"/>
              <a:t> informs a </a:t>
            </a:r>
          </a:p>
          <a:p>
            <a:r>
              <a:rPr lang="en-US" dirty="0" smtClean="0">
                <a:solidFill>
                  <a:srgbClr val="006C3A"/>
                </a:solidFill>
              </a:rPr>
              <a:t>Graph database </a:t>
            </a:r>
            <a:r>
              <a:rPr lang="en-US" dirty="0" smtClean="0"/>
              <a:t>to be instantiated </a:t>
            </a:r>
            <a:r>
              <a:rPr lang="en-US" dirty="0" smtClean="0"/>
              <a:t>with data </a:t>
            </a:r>
            <a:endParaRPr lang="en-US" dirty="0" smtClean="0">
              <a:solidFill>
                <a:srgbClr val="006C3A"/>
              </a:solidFill>
            </a:endParaRPr>
          </a:p>
          <a:p>
            <a:endParaRPr lang="en-US" dirty="0"/>
          </a:p>
        </p:txBody>
      </p:sp>
      <p:pic>
        <p:nvPicPr>
          <p:cNvPr id="8" name="Picture 7" descr="Unknown-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0" y="1981200"/>
            <a:ext cx="8253984" cy="42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2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768302" y="4465004"/>
            <a:ext cx="10980698" cy="452431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kern="1200" dirty="0" smtClean="0">
                <a:latin typeface="Gill Sans"/>
                <a:cs typeface="Gill Sans"/>
              </a:rPr>
              <a:t>Continuous collection and processing of data from endogenous and exogenous sources</a:t>
            </a:r>
          </a:p>
          <a:p>
            <a:pPr marL="342900" indent="-342900">
              <a:buFont typeface="Arial"/>
              <a:buChar char="•"/>
            </a:pPr>
            <a:r>
              <a:rPr lang="en-US" sz="3200" kern="1200" dirty="0" smtClean="0">
                <a:latin typeface="Gill Sans"/>
                <a:cs typeface="Gill Sans"/>
              </a:rPr>
              <a:t>Domain Specific Language for parsing and extracting domain concepts and relationships from structured data</a:t>
            </a:r>
          </a:p>
          <a:p>
            <a:pPr marL="342900" indent="-342900">
              <a:buFont typeface="Arial"/>
              <a:buChar char="•"/>
            </a:pPr>
            <a:r>
              <a:rPr lang="en-US" sz="3200" kern="1200" dirty="0" smtClean="0">
                <a:latin typeface="Gill Sans"/>
                <a:cs typeface="Gill Sans"/>
              </a:rPr>
              <a:t>Natural Language Processing for extracting domain concepts from text </a:t>
            </a:r>
          </a:p>
          <a:p>
            <a:pPr marL="342900" indent="-342900">
              <a:buFont typeface="Arial"/>
              <a:buChar char="•"/>
            </a:pPr>
            <a:r>
              <a:rPr lang="en-US" sz="3200" kern="1200" dirty="0" smtClean="0">
                <a:latin typeface="Gill Sans"/>
                <a:cs typeface="Gill Sans"/>
              </a:rPr>
              <a:t>Alignment methods for instantiating the knowledge graph</a:t>
            </a:r>
          </a:p>
          <a:p>
            <a:pPr marL="342900" indent="-342900">
              <a:buFont typeface="Arial"/>
              <a:buChar char="•"/>
            </a:pPr>
            <a:r>
              <a:rPr lang="en-US" sz="3200" kern="1200" dirty="0" smtClean="0">
                <a:latin typeface="Gill Sans"/>
                <a:cs typeface="Gill Sans"/>
              </a:rPr>
              <a:t>API for accessing the graph</a:t>
            </a:r>
          </a:p>
          <a:p>
            <a:pPr marL="342900" indent="-342900">
              <a:buFont typeface="Arial"/>
              <a:buChar char="•"/>
            </a:pPr>
            <a:r>
              <a:rPr lang="en-US" sz="3200" kern="1200" dirty="0" smtClean="0">
                <a:latin typeface="Gill Sans"/>
                <a:cs typeface="Gill Sans"/>
              </a:rPr>
              <a:t>Visualizations for exploring the graph to derive context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1143000"/>
            <a:ext cx="8686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+mn-lt"/>
                <a:cs typeface="Gill Sans"/>
              </a:rPr>
              <a:t>Continuous collection and processing of data from endogenous and exogenous sources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+mn-lt"/>
                <a:cs typeface="Gill Sans"/>
              </a:rPr>
              <a:t>Domain Specific Language for parsing and extracting domain concepts and relationships from structured data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+mn-lt"/>
                <a:cs typeface="Gill Sans"/>
              </a:rPr>
              <a:t>Natural Language Processing for extracting domain concepts from text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+mn-lt"/>
                <a:cs typeface="Gill Sans"/>
              </a:rPr>
              <a:t>Alignment methods for instantiating the knowledge graph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+mn-lt"/>
                <a:cs typeface="Gill Sans"/>
              </a:rPr>
              <a:t>API for accessing the graph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+mn-lt"/>
                <a:cs typeface="Gill Sans"/>
              </a:rPr>
              <a:t>Visualizations for exploring the graph to derive </a:t>
            </a:r>
            <a:r>
              <a:rPr lang="en-US" sz="2800" dirty="0" smtClean="0">
                <a:latin typeface="+mn-lt"/>
                <a:cs typeface="Gill Sans"/>
              </a:rPr>
              <a:t>context</a:t>
            </a:r>
            <a:endParaRPr lang="en-US" sz="2800" dirty="0">
              <a:latin typeface="+mn-lt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3840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914400"/>
            <a:ext cx="8956596" cy="5370701"/>
          </a:xfrm>
        </p:spPr>
        <p:txBody>
          <a:bodyPr/>
          <a:lstStyle/>
          <a:p>
            <a:r>
              <a:rPr lang="en-US" dirty="0"/>
              <a:t>Want to automatically identify and extract important information from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Compelling example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timelin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900"/>
            <a:ext cx="9144000" cy="38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9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56596" cy="3590726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Entity Extraction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Automatically Identifying &amp; Classifying Concepts in Text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4419600"/>
            <a:ext cx="8763000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Microsoft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Internet Explorer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6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rgbClr val="F79646"/>
                </a:solidFill>
              </a:rPr>
              <a:t>7</a:t>
            </a:r>
            <a:r>
              <a:rPr lang="en-US" dirty="0" smtClean="0"/>
              <a:t> does not properly handle objects in </a:t>
            </a:r>
            <a:r>
              <a:rPr lang="en-US" b="1" dirty="0" smtClean="0">
                <a:solidFill>
                  <a:schemeClr val="accent2"/>
                </a:solidFill>
              </a:rPr>
              <a:t>memory</a:t>
            </a:r>
            <a:r>
              <a:rPr lang="en-US" dirty="0" smtClean="0"/>
              <a:t>, which </a:t>
            </a:r>
            <a:r>
              <a:rPr lang="en-US" b="1" dirty="0" smtClean="0">
                <a:solidFill>
                  <a:srgbClr val="C0504D"/>
                </a:solidFill>
              </a:rPr>
              <a:t>allows remote attackers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C0504D"/>
                </a:solidFill>
              </a:rPr>
              <a:t>execute arbitrary code </a:t>
            </a:r>
            <a:r>
              <a:rPr lang="en-US" dirty="0" smtClean="0"/>
              <a:t>by accessing a deleted object, aka “</a:t>
            </a:r>
            <a:r>
              <a:rPr lang="en-US" dirty="0" err="1" smtClean="0"/>
              <a:t>OnReadyStateChange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504D"/>
                </a:solidFill>
              </a:rPr>
              <a:t>Remote Code Execution </a:t>
            </a:r>
            <a:r>
              <a:rPr lang="en-US" dirty="0" smtClean="0"/>
              <a:t>Vulnerability”.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44928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s</a:t>
            </a:r>
            <a:r>
              <a:rPr lang="en-US" sz="1400" dirty="0" err="1" smtClean="0">
                <a:solidFill>
                  <a:schemeClr val="tx2"/>
                </a:solidFill>
              </a:rPr>
              <a:t>w.vendor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4492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4F81BD"/>
                </a:solidFill>
              </a:rPr>
              <a:t>sw.product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0" y="4492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79646"/>
                </a:solidFill>
              </a:rPr>
              <a:t>sw.versions</a:t>
            </a:r>
            <a:endParaRPr lang="en-US" sz="1400" dirty="0">
              <a:solidFill>
                <a:srgbClr val="F7964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3200" y="4492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2800" y="5026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5600" y="5559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5026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2209800"/>
            <a:ext cx="8686800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</a:rPr>
              <a:t>Microsoft Internet Explorer 6 &amp; 7 does not properly handle objects in memory, which allows remote attackers to execute arbitrary code by accessing a deleted object, aka “</a:t>
            </a:r>
            <a:r>
              <a:rPr lang="en-US" dirty="0" err="1" smtClean="0">
                <a:solidFill>
                  <a:srgbClr val="000000"/>
                </a:solidFill>
              </a:rPr>
              <a:t>OnReadyStateChange</a:t>
            </a:r>
            <a:r>
              <a:rPr lang="en-US" dirty="0" smtClean="0">
                <a:solidFill>
                  <a:srgbClr val="000000"/>
                </a:solidFill>
              </a:rPr>
              <a:t> Remote Code Execution Vulnerability”.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0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Extraction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04" y="915260"/>
            <a:ext cx="8816896" cy="27423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/>
              <a:t>Use Supervised Entity Extraction to identify and classify concepts of interest.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“Automatically” created a training corpus with security-related labels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Used a Maximum Entropy Model with history-based features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Averaged Perceptron for training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Greedy Tagging</a:t>
            </a:r>
            <a:endParaRPr lang="en-US" dirty="0"/>
          </a:p>
          <a:p>
            <a:r>
              <a:rPr lang="en-US" sz="2000" dirty="0" smtClean="0"/>
              <a:t>Use semi-supervised techniques (Bootstrapping)</a:t>
            </a:r>
          </a:p>
          <a:p>
            <a:pPr lvl="1"/>
            <a:r>
              <a:rPr lang="en-US" dirty="0" smtClean="0"/>
              <a:t>Under development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7404" y="4191000"/>
            <a:ext cx="8804196" cy="651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Theme: NLP Machine Learning is thoroughly developed.  Now, how to deploy these techniques to specialize applications?</a:t>
            </a:r>
          </a:p>
        </p:txBody>
      </p:sp>
    </p:spTree>
    <p:extLst>
      <p:ext uri="{BB962C8B-B14F-4D97-AF65-F5344CB8AC3E}">
        <p14:creationId xmlns:p14="http://schemas.microsoft.com/office/powerpoint/2010/main" val="98161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27996" cy="42216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 smtClean="0"/>
              <a:t>ID #</a:t>
            </a:r>
            <a:r>
              <a:rPr lang="en-US" sz="2000" dirty="0" smtClean="0"/>
              <a:t>: CVE-2012-0678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Description</a:t>
            </a:r>
            <a:r>
              <a:rPr lang="en-US" sz="2000" dirty="0" smtClean="0">
                <a:solidFill>
                  <a:srgbClr val="000000"/>
                </a:solidFill>
              </a:rPr>
              <a:t>: Cross-Site Scripting (XSS) vulnerability in   Apple     Safari           before 6.0 allows remote attackers to inject arbitrary web script or HTML via a feed :// URL.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Software Vendor</a:t>
            </a:r>
            <a:r>
              <a:rPr lang="en-US" sz="2000" dirty="0" smtClean="0">
                <a:solidFill>
                  <a:srgbClr val="000000"/>
                </a:solidFill>
              </a:rPr>
              <a:t>: Apple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Software Application</a:t>
            </a:r>
            <a:r>
              <a:rPr lang="en-US" sz="2000" dirty="0" smtClean="0">
                <a:solidFill>
                  <a:srgbClr val="000000"/>
                </a:solidFill>
              </a:rPr>
              <a:t>: Safari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Versions Affected</a:t>
            </a:r>
            <a:r>
              <a:rPr lang="en-US" sz="2000" dirty="0" smtClean="0">
                <a:solidFill>
                  <a:srgbClr val="000000"/>
                </a:solidFill>
              </a:rPr>
              <a:t>: 1.0.0, : : : , 5.1.7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CWE Type</a:t>
            </a:r>
            <a:r>
              <a:rPr lang="en-US" sz="2000" dirty="0" smtClean="0">
                <a:solidFill>
                  <a:srgbClr val="000000"/>
                </a:solidFill>
              </a:rPr>
              <a:t>: Cross-Site Scripting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...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883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National Vulnerability Database (NVD) record with annotated description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296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27996" cy="42216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 smtClean="0"/>
              <a:t>ID #</a:t>
            </a:r>
            <a:r>
              <a:rPr lang="en-US" sz="2000" dirty="0" smtClean="0"/>
              <a:t>: CVE-2012-0678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Description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accent2"/>
                </a:solidFill>
              </a:rPr>
              <a:t>Cross-Site Scripting (XSS) </a:t>
            </a:r>
            <a:r>
              <a:rPr lang="en-US" sz="2000" dirty="0" smtClean="0"/>
              <a:t>vulnerability in   </a:t>
            </a:r>
            <a:r>
              <a:rPr lang="en-US" sz="2000" dirty="0" smtClean="0">
                <a:solidFill>
                  <a:schemeClr val="tx2"/>
                </a:solidFill>
              </a:rPr>
              <a:t>Apple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4F81BD"/>
                </a:solidFill>
              </a:rPr>
              <a:t>Safari           </a:t>
            </a:r>
            <a:r>
              <a:rPr lang="en-US" sz="2000" dirty="0" smtClean="0">
                <a:solidFill>
                  <a:schemeClr val="accent4"/>
                </a:solidFill>
              </a:rPr>
              <a:t>before 6.0</a:t>
            </a:r>
            <a:r>
              <a:rPr lang="en-US" sz="2000" dirty="0" smtClean="0"/>
              <a:t> allows </a:t>
            </a:r>
            <a:r>
              <a:rPr lang="en-US" sz="2000" dirty="0" smtClean="0">
                <a:solidFill>
                  <a:schemeClr val="accent2"/>
                </a:solidFill>
              </a:rPr>
              <a:t>remote attackers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C0504D"/>
                </a:solidFill>
              </a:rPr>
              <a:t>inject arbitrary web script </a:t>
            </a:r>
            <a:r>
              <a:rPr lang="en-US" sz="2000" dirty="0" smtClean="0"/>
              <a:t>or HTML via a feed :// URL.</a:t>
            </a:r>
          </a:p>
          <a:p>
            <a:r>
              <a:rPr lang="en-US" sz="2000" b="1" dirty="0" smtClean="0"/>
              <a:t>Software Vendor: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Apple</a:t>
            </a:r>
          </a:p>
          <a:p>
            <a:r>
              <a:rPr lang="en-US" sz="2000" b="1" dirty="0" smtClean="0"/>
              <a:t>Software Application: </a:t>
            </a:r>
            <a:r>
              <a:rPr lang="en-US" sz="2000" dirty="0" smtClean="0">
                <a:solidFill>
                  <a:schemeClr val="accent1"/>
                </a:solidFill>
              </a:rPr>
              <a:t>Safari</a:t>
            </a:r>
          </a:p>
          <a:p>
            <a:r>
              <a:rPr lang="en-US" sz="2000" b="1" dirty="0" smtClean="0"/>
              <a:t>Versions Affected: </a:t>
            </a:r>
            <a:r>
              <a:rPr lang="en-US" sz="2000" dirty="0" smtClean="0">
                <a:solidFill>
                  <a:schemeClr val="accent4"/>
                </a:solidFill>
              </a:rPr>
              <a:t>1.0.0, … , 5.1.7</a:t>
            </a:r>
          </a:p>
          <a:p>
            <a:r>
              <a:rPr lang="en-US" sz="2000" b="1" dirty="0" smtClean="0"/>
              <a:t>CWE Type: </a:t>
            </a:r>
            <a:r>
              <a:rPr lang="en-US" sz="2000" dirty="0" smtClean="0">
                <a:solidFill>
                  <a:schemeClr val="accent2"/>
                </a:solidFill>
              </a:rPr>
              <a:t>Cross-Site Scripting</a:t>
            </a:r>
          </a:p>
          <a:p>
            <a:r>
              <a:rPr lang="en-US" sz="2000" dirty="0" smtClean="0"/>
              <a:t>...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133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209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6C3A"/>
                </a:solidFill>
              </a:rPr>
              <a:t>Sw.vendor</a:t>
            </a:r>
            <a:endParaRPr lang="en-US" sz="1400" dirty="0">
              <a:solidFill>
                <a:srgbClr val="006C3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2206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   </a:t>
            </a:r>
            <a:r>
              <a:rPr lang="en-US" sz="1400" dirty="0" err="1" smtClean="0">
                <a:solidFill>
                  <a:schemeClr val="accent1"/>
                </a:solidFill>
              </a:rPr>
              <a:t>Sw.product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667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79646"/>
                </a:solidFill>
              </a:rPr>
              <a:t>Sw.version</a:t>
            </a:r>
            <a:endParaRPr lang="en-US" sz="1400" dirty="0">
              <a:solidFill>
                <a:srgbClr val="F7964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883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National Vulnerability Database (NVD) record with annotated description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26640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26640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5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CB192-C0D1-432C-8AA6-4249EB48F79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3849</TotalTime>
  <Words>1017</Words>
  <Application>Microsoft Macintosh PowerPoint</Application>
  <PresentationFormat>On-screen Show (4:3)</PresentationFormat>
  <Paragraphs>148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PowerPoint Presentation</vt:lpstr>
      <vt:lpstr>STUCCO: Project Overview</vt:lpstr>
      <vt:lpstr>Approach</vt:lpstr>
      <vt:lpstr>Key Components</vt:lpstr>
      <vt:lpstr>Enter Natural Language Processing</vt:lpstr>
      <vt:lpstr>PowerPoint Presentation</vt:lpstr>
      <vt:lpstr>Entity Extraction Approach</vt:lpstr>
      <vt:lpstr>“Auto-labeling”: Creating a Training Corpus</vt:lpstr>
      <vt:lpstr>“Auto-Labeling”: Creating a Training Corpus</vt:lpstr>
      <vt:lpstr>Auto-Labeled Corpus Stats</vt:lpstr>
      <vt:lpstr>Performance Results</vt:lpstr>
      <vt:lpstr>STUCCO Conclusion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Bridges, Robert A.</cp:lastModifiedBy>
  <cp:revision>134</cp:revision>
  <dcterms:created xsi:type="dcterms:W3CDTF">2010-08-02T17:55:02Z</dcterms:created>
  <dcterms:modified xsi:type="dcterms:W3CDTF">2014-05-07T19:15:54Z</dcterms:modified>
</cp:coreProperties>
</file>