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42"/>
  </p:notesMasterIdLst>
  <p:sldIdLst>
    <p:sldId id="256" r:id="rId5"/>
    <p:sldId id="259" r:id="rId6"/>
    <p:sldId id="260" r:id="rId7"/>
    <p:sldId id="276" r:id="rId8"/>
    <p:sldId id="258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89" r:id="rId20"/>
    <p:sldId id="271" r:id="rId21"/>
    <p:sldId id="272" r:id="rId22"/>
    <p:sldId id="273" r:id="rId23"/>
    <p:sldId id="274" r:id="rId24"/>
    <p:sldId id="288" r:id="rId25"/>
    <p:sldId id="293" r:id="rId26"/>
    <p:sldId id="277" r:id="rId27"/>
    <p:sldId id="290" r:id="rId28"/>
    <p:sldId id="275" r:id="rId29"/>
    <p:sldId id="279" r:id="rId30"/>
    <p:sldId id="278" r:id="rId31"/>
    <p:sldId id="280" r:id="rId32"/>
    <p:sldId id="283" r:id="rId33"/>
    <p:sldId id="281" r:id="rId34"/>
    <p:sldId id="292" r:id="rId35"/>
    <p:sldId id="282" r:id="rId36"/>
    <p:sldId id="284" r:id="rId37"/>
    <p:sldId id="285" r:id="rId38"/>
    <p:sldId id="286" r:id="rId39"/>
    <p:sldId id="291" r:id="rId40"/>
    <p:sldId id="287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howGuides="1">
      <p:cViewPr>
        <p:scale>
          <a:sx n="100" d="100"/>
          <a:sy n="100" d="100"/>
        </p:scale>
        <p:origin x="-440" y="-80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59E-39F0-1A4E-AEEB-2354692FE4F8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0F01-20AE-0B47-88B1-069C05C3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EXAMPLE: 6 sided die</a:t>
            </a:r>
            <a:r>
              <a:rPr lang="en-US" b="1" baseline="0" dirty="0" smtClean="0"/>
              <a:t>, 100 rolls, only know 50 of them were 3! How to make a probability distribution? Def. Want p(3)=.5, and want p(j)=1/10 for other 5 sides.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378" y="685800"/>
            <a:ext cx="4759422" cy="1043362"/>
          </a:xfrm>
        </p:spPr>
        <p:txBody>
          <a:bodyPr wrap="square">
            <a:spAutoFit/>
          </a:bodyPr>
          <a:lstStyle>
            <a:lvl1pPr algn="l">
              <a:defRPr lang="en-US" sz="2400" baseline="0" smtClean="0">
                <a:effectLst/>
              </a:defRPr>
            </a:lvl1pPr>
          </a:lstStyle>
          <a:p>
            <a:r>
              <a:rPr lang="en-US" dirty="0" smtClean="0"/>
              <a:t>New Techniques for Entity Extraction of Cyber Security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2133600"/>
            <a:ext cx="4170536" cy="65146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Deploying Natural Language Processing to Specialized Domains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51608" y="1233948"/>
            <a:ext cx="4292392" cy="4224528"/>
          </a:xfrm>
          <a:prstGeom prst="rect">
            <a:avLst/>
          </a:prstGeom>
        </p:spPr>
      </p:pic>
      <p:pic>
        <p:nvPicPr>
          <p:cNvPr id="9" name="Picture 8" descr="Screen Shot 2013-09-06 at 11.35.36 AM.pn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248400"/>
            <a:ext cx="1524000" cy="46007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52400" y="3048000"/>
            <a:ext cx="4873722" cy="11746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000" b="0" dirty="0" smtClean="0">
                <a:latin typeface="Arial"/>
                <a:cs typeface="Arial"/>
              </a:rPr>
              <a:t>Robert A. Bridges, PhD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Situation Awareness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Visual Analytics Team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latin typeface="Arial"/>
                <a:cs typeface="Arial"/>
              </a:rPr>
              <a:t>Oak Ridge National Laboratory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dirty="0" err="1" smtClean="0">
                <a:latin typeface="Arial"/>
                <a:cs typeface="Arial"/>
              </a:rPr>
              <a:t>bridgesra@ornl.gov</a:t>
            </a:r>
            <a:endParaRPr lang="en-US" sz="1600" b="0" baseline="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956596" cy="1838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A. Bridges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Screen Shot 2013-09-06 at 11.35.36 AM.png"/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78592"/>
            <a:ext cx="1390650" cy="419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rgbClr val="006C3A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/>
          <a:ea typeface="+mn-ea"/>
          <a:cs typeface="Arial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7" Type="http://schemas.openxmlformats.org/officeDocument/2006/relationships/image" Target="../media/image61.emf"/><Relationship Id="rId8" Type="http://schemas.openxmlformats.org/officeDocument/2006/relationships/image" Target="../media/image62.emf"/><Relationship Id="rId9" Type="http://schemas.openxmlformats.org/officeDocument/2006/relationships/image" Target="../media/image63.emf"/><Relationship Id="rId10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7378" y="304800"/>
            <a:ext cx="5445222" cy="10433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kern="1200" baseline="0" smtClean="0">
                <a:solidFill>
                  <a:srgbClr val="006C3A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 smtClean="0"/>
              <a:t>New Techniques for Entity Extraction of Cyber Security Concepts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4170536" cy="6514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572000"/>
            <a:ext cx="5029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Acknowledgements:</a:t>
            </a:r>
          </a:p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material is based on research sponsored by: the Department of Homeland Security (DHS) Science and Technology Directorate, Cyber Security Division (DHS S\&amp;T/CSD) via BAA 11-02;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the Dutch Ministry of Security and Justice; and the Department of Energy (DOE).}\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blfootnote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{The views and conclusions contained herein are those of the authors and should not be interpreted as necessarily representing the official policies or endorsements, either expressed or implied, of:  the Department of Homeland Security; the Department of Energy; the U.S. Government;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or the Dutch Ministry of Security and Justice.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6062171"/>
          </a:xfrm>
        </p:spPr>
        <p:txBody>
          <a:bodyPr/>
          <a:lstStyle/>
          <a:p>
            <a:r>
              <a:rPr lang="en-US" dirty="0" smtClean="0"/>
              <a:t>Recall Bayes’ Rule: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  </a:t>
            </a:r>
          </a:p>
          <a:p>
            <a:endParaRPr lang="en-US" dirty="0"/>
          </a:p>
          <a:p>
            <a:r>
              <a:rPr lang="en-US" dirty="0" smtClean="0"/>
              <a:t>Estimate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endParaRPr lang="en-US" sz="1400" dirty="0" smtClean="0">
              <a:latin typeface="Lucida Handwriting"/>
              <a:cs typeface="Lucida Handwriting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Markov Model (HMM)</a:t>
            </a:r>
            <a:br>
              <a:rPr lang="en-US" dirty="0" smtClean="0"/>
            </a:br>
            <a:r>
              <a:rPr lang="en-US" sz="2000" dirty="0" smtClean="0"/>
              <a:t>A Crash Course</a:t>
            </a:r>
            <a:endParaRPr lang="en-US" sz="20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88926"/>
            <a:ext cx="4493272" cy="3209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5612253" cy="2107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0400" y="24384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Lucida Handwriting"/>
                <a:cs typeface="Lucida Handwriting"/>
              </a:rPr>
              <a:t>(denominator’s just a constant)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778500" y="3352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(independence &amp; order 2 Markov assumption)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91000"/>
            <a:ext cx="2671675" cy="7286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4675432" cy="7459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0" y="44166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(just counting ---&gt; fast!)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54834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(just counting ---&gt; fast!)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9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24903"/>
          </a:xfrm>
        </p:spPr>
        <p:txBody>
          <a:bodyPr/>
          <a:lstStyle/>
          <a:p>
            <a:r>
              <a:rPr lang="en-US" dirty="0" smtClean="0"/>
              <a:t>Parameters are estimated via counting (so very fast!)</a:t>
            </a:r>
          </a:p>
          <a:p>
            <a:r>
              <a:rPr lang="en-US" dirty="0" smtClean="0"/>
              <a:t>Only takes into account previous two tags and current word (so not very accurate!)</a:t>
            </a:r>
          </a:p>
          <a:p>
            <a:r>
              <a:rPr lang="en-US" dirty="0" smtClean="0"/>
              <a:t>Generative because                                  is estimated</a:t>
            </a:r>
          </a:p>
          <a:p>
            <a:pPr lvl="1"/>
            <a:r>
              <a:rPr lang="en-US" dirty="0" smtClean="0"/>
              <a:t>We can now generate the observed sentence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Sample 	    (we know          )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Sample      (we know             )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Hidden Markov Model (HMM)</a:t>
            </a:r>
            <a:br>
              <a:rPr lang="en-US" dirty="0" smtClean="0"/>
            </a:br>
            <a:r>
              <a:rPr lang="en-US" sz="2000" dirty="0" smtClean="0"/>
              <a:t>A Crash Course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43200"/>
            <a:ext cx="2663002" cy="32094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0"/>
            <a:ext cx="199422" cy="17843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19300"/>
            <a:ext cx="171750" cy="22900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21" y="3509826"/>
            <a:ext cx="546479" cy="32094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164812" cy="14746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18" y="3886200"/>
            <a:ext cx="815382" cy="320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724400"/>
            <a:ext cx="8839200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Want to take into account more than previous two labels and the current word!! </a:t>
            </a:r>
          </a:p>
          <a:p>
            <a:pPr algn="ctr"/>
            <a:r>
              <a:rPr lang="en-US" sz="2400" b="1" dirty="0" smtClean="0"/>
              <a:t>Enter: </a:t>
            </a:r>
            <a:r>
              <a:rPr lang="en-US" sz="2400" b="1" dirty="0" smtClean="0">
                <a:solidFill>
                  <a:schemeClr val="tx2"/>
                </a:solidFill>
              </a:rPr>
              <a:t>Maximum Entropy Model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7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19200"/>
            <a:ext cx="8956596" cy="4887492"/>
          </a:xfrm>
        </p:spPr>
        <p:txBody>
          <a:bodyPr/>
          <a:lstStyle/>
          <a:p>
            <a:r>
              <a:rPr lang="en-US" dirty="0" smtClean="0"/>
              <a:t>Consider  the following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 to estimate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 decide </a:t>
            </a:r>
            <a:r>
              <a:rPr lang="en-US" b="1" dirty="0">
                <a:solidFill>
                  <a:schemeClr val="accent2"/>
                </a:solidFill>
              </a:rPr>
              <a:t>??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PN (Proper Noun)</a:t>
            </a:r>
            <a:r>
              <a:rPr lang="en-US" dirty="0" smtClean="0"/>
              <a:t>, it could be helpful to know:</a:t>
            </a:r>
          </a:p>
          <a:p>
            <a:pPr lvl="1"/>
            <a:r>
              <a:rPr lang="en-US" dirty="0" smtClean="0"/>
              <a:t>Current word is capitalized</a:t>
            </a:r>
          </a:p>
          <a:p>
            <a:pPr lvl="1"/>
            <a:r>
              <a:rPr lang="en-US" dirty="0" smtClean="0"/>
              <a:t>Next word is not capitalized and previous word is a verb</a:t>
            </a:r>
          </a:p>
          <a:p>
            <a:pPr lvl="1"/>
            <a:r>
              <a:rPr lang="en-US" dirty="0" smtClean="0"/>
              <a:t>Previous word ends in “</a:t>
            </a:r>
            <a:r>
              <a:rPr lang="en-US" dirty="0" err="1" smtClean="0"/>
              <a:t>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Word “and” appears anywhere in sentence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More Robust Features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05000"/>
            <a:ext cx="8763000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</a:t>
            </a:r>
            <a:r>
              <a:rPr lang="en-US" sz="1400" b="1" dirty="0" smtClean="0">
                <a:solidFill>
                  <a:schemeClr val="accent2"/>
                </a:solidFill>
              </a:rPr>
              <a:t>?? </a:t>
            </a:r>
          </a:p>
          <a:p>
            <a:pPr>
              <a:lnSpc>
                <a:spcPct val="50000"/>
              </a:lnSpc>
            </a:pPr>
            <a:endParaRPr lang="en-US" sz="1400" dirty="0">
              <a:solidFill>
                <a:srgbClr val="006C3A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677705" cy="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94812"/>
            <a:ext cx="8956596" cy="532658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feature functions, e.g.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For each “history”		</a:t>
            </a:r>
            <a:r>
              <a:rPr lang="en-US" dirty="0"/>
              <a:t> </a:t>
            </a:r>
            <a:r>
              <a:rPr lang="en-US" dirty="0" smtClean="0"/>
              <a:t>            , and current label,      we get a binary feature vector  </a:t>
            </a:r>
          </a:p>
          <a:p>
            <a:pPr lvl="1"/>
            <a:endParaRPr lang="en-US" dirty="0"/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Feature Functions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763000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</a:t>
            </a:r>
            <a:r>
              <a:rPr lang="en-US" sz="1400" b="1" dirty="0" smtClean="0">
                <a:solidFill>
                  <a:schemeClr val="accent2"/>
                </a:solidFill>
              </a:rPr>
              <a:t>?? </a:t>
            </a:r>
          </a:p>
          <a:p>
            <a:pPr>
              <a:lnSpc>
                <a:spcPct val="50000"/>
              </a:lnSpc>
            </a:pPr>
            <a:endParaRPr lang="en-US" sz="1400" dirty="0">
              <a:solidFill>
                <a:srgbClr val="006C3A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95" y="5241652"/>
            <a:ext cx="2021105" cy="32094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2" y="4827823"/>
            <a:ext cx="1925688" cy="2775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97217"/>
            <a:ext cx="234205" cy="208183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3661443"/>
            <a:ext cx="5677705" cy="1011098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425362" cy="6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Cook-Up a Probability from Feature Vectors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04" y="1143000"/>
            <a:ext cx="8956596" cy="4614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Called a Maximum Entropy Model (MEM), or a Log-Linear Model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If features only depend on current and previous labels, it’s “History Based”. 	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HMM can be realized from MEM by choosing features that only depend on the current word, and the previous labels.  </a:t>
            </a:r>
            <a:endParaRPr lang="en-US" sz="22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5052"/>
            <a:ext cx="4198347" cy="3209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2862509" cy="71996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0" y="1041310"/>
            <a:ext cx="4935660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6800"/>
            <a:ext cx="8956596" cy="4124206"/>
          </a:xfrm>
        </p:spPr>
        <p:txBody>
          <a:bodyPr/>
          <a:lstStyle/>
          <a:p>
            <a:r>
              <a:rPr lang="en-US" sz="2000" dirty="0" smtClean="0"/>
              <a:t>Want to only bias probability model by the observations in training data.  </a:t>
            </a:r>
          </a:p>
          <a:p>
            <a:r>
              <a:rPr lang="en-US" sz="2000" dirty="0" smtClean="0"/>
              <a:t>Definition: Given a discrete probability distribution,   , the </a:t>
            </a:r>
            <a:r>
              <a:rPr lang="en-US" sz="2000" b="1" dirty="0" smtClean="0"/>
              <a:t>Entropy </a:t>
            </a:r>
            <a:r>
              <a:rPr lang="en-US" sz="2000" dirty="0" smtClean="0"/>
              <a:t>is</a:t>
            </a:r>
          </a:p>
          <a:p>
            <a:endParaRPr lang="en-US" sz="2000" b="1" dirty="0"/>
          </a:p>
          <a:p>
            <a:endParaRPr lang="en-US" sz="2000" dirty="0" smtClean="0"/>
          </a:p>
          <a:p>
            <a:r>
              <a:rPr lang="en-US" sz="2000" dirty="0" smtClean="0"/>
              <a:t>Maximizing entropy ensures the probability mass is spread evenly (unbiased)</a:t>
            </a:r>
            <a:endParaRPr lang="en-US" sz="2000" b="1" dirty="0" smtClean="0"/>
          </a:p>
          <a:p>
            <a:r>
              <a:rPr lang="en-US" sz="2000" b="1" dirty="0" smtClean="0"/>
              <a:t>Idea</a:t>
            </a:r>
            <a:r>
              <a:rPr lang="en-US" sz="2000" dirty="0" smtClean="0"/>
              <a:t>: Maximize entropy in the presence of constraints given by observed features (Lagrange Multiplier Problem).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Result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Why is It Called “Maximum Entropy”</a:t>
            </a:r>
            <a:r>
              <a:rPr lang="en-US" dirty="0" smtClean="0"/>
              <a:t>?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9543"/>
            <a:ext cx="157714" cy="18925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28115"/>
            <a:ext cx="2799424" cy="61508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517997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727892"/>
          </a:xfrm>
        </p:spPr>
        <p:txBody>
          <a:bodyPr/>
          <a:lstStyle/>
          <a:p>
            <a:r>
              <a:rPr lang="en-US" dirty="0" smtClean="0"/>
              <a:t>Some Results from Literature</a:t>
            </a:r>
            <a:br>
              <a:rPr lang="en-US" dirty="0" smtClean="0"/>
            </a:br>
            <a:r>
              <a:rPr lang="en-US" sz="2000" dirty="0" smtClean="0"/>
              <a:t>“MEM better performance than HMM”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1454757"/>
          </a:xfrm>
        </p:spPr>
        <p:txBody>
          <a:bodyPr/>
          <a:lstStyle/>
          <a:p>
            <a:r>
              <a:rPr lang="en-US" dirty="0" smtClean="0"/>
              <a:t>McCallum 2000 paper</a:t>
            </a:r>
          </a:p>
          <a:p>
            <a:r>
              <a:rPr lang="en-US" dirty="0" smtClean="0"/>
              <a:t>FAQ website’s </a:t>
            </a:r>
          </a:p>
          <a:p>
            <a:r>
              <a:rPr lang="en-US" dirty="0" smtClean="0"/>
              <a:t>Task is to put labels “Question”, “Answer”, “Header” on lines</a:t>
            </a:r>
            <a:endParaRPr lang="en-US" dirty="0"/>
          </a:p>
        </p:txBody>
      </p:sp>
      <p:pic>
        <p:nvPicPr>
          <p:cNvPr id="4" name="Picture 3" descr="Screen Shot 2014-03-28 at 9.3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952750"/>
            <a:ext cx="5854700" cy="267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971799"/>
            <a:ext cx="3276600" cy="32696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ME-Stateless is MEM, but only features depending on current word</a:t>
            </a:r>
          </a:p>
          <a:p>
            <a:r>
              <a:rPr lang="en-US" dirty="0" smtClean="0"/>
              <a:t>Feature HMM translated a sentence into a sequence of features, then HMM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5715000"/>
            <a:ext cx="2766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Snippet from Collins’ </a:t>
            </a:r>
            <a:r>
              <a:rPr lang="en-US" sz="1100" dirty="0" err="1" smtClean="0"/>
              <a:t>coursera.org</a:t>
            </a:r>
            <a:r>
              <a:rPr lang="en-US" sz="1100" dirty="0" smtClean="0"/>
              <a:t> course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53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MEM Tagging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905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train the model / fit the model / learn the parameters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tag a sentence?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40" y="1955710"/>
            <a:ext cx="4935660" cy="71129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19200"/>
            <a:ext cx="5425362" cy="6860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1995083" cy="320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2192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997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0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6176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Direct Search:</a:t>
            </a:r>
          </a:p>
          <a:p>
            <a:pPr marL="852487" lvl="1" indent="-457200"/>
            <a:r>
              <a:rPr lang="en-US" dirty="0"/>
              <a:t>For a sentence of length n,                 , and m labels,              , then finding the “best” tag sequence is 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Greedy Decoding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the most likely     , then the most likely     , … </a:t>
            </a:r>
          </a:p>
          <a:p>
            <a:pPr lvl="1"/>
            <a:r>
              <a:rPr lang="en-US" dirty="0" smtClean="0"/>
              <a:t>Not guaranteed to give the most likely total sequence!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Viterbi Decoding:</a:t>
            </a:r>
            <a:r>
              <a:rPr lang="en-US" dirty="0"/>
              <a:t> </a:t>
            </a:r>
            <a:r>
              <a:rPr lang="en-US" dirty="0" smtClean="0"/>
              <a:t>Recovers “best” tag sequence in </a:t>
            </a:r>
            <a:r>
              <a:rPr lang="en-US" b="1" dirty="0" smtClean="0"/>
              <a:t> 		              (</a:t>
            </a:r>
            <a:r>
              <a:rPr lang="en-US" dirty="0"/>
              <a:t>f</a:t>
            </a:r>
            <a:r>
              <a:rPr lang="en-US" dirty="0" smtClean="0"/>
              <a:t>or histories of length k)</a:t>
            </a:r>
          </a:p>
          <a:p>
            <a:pPr marL="852487" lvl="1" indent="-457200"/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 trick: store      calculated probabilities at each word.   </a:t>
            </a:r>
          </a:p>
          <a:p>
            <a:pPr marL="852487" lvl="1" indent="-457200"/>
            <a:r>
              <a:rPr lang="en-US" dirty="0" smtClean="0"/>
              <a:t>Then “walk” backward though sentence to construct the sequence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Decoding with History 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Tag a Sentence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4789932" cy="40075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48000"/>
            <a:ext cx="236571" cy="1892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244457" cy="18925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28800"/>
            <a:ext cx="1147012" cy="26524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65629"/>
            <a:ext cx="977826" cy="29177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33600"/>
            <a:ext cx="745557" cy="265246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521941" cy="33119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0"/>
            <a:ext cx="354856" cy="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6053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Maximum Likelihood Estimation (MLE)</a:t>
            </a:r>
          </a:p>
          <a:p>
            <a:pPr lvl="1"/>
            <a:r>
              <a:rPr lang="en-US" dirty="0" smtClean="0"/>
              <a:t>Choose most likely     in light of training data </a:t>
            </a:r>
          </a:p>
          <a:p>
            <a:pPr lvl="1"/>
            <a:r>
              <a:rPr lang="en-US" dirty="0" smtClean="0"/>
              <a:t>In practice, maximize </a:t>
            </a:r>
          </a:p>
          <a:p>
            <a:pPr lvl="1"/>
            <a:r>
              <a:rPr lang="en-US" dirty="0" smtClean="0"/>
              <a:t>Easy to prove          is concave </a:t>
            </a:r>
          </a:p>
          <a:p>
            <a:pPr lvl="1"/>
            <a:r>
              <a:rPr lang="en-US" dirty="0" smtClean="0"/>
              <a:t>Use gradient ascent methods, e.g. LBFGS</a:t>
            </a:r>
          </a:p>
          <a:p>
            <a:pPr lvl="1"/>
            <a:r>
              <a:rPr lang="en-US" dirty="0" smtClean="0"/>
              <a:t>        , the log of the prior is the “regularization term”</a:t>
            </a:r>
          </a:p>
          <a:p>
            <a:pPr lvl="1"/>
            <a:r>
              <a:rPr lang="en-US" dirty="0" smtClean="0"/>
              <a:t>The first, linear term is </a:t>
            </a:r>
            <a:endParaRPr lang="en-US" dirty="0"/>
          </a:p>
          <a:p>
            <a:pPr marL="346075" lvl="1" indent="0">
              <a:buNone/>
            </a:pPr>
            <a:r>
              <a:rPr lang="en-US" dirty="0" smtClean="0"/>
              <a:t>	where the name </a:t>
            </a:r>
          </a:p>
          <a:p>
            <a:pPr marL="346075" lvl="1" indent="0">
              <a:buNone/>
            </a:pPr>
            <a:r>
              <a:rPr lang="en-US" dirty="0" smtClean="0"/>
              <a:t>	“Log Linear Model” </a:t>
            </a:r>
          </a:p>
          <a:p>
            <a:pPr marL="346075" lvl="1" indent="0">
              <a:buNone/>
            </a:pPr>
            <a:r>
              <a:rPr lang="en-US" dirty="0" smtClean="0"/>
              <a:t>	originates</a:t>
            </a:r>
          </a:p>
          <a:p>
            <a:pPr lvl="1"/>
            <a:r>
              <a:rPr lang="en-US" dirty="0" smtClean="0"/>
              <a:t>Medium computational </a:t>
            </a:r>
          </a:p>
          <a:p>
            <a:pPr marL="346075" lvl="1" indent="0">
              <a:buNone/>
            </a:pPr>
            <a:r>
              <a:rPr lang="en-US" dirty="0" smtClean="0"/>
              <a:t>speed 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Training History </a:t>
            </a:r>
            <a:r>
              <a:rPr lang="en-US" dirty="0"/>
              <a:t>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Learn Parameters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39" y="1882069"/>
            <a:ext cx="138788" cy="14746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31203"/>
            <a:ext cx="1691484" cy="37299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74652"/>
            <a:ext cx="581176" cy="320948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581176" cy="320948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6626"/>
            <a:ext cx="520456" cy="32094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05" y="4038600"/>
            <a:ext cx="5599460" cy="2184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920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56596" cy="5370701"/>
          </a:xfrm>
        </p:spPr>
        <p:txBody>
          <a:bodyPr/>
          <a:lstStyle/>
          <a:p>
            <a:r>
              <a:rPr lang="en-US" dirty="0"/>
              <a:t>Want to automatically identify and extract important information from text! </a:t>
            </a:r>
            <a:endParaRPr lang="en-US" dirty="0" smtClean="0"/>
          </a:p>
          <a:p>
            <a:r>
              <a:rPr lang="en-US" dirty="0" smtClean="0"/>
              <a:t>Compelling example (Thanks Mike!):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timel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900"/>
            <a:ext cx="9144000" cy="38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5613"/>
          </a:xfrm>
        </p:spPr>
        <p:txBody>
          <a:bodyPr/>
          <a:lstStyle/>
          <a:p>
            <a:r>
              <a:rPr lang="en-US" dirty="0" smtClean="0"/>
              <a:t>Training History Based Models</a:t>
            </a:r>
            <a:br>
              <a:rPr lang="en-US" dirty="0" smtClean="0"/>
            </a:br>
            <a:r>
              <a:rPr lang="en-US" dirty="0" smtClean="0"/>
              <a:t>How to Learn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19200"/>
            <a:ext cx="8956596" cy="278999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 smtClean="0"/>
              <a:t>Perceptron: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Initiate 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Iterate through training set 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At example          tag      using current    . Say given tag is    .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If                 keep    unchanged, &amp; go to next training example. 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If  	        replace    with  </a:t>
            </a:r>
          </a:p>
          <a:p>
            <a:pPr marL="1092200" lvl="2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1803381" cy="3530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1691484" cy="37299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138788" cy="14746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4" y="2438400"/>
            <a:ext cx="156136" cy="27757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138788" cy="14746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371143"/>
            <a:ext cx="126171" cy="134057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0" y="2438400"/>
            <a:ext cx="607199" cy="29177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88" y="2514600"/>
            <a:ext cx="164812" cy="14746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728639" cy="277577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86475"/>
            <a:ext cx="728639" cy="294925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76200" y="3657600"/>
            <a:ext cx="8956596" cy="3744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Guaranteed to converge in case of linearly separable data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63604" y="4158005"/>
            <a:ext cx="8956596" cy="18456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b="1" dirty="0" smtClean="0"/>
              <a:t>Averaged Perceptron: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Run the “vanilla” perceptron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Keep track of each intermediate    and how many correct labels each provides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Return the weighted average vector</a:t>
            </a:r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110337"/>
            <a:ext cx="138788" cy="14746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91189"/>
            <a:ext cx="2460339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204" y="1295400"/>
            <a:ext cx="4232196" cy="992245"/>
          </a:xfrm>
        </p:spPr>
        <p:txBody>
          <a:bodyPr/>
          <a:lstStyle/>
          <a:p>
            <a:r>
              <a:rPr lang="en-US" dirty="0" smtClean="0"/>
              <a:t>Collins’ 2001 paper</a:t>
            </a:r>
          </a:p>
          <a:p>
            <a:r>
              <a:rPr lang="en-US" dirty="0" smtClean="0"/>
              <a:t>Averaged Perceptron wins!</a:t>
            </a:r>
            <a:endParaRPr lang="en-US" dirty="0"/>
          </a:p>
        </p:txBody>
      </p:sp>
      <p:pic>
        <p:nvPicPr>
          <p:cNvPr id="6" name="Picture 5" descr="collins-2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685800"/>
            <a:ext cx="4889500" cy="596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43400" y="129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0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and Perceptron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942822"/>
          </a:xfrm>
        </p:spPr>
        <p:txBody>
          <a:bodyPr/>
          <a:lstStyle/>
          <a:p>
            <a:r>
              <a:rPr lang="en-US" dirty="0" smtClean="0"/>
              <a:t>Our tests with labels “1” and “0”s</a:t>
            </a:r>
          </a:p>
          <a:p>
            <a:r>
              <a:rPr lang="en-US" dirty="0" smtClean="0"/>
              <a:t>Both were slow, not as accurate as Ave. Perceptron</a:t>
            </a:r>
            <a:endParaRPr lang="en-US" dirty="0"/>
          </a:p>
        </p:txBody>
      </p:sp>
      <p:pic>
        <p:nvPicPr>
          <p:cNvPr id="5" name="Picture 4" descr="Screen Shot 2014-05-14 at 8.5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476500"/>
            <a:ext cx="600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727892"/>
          </a:xfrm>
        </p:spPr>
        <p:txBody>
          <a:bodyPr/>
          <a:lstStyle/>
          <a:p>
            <a:r>
              <a:rPr lang="en-US" dirty="0" smtClean="0"/>
              <a:t>Global Models</a:t>
            </a:r>
            <a:br>
              <a:rPr lang="en-US" dirty="0" smtClean="0"/>
            </a:br>
            <a:r>
              <a:rPr lang="en-US" sz="2000" dirty="0" smtClean="0"/>
              <a:t>Features Can Depend on Previous &amp; Future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1143000"/>
            <a:ext cx="8956596" cy="2725874"/>
          </a:xfrm>
        </p:spPr>
        <p:txBody>
          <a:bodyPr/>
          <a:lstStyle/>
          <a:p>
            <a:r>
              <a:rPr lang="en-US" dirty="0" smtClean="0"/>
              <a:t>Features can depend on previous and future labels</a:t>
            </a:r>
          </a:p>
          <a:p>
            <a:pPr lvl="1"/>
            <a:r>
              <a:rPr lang="en-US" dirty="0" smtClean="0"/>
              <a:t>Intuitively, better feature selection implies better performance</a:t>
            </a:r>
          </a:p>
          <a:p>
            <a:r>
              <a:rPr lang="en-US" dirty="0" smtClean="0"/>
              <a:t>Must tag a whole sentence at a time! </a:t>
            </a:r>
          </a:p>
          <a:p>
            <a:r>
              <a:rPr lang="en-US" dirty="0" smtClean="0"/>
              <a:t>Cannot use Viterbi! Cannot use Greedy Decoding! </a:t>
            </a:r>
            <a:endParaRPr lang="en-US" dirty="0"/>
          </a:p>
          <a:p>
            <a:pPr lvl="1"/>
            <a:r>
              <a:rPr lang="en-US" dirty="0" smtClean="0"/>
              <a:t>Intuitively, slower </a:t>
            </a:r>
          </a:p>
          <a:p>
            <a:r>
              <a:rPr lang="en-US" dirty="0" smtClean="0"/>
              <a:t>Also called “Conditional Random Fields”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4532"/>
              </p:ext>
            </p:extLst>
          </p:nvPr>
        </p:nvGraphicFramePr>
        <p:xfrm>
          <a:off x="304800" y="3956274"/>
          <a:ext cx="8534400" cy="213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600200"/>
                <a:gridCol w="1524000"/>
                <a:gridCol w="2133600"/>
              </a:tblGrid>
              <a:tr h="343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Models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Hidden Markov Model</a:t>
                      </a:r>
                      <a:endParaRPr lang="en-US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 Accurate</a:t>
                      </a:r>
                      <a:endParaRPr lang="en-US" dirty="0"/>
                    </a:p>
                  </a:txBody>
                  <a:tcPr/>
                </a:tc>
              </a:tr>
              <a:tr h="601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History-Based </a:t>
                      </a:r>
                      <a:r>
                        <a:rPr lang="en-US" b="1" dirty="0" smtClean="0"/>
                        <a:t>Maximum Entropy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76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Global Maximum</a:t>
                      </a:r>
                      <a:r>
                        <a:rPr lang="en-US" b="1" baseline="0" dirty="0" smtClean="0"/>
                        <a:t> Entropy Model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6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7543800" cy="942822"/>
          </a:xfrm>
        </p:spPr>
        <p:txBody>
          <a:bodyPr/>
          <a:lstStyle/>
          <a:p>
            <a:r>
              <a:rPr lang="en-US" dirty="0"/>
              <a:t>Lafferty 2001 </a:t>
            </a:r>
            <a:r>
              <a:rPr lang="en-US" dirty="0" smtClean="0"/>
              <a:t>paper, part-of-speech tagging results</a:t>
            </a:r>
          </a:p>
          <a:p>
            <a:r>
              <a:rPr lang="en-US" dirty="0" err="1" smtClean="0"/>
              <a:t>Oov</a:t>
            </a:r>
            <a:r>
              <a:rPr lang="en-US" dirty="0" smtClean="0"/>
              <a:t> = out of vocabulary words</a:t>
            </a:r>
            <a:endParaRPr lang="en-US" dirty="0"/>
          </a:p>
        </p:txBody>
      </p:sp>
      <p:pic>
        <p:nvPicPr>
          <p:cNvPr id="4" name="Picture 3" descr="lafferty-2001-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0800"/>
            <a:ext cx="5422900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989502"/>
          </a:xfrm>
        </p:spPr>
        <p:txBody>
          <a:bodyPr/>
          <a:lstStyle/>
          <a:p>
            <a:r>
              <a:rPr lang="en-US" dirty="0" smtClean="0"/>
              <a:t>Phew! Done with Entity Extraction Background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Was </a:t>
            </a:r>
            <a:r>
              <a:rPr lang="en-US" sz="2000" dirty="0"/>
              <a:t>O</a:t>
            </a:r>
            <a:r>
              <a:rPr lang="en-US" sz="2000" dirty="0" smtClean="0"/>
              <a:t>ur Problem </a:t>
            </a:r>
            <a:r>
              <a:rPr lang="en-US" sz="2000" dirty="0"/>
              <a:t>A</a:t>
            </a:r>
            <a:r>
              <a:rPr lang="en-US" sz="2000" dirty="0" smtClean="0"/>
              <a:t>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30887"/>
          </a:xfrm>
        </p:spPr>
        <p:txBody>
          <a:bodyPr/>
          <a:lstStyle/>
          <a:p>
            <a:r>
              <a:rPr lang="en-US" dirty="0" smtClean="0"/>
              <a:t>Want to find and classify security-related entities in text!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204" y="2667000"/>
            <a:ext cx="8956596" cy="2618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Greedy Tagging</a:t>
            </a:r>
          </a:p>
          <a:p>
            <a:r>
              <a:rPr lang="en-US" sz="2000" smtClean="0"/>
              <a:t>Use semi-supervised techniques</a:t>
            </a:r>
          </a:p>
          <a:p>
            <a:pPr lvl="1"/>
            <a:r>
              <a:rPr lang="en-US" sz="1800" smtClean="0"/>
              <a:t>Not discussed today</a:t>
            </a: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204" y="2197641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Our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576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9857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956596" cy="2766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Found structured sources (databases) with related text.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/>
              <a:t>Used structured fields to label identical strings in related </a:t>
            </a:r>
            <a:r>
              <a:rPr lang="en-US" dirty="0" smtClean="0"/>
              <a:t>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Heuristic rules to label entities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Created a gazetteer of “relevant vulnerability terms”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 smtClean="0"/>
              <a:t>Common Weakness Enumeration (CWE) categorizes vulnerabilities.  Most frequent phrases in vulnerability descriptions were hand-picked and labeled.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204" y="152400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11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404" y="4565043"/>
            <a:ext cx="8956596" cy="145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National Vulnerability Database (NVD)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Microsoft Bulletin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Metasploit</a:t>
            </a:r>
            <a:r>
              <a:rPr lang="en-US" dirty="0" smtClean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13393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 (XSS) vulnerability in   Apple     Safari           before 6.0 allows remote attackers to inject arbitrary web script or HTML via a feed :// URL.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Vendor</a:t>
            </a:r>
            <a:r>
              <a:rPr lang="en-US" sz="2000" dirty="0" smtClean="0">
                <a:solidFill>
                  <a:srgbClr val="000000"/>
                </a:solidFill>
              </a:rPr>
              <a:t>: Apple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Application</a:t>
            </a:r>
            <a:r>
              <a:rPr lang="en-US" sz="2000" dirty="0" smtClean="0">
                <a:solidFill>
                  <a:srgbClr val="000000"/>
                </a:solidFill>
              </a:rPr>
              <a:t>: Safari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Versions Affected</a:t>
            </a:r>
            <a:r>
              <a:rPr lang="en-US" sz="2000" dirty="0" smtClean="0">
                <a:solidFill>
                  <a:srgbClr val="000000"/>
                </a:solidFill>
              </a:rPr>
              <a:t>: 1.0.0, </a:t>
            </a:r>
            <a:r>
              <a:rPr lang="en-US" sz="2000" dirty="0" smtClean="0">
                <a:solidFill>
                  <a:srgbClr val="000000"/>
                </a:solidFill>
              </a:rPr>
              <a:t>… </a:t>
            </a:r>
            <a:r>
              <a:rPr lang="en-US" sz="2000" dirty="0" smtClean="0">
                <a:solidFill>
                  <a:srgbClr val="000000"/>
                </a:solidFill>
              </a:rPr>
              <a:t>, 5.1.7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CWE Type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96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 (XSS) </a:t>
            </a:r>
            <a:r>
              <a:rPr lang="en-US" sz="2000" dirty="0" smtClean="0"/>
              <a:t>vulnerability in   </a:t>
            </a:r>
            <a:r>
              <a:rPr lang="en-US" sz="2000" dirty="0" smtClean="0">
                <a:solidFill>
                  <a:schemeClr val="tx2"/>
                </a:solidFill>
              </a:rPr>
              <a:t>Apple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4F81BD"/>
                </a:solidFill>
              </a:rPr>
              <a:t>Safari           </a:t>
            </a:r>
            <a:r>
              <a:rPr lang="en-US" sz="2000" dirty="0" smtClean="0">
                <a:solidFill>
                  <a:schemeClr val="accent4"/>
                </a:solidFill>
              </a:rPr>
              <a:t>before 6.0</a:t>
            </a:r>
            <a:r>
              <a:rPr lang="en-US" sz="2000" dirty="0" smtClean="0"/>
              <a:t> allows </a:t>
            </a:r>
            <a:r>
              <a:rPr lang="en-US" sz="2000" dirty="0" smtClean="0">
                <a:solidFill>
                  <a:schemeClr val="accent2"/>
                </a:solidFill>
              </a:rPr>
              <a:t>remote attackers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C0504D"/>
                </a:solidFill>
              </a:rPr>
              <a:t>inject arbitrary web script </a:t>
            </a:r>
            <a:r>
              <a:rPr lang="en-US" sz="2000" dirty="0" smtClean="0"/>
              <a:t>or HTML via a feed :// URL.</a:t>
            </a:r>
          </a:p>
          <a:p>
            <a:r>
              <a:rPr lang="en-US" sz="2000" b="1" dirty="0" smtClean="0"/>
              <a:t>Software Vendor: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Apple</a:t>
            </a:r>
          </a:p>
          <a:p>
            <a:r>
              <a:rPr lang="en-US" sz="2000" b="1" dirty="0" smtClean="0"/>
              <a:t>Software Application: </a:t>
            </a:r>
            <a:r>
              <a:rPr lang="en-US" sz="2000" dirty="0" smtClean="0">
                <a:solidFill>
                  <a:schemeClr val="accent1"/>
                </a:solidFill>
              </a:rPr>
              <a:t>Safari</a:t>
            </a:r>
          </a:p>
          <a:p>
            <a:r>
              <a:rPr lang="en-US" sz="2000" b="1" dirty="0" smtClean="0"/>
              <a:t>Versions Affected: </a:t>
            </a:r>
            <a:r>
              <a:rPr lang="en-US" sz="2000" dirty="0" smtClean="0">
                <a:solidFill>
                  <a:schemeClr val="accent4"/>
                </a:solidFill>
              </a:rPr>
              <a:t>1.0.0, … , 5.1.7</a:t>
            </a:r>
          </a:p>
          <a:p>
            <a:r>
              <a:rPr lang="en-US" sz="2000" b="1" dirty="0" smtClean="0"/>
              <a:t>CWE Type: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</a:t>
            </a:r>
          </a:p>
          <a:p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09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6C3A"/>
                </a:solidFill>
              </a:rPr>
              <a:t>Sw.vendor</a:t>
            </a:r>
            <a:endParaRPr lang="en-US" sz="1400" dirty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206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447800"/>
            <a:ext cx="5181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Sw.product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rgbClr val="006C3A"/>
                </a:solidFill>
              </a:rPr>
              <a:t>Sw.vendor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4"/>
                </a:solidFill>
              </a:rPr>
              <a:t>Sw.version</a:t>
            </a:r>
            <a:endParaRPr lang="en-US" sz="2400" dirty="0" smtClean="0">
              <a:solidFill>
                <a:schemeClr val="accent4"/>
              </a:solidFill>
            </a:endParaRP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Sw.language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</a:rPr>
              <a:t>Sw.symbo</a:t>
            </a:r>
            <a:r>
              <a:rPr lang="en-US" sz="2400" dirty="0" err="1" smtClean="0">
                <a:solidFill>
                  <a:srgbClr val="006C3A"/>
                </a:solidFill>
              </a:rPr>
              <a:t>l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Vuln.relevant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Vuln.name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O – (No label)</a:t>
            </a:r>
            <a:endParaRPr lang="en-US" sz="2400" dirty="0" smtClean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990600"/>
            <a:ext cx="5181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Total List of Domain Specific Labels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used “IOB” tags to mark multiple term entities.</a:t>
            </a:r>
            <a:endParaRPr lang="en-US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1204" y="3657600"/>
            <a:ext cx="8956596" cy="2578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Internet Explorer was …”</a:t>
            </a:r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chemeClr val="accent1"/>
                </a:solidFill>
              </a:rPr>
              <a:t>Internet Explorer </a:t>
            </a:r>
            <a:r>
              <a:rPr lang="en-US" sz="2200" dirty="0" smtClean="0"/>
              <a:t>was …” </a:t>
            </a:r>
          </a:p>
          <a:p>
            <a:pPr marL="346075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rgbClr val="4F81BD"/>
                </a:solidFill>
              </a:rPr>
              <a:t>Internet   Explorer </a:t>
            </a:r>
            <a:r>
              <a:rPr lang="en-US" sz="2200" dirty="0" smtClean="0"/>
              <a:t>was ...”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785" y="4572000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B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572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572000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5635823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8324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B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I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398" y="4724400"/>
            <a:ext cx="425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(First, IOB labels identify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757446"/>
            <a:ext cx="463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(Next, domain labels classify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412428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Natural Language Processing (</a:t>
            </a:r>
            <a:r>
              <a:rPr lang="en-US" dirty="0"/>
              <a:t>NLP)</a:t>
            </a:r>
            <a:br>
              <a:rPr lang="en-US" dirty="0"/>
            </a:br>
            <a:r>
              <a:rPr lang="en-US" sz="2000" dirty="0" smtClean="0"/>
              <a:t>“</a:t>
            </a:r>
            <a:r>
              <a:rPr lang="en-US" sz="2000" dirty="0"/>
              <a:t>Where Machine Learning meets Linguistics”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404" y="990600"/>
            <a:ext cx="5527596" cy="3162917"/>
          </a:xfrm>
        </p:spPr>
        <p:txBody>
          <a:bodyPr/>
          <a:lstStyle/>
          <a:p>
            <a:r>
              <a:rPr lang="en-US" dirty="0" smtClean="0"/>
              <a:t>Use heuristic rules, probability, &amp; computational tools to understand human language</a:t>
            </a:r>
          </a:p>
          <a:p>
            <a:r>
              <a:rPr lang="en-US" dirty="0" smtClean="0"/>
              <a:t>Computational Linguistics = Natural Language Processing </a:t>
            </a:r>
            <a:br>
              <a:rPr lang="en-US" dirty="0" smtClean="0"/>
            </a:br>
            <a:r>
              <a:rPr lang="en-US" dirty="0" smtClean="0"/>
              <a:t>(in my vernacular they are the same)</a:t>
            </a:r>
          </a:p>
          <a:p>
            <a:r>
              <a:rPr lang="en-US" dirty="0" smtClean="0"/>
              <a:t>Examples</a:t>
            </a:r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672592"/>
            <a:ext cx="5410200" cy="2652008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Parse Trees</a:t>
            </a:r>
          </a:p>
          <a:p>
            <a:pPr lvl="1"/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Text Summarization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" name="Picture 7" descr="2013-09-08 20.0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066801"/>
            <a:ext cx="2912748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Auto-Labeled Corpus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762000"/>
            <a:ext cx="8956596" cy="55061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Over 850,000 words</a:t>
            </a:r>
          </a:p>
          <a:p>
            <a:r>
              <a:rPr lang="en-US" sz="2000" dirty="0" smtClean="0"/>
              <a:t>Results on a random subsample: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/>
              <a:t>Precision = #(correctly labeled) / #(labeled)</a:t>
            </a:r>
          </a:p>
          <a:p>
            <a:pPr lvl="1"/>
            <a:r>
              <a:rPr lang="en-US" dirty="0"/>
              <a:t>Precision is the probability something was correctly labeled given it was labeled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Recall = #(correctly labeled)/ #(should be labeled)</a:t>
            </a:r>
          </a:p>
          <a:p>
            <a:pPr lvl="1"/>
            <a:r>
              <a:rPr lang="en-US" dirty="0" smtClean="0"/>
              <a:t>Recall is the probability something was correctly labeled given it should have been </a:t>
            </a:r>
          </a:p>
          <a:p>
            <a:r>
              <a:rPr lang="en-US" sz="2000" dirty="0" smtClean="0"/>
              <a:t>F1 = Harmonic Mean (P,R) = 1/</a:t>
            </a:r>
            <a:r>
              <a:rPr lang="en-US" sz="2000" dirty="0" err="1" smtClean="0"/>
              <a:t>ave</a:t>
            </a:r>
            <a:r>
              <a:rPr lang="en-US" sz="2000" dirty="0" smtClean="0"/>
              <a:t>(1/P, 1/R) = 2PR/(R+P)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93091"/>
              </p:ext>
            </p:extLst>
          </p:nvPr>
        </p:nvGraphicFramePr>
        <p:xfrm>
          <a:off x="1447800" y="18288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NVD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MS-Bulletin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.866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“Auto-Labeling”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72096"/>
          </a:xfrm>
        </p:spPr>
        <p:txBody>
          <a:bodyPr/>
          <a:lstStyle/>
          <a:p>
            <a:r>
              <a:rPr lang="en-US" dirty="0" err="1" smtClean="0"/>
              <a:t>Bellare</a:t>
            </a:r>
            <a:r>
              <a:rPr lang="en-US" dirty="0" smtClean="0"/>
              <a:t> et al 2007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to segment corresponding citations</a:t>
            </a:r>
          </a:p>
          <a:p>
            <a:r>
              <a:rPr lang="en-US" dirty="0" err="1" smtClean="0"/>
              <a:t>Seymore</a:t>
            </a:r>
            <a:r>
              <a:rPr lang="en-US" dirty="0" smtClean="0"/>
              <a:t> et al 1999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entries to label headers of papers</a:t>
            </a:r>
          </a:p>
          <a:p>
            <a:r>
              <a:rPr lang="en-US" dirty="0" smtClean="0"/>
              <a:t>Craven &amp; </a:t>
            </a:r>
            <a:r>
              <a:rPr lang="en-US" dirty="0" err="1" smtClean="0"/>
              <a:t>Kumlien</a:t>
            </a:r>
            <a:r>
              <a:rPr lang="en-US" dirty="0" smtClean="0"/>
              <a:t> 1999</a:t>
            </a:r>
          </a:p>
          <a:p>
            <a:pPr lvl="1"/>
            <a:r>
              <a:rPr lang="en-US" dirty="0" smtClean="0"/>
              <a:t>Sentence related to a database </a:t>
            </a:r>
          </a:p>
          <a:p>
            <a:pPr lvl="1"/>
            <a:r>
              <a:rPr lang="en-US" dirty="0" smtClean="0"/>
              <a:t>Label a sentence as positive or negative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87404" y="990600"/>
            <a:ext cx="8956596" cy="183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Greedy Tagging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3093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1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IOB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956596" cy="6009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  <a:p>
            <a:pPr marL="852487" lvl="1" indent="-457200"/>
            <a:r>
              <a:rPr lang="en-US" dirty="0"/>
              <a:t>U</a:t>
            </a:r>
            <a:r>
              <a:rPr lang="en-US" dirty="0" smtClean="0"/>
              <a:t>nigram </a:t>
            </a:r>
            <a:r>
              <a:rPr lang="en-US" dirty="0"/>
              <a:t>features for</a:t>
            </a:r>
          </a:p>
          <a:p>
            <a:pPr marL="1141412" lvl="2" indent="-457200"/>
            <a:r>
              <a:rPr lang="en-US" dirty="0" smtClean="0"/>
              <a:t>Previous </a:t>
            </a:r>
            <a:r>
              <a:rPr lang="en-US" dirty="0"/>
              <a:t>2, current</a:t>
            </a:r>
            <a:r>
              <a:rPr lang="en-US" dirty="0" smtClean="0"/>
              <a:t>, and </a:t>
            </a:r>
            <a:r>
              <a:rPr lang="en-US" dirty="0"/>
              <a:t>following 1 word</a:t>
            </a:r>
          </a:p>
          <a:p>
            <a:pPr marL="1141412" lvl="2" indent="-457200"/>
            <a:r>
              <a:rPr lang="en-US" dirty="0"/>
              <a:t>Previous 2, </a:t>
            </a:r>
            <a:r>
              <a:rPr lang="en-US" dirty="0" smtClean="0"/>
              <a:t>current, </a:t>
            </a:r>
            <a:r>
              <a:rPr lang="en-US" dirty="0"/>
              <a:t>and following 1 part-of-speech tag</a:t>
            </a:r>
          </a:p>
          <a:p>
            <a:pPr marL="1141412" lvl="2" indent="-457200"/>
            <a:r>
              <a:rPr lang="en-US" dirty="0"/>
              <a:t>Previous 2 and current IOB-</a:t>
            </a:r>
            <a:r>
              <a:rPr lang="en-US" dirty="0" smtClean="0"/>
              <a:t>tag</a:t>
            </a:r>
          </a:p>
          <a:p>
            <a:pPr marL="852487" lvl="1" indent="-457200"/>
            <a:r>
              <a:rPr lang="en-US" dirty="0"/>
              <a:t>Bigram features for </a:t>
            </a:r>
          </a:p>
          <a:p>
            <a:pPr marL="1141412" lvl="2" indent="-457200"/>
            <a:r>
              <a:rPr lang="en-US" dirty="0"/>
              <a:t>Previous 2 IOB-tags</a:t>
            </a:r>
          </a:p>
          <a:p>
            <a:pPr marL="1141412" lvl="2" indent="-457200"/>
            <a:r>
              <a:rPr lang="en-US" dirty="0"/>
              <a:t>Previous IOB-tag &amp; current word</a:t>
            </a:r>
          </a:p>
          <a:p>
            <a:pPr marL="1141412" lvl="2" indent="-457200"/>
            <a:r>
              <a:rPr lang="en-US" dirty="0"/>
              <a:t>Previous part-of-speech tag &amp; current word</a:t>
            </a:r>
          </a:p>
          <a:p>
            <a:pPr marL="852487" lvl="1" indent="-457200"/>
            <a:r>
              <a:rPr lang="en-US" dirty="0" smtClean="0"/>
              <a:t>Regular Expressions for identifying</a:t>
            </a:r>
          </a:p>
          <a:p>
            <a:pPr marL="1141412" lvl="2" indent="-457200"/>
            <a:r>
              <a:rPr lang="en-US" dirty="0"/>
              <a:t>1</a:t>
            </a:r>
            <a:r>
              <a:rPr lang="en-US" dirty="0" smtClean="0"/>
              <a:t>nitial digit, inter1or digit, </a:t>
            </a:r>
            <a:r>
              <a:rPr lang="en-US" dirty="0" err="1" smtClean="0"/>
              <a:t>snake_case</a:t>
            </a:r>
            <a:r>
              <a:rPr lang="en-US" dirty="0" smtClean="0"/>
              <a:t>, </a:t>
            </a:r>
            <a:r>
              <a:rPr lang="en-US" dirty="0" err="1" smtClean="0"/>
              <a:t>camelCase</a:t>
            </a:r>
            <a:r>
              <a:rPr lang="en-US" dirty="0" smtClean="0"/>
              <a:t>, Initial capital, &amp; punctuation!</a:t>
            </a:r>
          </a:p>
          <a:p>
            <a:pPr marL="1141412" lvl="2" indent="-457200"/>
            <a:r>
              <a:rPr lang="en-US" dirty="0" smtClean="0"/>
              <a:t>Used on previous 2, current, and following 2 words</a:t>
            </a:r>
          </a:p>
          <a:p>
            <a:pPr marL="684212"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9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85800"/>
            <a:ext cx="8956596" cy="14547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IOB-Tags already applied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" y="2133600"/>
            <a:ext cx="8915400" cy="4248471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2487" lvl="1" indent="-457200"/>
            <a:r>
              <a:rPr lang="en-US" smtClean="0"/>
              <a:t>Unigram features for</a:t>
            </a:r>
          </a:p>
          <a:p>
            <a:pPr marL="1141412" lvl="2" indent="-457200"/>
            <a:r>
              <a:rPr lang="en-US" smtClean="0"/>
              <a:t>Previous 2, current, following 1 word</a:t>
            </a:r>
          </a:p>
          <a:p>
            <a:pPr marL="1141412" lvl="2" indent="-457200"/>
            <a:r>
              <a:rPr lang="en-US" smtClean="0"/>
              <a:t>Previous 2, current and following 1 part-of-speech tag</a:t>
            </a:r>
          </a:p>
          <a:p>
            <a:pPr marL="1141412" lvl="2" indent="-457200"/>
            <a:r>
              <a:rPr lang="en-US" smtClean="0"/>
              <a:t>Previous 2 and current IOB-tag</a:t>
            </a:r>
          </a:p>
          <a:p>
            <a:pPr marL="1141412" lvl="2" indent="-457200"/>
            <a:r>
              <a:rPr lang="en-US" smtClean="0"/>
              <a:t>Previous 2 domain labels</a:t>
            </a:r>
          </a:p>
          <a:p>
            <a:pPr marL="852487" lvl="1" indent="-457200"/>
            <a:r>
              <a:rPr lang="en-US" smtClean="0"/>
              <a:t>Bigram features for </a:t>
            </a:r>
          </a:p>
          <a:p>
            <a:pPr marL="1141412" lvl="2" indent="-457200"/>
            <a:r>
              <a:rPr lang="en-US" smtClean="0"/>
              <a:t>Previous 2 domain labels</a:t>
            </a:r>
          </a:p>
          <a:p>
            <a:pPr marL="1141412" lvl="2" indent="-457200"/>
            <a:r>
              <a:rPr lang="en-US" smtClean="0"/>
              <a:t>Previous domain label &amp; current word</a:t>
            </a:r>
          </a:p>
          <a:p>
            <a:pPr marL="1141412" lvl="2" indent="-457200"/>
            <a:r>
              <a:rPr lang="en-US" smtClean="0"/>
              <a:t>Previous IOB-tag &amp; current word</a:t>
            </a:r>
          </a:p>
          <a:p>
            <a:pPr marL="1141412" lvl="2" indent="-457200"/>
            <a:r>
              <a:rPr lang="en-US" smtClean="0"/>
              <a:t>Previous part-of-speech tag &amp; current word</a:t>
            </a:r>
          </a:p>
          <a:p>
            <a:pPr marL="852487" lvl="1" indent="-457200"/>
            <a:r>
              <a:rPr lang="en-US" smtClean="0"/>
              <a:t>Gazetteer features for</a:t>
            </a:r>
          </a:p>
          <a:p>
            <a:pPr marL="1141412" lvl="2" indent="-457200"/>
            <a:r>
              <a:rPr lang="en-US" smtClean="0"/>
              <a:t>Sw.product</a:t>
            </a:r>
          </a:p>
          <a:p>
            <a:pPr marL="1141412" lvl="2" indent="-457200"/>
            <a:r>
              <a:rPr lang="en-US" smtClean="0"/>
              <a:t>Sw.vendor </a:t>
            </a:r>
          </a:p>
          <a:p>
            <a:pPr marL="852487" lvl="1" indent="-457200"/>
            <a:r>
              <a:rPr lang="en-US" smtClean="0"/>
              <a:t>Regular Expressions for identifying</a:t>
            </a:r>
          </a:p>
          <a:p>
            <a:pPr marL="1141412" lvl="2" indent="-457200"/>
            <a:r>
              <a:rPr lang="en-US" smtClean="0"/>
              <a:t>1nitial digit, inter1or digit, snake_case, camelCase, Initial capital, &amp; punctuation!</a:t>
            </a:r>
          </a:p>
          <a:p>
            <a:pPr marL="1141412" lvl="2" indent="-457200"/>
            <a:r>
              <a:rPr lang="en-US" smtClean="0"/>
              <a:t>Used on previous 2, current, and following 2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4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327400" cy="42521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Results:  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-</a:t>
            </a:r>
            <a:r>
              <a:rPr lang="en-US" dirty="0" smtClean="0"/>
              <a:t>fold repeated subsampling</a:t>
            </a:r>
          </a:p>
          <a:p>
            <a:pPr lvl="1"/>
            <a:r>
              <a:rPr lang="en-US" dirty="0" smtClean="0"/>
              <a:t>80/20%  train/test sets</a:t>
            </a:r>
          </a:p>
          <a:p>
            <a:pPr lvl="1"/>
            <a:r>
              <a:rPr lang="en-US" dirty="0" smtClean="0"/>
              <a:t>n = # NVD text descriptions 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 implementation results given</a:t>
            </a:r>
          </a:p>
          <a:p>
            <a:pPr lvl="1"/>
            <a:r>
              <a:rPr lang="en-US" dirty="0" smtClean="0"/>
              <a:t>Time is “clock-time” on </a:t>
            </a:r>
            <a:r>
              <a:rPr lang="en-US" dirty="0" err="1" smtClean="0"/>
              <a:t>Macbook</a:t>
            </a:r>
            <a:r>
              <a:rPr lang="en-US" dirty="0" smtClean="0"/>
              <a:t> 2.3Ghz I7, 8GB, 256GB flash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nvd-lab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60800"/>
            <a:ext cx="5308600" cy="2311400"/>
          </a:xfrm>
          <a:prstGeom prst="rect">
            <a:avLst/>
          </a:prstGeom>
        </p:spPr>
      </p:pic>
      <p:pic>
        <p:nvPicPr>
          <p:cNvPr id="7" name="Picture 6" descr="iob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66800"/>
            <a:ext cx="5295900" cy="200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681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IOB Results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5007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763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4384596" cy="19666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Joshi et. al 2013</a:t>
            </a:r>
          </a:p>
          <a:p>
            <a:r>
              <a:rPr lang="en-US" dirty="0" smtClean="0"/>
              <a:t>Almost same problem</a:t>
            </a:r>
          </a:p>
          <a:p>
            <a:r>
              <a:rPr lang="en-US" dirty="0" smtClean="0"/>
              <a:t>Hand-labeled corpus</a:t>
            </a:r>
          </a:p>
          <a:p>
            <a:r>
              <a:rPr lang="en-US" dirty="0" smtClean="0"/>
              <a:t>CRF (global model)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68228"/>
              </p:ext>
            </p:extLst>
          </p:nvPr>
        </p:nvGraphicFramePr>
        <p:xfrm>
          <a:off x="3733800" y="1447800"/>
          <a:ext cx="495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21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160377"/>
          </a:xfrm>
        </p:spPr>
        <p:txBody>
          <a:bodyPr numCol="2"/>
          <a:lstStyle/>
          <a:p>
            <a:r>
              <a:rPr lang="en-US" dirty="0"/>
              <a:t>Collaborators: </a:t>
            </a:r>
          </a:p>
          <a:p>
            <a:pPr lvl="1"/>
            <a:r>
              <a:rPr lang="en-US" dirty="0"/>
              <a:t>Corinne Jones (PSU Intern)</a:t>
            </a:r>
          </a:p>
          <a:p>
            <a:pPr lvl="1"/>
            <a:r>
              <a:rPr lang="en-US" dirty="0"/>
              <a:t>Mike </a:t>
            </a:r>
            <a:r>
              <a:rPr lang="en-US" dirty="0" err="1"/>
              <a:t>Iannacone</a:t>
            </a:r>
            <a:endParaRPr lang="en-US" dirty="0"/>
          </a:p>
          <a:p>
            <a:pPr lvl="1"/>
            <a:r>
              <a:rPr lang="en-US" dirty="0"/>
              <a:t>Kelly </a:t>
            </a:r>
            <a:r>
              <a:rPr lang="en-US" dirty="0" err="1"/>
              <a:t>Testa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dirty="0" err="1"/>
              <a:t>Goodall</a:t>
            </a:r>
            <a:r>
              <a:rPr lang="en-US" dirty="0"/>
              <a:t> (PI)</a:t>
            </a:r>
          </a:p>
          <a:p>
            <a:r>
              <a:rPr lang="en-US" dirty="0" smtClean="0"/>
              <a:t>Funding </a:t>
            </a:r>
          </a:p>
          <a:p>
            <a:pPr lvl="1"/>
            <a:r>
              <a:rPr lang="en-US" dirty="0" smtClean="0"/>
              <a:t>DHS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56596" cy="26181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Greedy Tagging</a:t>
            </a:r>
            <a:endParaRPr lang="en-US" sz="1800" dirty="0"/>
          </a:p>
          <a:p>
            <a:r>
              <a:rPr lang="en-US" sz="2000" dirty="0" smtClean="0"/>
              <a:t>Use semi-supervised techniques</a:t>
            </a:r>
          </a:p>
          <a:p>
            <a:pPr lvl="1"/>
            <a:r>
              <a:rPr lang="en-US" sz="1800" dirty="0" smtClean="0"/>
              <a:t>Not discussed today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4191000"/>
            <a:ext cx="8956596" cy="156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 to ML techniques in Entity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Give some details of how we used them in our approach</a:t>
            </a:r>
          </a:p>
          <a:p>
            <a:r>
              <a:rPr lang="en-US" sz="2000" dirty="0" smtClean="0"/>
              <a:t>Theme: NLP Machine Learning is thoroughly developed.  Now, how to deploy these techniques to specialize applications?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657600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Goals/Outline of the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881062"/>
          </a:xfrm>
        </p:spPr>
        <p:txBody>
          <a:bodyPr/>
          <a:lstStyle/>
          <a:p>
            <a:r>
              <a:rPr lang="en-US" dirty="0" smtClean="0"/>
              <a:t>Also known as “Named Entity Recognition”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76800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George Washington</a:t>
            </a:r>
            <a:r>
              <a:rPr lang="en-US" dirty="0" smtClean="0"/>
              <a:t>’s ancestors were from </a:t>
            </a:r>
            <a:r>
              <a:rPr lang="en-US" b="1" dirty="0" err="1" smtClean="0">
                <a:solidFill>
                  <a:schemeClr val="accent1"/>
                </a:solidFill>
              </a:rPr>
              <a:t>Sulgrave</a:t>
            </a:r>
            <a:r>
              <a:rPr lang="en-US" b="1" dirty="0" smtClean="0">
                <a:solidFill>
                  <a:schemeClr val="accent1"/>
                </a:solidFill>
              </a:rPr>
              <a:t>, England</a:t>
            </a:r>
            <a:r>
              <a:rPr lang="en-US" dirty="0" smtClean="0"/>
              <a:t>; his great-grandfather, </a:t>
            </a:r>
            <a:r>
              <a:rPr lang="en-US" b="1" dirty="0" smtClean="0">
                <a:solidFill>
                  <a:schemeClr val="tx2"/>
                </a:solidFill>
              </a:rPr>
              <a:t>John Washington</a:t>
            </a:r>
            <a:r>
              <a:rPr lang="en-US" dirty="0" smtClean="0"/>
              <a:t>, had emigrated to </a:t>
            </a:r>
            <a:r>
              <a:rPr lang="en-US" b="1" dirty="0" smtClean="0">
                <a:solidFill>
                  <a:schemeClr val="accent1"/>
                </a:solidFill>
              </a:rPr>
              <a:t>Virginia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2"/>
                </a:solidFill>
              </a:rPr>
              <a:t>1657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953000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9500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2732038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George Washington’s ancestors were from </a:t>
            </a:r>
            <a:r>
              <a:rPr lang="en-US" dirty="0" err="1" smtClean="0">
                <a:solidFill>
                  <a:schemeClr val="tx1"/>
                </a:solidFill>
              </a:rPr>
              <a:t>Sulgrave</a:t>
            </a:r>
            <a:r>
              <a:rPr lang="en-US" dirty="0" smtClean="0">
                <a:solidFill>
                  <a:schemeClr val="tx1"/>
                </a:solidFill>
              </a:rPr>
              <a:t>, England; his great-grandfather, John Washington, had emigrated to Virginia in 1657.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1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590726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419600"/>
            <a:ext cx="87630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Microsoft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Internet Explorer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6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F79646"/>
                </a:solidFill>
              </a:rPr>
              <a:t>7</a:t>
            </a:r>
            <a:r>
              <a:rPr lang="en-US" dirty="0" smtClean="0"/>
              <a:t> does not properly handle objects in </a:t>
            </a:r>
            <a:r>
              <a:rPr lang="en-US" b="1" dirty="0" smtClean="0">
                <a:solidFill>
                  <a:schemeClr val="accent2"/>
                </a:solidFill>
              </a:rPr>
              <a:t>memory</a:t>
            </a:r>
            <a:r>
              <a:rPr lang="en-US" dirty="0" smtClean="0"/>
              <a:t>, which </a:t>
            </a:r>
            <a:r>
              <a:rPr lang="en-US" b="1" dirty="0" smtClean="0">
                <a:solidFill>
                  <a:srgbClr val="C0504D"/>
                </a:solidFill>
              </a:rPr>
              <a:t>allows remote attackers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504D"/>
                </a:solidFill>
              </a:rPr>
              <a:t>execute arbitrary code </a:t>
            </a:r>
            <a:r>
              <a:rPr lang="en-US" dirty="0" smtClean="0"/>
              <a:t>by accessing a deleted object, aka “</a:t>
            </a:r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504D"/>
                </a:solidFill>
              </a:rPr>
              <a:t>Remote Code Execution </a:t>
            </a:r>
            <a:r>
              <a:rPr lang="en-US" dirty="0" smtClean="0"/>
              <a:t>Vulnerability”.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4492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</a:t>
            </a:r>
            <a:r>
              <a:rPr lang="en-US" sz="1400" dirty="0" err="1" smtClean="0">
                <a:solidFill>
                  <a:schemeClr val="tx2"/>
                </a:solidFill>
              </a:rPr>
              <a:t>w.vendor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sw.product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sw.versions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4492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5559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209800"/>
            <a:ext cx="86868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</a:rPr>
              <a:t>Microsoft Internet Explorer 6 &amp; 7 does not properly handle objects in memory, which allows remote attackers to execute arbitrary code by accessing a deleted object, aka “</a:t>
            </a:r>
            <a:r>
              <a:rPr lang="en-US" dirty="0" err="1" smtClean="0">
                <a:solidFill>
                  <a:srgbClr val="000000"/>
                </a:solidFill>
              </a:rPr>
              <a:t>OnReadyStateChange</a:t>
            </a:r>
            <a:r>
              <a:rPr lang="en-US" dirty="0" smtClean="0">
                <a:solidFill>
                  <a:srgbClr val="000000"/>
                </a:solidFill>
              </a:rPr>
              <a:t> Remote Code Execution Vulnerability”.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71600"/>
            <a:ext cx="8956596" cy="2478627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Part of Speech Tagging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Same Problem?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362200"/>
            <a:ext cx="876300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782370"/>
            <a:ext cx="8763000" cy="607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PN             CC           VB       PP    DT           NN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594078"/>
          </a:xfrm>
        </p:spPr>
        <p:txBody>
          <a:bodyPr/>
          <a:lstStyle/>
          <a:p>
            <a:r>
              <a:rPr lang="en-US" dirty="0" smtClean="0"/>
              <a:t>Given a </a:t>
            </a:r>
            <a:r>
              <a:rPr lang="en-US" dirty="0"/>
              <a:t>fixed vocabulary,     </a:t>
            </a:r>
          </a:p>
          <a:p>
            <a:r>
              <a:rPr lang="en-US" dirty="0" smtClean="0"/>
              <a:t>Given </a:t>
            </a:r>
            <a:r>
              <a:rPr lang="en-US" dirty="0"/>
              <a:t>a fixed set of labels, 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a training set </a:t>
            </a:r>
          </a:p>
          <a:p>
            <a:pPr lvl="1"/>
            <a:r>
              <a:rPr lang="en-US" dirty="0" smtClean="0"/>
              <a:t>Each				  a sentence, so  </a:t>
            </a:r>
          </a:p>
          <a:p>
            <a:pPr lvl="1"/>
            <a:r>
              <a:rPr lang="en-US" dirty="0" smtClean="0"/>
              <a:t>Each			</a:t>
            </a:r>
            <a:r>
              <a:rPr lang="en-US" dirty="0"/>
              <a:t> </a:t>
            </a:r>
            <a:r>
              <a:rPr lang="en-US" dirty="0" smtClean="0"/>
              <a:t>           a tag sequence, so </a:t>
            </a:r>
          </a:p>
          <a:p>
            <a:r>
              <a:rPr lang="en-US" b="1" dirty="0" smtClean="0"/>
              <a:t>Must produce a function </a:t>
            </a:r>
            <a:r>
              <a:rPr lang="en-US" b="1" dirty="0"/>
              <a:t> </a:t>
            </a:r>
            <a:r>
              <a:rPr lang="en-US" b="1" dirty="0" smtClean="0"/>
              <a:t>                 which takes in a  sentence </a:t>
            </a:r>
            <a:r>
              <a:rPr lang="en-US" b="1" dirty="0"/>
              <a:t> </a:t>
            </a:r>
            <a:r>
              <a:rPr lang="en-US" b="1" dirty="0" smtClean="0"/>
              <a:t>   and outputs labels (or tags)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(Supervised) Sequential Labeling Problem</a:t>
            </a:r>
            <a:br>
              <a:rPr lang="en-US" dirty="0" smtClean="0"/>
            </a:br>
            <a:r>
              <a:rPr lang="en-US" sz="2000" dirty="0" smtClean="0"/>
              <a:t>Generalization &amp; Formalization </a:t>
            </a:r>
            <a:endParaRPr lang="en-US" sz="2000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68236"/>
            <a:ext cx="3581400" cy="3989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3175000" cy="42932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648200"/>
            <a:ext cx="2990850" cy="41891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181600"/>
            <a:ext cx="1257300" cy="34716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11" y="5632395"/>
            <a:ext cx="177489" cy="15880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38800"/>
            <a:ext cx="171450" cy="2286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1020962" cy="29579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286251" cy="23854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257625" cy="238542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88" y="4723865"/>
            <a:ext cx="963712" cy="305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" y="2590800"/>
            <a:ext cx="3886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dirty="0" smtClean="0">
                <a:solidFill>
                  <a:srgbClr val="006C3A"/>
                </a:solidFill>
              </a:rPr>
              <a:t>NN</a:t>
            </a:r>
            <a:r>
              <a:rPr lang="en-US" sz="1600" dirty="0" smtClean="0"/>
              <a:t> - noun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PN</a:t>
            </a:r>
            <a:r>
              <a:rPr lang="en-US" sz="1600" dirty="0" smtClean="0"/>
              <a:t> – proper noun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DT</a:t>
            </a:r>
            <a:r>
              <a:rPr lang="en-US" sz="1600" dirty="0" smtClean="0"/>
              <a:t> - determiner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JJ</a:t>
            </a:r>
            <a:r>
              <a:rPr lang="en-US" sz="1600" dirty="0" smtClean="0"/>
              <a:t>  - adjective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VB</a:t>
            </a:r>
            <a:r>
              <a:rPr lang="en-US" sz="1600" dirty="0" smtClean="0"/>
              <a:t> – verb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CC</a:t>
            </a:r>
            <a:r>
              <a:rPr lang="en-US" sz="1600" dirty="0" smtClean="0"/>
              <a:t> – conjunction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PP</a:t>
            </a:r>
            <a:r>
              <a:rPr lang="en-US" sz="1600" dirty="0" smtClean="0"/>
              <a:t> – preposition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600" y="2286000"/>
            <a:ext cx="220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Part of Speech Labels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649475" y="2252246"/>
            <a:ext cx="235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Security Domain Labels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2590800"/>
            <a:ext cx="3886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006C3A"/>
                </a:solidFill>
              </a:rPr>
              <a:t>Sw.product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Sw.vendor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Sw.version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Sw.language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Sw.symbol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Vuln.relevant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Vuln.name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smtClean="0">
                <a:solidFill>
                  <a:srgbClr val="006C3A"/>
                </a:solidFill>
              </a:rPr>
              <a:t>O </a:t>
            </a:r>
            <a:r>
              <a:rPr lang="en-US" sz="1600" dirty="0" smtClean="0">
                <a:solidFill>
                  <a:schemeClr val="tx1"/>
                </a:solidFill>
              </a:rPr>
              <a:t>– (No label)</a:t>
            </a:r>
            <a:endParaRPr lang="en-US" sz="1600" dirty="0" smtClean="0">
              <a:solidFill>
                <a:srgbClr val="006C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110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probability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</a:t>
            </a:r>
          </a:p>
          <a:p>
            <a:pPr marL="852487" lvl="1" indent="-457200"/>
            <a:r>
              <a:rPr lang="en-US" dirty="0" smtClean="0"/>
              <a:t>In other words, for sentence    , choose the sequence of labels that is most likely. 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Sequential Labeling Solution</a:t>
            </a:r>
            <a:br>
              <a:rPr lang="en-US" dirty="0" smtClean="0"/>
            </a:br>
            <a:r>
              <a:rPr lang="en-US" sz="2000" dirty="0" smtClean="0"/>
              <a:t>Probabilistic Modeling 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54876"/>
            <a:ext cx="901700" cy="35492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3175000" cy="38991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54" y="2890696"/>
            <a:ext cx="181293" cy="16220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12650"/>
              </p:ext>
            </p:extLst>
          </p:nvPr>
        </p:nvGraphicFramePr>
        <p:xfrm>
          <a:off x="304800" y="3670875"/>
          <a:ext cx="8534400" cy="24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600200"/>
                <a:gridCol w="1524000"/>
                <a:gridCol w="2133600"/>
              </a:tblGrid>
              <a:tr h="34493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Models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8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Hidden Markov Model</a:t>
                      </a:r>
                      <a:endParaRPr lang="en-US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 Accurate</a:t>
                      </a:r>
                      <a:endParaRPr lang="en-US" dirty="0"/>
                    </a:p>
                  </a:txBody>
                  <a:tcPr/>
                </a:tc>
              </a:tr>
              <a:tr h="603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History-Based </a:t>
                      </a:r>
                      <a:r>
                        <a:rPr lang="en-US" b="1" dirty="0" smtClean="0"/>
                        <a:t>Maximum Entropy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1040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Global Maximum</a:t>
                      </a:r>
                      <a:r>
                        <a:rPr lang="en-US" b="1" baseline="0" dirty="0" smtClean="0"/>
                        <a:t> Entropy Model (Conditional Random Field)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4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3139</TotalTime>
  <Words>2410</Words>
  <Application>Microsoft Macintosh PowerPoint</Application>
  <PresentationFormat>On-screen Show (4:3)</PresentationFormat>
  <Paragraphs>466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Theme</vt:lpstr>
      <vt:lpstr>PowerPoint Presentation</vt:lpstr>
      <vt:lpstr>Enter Natural Language Processing</vt:lpstr>
      <vt:lpstr>Natural Language Processing (NLP) “Where Machine Learning meets Linguistics” </vt:lpstr>
      <vt:lpstr>Our Approach</vt:lpstr>
      <vt:lpstr>PowerPoint Presentation</vt:lpstr>
      <vt:lpstr>PowerPoint Presentation</vt:lpstr>
      <vt:lpstr>Part of Speech Tagging Same Problem? </vt:lpstr>
      <vt:lpstr>(Supervised) Sequential Labeling Problem Generalization &amp; Formalization </vt:lpstr>
      <vt:lpstr>Sequential Labeling Solution Probabilistic Modeling </vt:lpstr>
      <vt:lpstr>Hidden Markov Model (HMM) A Crash Course</vt:lpstr>
      <vt:lpstr>PowerPoint Presentation</vt:lpstr>
      <vt:lpstr>PowerPoint Presentation</vt:lpstr>
      <vt:lpstr>PowerPoint Presentation</vt:lpstr>
      <vt:lpstr>Cook-Up a Probability from Feature Vectors</vt:lpstr>
      <vt:lpstr>PowerPoint Presentation</vt:lpstr>
      <vt:lpstr>Some Results from Literature “MEM better performance than HMM”</vt:lpstr>
      <vt:lpstr>MEM Tagging &amp; Training</vt:lpstr>
      <vt:lpstr>PowerPoint Presentation</vt:lpstr>
      <vt:lpstr>Training History Based Models How to Learn Parameters</vt:lpstr>
      <vt:lpstr>Training History Based Models How to Learn Parameters</vt:lpstr>
      <vt:lpstr>Some Results from Literature</vt:lpstr>
      <vt:lpstr>MLE and Perceptron Results</vt:lpstr>
      <vt:lpstr>Global Models Features Can Depend on Previous &amp; Future Tags</vt:lpstr>
      <vt:lpstr>Some Results from Literature</vt:lpstr>
      <vt:lpstr>Phew! Done with Entity Extraction Background  What Was Our Problem Again?</vt:lpstr>
      <vt:lpstr>“Auto-labeling”: Creating a Training Corpus</vt:lpstr>
      <vt:lpstr>“Auto-labeling”: Creating a Training Corpus</vt:lpstr>
      <vt:lpstr>“Auto-Labeling”: Creating a Training Corpus</vt:lpstr>
      <vt:lpstr>“Auto-Labeling”: Creating a Training Corpus</vt:lpstr>
      <vt:lpstr>Auto-Labeled Corpus Stats</vt:lpstr>
      <vt:lpstr>Similar to “Auto-Labeling” Papers</vt:lpstr>
      <vt:lpstr>Our Approach</vt:lpstr>
      <vt:lpstr>IOB Labels</vt:lpstr>
      <vt:lpstr>Domain Labels</vt:lpstr>
      <vt:lpstr>Performance</vt:lpstr>
      <vt:lpstr>Some Results from Literature</vt:lpstr>
      <vt:lpstr>Thanks!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Bridges, Robert A.</cp:lastModifiedBy>
  <cp:revision>123</cp:revision>
  <dcterms:created xsi:type="dcterms:W3CDTF">2010-08-02T17:55:02Z</dcterms:created>
  <dcterms:modified xsi:type="dcterms:W3CDTF">2014-05-16T13:41:51Z</dcterms:modified>
</cp:coreProperties>
</file>