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EE012-521F-43E6-9C35-0C3EC863F906}">
  <a:tblStyle styleId="{8EBEE012-521F-43E6-9C35-0C3EC863F9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cf5149d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cf5149d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6dd58bf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6dd58bf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6dd58bfb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6dd58bfb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cf5149dc3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cf5149dc3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6e84f31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6e84f31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a4c4542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a4c4542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cf5149dc3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cf5149dc3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6dd58bfb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6dd58bfb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6dd58bf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6dd58bf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6dd58bf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6dd58bf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.jpg"/><Relationship Id="rId5" Type="http://schemas.openxmlformats.org/officeDocument/2006/relationships/image" Target="../media/image10.jpg"/><Relationship Id="rId10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300" y="90176"/>
            <a:ext cx="2747075" cy="20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13" y="2061800"/>
            <a:ext cx="2350350" cy="29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050" y="350000"/>
            <a:ext cx="2350351" cy="42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100" y="90175"/>
            <a:ext cx="2641974" cy="17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4900" y="2702600"/>
            <a:ext cx="2071876" cy="207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025" y="90175"/>
            <a:ext cx="2686150" cy="17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0050" y="350000"/>
            <a:ext cx="2350351" cy="42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14900" y="2702600"/>
            <a:ext cx="2071874" cy="207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7300" y="90175"/>
            <a:ext cx="2747075" cy="20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70925" y="2061800"/>
            <a:ext cx="2350350" cy="29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ctrTitle"/>
          </p:nvPr>
        </p:nvSpPr>
        <p:spPr>
          <a:xfrm>
            <a:off x="195200" y="225850"/>
            <a:ext cx="8520600" cy="4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CONCLUSION AND FUTURE WORK</a:t>
            </a:r>
            <a:endParaRPr sz="2400" b="1"/>
          </a:p>
        </p:txBody>
      </p:sp>
      <p:sp>
        <p:nvSpPr>
          <p:cNvPr id="202" name="Google Shape;202;p22"/>
          <p:cNvSpPr txBox="1"/>
          <p:nvPr/>
        </p:nvSpPr>
        <p:spPr>
          <a:xfrm>
            <a:off x="302150" y="1200150"/>
            <a:ext cx="83067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objective of effectively converting a grayscale image into a colored image is achieved using a convolutional neural network.</a:t>
            </a:r>
            <a:endParaRPr sz="1600"/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seems to be favouring the ‘sepia’ colors more than other colors. Finding the precise cause of this is a wise course of action.</a:t>
            </a:r>
            <a:endParaRPr sz="1600"/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Generative Adversarial model over the existing model might generate better colorization.</a:t>
            </a:r>
            <a:endParaRPr sz="160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1096750" y="2096325"/>
            <a:ext cx="66486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80" b="1">
                <a:latin typeface="Times New Roman"/>
                <a:ea typeface="Times New Roman"/>
                <a:cs typeface="Times New Roman"/>
                <a:sym typeface="Times New Roman"/>
              </a:rPr>
              <a:t>IMAGE COLORIZATION USING TRANSFER LEARNING</a:t>
            </a:r>
            <a:endParaRPr sz="6700"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2724250" y="3828625"/>
            <a:ext cx="3393600" cy="9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70"/>
              <a:t>Presented by:</a:t>
            </a:r>
            <a:endParaRPr sz="167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70"/>
              <a:t>Shashank (M11115809)</a:t>
            </a:r>
            <a:endParaRPr sz="167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70"/>
              <a:t>Megha Dey Sarkar(M11115811)</a:t>
            </a:r>
            <a:endParaRPr sz="1670"/>
          </a:p>
        </p:txBody>
      </p:sp>
      <p:sp>
        <p:nvSpPr>
          <p:cNvPr id="70" name="Google Shape;70;p14"/>
          <p:cNvSpPr txBox="1"/>
          <p:nvPr/>
        </p:nvSpPr>
        <p:spPr>
          <a:xfrm>
            <a:off x="705600" y="567425"/>
            <a:ext cx="7732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PROJECT PRESENTATION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COMPUTER VISION (CS0029)</a:t>
            </a:r>
            <a:endParaRPr sz="1800"/>
          </a:p>
        </p:txBody>
      </p:sp>
      <p:sp>
        <p:nvSpPr>
          <p:cNvPr id="71" name="Google Shape;71;p14"/>
          <p:cNvSpPr/>
          <p:nvPr/>
        </p:nvSpPr>
        <p:spPr>
          <a:xfrm>
            <a:off x="2680800" y="602525"/>
            <a:ext cx="3782400" cy="94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881975" y="3828625"/>
            <a:ext cx="3075600" cy="77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311700" y="99400"/>
            <a:ext cx="41700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/>
              <a:t>PROJECT BACKGROUND</a:t>
            </a:r>
            <a:r>
              <a:rPr lang="en" sz="2400"/>
              <a:t> </a:t>
            </a:r>
            <a:endParaRPr sz="2400"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311700" y="805950"/>
            <a:ext cx="8520600" cy="3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Image colorization is a captivating task that adds color to grayscale images, enhancing visual appeal.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From media to medical, image colorization is an attractive and investigated image processing practice.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Traditional colorization methods have limitations in accuracy and efficiency, often requiring manual intervention.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Transfer learning uses pre-trained models, improves image colorization by leveraging knowledge and features learned from large color image datasets.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57950" y="21587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IMPLEMENTATION </a:t>
            </a:r>
            <a:r>
              <a:rPr lang="en" sz="1800"/>
              <a:t>(IMAGE FORMAT)</a:t>
            </a:r>
            <a:endParaRPr sz="18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300" y="853437"/>
            <a:ext cx="4544924" cy="22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71718" y="1104332"/>
            <a:ext cx="3673200" cy="32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Dataset consists of 7000+ colorful landscape images.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LAB color space is one of the complete color space.</a:t>
            </a:r>
            <a:endParaRPr sz="1600"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3 color axis - L for lightness, a&amp;b for other color positions.</a:t>
            </a:r>
            <a:endParaRPr sz="1600"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Unlike other color space, very little correlation between three components.</a:t>
            </a:r>
            <a:endParaRPr sz="16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6"/>
          <p:cNvSpPr txBox="1"/>
          <p:nvPr/>
        </p:nvSpPr>
        <p:spPr>
          <a:xfrm>
            <a:off x="4486300" y="4581225"/>
            <a:ext cx="432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Fig: Image in RGB format converted to Gray and LAB format</a:t>
            </a:r>
            <a:endParaRPr sz="10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249" y="3286513"/>
            <a:ext cx="4260300" cy="12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ctrTitle"/>
          </p:nvPr>
        </p:nvSpPr>
        <p:spPr>
          <a:xfrm>
            <a:off x="212500" y="113575"/>
            <a:ext cx="41700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/>
              <a:t>IMPLEMENTATION </a:t>
            </a:r>
            <a:r>
              <a:rPr lang="en" sz="1800"/>
              <a:t>(STEPS)</a:t>
            </a:r>
            <a:endParaRPr sz="1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75" y="1349900"/>
            <a:ext cx="539325" cy="764425"/>
          </a:xfrm>
          <a:prstGeom prst="rect">
            <a:avLst/>
          </a:prstGeom>
          <a:noFill/>
          <a:ln>
            <a:noFill/>
          </a:ln>
          <a:effectLst>
            <a:outerShdw blurRad="200025" dist="123825" dir="7200000" algn="bl" rotWithShape="0">
              <a:srgbClr val="000000"/>
            </a:outerShdw>
          </a:effectLst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625" y="1323151"/>
            <a:ext cx="539324" cy="764426"/>
          </a:xfrm>
          <a:prstGeom prst="rect">
            <a:avLst/>
          </a:prstGeom>
          <a:noFill/>
          <a:ln>
            <a:noFill/>
          </a:ln>
          <a:effectLst>
            <a:outerShdw blurRad="128588" dist="114300" dir="8280000" algn="bl" rotWithShape="0">
              <a:srgbClr val="000000">
                <a:alpha val="90000"/>
              </a:srgbClr>
            </a:outerShdw>
          </a:effectLst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425" y="1323150"/>
            <a:ext cx="519571" cy="764426"/>
          </a:xfrm>
          <a:prstGeom prst="rect">
            <a:avLst/>
          </a:prstGeom>
          <a:noFill/>
          <a:ln>
            <a:noFill/>
          </a:ln>
          <a:effectLst>
            <a:outerShdw blurRad="185738" dist="171450" dir="9300000" algn="bl" rotWithShape="0">
              <a:schemeClr val="dk1"/>
            </a:outerShdw>
          </a:effectLst>
        </p:spPr>
      </p:pic>
      <p:sp>
        <p:nvSpPr>
          <p:cNvPr id="96" name="Google Shape;96;p17"/>
          <p:cNvSpPr txBox="1"/>
          <p:nvPr/>
        </p:nvSpPr>
        <p:spPr>
          <a:xfrm>
            <a:off x="-56237" y="917113"/>
            <a:ext cx="250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 TRAINING IMAGES</a:t>
            </a:r>
            <a:endParaRPr sz="1200"/>
          </a:p>
        </p:txBody>
      </p:sp>
      <p:sp>
        <p:nvSpPr>
          <p:cNvPr id="97" name="Google Shape;97;p17"/>
          <p:cNvSpPr txBox="1"/>
          <p:nvPr/>
        </p:nvSpPr>
        <p:spPr>
          <a:xfrm>
            <a:off x="-8225" y="2373150"/>
            <a:ext cx="228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INITIALIZE VGG16 MODEL</a:t>
            </a:r>
            <a:endParaRPr sz="1200"/>
          </a:p>
        </p:txBody>
      </p:sp>
      <p:sp>
        <p:nvSpPr>
          <p:cNvPr id="98" name="Google Shape;98;p17"/>
          <p:cNvSpPr txBox="1"/>
          <p:nvPr/>
        </p:nvSpPr>
        <p:spPr>
          <a:xfrm>
            <a:off x="352375" y="2981938"/>
            <a:ext cx="197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RESCALE IMAGES</a:t>
            </a:r>
            <a:endParaRPr sz="1200"/>
          </a:p>
        </p:txBody>
      </p:sp>
      <p:sp>
        <p:nvSpPr>
          <p:cNvPr id="99" name="Google Shape;99;p17"/>
          <p:cNvSpPr txBox="1"/>
          <p:nvPr/>
        </p:nvSpPr>
        <p:spPr>
          <a:xfrm>
            <a:off x="146100" y="3421138"/>
            <a:ext cx="222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CONVERT RGB </a:t>
            </a:r>
            <a:r>
              <a:rPr lang="en-US" sz="1200" dirty="0"/>
              <a:t>TO</a:t>
            </a:r>
            <a:r>
              <a:rPr lang="en" sz="1200" dirty="0"/>
              <a:t> LAB</a:t>
            </a:r>
            <a:endParaRPr sz="1200" dirty="0"/>
          </a:p>
        </p:txBody>
      </p:sp>
      <p:sp>
        <p:nvSpPr>
          <p:cNvPr id="101" name="Google Shape;101;p17"/>
          <p:cNvSpPr txBox="1"/>
          <p:nvPr/>
        </p:nvSpPr>
        <p:spPr>
          <a:xfrm>
            <a:off x="3321275" y="1009475"/>
            <a:ext cx="22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SEQUENTIAL MODEL </a:t>
            </a:r>
            <a:endParaRPr sz="1200"/>
          </a:p>
        </p:txBody>
      </p:sp>
      <p:sp>
        <p:nvSpPr>
          <p:cNvPr id="102" name="Google Shape;102;p17"/>
          <p:cNvSpPr txBox="1"/>
          <p:nvPr/>
        </p:nvSpPr>
        <p:spPr>
          <a:xfrm>
            <a:off x="3366075" y="2539488"/>
            <a:ext cx="222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CHECK THE SUMMARY </a:t>
            </a:r>
            <a:endParaRPr sz="1200"/>
          </a:p>
        </p:txBody>
      </p:sp>
      <p:sp>
        <p:nvSpPr>
          <p:cNvPr id="103" name="Google Shape;103;p17"/>
          <p:cNvSpPr txBox="1"/>
          <p:nvPr/>
        </p:nvSpPr>
        <p:spPr>
          <a:xfrm>
            <a:off x="3390525" y="3265438"/>
            <a:ext cx="222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COMPILE THE MODEL </a:t>
            </a:r>
            <a:endParaRPr sz="1200"/>
          </a:p>
        </p:txBody>
      </p:sp>
      <p:cxnSp>
        <p:nvCxnSpPr>
          <p:cNvPr id="104" name="Google Shape;104;p17"/>
          <p:cNvCxnSpPr/>
          <p:nvPr/>
        </p:nvCxnSpPr>
        <p:spPr>
          <a:xfrm flipH="1">
            <a:off x="1052575" y="2176600"/>
            <a:ext cx="1800" cy="2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1052575" y="2801600"/>
            <a:ext cx="1800" cy="2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3411875" y="4245650"/>
            <a:ext cx="188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SAVE AND LOAD THE MODEL</a:t>
            </a:r>
            <a:endParaRPr sz="1200"/>
          </a:p>
        </p:txBody>
      </p:sp>
      <p:sp>
        <p:nvSpPr>
          <p:cNvPr id="107" name="Google Shape;107;p17"/>
          <p:cNvSpPr txBox="1"/>
          <p:nvPr/>
        </p:nvSpPr>
        <p:spPr>
          <a:xfrm>
            <a:off x="7243400" y="1935075"/>
            <a:ext cx="140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PREDICT</a:t>
            </a:r>
            <a:endParaRPr sz="1200"/>
          </a:p>
        </p:txBody>
      </p:sp>
      <p:sp>
        <p:nvSpPr>
          <p:cNvPr id="108" name="Google Shape;108;p17"/>
          <p:cNvSpPr txBox="1"/>
          <p:nvPr/>
        </p:nvSpPr>
        <p:spPr>
          <a:xfrm>
            <a:off x="6765500" y="1009463"/>
            <a:ext cx="188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PREPROCESS TEST IMAGES</a:t>
            </a:r>
            <a:endParaRPr sz="1200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825" y="3783825"/>
            <a:ext cx="626550" cy="4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0322" y="3781650"/>
            <a:ext cx="581900" cy="466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7"/>
          <p:cNvCxnSpPr/>
          <p:nvPr/>
        </p:nvCxnSpPr>
        <p:spPr>
          <a:xfrm flipH="1">
            <a:off x="1052575" y="3273775"/>
            <a:ext cx="1800" cy="2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3" name="Google Shape;11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63625" y="1490175"/>
            <a:ext cx="1886098" cy="8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15925" y="3559850"/>
            <a:ext cx="2581499" cy="4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98975" y="2309174"/>
            <a:ext cx="964600" cy="9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78875" y="2309175"/>
            <a:ext cx="964600" cy="96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>
            <a:stCxn id="113" idx="2"/>
          </p:cNvCxnSpPr>
          <p:nvPr/>
        </p:nvCxnSpPr>
        <p:spPr>
          <a:xfrm>
            <a:off x="4306674" y="2373150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4306325" y="2848300"/>
            <a:ext cx="66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4353425" y="4021075"/>
            <a:ext cx="3000" cy="3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7643475" y="1529163"/>
            <a:ext cx="66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7"/>
          <p:cNvCxnSpPr>
            <a:endCxn id="101" idx="1"/>
          </p:cNvCxnSpPr>
          <p:nvPr/>
        </p:nvCxnSpPr>
        <p:spPr>
          <a:xfrm rot="-5400000">
            <a:off x="1368875" y="2516825"/>
            <a:ext cx="3182700" cy="722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2599250" y="1290150"/>
            <a:ext cx="7221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7"/>
          <p:cNvCxnSpPr>
            <a:stCxn id="106" idx="3"/>
          </p:cNvCxnSpPr>
          <p:nvPr/>
        </p:nvCxnSpPr>
        <p:spPr>
          <a:xfrm rot="10800000" flipH="1">
            <a:off x="5297975" y="1197200"/>
            <a:ext cx="673200" cy="3325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5956775" y="1183075"/>
            <a:ext cx="7221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7"/>
          <p:cNvCxnSpPr>
            <a:cxnSpLocks/>
          </p:cNvCxnSpPr>
          <p:nvPr/>
        </p:nvCxnSpPr>
        <p:spPr>
          <a:xfrm flipH="1">
            <a:off x="1052501" y="4469125"/>
            <a:ext cx="1553899" cy="269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6765500" y="3757150"/>
            <a:ext cx="209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EVALUATE THE MODEL</a:t>
            </a:r>
            <a:endParaRPr sz="1200"/>
          </a:p>
        </p:txBody>
      </p:sp>
      <p:cxnSp>
        <p:nvCxnSpPr>
          <p:cNvPr id="127" name="Google Shape;127;p17"/>
          <p:cNvCxnSpPr/>
          <p:nvPr/>
        </p:nvCxnSpPr>
        <p:spPr>
          <a:xfrm>
            <a:off x="7643475" y="3351250"/>
            <a:ext cx="66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25;p17">
            <a:extLst>
              <a:ext uri="{FF2B5EF4-FFF2-40B4-BE49-F238E27FC236}">
                <a16:creationId xmlns:a16="http://schemas.microsoft.com/office/drawing/2014/main" id="{30CA7F16-662E-4B7D-ADD6-8217DE2922C6}"/>
              </a:ext>
            </a:extLst>
          </p:cNvPr>
          <p:cNvCxnSpPr>
            <a:cxnSpLocks/>
          </p:cNvCxnSpPr>
          <p:nvPr/>
        </p:nvCxnSpPr>
        <p:spPr>
          <a:xfrm flipH="1">
            <a:off x="1073791" y="4245625"/>
            <a:ext cx="1172" cy="2504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311700" y="99400"/>
            <a:ext cx="41700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/>
              <a:t>ARCHITECTURE</a:t>
            </a:r>
            <a:endParaRPr sz="2400"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3213"/>
          <a:stretch/>
        </p:blipFill>
        <p:spPr>
          <a:xfrm>
            <a:off x="311700" y="796700"/>
            <a:ext cx="4425174" cy="371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107550" y="4662650"/>
            <a:ext cx="1095300" cy="400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7749500" y="4662650"/>
            <a:ext cx="1095300" cy="400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2893"/>
          <a:stretch/>
        </p:blipFill>
        <p:spPr>
          <a:xfrm>
            <a:off x="4814800" y="726400"/>
            <a:ext cx="4170000" cy="38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1878" y="4662650"/>
            <a:ext cx="2723097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883450" y="4066350"/>
            <a:ext cx="97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accent2"/>
                </a:solidFill>
              </a:rPr>
              <a:t>O/P SHAPE - 112*112* 64</a:t>
            </a:r>
            <a:endParaRPr sz="800" b="1"/>
          </a:p>
        </p:txBody>
      </p:sp>
      <p:sp>
        <p:nvSpPr>
          <p:cNvPr id="139" name="Google Shape;139;p18"/>
          <p:cNvSpPr txBox="1"/>
          <p:nvPr/>
        </p:nvSpPr>
        <p:spPr>
          <a:xfrm>
            <a:off x="4221738" y="3196850"/>
            <a:ext cx="818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accent2"/>
                </a:solidFill>
              </a:rPr>
              <a:t>O/P SHAPE - 7*7*512</a:t>
            </a:r>
            <a:endParaRPr sz="800" b="1"/>
          </a:p>
        </p:txBody>
      </p:sp>
      <p:sp>
        <p:nvSpPr>
          <p:cNvPr id="140" name="Google Shape;140;p18"/>
          <p:cNvSpPr txBox="1"/>
          <p:nvPr/>
        </p:nvSpPr>
        <p:spPr>
          <a:xfrm>
            <a:off x="2941375" y="3327275"/>
            <a:ext cx="818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accent2"/>
                </a:solidFill>
              </a:rPr>
              <a:t>O/P SHAPE - 14*14*512</a:t>
            </a:r>
            <a:endParaRPr sz="800" b="1"/>
          </a:p>
        </p:txBody>
      </p:sp>
      <p:sp>
        <p:nvSpPr>
          <p:cNvPr id="141" name="Google Shape;141;p18"/>
          <p:cNvSpPr/>
          <p:nvPr/>
        </p:nvSpPr>
        <p:spPr>
          <a:xfrm>
            <a:off x="3003925" y="3357575"/>
            <a:ext cx="693000" cy="370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23525" y="3196850"/>
            <a:ext cx="693000" cy="370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914625" y="4096650"/>
            <a:ext cx="693000" cy="370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" name="Google Shape;144;p18"/>
          <p:cNvCxnSpPr/>
          <p:nvPr/>
        </p:nvCxnSpPr>
        <p:spPr>
          <a:xfrm rot="10800000">
            <a:off x="1078700" y="3593150"/>
            <a:ext cx="0" cy="51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8"/>
          <p:cNvCxnSpPr>
            <a:stCxn id="142" idx="0"/>
          </p:cNvCxnSpPr>
          <p:nvPr/>
        </p:nvCxnSpPr>
        <p:spPr>
          <a:xfrm rot="10800000" flipH="1">
            <a:off x="4570025" y="2714750"/>
            <a:ext cx="2100" cy="4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8"/>
          <p:cNvCxnSpPr/>
          <p:nvPr/>
        </p:nvCxnSpPr>
        <p:spPr>
          <a:xfrm rot="10800000">
            <a:off x="3214625" y="2793275"/>
            <a:ext cx="7200" cy="56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8"/>
          <p:cNvSpPr txBox="1"/>
          <p:nvPr/>
        </p:nvSpPr>
        <p:spPr>
          <a:xfrm rot="-5400000">
            <a:off x="-749850" y="2463250"/>
            <a:ext cx="180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I/P SHAPE - 224*224*3</a:t>
            </a:r>
            <a:endParaRPr sz="800" b="1"/>
          </a:p>
        </p:txBody>
      </p:sp>
      <p:sp>
        <p:nvSpPr>
          <p:cNvPr id="148" name="Google Shape;148;p18"/>
          <p:cNvSpPr txBox="1"/>
          <p:nvPr/>
        </p:nvSpPr>
        <p:spPr>
          <a:xfrm>
            <a:off x="4857675" y="3567350"/>
            <a:ext cx="818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accent2"/>
                </a:solidFill>
              </a:rPr>
              <a:t>O/P SHAPE - 7*7*256</a:t>
            </a:r>
            <a:endParaRPr sz="800" b="1"/>
          </a:p>
        </p:txBody>
      </p:sp>
      <p:sp>
        <p:nvSpPr>
          <p:cNvPr id="149" name="Google Shape;149;p18"/>
          <p:cNvSpPr/>
          <p:nvPr/>
        </p:nvSpPr>
        <p:spPr>
          <a:xfrm>
            <a:off x="4920225" y="3567350"/>
            <a:ext cx="693000" cy="370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7287775" y="4096650"/>
            <a:ext cx="693000" cy="370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O/P SHAPE - 56*56*16</a:t>
            </a:r>
            <a:endParaRPr sz="800" b="1"/>
          </a:p>
        </p:txBody>
      </p:sp>
      <p:cxnSp>
        <p:nvCxnSpPr>
          <p:cNvPr id="151" name="Google Shape;151;p18"/>
          <p:cNvCxnSpPr/>
          <p:nvPr/>
        </p:nvCxnSpPr>
        <p:spPr>
          <a:xfrm rot="10800000">
            <a:off x="5143450" y="2714650"/>
            <a:ext cx="7200" cy="8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8"/>
          <p:cNvCxnSpPr/>
          <p:nvPr/>
        </p:nvCxnSpPr>
        <p:spPr>
          <a:xfrm rot="10800000">
            <a:off x="7631875" y="3171450"/>
            <a:ext cx="4800" cy="9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8"/>
          <p:cNvSpPr txBox="1"/>
          <p:nvPr/>
        </p:nvSpPr>
        <p:spPr>
          <a:xfrm rot="5400000">
            <a:off x="8086000" y="2417850"/>
            <a:ext cx="1800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O/P SHAPE- 224*224*2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ctrTitle"/>
          </p:nvPr>
        </p:nvSpPr>
        <p:spPr>
          <a:xfrm>
            <a:off x="311700" y="181075"/>
            <a:ext cx="8447700" cy="5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EXPERIMENT RESULTS</a:t>
            </a:r>
            <a:endParaRPr sz="2400" b="1"/>
          </a:p>
        </p:txBody>
      </p:sp>
      <p:graphicFrame>
        <p:nvGraphicFramePr>
          <p:cNvPr id="159" name="Google Shape;159;p19"/>
          <p:cNvGraphicFramePr/>
          <p:nvPr/>
        </p:nvGraphicFramePr>
        <p:xfrm>
          <a:off x="387975" y="848950"/>
          <a:ext cx="8301800" cy="396210"/>
        </p:xfrm>
        <a:graphic>
          <a:graphicData uri="http://schemas.openxmlformats.org/drawingml/2006/table">
            <a:tbl>
              <a:tblPr>
                <a:noFill/>
                <a:tableStyleId>{8EBEE012-521F-43E6-9C35-0C3EC863F906}</a:tableStyleId>
              </a:tblPr>
              <a:tblGrid>
                <a:gridCol w="207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Good Results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Modest Results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Ambiguous Results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Failed results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250" y="1877275"/>
            <a:ext cx="993325" cy="10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250" y="1877263"/>
            <a:ext cx="913650" cy="10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175" y="1877263"/>
            <a:ext cx="993325" cy="10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5775" y="1877263"/>
            <a:ext cx="913650" cy="10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100" y="1877263"/>
            <a:ext cx="913650" cy="10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5875" y="1877263"/>
            <a:ext cx="953500" cy="10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1100" y="3262525"/>
            <a:ext cx="913650" cy="10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46100" y="3265775"/>
            <a:ext cx="953500" cy="10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26250" y="3272025"/>
            <a:ext cx="953500" cy="10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69400" y="3272025"/>
            <a:ext cx="953500" cy="10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03450" y="1865013"/>
            <a:ext cx="912450" cy="10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504175" y="1877263"/>
            <a:ext cx="993325" cy="10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10950" y="3265775"/>
            <a:ext cx="913650" cy="10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526600" y="3288450"/>
            <a:ext cx="953500" cy="10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582100" y="3262525"/>
            <a:ext cx="953500" cy="10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90350" y="3262524"/>
            <a:ext cx="1081150" cy="10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522100" y="1595075"/>
            <a:ext cx="77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Original</a:t>
            </a:r>
            <a:endParaRPr sz="1000" b="1"/>
          </a:p>
        </p:txBody>
      </p:sp>
      <p:sp>
        <p:nvSpPr>
          <p:cNvPr id="177" name="Google Shape;177;p19"/>
          <p:cNvSpPr txBox="1"/>
          <p:nvPr/>
        </p:nvSpPr>
        <p:spPr>
          <a:xfrm>
            <a:off x="2600825" y="1595075"/>
            <a:ext cx="6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Original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715888" y="1595075"/>
            <a:ext cx="6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Original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6868425" y="1595075"/>
            <a:ext cx="6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Original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502250" y="1595075"/>
            <a:ext cx="83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Generated</a:t>
            </a:r>
            <a:endParaRPr sz="1000" b="1"/>
          </a:p>
        </p:txBody>
      </p:sp>
      <p:sp>
        <p:nvSpPr>
          <p:cNvPr id="181" name="Google Shape;181;p19"/>
          <p:cNvSpPr txBox="1"/>
          <p:nvPr/>
        </p:nvSpPr>
        <p:spPr>
          <a:xfrm>
            <a:off x="3583988" y="1595075"/>
            <a:ext cx="83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Generated</a:t>
            </a:r>
            <a:endParaRPr sz="1000" b="1"/>
          </a:p>
        </p:txBody>
      </p:sp>
      <p:sp>
        <p:nvSpPr>
          <p:cNvPr id="182" name="Google Shape;182;p19"/>
          <p:cNvSpPr txBox="1"/>
          <p:nvPr/>
        </p:nvSpPr>
        <p:spPr>
          <a:xfrm>
            <a:off x="5695988" y="1595075"/>
            <a:ext cx="83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Generated</a:t>
            </a:r>
            <a:endParaRPr sz="1000" b="1"/>
          </a:p>
        </p:txBody>
      </p:sp>
      <p:sp>
        <p:nvSpPr>
          <p:cNvPr id="183" name="Google Shape;183;p19"/>
          <p:cNvSpPr txBox="1"/>
          <p:nvPr/>
        </p:nvSpPr>
        <p:spPr>
          <a:xfrm>
            <a:off x="7836325" y="1640075"/>
            <a:ext cx="83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Generated</a:t>
            </a:r>
            <a:endParaRPr sz="1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ctrTitle"/>
          </p:nvPr>
        </p:nvSpPr>
        <p:spPr>
          <a:xfrm>
            <a:off x="311700" y="169425"/>
            <a:ext cx="85206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/>
              <a:t>EVALUATION METRICS</a:t>
            </a:r>
            <a:endParaRPr sz="2400" b="1"/>
          </a:p>
        </p:txBody>
      </p:sp>
      <p:graphicFrame>
        <p:nvGraphicFramePr>
          <p:cNvPr id="189" name="Google Shape;189;p20"/>
          <p:cNvGraphicFramePr/>
          <p:nvPr/>
        </p:nvGraphicFramePr>
        <p:xfrm>
          <a:off x="952500" y="2381250"/>
          <a:ext cx="7239000" cy="2011560"/>
        </p:xfrm>
        <a:graphic>
          <a:graphicData uri="http://schemas.openxmlformats.org/drawingml/2006/table">
            <a:tbl>
              <a:tblPr>
                <a:noFill/>
                <a:tableStyleId>{8EBEE012-521F-43E6-9C35-0C3EC863F906}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NO. OF TRAINING IMAGES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NO. OF EPOCHS RUN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TRAINING 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AVERAGE SSIM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AVERAGE PSNR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84.99%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25.448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86.99%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0.927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25.448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*1000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87.32%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22.994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0" name="Google Shape;190;p20"/>
          <p:cNvSpPr txBox="1"/>
          <p:nvPr/>
        </p:nvSpPr>
        <p:spPr>
          <a:xfrm>
            <a:off x="556450" y="675525"/>
            <a:ext cx="81186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PSNR</a:t>
            </a:r>
            <a:r>
              <a:rPr lang="en"/>
              <a:t>(Peak Signal to Noise Ratio)</a:t>
            </a:r>
            <a:r>
              <a:rPr lang="en" sz="1600"/>
              <a:t>: The ratio 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used as a quality measurement between the original and a compressed image.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SSIM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Structural Similarity Index Measure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 sz="1600"/>
              <a:t>: </a:t>
            </a:r>
            <a:r>
              <a:rPr lang="en"/>
              <a:t>A perceptual metric that quantifies image quality degradation.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ctrTitle"/>
          </p:nvPr>
        </p:nvSpPr>
        <p:spPr>
          <a:xfrm>
            <a:off x="311700" y="215925"/>
            <a:ext cx="5889000" cy="5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CHALLENGES FACED</a:t>
            </a:r>
            <a:endParaRPr sz="2400" b="1"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311700" y="912450"/>
            <a:ext cx="8520600" cy="48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Variation in Image Content: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Ambiguity in colorizing objects like trees due to color variations and textures.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Ensuring consistent and realistic colorization across diverse image types.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Handling Large-Scale Colorization: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Computationally intensive and time-consuming process.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Constraints on training with large datasets and limited training epochs due to system limitations.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Bias Towards Sepia Colors: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model tends to favor "sepia" colors more than other colors in the colorization process.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Identifying the exact cause behind this bias and finding ways to mitigate it is crucial for achieving more balanced and accurate colorization results.</a:t>
            </a:r>
            <a:endParaRPr sz="16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513</Words>
  <Application>Microsoft Office PowerPoint</Application>
  <PresentationFormat>On-screen Show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Roboto</vt:lpstr>
      <vt:lpstr>Simple Light</vt:lpstr>
      <vt:lpstr>PowerPoint Presentation</vt:lpstr>
      <vt:lpstr>IMAGE COLORIZATION USING TRANSFER LEARNING</vt:lpstr>
      <vt:lpstr>PROJECT BACKGROUND </vt:lpstr>
      <vt:lpstr>IMPLEMENTATION (IMAGE FORMAT)</vt:lpstr>
      <vt:lpstr>IMPLEMENTATION (STEPS)</vt:lpstr>
      <vt:lpstr>ARCHITECTURE</vt:lpstr>
      <vt:lpstr>EXPERIMENT RESULTS</vt:lpstr>
      <vt:lpstr>EVALUATION METRICS</vt:lpstr>
      <vt:lpstr>CHALLENGES FACED</vt:lpstr>
      <vt:lpstr>CONCLUSION AND FUTURE WORK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Shashank </cp:lastModifiedBy>
  <cp:revision>4</cp:revision>
  <dcterms:modified xsi:type="dcterms:W3CDTF">2023-06-07T15:56:50Z</dcterms:modified>
</cp:coreProperties>
</file>